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61" r:id="rId2"/>
    <p:sldId id="370" r:id="rId3"/>
    <p:sldId id="386" r:id="rId4"/>
    <p:sldId id="387" r:id="rId5"/>
    <p:sldId id="388" r:id="rId6"/>
    <p:sldId id="389" r:id="rId7"/>
    <p:sldId id="267" r:id="rId8"/>
    <p:sldId id="268" r:id="rId9"/>
    <p:sldId id="363" r:id="rId10"/>
    <p:sldId id="367" r:id="rId11"/>
    <p:sldId id="368" r:id="rId12"/>
    <p:sldId id="274" r:id="rId13"/>
    <p:sldId id="275" r:id="rId14"/>
    <p:sldId id="276" r:id="rId15"/>
    <p:sldId id="278" r:id="rId16"/>
    <p:sldId id="279" r:id="rId17"/>
    <p:sldId id="280" r:id="rId18"/>
    <p:sldId id="371" r:id="rId19"/>
    <p:sldId id="372" r:id="rId20"/>
    <p:sldId id="281" r:id="rId21"/>
    <p:sldId id="282" r:id="rId22"/>
    <p:sldId id="283" r:id="rId23"/>
    <p:sldId id="285" r:id="rId24"/>
    <p:sldId id="287" r:id="rId25"/>
    <p:sldId id="288" r:id="rId26"/>
    <p:sldId id="289" r:id="rId27"/>
    <p:sldId id="290" r:id="rId28"/>
    <p:sldId id="291" r:id="rId29"/>
    <p:sldId id="293" r:id="rId30"/>
    <p:sldId id="294" r:id="rId31"/>
    <p:sldId id="295" r:id="rId32"/>
    <p:sldId id="297" r:id="rId33"/>
    <p:sldId id="374" r:id="rId34"/>
    <p:sldId id="375" r:id="rId35"/>
    <p:sldId id="376" r:id="rId36"/>
    <p:sldId id="377" r:id="rId37"/>
    <p:sldId id="298" r:id="rId38"/>
    <p:sldId id="299" r:id="rId39"/>
    <p:sldId id="378" r:id="rId40"/>
    <p:sldId id="379" r:id="rId41"/>
    <p:sldId id="380" r:id="rId42"/>
    <p:sldId id="381" r:id="rId43"/>
    <p:sldId id="383" r:id="rId44"/>
    <p:sldId id="390" r:id="rId45"/>
    <p:sldId id="384" r:id="rId46"/>
    <p:sldId id="300" r:id="rId47"/>
    <p:sldId id="301" r:id="rId48"/>
    <p:sldId id="302" r:id="rId4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1E28"/>
    <a:srgbClr val="FF99FF"/>
    <a:srgbClr val="50AAE6"/>
    <a:srgbClr val="5A6EB4"/>
    <a:srgbClr val="A00078"/>
    <a:srgbClr val="A08232"/>
    <a:srgbClr val="DCA01E"/>
    <a:srgbClr val="FA8214"/>
    <a:srgbClr val="82B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15701" autoAdjust="0"/>
    <p:restoredTop sz="91212" autoAdjust="0"/>
  </p:normalViewPr>
  <p:slideViewPr>
    <p:cSldViewPr showGuides="1">
      <p:cViewPr varScale="1">
        <p:scale>
          <a:sx n="96" d="100"/>
          <a:sy n="96" d="100"/>
        </p:scale>
        <p:origin x="-11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114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60775" y="468313"/>
            <a:ext cx="2759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41338" y="8532813"/>
            <a:ext cx="310356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de-DE" sz="800"/>
              <a:t>KIT – Universität des Landes Baden-Württemberg und 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de-DE" sz="800"/>
              <a:t>nationales Forschungszentrum in der Helmholtz-Gemeinschaft</a:t>
            </a:r>
          </a:p>
        </p:txBody>
      </p:sp>
      <p:pic>
        <p:nvPicPr>
          <p:cNvPr id="9223" name="Picture 11" descr="KIT-Logo-rgb_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188913"/>
            <a:ext cx="10080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1854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27DC3E-3A27-4D23-9336-3EAB36224A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5304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01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94B5A3-9ABF-413F-88F2-B229CF6ADE72}" type="slidenum">
              <a:rPr lang="de-DE" smtClean="0"/>
              <a:pPr/>
              <a:t>2</a:t>
            </a:fld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Arial" charset="0"/>
              </a:rPr>
              <a:t>Johannes: Eingefügt</a:t>
            </a:r>
          </a:p>
          <a:p>
            <a:endParaRPr lang="de-DE" smtClean="0">
              <a:latin typeface="Arial" charset="0"/>
            </a:endParaRPr>
          </a:p>
        </p:txBody>
      </p:sp>
      <p:sp>
        <p:nvSpPr>
          <p:cNvPr id="1157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AEEE6A-7BCD-4FEA-A557-E41637276F06}" type="slidenum">
              <a:rPr lang="de-DE" smtClean="0">
                <a:latin typeface="Arial" charset="0"/>
              </a:rPr>
              <a:pPr/>
              <a:t>17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167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577EB0-E90D-4E3C-B2DF-5EC4E8F6E058}" type="slidenum">
              <a:rPr lang="de-DE" smtClean="0">
                <a:latin typeface="Arial" charset="0"/>
              </a:rPr>
              <a:pPr/>
              <a:t>20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Arial" charset="0"/>
              </a:rPr>
              <a:t>Johannes: Folie rauslassen!? (gleiche Grafik mit aktuellen Zahlen auf der Folie davor)</a:t>
            </a:r>
          </a:p>
        </p:txBody>
      </p:sp>
      <p:sp>
        <p:nvSpPr>
          <p:cNvPr id="1177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752EA4-E4C9-4F50-8A35-4E872DBD66FE}" type="slidenum">
              <a:rPr lang="de-DE" smtClean="0">
                <a:latin typeface="Arial" charset="0"/>
              </a:rPr>
              <a:pPr/>
              <a:t>21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Arial" charset="0"/>
              </a:rPr>
              <a:t>Johannes: Folie rauslassen!? (gleiche Grafik mit aktuellen Zahlen auf der Folie davor)</a:t>
            </a:r>
          </a:p>
          <a:p>
            <a:endParaRPr lang="de-DE" smtClean="0">
              <a:latin typeface="Arial" charset="0"/>
            </a:endParaRPr>
          </a:p>
        </p:txBody>
      </p:sp>
      <p:sp>
        <p:nvSpPr>
          <p:cNvPr id="1187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42F7D-AF52-4D4D-8B04-9989B7C27EDC}" type="slidenum">
              <a:rPr lang="de-DE" smtClean="0">
                <a:latin typeface="Arial" charset="0"/>
              </a:rPr>
              <a:pPr/>
              <a:t>22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Arial" charset="0"/>
              </a:rPr>
              <a:t>Johannes: Folie rauslassen!? (Bereits in VL 1 gebracht)</a:t>
            </a:r>
          </a:p>
          <a:p>
            <a:endParaRPr lang="de-DE" smtClean="0">
              <a:latin typeface="Arial" charset="0"/>
            </a:endParaRPr>
          </a:p>
        </p:txBody>
      </p:sp>
      <p:sp>
        <p:nvSpPr>
          <p:cNvPr id="1208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29D93-AD9E-4808-8AB8-F3233959B27B}" type="slidenum">
              <a:rPr lang="de-DE" smtClean="0">
                <a:latin typeface="Arial" charset="0"/>
              </a:rPr>
              <a:pPr/>
              <a:t>23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Arial" charset="0"/>
              </a:rPr>
              <a:t>Johannes: Folie rauslassen!? (zu Alt)</a:t>
            </a:r>
          </a:p>
          <a:p>
            <a:endParaRPr lang="de-DE" smtClean="0">
              <a:latin typeface="Arial" charset="0"/>
            </a:endParaRPr>
          </a:p>
        </p:txBody>
      </p:sp>
      <p:sp>
        <p:nvSpPr>
          <p:cNvPr id="1228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21D9FB-7A81-40C9-ACF5-84291CB7BC9C}" type="slidenum">
              <a:rPr lang="de-DE" smtClean="0">
                <a:latin typeface="Arial" charset="0"/>
              </a:rPr>
              <a:pPr/>
              <a:t>24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Arial" charset="0"/>
              </a:rPr>
              <a:t>Johannes: Folie rauslassen!? (zu Alt)</a:t>
            </a:r>
          </a:p>
          <a:p>
            <a:endParaRPr lang="de-DE" smtClean="0">
              <a:latin typeface="Arial" charset="0"/>
            </a:endParaRPr>
          </a:p>
        </p:txBody>
      </p:sp>
      <p:sp>
        <p:nvSpPr>
          <p:cNvPr id="1239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DD8C4F-A2D4-4DF3-9C96-EA678825A281}" type="slidenum">
              <a:rPr lang="de-DE" smtClean="0">
                <a:latin typeface="Arial" charset="0"/>
              </a:rPr>
              <a:pPr/>
              <a:t>25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Arial" charset="0"/>
              </a:rPr>
              <a:t>Johannes: Folie rauslassen!? (zu Alt)</a:t>
            </a:r>
          </a:p>
          <a:p>
            <a:endParaRPr lang="de-DE" smtClean="0">
              <a:latin typeface="Arial" charset="0"/>
            </a:endParaRPr>
          </a:p>
        </p:txBody>
      </p:sp>
      <p:sp>
        <p:nvSpPr>
          <p:cNvPr id="1249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2BD5F-B37D-46B0-AE97-94A734177077}" type="slidenum">
              <a:rPr lang="de-DE" smtClean="0">
                <a:latin typeface="Arial" charset="0"/>
              </a:rPr>
              <a:pPr/>
              <a:t>26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259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1B7DDC-D24A-475D-B7E8-9AD4ECECEFA9}" type="slidenum">
              <a:rPr lang="de-DE" smtClean="0">
                <a:latin typeface="Arial" charset="0"/>
              </a:rPr>
              <a:pPr/>
              <a:t>27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269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E1CCD4-6596-4277-839D-329D6FC65AFB}" type="slidenum">
              <a:rPr lang="de-DE" smtClean="0">
                <a:latin typeface="Arial" charset="0"/>
              </a:rPr>
              <a:pPr/>
              <a:t>28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024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984763-E66E-4F55-A2EA-6E8210FC1369}" type="slidenum">
              <a:rPr lang="de-DE" smtClean="0">
                <a:latin typeface="Arial" charset="0"/>
              </a:rPr>
              <a:pPr/>
              <a:t>7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290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3059F6-166A-4FB6-8B5D-ECB2C92951DB}" type="slidenum">
              <a:rPr lang="de-DE" smtClean="0">
                <a:latin typeface="Arial" charset="0"/>
              </a:rPr>
              <a:pPr/>
              <a:t>29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300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CCA7A-A80F-4424-B479-C15A0526DDB0}" type="slidenum">
              <a:rPr lang="de-DE" smtClean="0">
                <a:latin typeface="Arial" charset="0"/>
              </a:rPr>
              <a:pPr/>
              <a:t>30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310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8C29F9-95DE-43E8-A300-74FB2AA7381E}" type="slidenum">
              <a:rPr lang="de-DE" smtClean="0">
                <a:latin typeface="Arial" charset="0"/>
              </a:rPr>
              <a:pPr/>
              <a:t>31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F3AF2-3A42-47FC-A955-2C390D94F407}" type="slidenum">
              <a:rPr lang="de-DE" smtClean="0">
                <a:latin typeface="Arial" charset="0"/>
              </a:rPr>
              <a:pPr/>
              <a:t>32</a:t>
            </a:fld>
            <a:endParaRPr lang="de-DE" smtClean="0">
              <a:latin typeface="Arial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Arial" charset="0"/>
              </a:rPr>
              <a:t>Messwandler: wandelt ein Signal in einer physikalischen Form in ein Signal in einer anderen physikalischen Form , z.B.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F3AF2-3A42-47FC-A955-2C390D94F407}" type="slidenum">
              <a:rPr lang="de-DE" smtClean="0">
                <a:latin typeface="Arial" charset="0"/>
              </a:rPr>
              <a:pPr/>
              <a:t>33</a:t>
            </a:fld>
            <a:endParaRPr lang="de-DE" smtClean="0">
              <a:latin typeface="Arial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Arial" charset="0"/>
              </a:rPr>
              <a:t>Messwandler: wandelt ein Signal in einer physikalischen Form in ein Signal in einer anderen physikalischen Form , z.B.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F3AF2-3A42-47FC-A955-2C390D94F407}" type="slidenum">
              <a:rPr lang="de-DE" smtClean="0">
                <a:latin typeface="Arial" charset="0"/>
              </a:rPr>
              <a:pPr/>
              <a:t>34</a:t>
            </a:fld>
            <a:endParaRPr lang="de-DE" smtClean="0">
              <a:latin typeface="Arial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Arial" charset="0"/>
              </a:rPr>
              <a:t>Messwandler: wandelt ein Signal in einer physikalischen Form in ein Signal in einer anderen physikalischen Form , z.B.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F3AF2-3A42-47FC-A955-2C390D94F407}" type="slidenum">
              <a:rPr lang="de-DE" smtClean="0">
                <a:latin typeface="Arial" charset="0"/>
              </a:rPr>
              <a:pPr/>
              <a:t>35</a:t>
            </a:fld>
            <a:endParaRPr lang="de-DE" smtClean="0">
              <a:latin typeface="Arial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Arial" charset="0"/>
              </a:rPr>
              <a:t>Messwandler: wandelt ein Signal in einer physikalischen Form in ein Signal in einer anderen physikalischen Form , z.B.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F3AF2-3A42-47FC-A955-2C390D94F407}" type="slidenum">
              <a:rPr lang="de-DE" smtClean="0">
                <a:latin typeface="Arial" charset="0"/>
              </a:rPr>
              <a:pPr/>
              <a:t>36</a:t>
            </a:fld>
            <a:endParaRPr lang="de-DE" smtClean="0">
              <a:latin typeface="Arial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Arial" charset="0"/>
              </a:rPr>
              <a:t>Messwandler: wandelt ein Signal in einer physikalischen Form in ein Signal in einer anderen physikalischen Form , z.B.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59A7B1-C285-46B7-9DAB-D75E5799CAE5}" type="slidenum">
              <a:rPr lang="de-DE" smtClean="0">
                <a:latin typeface="Arial" charset="0"/>
              </a:rPr>
              <a:pPr/>
              <a:t>37</a:t>
            </a:fld>
            <a:endParaRPr lang="de-DE" smtClean="0">
              <a:latin typeface="Arial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Arial" charset="0"/>
              </a:rPr>
              <a:t>Messwandler: wandelt ein Signal in einer physikalischen Form in ein Signal in einer anderen physikalischen Form , z.B.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35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D2E2AD-3250-45D2-9068-D3D2D0C949FB}" type="slidenum">
              <a:rPr lang="de-DE" smtClean="0">
                <a:latin typeface="Arial" charset="0"/>
              </a:rPr>
              <a:pPr/>
              <a:t>38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034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BA5F6-6F72-4D8C-A827-D7F96242AE8A}" type="slidenum">
              <a:rPr lang="de-DE" smtClean="0">
                <a:latin typeface="Arial" charset="0"/>
              </a:rPr>
              <a:pPr/>
              <a:t>8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463" y="8684460"/>
            <a:ext cx="2972004" cy="45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48" tIns="43723" rIns="87448" bIns="43723"/>
          <a:lstStyle>
            <a:lvl1pPr defTabSz="955675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5675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5675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5675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5675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56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56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56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56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FDC4915-BB82-4EC8-A5D0-5C284935F38D}" type="slidenum">
              <a:rPr lang="de-DE"/>
              <a:pPr/>
              <a:t>42</a:t>
            </a:fld>
            <a:endParaRPr lang="de-DE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5620" y="792850"/>
            <a:ext cx="4615962" cy="320117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525" y="4358541"/>
            <a:ext cx="5026951" cy="40720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82" tIns="44292" rIns="88582" bIns="44292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2225" y="788988"/>
            <a:ext cx="4275138" cy="32051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91" y="4358541"/>
            <a:ext cx="5030018" cy="40734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8600" tIns="44300" rIns="88600" bIns="44300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361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96AE46-F397-4B22-91D0-FAC80D4ACB93}" type="slidenum">
              <a:rPr lang="de-DE" smtClean="0">
                <a:latin typeface="Arial" charset="0"/>
              </a:rPr>
              <a:pPr/>
              <a:t>46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372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76C040-A80D-44A2-A70F-D3C26FA1C76E}" type="slidenum">
              <a:rPr lang="de-DE" smtClean="0">
                <a:latin typeface="Arial" charset="0"/>
              </a:rPr>
              <a:pPr/>
              <a:t>47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382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EF692-2D23-4FAD-863A-EAD78C58C973}" type="slidenum">
              <a:rPr lang="de-DE" smtClean="0">
                <a:latin typeface="Arial" charset="0"/>
              </a:rPr>
              <a:pPr/>
              <a:t>48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Johannes: Leider waren keine aktuellen Umsatzzahlen zu finden, die ursprgl. Grafik ist rechts von der Folie</a:t>
            </a:r>
          </a:p>
        </p:txBody>
      </p:sp>
      <p:sp>
        <p:nvSpPr>
          <p:cNvPr id="849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C39186-1573-483D-B451-C2CCD834B6C6}" type="slidenum">
              <a:rPr lang="de-DE" smtClean="0"/>
              <a:pPr/>
              <a:t>9</a:t>
            </a:fld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Arial" charset="0"/>
              </a:rPr>
              <a:t>Johannes: Eingefügt</a:t>
            </a:r>
          </a:p>
        </p:txBody>
      </p:sp>
      <p:sp>
        <p:nvSpPr>
          <p:cNvPr id="1095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A20067-09DD-4494-A214-049CD46C604D}" type="slidenum">
              <a:rPr lang="de-DE" smtClean="0">
                <a:latin typeface="Arial" charset="0"/>
              </a:rPr>
              <a:pPr/>
              <a:t>12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Arial" charset="0"/>
              </a:rPr>
              <a:t>Johannes: Eingefügt</a:t>
            </a:r>
          </a:p>
          <a:p>
            <a:endParaRPr lang="de-DE" smtClean="0">
              <a:latin typeface="Arial" charset="0"/>
            </a:endParaRPr>
          </a:p>
        </p:txBody>
      </p:sp>
      <p:sp>
        <p:nvSpPr>
          <p:cNvPr id="1105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99204A-78AF-4512-8A26-1BF5F7985AEB}" type="slidenum">
              <a:rPr lang="de-DE" smtClean="0">
                <a:latin typeface="Arial" charset="0"/>
              </a:rPr>
              <a:pPr/>
              <a:t>13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Arial" charset="0"/>
              </a:rPr>
              <a:t>Johannes: Eingefügt</a:t>
            </a:r>
          </a:p>
          <a:p>
            <a:endParaRPr lang="de-DE" smtClean="0">
              <a:latin typeface="Arial" charset="0"/>
            </a:endParaRPr>
          </a:p>
        </p:txBody>
      </p:sp>
      <p:sp>
        <p:nvSpPr>
          <p:cNvPr id="1116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8C9ED5-2FA5-44D4-A09D-B107217FCB35}" type="slidenum">
              <a:rPr lang="de-DE" smtClean="0">
                <a:latin typeface="Arial" charset="0"/>
              </a:rPr>
              <a:pPr/>
              <a:t>14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Arial" charset="0"/>
              </a:rPr>
              <a:t>Johannes: Eingefügt</a:t>
            </a:r>
          </a:p>
          <a:p>
            <a:endParaRPr lang="de-DE" smtClean="0">
              <a:latin typeface="Arial" charset="0"/>
            </a:endParaRPr>
          </a:p>
        </p:txBody>
      </p:sp>
      <p:sp>
        <p:nvSpPr>
          <p:cNvPr id="1136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2D987A-D0AE-4244-922C-B51E56F5B641}" type="slidenum">
              <a:rPr lang="de-DE" smtClean="0">
                <a:latin typeface="Arial" charset="0"/>
              </a:rPr>
              <a:pPr/>
              <a:t>15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Arial" charset="0"/>
              </a:rPr>
              <a:t>Johannes: Eingefügt</a:t>
            </a:r>
          </a:p>
          <a:p>
            <a:endParaRPr lang="de-DE" smtClean="0">
              <a:latin typeface="Arial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0617D4-BFD6-43A4-B526-85D97169EB8D}" type="slidenum">
              <a:rPr lang="de-DE" smtClean="0">
                <a:latin typeface="Arial" charset="0"/>
              </a:rPr>
              <a:pPr/>
              <a:t>16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5" descr="Kopfbild"/>
          <p:cNvPicPr>
            <a:picLocks noChangeAspect="1" noChangeArrowheads="1"/>
          </p:cNvPicPr>
          <p:nvPr userDrawn="1"/>
        </p:nvPicPr>
        <p:blipFill>
          <a:blip r:embed="rId2" cstate="print"/>
          <a:srcRect r="33687"/>
          <a:stretch>
            <a:fillRect/>
          </a:stretch>
        </p:blipFill>
        <p:spPr bwMode="auto">
          <a:xfrm>
            <a:off x="0" y="3429000"/>
            <a:ext cx="91440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9" descr="II_rahmen_neu_tit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e-DE" sz="800"/>
              <a:t>KIT – Universität des Landes Baden-Württemberg und</a:t>
            </a:r>
          </a:p>
          <a:p>
            <a:r>
              <a:rPr lang="de-DE" sz="800"/>
              <a:t>nationales Forschungszentrum in der Helmholtz-Gemeinschaft</a:t>
            </a:r>
          </a:p>
        </p:txBody>
      </p:sp>
      <p:sp>
        <p:nvSpPr>
          <p:cNvPr id="13" name="Text Box 21"/>
          <p:cNvSpPr txBox="1">
            <a:spLocks noChangeArrowheads="1"/>
          </p:cNvSpPr>
          <p:nvPr userDrawn="1"/>
        </p:nvSpPr>
        <p:spPr bwMode="auto">
          <a:xfrm>
            <a:off x="385763" y="3367088"/>
            <a:ext cx="4537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de-DE" sz="1000" dirty="0" smtClean="0">
                <a:solidFill>
                  <a:schemeClr val="bg1"/>
                </a:solidFill>
              </a:rPr>
              <a:t>Institut für Technik</a:t>
            </a:r>
            <a:r>
              <a:rPr lang="de-DE" sz="1000" baseline="0" dirty="0" smtClean="0">
                <a:solidFill>
                  <a:schemeClr val="bg1"/>
                </a:solidFill>
              </a:rPr>
              <a:t> der Informationsverarbeitung (ITIV)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26639" name="Picture 11" descr="KIT-Logo-rgb_d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ITIV-logo_color_small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63" y="285750"/>
            <a:ext cx="790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de-DE" dirty="0" smtClean="0"/>
              <a:t>Wilhelm Stork – Integrierte Intelligente Sensoren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de-DE" dirty="0" smtClean="0"/>
              <a:t>Wilhelm Stork – Integrierte Intelligente Sensoren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de-DE" dirty="0" smtClean="0"/>
              <a:t>Wilhelm Stork – Integrierte Intelligente Sensoren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de-DE" dirty="0" smtClean="0"/>
              <a:t>Wilhelm Stork – Integrierte Intelligente Sensoren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de-DE" dirty="0" smtClean="0"/>
              <a:t>Wilhelm Stork – Integrierte Intelligente Sensoren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de-DE" dirty="0" smtClean="0"/>
              <a:t>Wilhelm Stork – Integrierte Intelligente Sensoren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de-DE" dirty="0" smtClean="0"/>
              <a:t>Wilhelm Stork – Integrierte Intelligente Sensoren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de-DE" dirty="0" smtClean="0"/>
              <a:t>Wilhelm Stork – Integrierte Intelligente Sensoren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de-DE" dirty="0" smtClean="0"/>
              <a:t>Wilhelm Stork – Integrierte Intelligente Sensoren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de-DE" dirty="0" smtClean="0"/>
              <a:t>Wilhelm Stork – Integrierte Intelligente Sensoren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Karlsruhe Institute of Technology (KIT).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5929322" y="6453188"/>
            <a:ext cx="2819391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50000"/>
              </a:spcBef>
              <a:defRPr/>
            </a:pPr>
            <a:r>
              <a:rPr lang="de-DE" sz="900" dirty="0" smtClean="0"/>
              <a:t>Institut für Technik der Informationsverarbeitung (ITIV)</a:t>
            </a:r>
            <a:endParaRPr lang="de-DE" sz="900" dirty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643774FD-E815-4B85-B421-6F4167BD583D}" type="slidenum">
              <a:rPr lang="de-DE" sz="900" b="1"/>
              <a:pPr>
                <a:spcBef>
                  <a:spcPct val="50000"/>
                </a:spcBef>
                <a:defRPr/>
              </a:pPr>
              <a:t>‹Nr.›</a:t>
            </a:fld>
            <a:endParaRPr lang="de-DE" sz="900" b="1"/>
          </a:p>
        </p:txBody>
      </p:sp>
      <p:pic>
        <p:nvPicPr>
          <p:cNvPr id="1032" name="Picture 13" descr="KIT-Logo-rgb_d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7625" y="333375"/>
            <a:ext cx="10763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612775" y="6445250"/>
            <a:ext cx="86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fld id="{0151BDDF-1788-4FF4-B751-48849375B9E4}" type="datetime1">
              <a:rPr lang="de-DE" sz="900"/>
              <a:pPr/>
              <a:t>07.05.2012</a:t>
            </a:fld>
            <a:endParaRPr lang="de-DE" sz="90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de-DE" dirty="0" smtClean="0"/>
              <a:t>Wilhelm Stork – Integrierte Intelligente Sensoren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studium.fsz.kit.edu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3.png"/><Relationship Id="rId4" Type="http://schemas.openxmlformats.org/officeDocument/2006/relationships/oleObject" Target="../embeddings/oleObject3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4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95288" y="1412875"/>
            <a:ext cx="83899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de-DE" sz="2200" b="1" dirty="0" smtClean="0">
                <a:solidFill>
                  <a:schemeClr val="tx2"/>
                </a:solidFill>
              </a:rPr>
              <a:t>Integrierte Intelligente Sensoren Sommersemester </a:t>
            </a:r>
            <a:r>
              <a:rPr lang="de-DE" sz="2200" b="1" dirty="0">
                <a:solidFill>
                  <a:schemeClr val="tx2"/>
                </a:solidFill>
              </a:rPr>
              <a:t>2010</a:t>
            </a:r>
          </a:p>
          <a:p>
            <a:pPr>
              <a:lnSpc>
                <a:spcPct val="90000"/>
              </a:lnSpc>
            </a:pPr>
            <a:r>
              <a:rPr lang="de-DE" sz="2200" b="1" dirty="0">
                <a:solidFill>
                  <a:schemeClr val="tx2"/>
                </a:solidFill>
              </a:rPr>
              <a:t>28.4.2010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96875" y="2349500"/>
            <a:ext cx="83708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sz="1600" b="1" dirty="0" smtClean="0">
                <a:solidFill>
                  <a:srgbClr val="000000"/>
                </a:solidFill>
              </a:rPr>
              <a:t>Wilhelm </a:t>
            </a:r>
            <a:r>
              <a:rPr lang="de-DE" sz="1600" b="1" dirty="0">
                <a:solidFill>
                  <a:srgbClr val="000000"/>
                </a:solidFill>
              </a:rPr>
              <a:t>Stork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Unternehmensstruktur Sensorik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Wilhelm Stork – Integrierte Intelligente Sensoren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77218"/>
            <a:ext cx="6760638" cy="480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6"/>
          <p:cNvSpPr txBox="1">
            <a:spLocks noChangeArrowheads="1"/>
          </p:cNvSpPr>
          <p:nvPr/>
        </p:nvSpPr>
        <p:spPr bwMode="auto">
          <a:xfrm>
            <a:off x="142875" y="5943600"/>
            <a:ext cx="39782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/>
              <a:t>Quelle: AMA Fachverband für Sensorik</a:t>
            </a:r>
          </a:p>
        </p:txBody>
      </p:sp>
    </p:spTree>
    <p:extLst>
      <p:ext uri="{BB962C8B-B14F-4D97-AF65-F5344CB8AC3E}">
        <p14:creationId xmlns:p14="http://schemas.microsoft.com/office/powerpoint/2010/main" val="319398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Wirtschaftliche Bedeutung in Deutschland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Wilhelm Stork – Integrierte Intelligente Sensoren</a:t>
            </a:r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26870"/>
            <a:ext cx="3973845" cy="50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4" y="1484784"/>
            <a:ext cx="4729918" cy="348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91127" y="4994604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Verhältnis Anteil Sensorik zu Einwohner</a:t>
            </a:r>
          </a:p>
          <a:p>
            <a:r>
              <a:rPr lang="de-DE" sz="1600" dirty="0" smtClean="0"/>
              <a:t>Thüringen:	2.21</a:t>
            </a:r>
          </a:p>
          <a:p>
            <a:r>
              <a:rPr lang="de-DE" sz="1600" dirty="0" err="1"/>
              <a:t>BaWü</a:t>
            </a:r>
            <a:r>
              <a:rPr lang="de-DE" sz="1600" dirty="0"/>
              <a:t>:		1.56</a:t>
            </a:r>
          </a:p>
          <a:p>
            <a:r>
              <a:rPr lang="de-DE" sz="1600" dirty="0" smtClean="0"/>
              <a:t>Hessen:		1,53</a:t>
            </a:r>
          </a:p>
          <a:p>
            <a:r>
              <a:rPr lang="de-DE" sz="1600" dirty="0" smtClean="0"/>
              <a:t>Bayern:		1.52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5319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MEMS </a:t>
            </a:r>
            <a:r>
              <a:rPr lang="de-DE" sz="1800" dirty="0" smtClean="0"/>
              <a:t>(</a:t>
            </a:r>
            <a:r>
              <a:rPr lang="de-DE" sz="1800" dirty="0" err="1" smtClean="0"/>
              <a:t>Micro</a:t>
            </a:r>
            <a:r>
              <a:rPr lang="de-DE" sz="1800" dirty="0" smtClean="0"/>
              <a:t> </a:t>
            </a:r>
            <a:r>
              <a:rPr lang="de-DE" sz="1800" dirty="0" err="1" smtClean="0"/>
              <a:t>Electro</a:t>
            </a:r>
            <a:r>
              <a:rPr lang="de-DE" sz="1800" dirty="0" smtClean="0"/>
              <a:t> </a:t>
            </a:r>
            <a:r>
              <a:rPr lang="de-DE" sz="1800" dirty="0" err="1" smtClean="0"/>
              <a:t>Mechanical</a:t>
            </a:r>
            <a:r>
              <a:rPr lang="de-DE" sz="1800" dirty="0" smtClean="0"/>
              <a:t> Systems)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 smtClean="0"/>
              <a:t>Weltmarkt: 16% jährliches Wachstum 2004-2009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 t="1193" r="1836" b="15718"/>
          <a:stretch>
            <a:fillRect/>
          </a:stretch>
        </p:blipFill>
        <p:spPr bwMode="auto">
          <a:xfrm>
            <a:off x="785813" y="928688"/>
            <a:ext cx="7858125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785813" y="6086475"/>
            <a:ext cx="7388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de-DE" sz="1600"/>
              <a:t>Quelle: Nexus Market Analysis for Microsystems III: 2005-2009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Umsatzanteile für MEMS/MST Komponenten </a:t>
            </a:r>
          </a:p>
        </p:txBody>
      </p:sp>
      <p:sp>
        <p:nvSpPr>
          <p:cNvPr id="15363" name="Inhaltsplatzhalter 2"/>
          <p:cNvSpPr>
            <a:spLocks noGrp="1"/>
          </p:cNvSpPr>
          <p:nvPr>
            <p:ph idx="1"/>
          </p:nvPr>
        </p:nvSpPr>
        <p:spPr>
          <a:xfrm>
            <a:off x="357188" y="990600"/>
            <a:ext cx="3286125" cy="4953000"/>
          </a:xfrm>
        </p:spPr>
        <p:txBody>
          <a:bodyPr/>
          <a:lstStyle/>
          <a:p>
            <a:r>
              <a:rPr lang="de-DE" smtClean="0"/>
              <a:t>Wichtigste Produktgruppen 2009:</a:t>
            </a:r>
          </a:p>
          <a:p>
            <a:pPr lvl="1"/>
            <a:r>
              <a:rPr lang="de-DE" smtClean="0"/>
              <a:t>Schreib-/Lese- Köpfe</a:t>
            </a:r>
          </a:p>
          <a:p>
            <a:pPr lvl="1"/>
            <a:r>
              <a:rPr lang="de-DE" smtClean="0"/>
              <a:t>Tintenstrahl -Druckerköpfe </a:t>
            </a:r>
          </a:p>
          <a:p>
            <a:pPr lvl="1"/>
            <a:r>
              <a:rPr lang="de-DE" smtClean="0"/>
              <a:t>MEMS Displays</a:t>
            </a:r>
          </a:p>
          <a:p>
            <a:r>
              <a:rPr lang="de-DE" smtClean="0"/>
              <a:t>3 weitere Produktgruppen &gt; 1 Mrd. $</a:t>
            </a:r>
          </a:p>
          <a:p>
            <a:pPr lvl="1"/>
            <a:r>
              <a:rPr lang="de-DE" smtClean="0"/>
              <a:t>Drucksensoren</a:t>
            </a:r>
          </a:p>
          <a:p>
            <a:pPr lvl="1"/>
            <a:r>
              <a:rPr lang="de-DE" smtClean="0"/>
              <a:t>RF- MEMS</a:t>
            </a:r>
          </a:p>
          <a:p>
            <a:pPr lvl="1"/>
            <a:r>
              <a:rPr lang="de-DE" smtClean="0"/>
              <a:t>Inertialsensoren</a:t>
            </a:r>
          </a:p>
          <a:p>
            <a:r>
              <a:rPr lang="de-DE" smtClean="0"/>
              <a:t>12 weitere Gruppen jeweils &lt; 100 Mio. $ 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/>
          <a:srcRect l="37500" t="16086" r="781" b="16550"/>
          <a:stretch>
            <a:fillRect/>
          </a:stretch>
        </p:blipFill>
        <p:spPr bwMode="auto">
          <a:xfrm>
            <a:off x="3584575" y="1143000"/>
            <a:ext cx="55594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85813" y="6086475"/>
            <a:ext cx="7388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de-DE" sz="1600"/>
              <a:t>Quelle: Nexus Market Analysis for Microsystems III: 2005-2009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MEMS/MST Anwendungsgebiete 2004 und 2009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 l="1587" t="23276" r="3967" b="10657"/>
          <a:stretch>
            <a:fillRect/>
          </a:stretch>
        </p:blipFill>
        <p:spPr bwMode="auto">
          <a:xfrm>
            <a:off x="285750" y="1571625"/>
            <a:ext cx="850106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feld 5"/>
          <p:cNvSpPr txBox="1">
            <a:spLocks noChangeArrowheads="1"/>
          </p:cNvSpPr>
          <p:nvPr/>
        </p:nvSpPr>
        <p:spPr bwMode="auto">
          <a:xfrm>
            <a:off x="2286000" y="1071563"/>
            <a:ext cx="869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2004</a:t>
            </a:r>
          </a:p>
        </p:txBody>
      </p:sp>
      <p:sp>
        <p:nvSpPr>
          <p:cNvPr id="16389" name="Textfeld 6"/>
          <p:cNvSpPr txBox="1">
            <a:spLocks noChangeArrowheads="1"/>
          </p:cNvSpPr>
          <p:nvPr/>
        </p:nvSpPr>
        <p:spPr bwMode="auto">
          <a:xfrm>
            <a:off x="6702425" y="1071563"/>
            <a:ext cx="869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2009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785813" y="6086475"/>
            <a:ext cx="7388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de-DE" sz="1600"/>
              <a:t>Quelle: Nexus Market Analysis for Microsystems III: 2005-2009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Steigende Beschäftigungszahlen trotz Wirtschaftskrise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 l="2562" t="2249" r="1765" b="19040"/>
          <a:stretch>
            <a:fillRect/>
          </a:stretch>
        </p:blipFill>
        <p:spPr bwMode="auto">
          <a:xfrm>
            <a:off x="500063" y="928688"/>
            <a:ext cx="8001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feld 5"/>
          <p:cNvSpPr txBox="1">
            <a:spLocks noChangeArrowheads="1"/>
          </p:cNvSpPr>
          <p:nvPr/>
        </p:nvSpPr>
        <p:spPr bwMode="auto">
          <a:xfrm>
            <a:off x="785813" y="5310188"/>
            <a:ext cx="1385887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>
                <a:solidFill>
                  <a:srgbClr val="000000"/>
                </a:solidFill>
              </a:rPr>
              <a:t>2008</a:t>
            </a:r>
          </a:p>
          <a:p>
            <a:r>
              <a:rPr lang="de-DE" sz="1400">
                <a:solidFill>
                  <a:srgbClr val="000000"/>
                </a:solidFill>
              </a:rPr>
              <a:t>2009 (geplant)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571500" y="5310188"/>
            <a:ext cx="214313" cy="214312"/>
          </a:xfrm>
          <a:prstGeom prst="rect">
            <a:avLst/>
          </a:prstGeom>
          <a:solidFill>
            <a:schemeClr val="bg2">
              <a:lumMod val="75000"/>
              <a:alpha val="9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defTabSz="762000">
              <a:defRPr/>
            </a:pPr>
            <a:endParaRPr lang="de-DE">
              <a:latin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571500" y="5595938"/>
            <a:ext cx="214313" cy="214312"/>
          </a:xfrm>
          <a:prstGeom prst="rect">
            <a:avLst/>
          </a:prstGeom>
          <a:solidFill>
            <a:schemeClr val="bg2">
              <a:lumMod val="75000"/>
              <a:alpha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defTabSz="762000">
              <a:defRPr/>
            </a:pPr>
            <a:endParaRPr lang="de-DE">
              <a:latin typeface="Arial" pitchFamily="34" charset="0"/>
            </a:endParaRPr>
          </a:p>
        </p:txBody>
      </p:sp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785813" y="6086475"/>
            <a:ext cx="738822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de-DE" sz="1600"/>
              <a:t>Quelle: IVAM-Mitgliederbefragung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Sensorik: Attraktives Arbeitsfeld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 l="1682" t="2501" r="1682" b="16214"/>
          <a:stretch>
            <a:fillRect/>
          </a:stretch>
        </p:blipFill>
        <p:spPr bwMode="auto">
          <a:xfrm>
            <a:off x="357188" y="1143000"/>
            <a:ext cx="8215312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785813" y="6086475"/>
            <a:ext cx="738822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de-DE" sz="1600"/>
              <a:t>Quelle: IVAM-Mitgliederbefragung 2008</a:t>
            </a:r>
          </a:p>
        </p:txBody>
      </p:sp>
      <p:sp>
        <p:nvSpPr>
          <p:cNvPr id="19461" name="Rechteck 5"/>
          <p:cNvSpPr>
            <a:spLocks noChangeArrowheads="1"/>
          </p:cNvSpPr>
          <p:nvPr/>
        </p:nvSpPr>
        <p:spPr bwMode="auto">
          <a:xfrm>
            <a:off x="642938" y="5572125"/>
            <a:ext cx="857250" cy="428625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 lIns="92075" tIns="46038" rIns="92075" bIns="46038"/>
          <a:lstStyle/>
          <a:p>
            <a:pPr defTabSz="762000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2006</a:t>
            </a:r>
            <a:br>
              <a:rPr lang="de-DE" dirty="0" smtClean="0"/>
            </a:br>
            <a:r>
              <a:rPr lang="de-DE" dirty="0" smtClean="0"/>
              <a:t>Deutsche MEMS Unternehmen gut aufgestellt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28670"/>
            <a:ext cx="856297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785813" y="6086475"/>
            <a:ext cx="738822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de-DE" sz="1600"/>
              <a:t>Quelle: WTC Consult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2011 MEMS Markt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Wilhelm Stork – Integrierte Intelligente Sensoren</a:t>
            </a:r>
            <a:endParaRPr lang="de-D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1"/>
            <a:ext cx="8424936" cy="509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e 4"/>
          <p:cNvSpPr/>
          <p:nvPr/>
        </p:nvSpPr>
        <p:spPr>
          <a:xfrm rot="2952065">
            <a:off x="5105513" y="4086772"/>
            <a:ext cx="144864" cy="1848574"/>
          </a:xfrm>
          <a:prstGeom prst="ellipse">
            <a:avLst/>
          </a:prstGeom>
          <a:noFill/>
          <a:ln>
            <a:solidFill>
              <a:srgbClr val="A01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 rot="2952065">
            <a:off x="5257913" y="4239171"/>
            <a:ext cx="144864" cy="1848574"/>
          </a:xfrm>
          <a:prstGeom prst="ellipse">
            <a:avLst/>
          </a:prstGeom>
          <a:noFill/>
          <a:ln>
            <a:solidFill>
              <a:srgbClr val="A01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69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Wilhelm Stork – Integrierte Intelligente Sensoren</a:t>
            </a:r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25" y="143924"/>
            <a:ext cx="8492028" cy="612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40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Seminar: 	Eingebettete Systeme </a:t>
            </a:r>
            <a:br>
              <a:rPr lang="de-DE" dirty="0" smtClean="0"/>
            </a:br>
            <a:r>
              <a:rPr lang="de-DE" dirty="0"/>
              <a:t>	</a:t>
            </a:r>
            <a:r>
              <a:rPr lang="de-DE" dirty="0" smtClean="0"/>
              <a:t>	(</a:t>
            </a:r>
            <a:r>
              <a:rPr lang="de-DE" dirty="0" err="1" smtClean="0"/>
              <a:t>Cyber</a:t>
            </a:r>
            <a:r>
              <a:rPr lang="de-DE" dirty="0" smtClean="0"/>
              <a:t> </a:t>
            </a:r>
            <a:r>
              <a:rPr lang="de-DE" dirty="0" err="1" smtClean="0"/>
              <a:t>Physical</a:t>
            </a:r>
            <a:r>
              <a:rPr lang="de-DE" dirty="0" smtClean="0"/>
              <a:t> </a:t>
            </a:r>
            <a:r>
              <a:rPr lang="de-DE" dirty="0"/>
              <a:t>S</a:t>
            </a:r>
            <a:r>
              <a:rPr lang="de-DE" dirty="0" smtClean="0"/>
              <a:t>ystems)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2" y="1198563"/>
            <a:ext cx="8572375" cy="4894262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de-DE" dirty="0" smtClean="0"/>
              <a:t>Umfang:</a:t>
            </a:r>
          </a:p>
          <a:p>
            <a:pPr lvl="1" defTabSz="914400">
              <a:lnSpc>
                <a:spcPct val="80000"/>
              </a:lnSpc>
            </a:pPr>
            <a:r>
              <a:rPr lang="de-DE" sz="1800" dirty="0" smtClean="0"/>
              <a:t>Recherche</a:t>
            </a:r>
            <a:br>
              <a:rPr lang="de-DE" sz="1800" dirty="0" smtClean="0"/>
            </a:br>
            <a:r>
              <a:rPr lang="de-DE" sz="1800" b="0" dirty="0" smtClean="0"/>
              <a:t>Internet, Literatur, Patente, Produkte</a:t>
            </a:r>
          </a:p>
          <a:p>
            <a:pPr lvl="2" defTabSz="914400">
              <a:lnSpc>
                <a:spcPct val="80000"/>
              </a:lnSpc>
            </a:pPr>
            <a:r>
              <a:rPr lang="de-DE" b="0" dirty="0" smtClean="0"/>
              <a:t>Recherchetechniken</a:t>
            </a:r>
          </a:p>
          <a:p>
            <a:pPr lvl="2" defTabSz="914400">
              <a:lnSpc>
                <a:spcPct val="80000"/>
              </a:lnSpc>
            </a:pPr>
            <a:r>
              <a:rPr lang="de-DE" b="0" dirty="0" smtClean="0"/>
              <a:t>Quellen</a:t>
            </a:r>
          </a:p>
          <a:p>
            <a:pPr lvl="2" defTabSz="914400">
              <a:lnSpc>
                <a:spcPct val="80000"/>
              </a:lnSpc>
            </a:pPr>
            <a:r>
              <a:rPr lang="de-DE" b="0" dirty="0" smtClean="0"/>
              <a:t>Wo finde ich wie was</a:t>
            </a:r>
            <a:br>
              <a:rPr lang="de-DE" b="0" dirty="0" smtClean="0"/>
            </a:br>
            <a:endParaRPr lang="de-DE" b="0" dirty="0" smtClean="0"/>
          </a:p>
          <a:p>
            <a:pPr lvl="1" defTabSz="914400">
              <a:lnSpc>
                <a:spcPct val="80000"/>
              </a:lnSpc>
            </a:pPr>
            <a:r>
              <a:rPr lang="de-DE" sz="1800" dirty="0" smtClean="0"/>
              <a:t>Handout / Ausarbeitung</a:t>
            </a:r>
            <a:br>
              <a:rPr lang="de-DE" sz="1800" dirty="0" smtClean="0"/>
            </a:br>
            <a:r>
              <a:rPr lang="de-DE" sz="1800" b="0" dirty="0" smtClean="0"/>
              <a:t>strukturierte Zusammenfassung der Ergebnisse ca. 20 Seiten</a:t>
            </a:r>
          </a:p>
          <a:p>
            <a:pPr lvl="2" defTabSz="914400">
              <a:lnSpc>
                <a:spcPct val="80000"/>
              </a:lnSpc>
            </a:pPr>
            <a:r>
              <a:rPr lang="de-DE" b="0" dirty="0" smtClean="0"/>
              <a:t>Strukturierung</a:t>
            </a:r>
          </a:p>
          <a:p>
            <a:pPr lvl="2" defTabSz="914400">
              <a:lnSpc>
                <a:spcPct val="80000"/>
              </a:lnSpc>
            </a:pPr>
            <a:r>
              <a:rPr lang="de-DE" b="0" dirty="0" smtClean="0"/>
              <a:t>Dokumentaufbau</a:t>
            </a:r>
            <a:br>
              <a:rPr lang="de-DE" b="0" dirty="0" smtClean="0"/>
            </a:br>
            <a:endParaRPr lang="de-DE" b="0" dirty="0" smtClean="0"/>
          </a:p>
          <a:p>
            <a:pPr lvl="1" defTabSz="914400">
              <a:lnSpc>
                <a:spcPct val="80000"/>
              </a:lnSpc>
            </a:pPr>
            <a:r>
              <a:rPr lang="de-DE" sz="1800" dirty="0" smtClean="0"/>
              <a:t>Vortrag:</a:t>
            </a:r>
            <a:br>
              <a:rPr lang="de-DE" sz="1800" dirty="0" smtClean="0"/>
            </a:br>
            <a:r>
              <a:rPr lang="de-DE" sz="1800" b="0" dirty="0" smtClean="0"/>
              <a:t>ca. 10-15 Minuten in der Arbeitsgruppe</a:t>
            </a:r>
          </a:p>
          <a:p>
            <a:pPr lvl="2" defTabSz="914400">
              <a:lnSpc>
                <a:spcPct val="80000"/>
              </a:lnSpc>
            </a:pPr>
            <a:r>
              <a:rPr lang="de-DE" b="0" dirty="0" smtClean="0"/>
              <a:t>Präsentationslayout</a:t>
            </a:r>
          </a:p>
          <a:p>
            <a:pPr lvl="2" defTabSz="914400">
              <a:lnSpc>
                <a:spcPct val="80000"/>
              </a:lnSpc>
            </a:pPr>
            <a:r>
              <a:rPr lang="de-DE" b="0" dirty="0" smtClean="0"/>
              <a:t>Präsentationstechniken</a:t>
            </a:r>
            <a:br>
              <a:rPr lang="de-DE" b="0" dirty="0" smtClean="0"/>
            </a:br>
            <a:endParaRPr lang="de-DE" b="0" dirty="0" smtClean="0"/>
          </a:p>
          <a:p>
            <a:pPr defTabSz="914400">
              <a:lnSpc>
                <a:spcPct val="90000"/>
              </a:lnSpc>
              <a:buClr>
                <a:srgbClr val="CC3300"/>
              </a:buClr>
              <a:buSzPct val="120000"/>
              <a:buFont typeface="Wingdings" pitchFamily="2" charset="2"/>
              <a:buChar char="ð"/>
            </a:pPr>
            <a:r>
              <a:rPr lang="de-DE" dirty="0" smtClean="0"/>
              <a:t>Ideale Vorbereitung auf Studien- / Diplomarbeiten</a:t>
            </a:r>
          </a:p>
          <a:p>
            <a:pPr defTabSz="914400">
              <a:lnSpc>
                <a:spcPct val="90000"/>
              </a:lnSpc>
              <a:buClr>
                <a:srgbClr val="CC3300"/>
              </a:buClr>
              <a:buSzPct val="120000"/>
              <a:buFont typeface="Wingdings" pitchFamily="2" charset="2"/>
              <a:buChar char="ð"/>
            </a:pPr>
            <a:r>
              <a:rPr lang="de-DE" dirty="0" smtClean="0">
                <a:solidFill>
                  <a:srgbClr val="FF0000"/>
                </a:solidFill>
              </a:rPr>
              <a:t>Vorbesprechung: Donnerstag, 03.05.2012: 16:00 im R.3.39 Geb.30.10 3.OG</a:t>
            </a:r>
          </a:p>
        </p:txBody>
      </p:sp>
    </p:spTree>
    <p:extLst>
      <p:ext uri="{BB962C8B-B14F-4D97-AF65-F5344CB8AC3E}">
        <p14:creationId xmlns:p14="http://schemas.microsoft.com/office/powerpoint/2010/main" val="422052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Umfrage: Technologien mit innovationspotential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 l="5492" t="22876" r="8984" b="7825"/>
          <a:stretch>
            <a:fillRect/>
          </a:stretch>
        </p:blipFill>
        <p:spPr bwMode="auto">
          <a:xfrm>
            <a:off x="428625" y="1071563"/>
            <a:ext cx="8072438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785813" y="6086475"/>
            <a:ext cx="7388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de-DE" sz="1600"/>
              <a:t>Quelle: VDE Studie Schlüsseltechnologien 2010,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Weltmarkt Sensoren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915988"/>
            <a:ext cx="7921625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684213" y="5734050"/>
            <a:ext cx="33115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de-DE"/>
              <a:t>Quelle: Nexus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Wachstum neuer Märkte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55738"/>
            <a:ext cx="8820150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684213" y="5516563"/>
            <a:ext cx="33115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de-DE"/>
              <a:t>Quelle: Nexus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smtClean="0">
                <a:cs typeface="Times New Roman" pitchFamily="18" charset="0"/>
              </a:rPr>
              <a:t>Markt für mikromechanische Sensoren nach Regionen (Quelle: ZVEI)</a:t>
            </a:r>
            <a:r>
              <a:rPr lang="de-DE" sz="2000" smtClean="0"/>
              <a:t> 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590675" y="1833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" y="1173163"/>
            <a:ext cx="816927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Markt für Bildsensoren (CCD, CMOS)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 cstate="print"/>
          <a:srcRect l="8192" r="3278"/>
          <a:stretch>
            <a:fillRect/>
          </a:stretch>
        </p:blipFill>
        <p:spPr bwMode="auto">
          <a:xfrm>
            <a:off x="179388" y="1428750"/>
            <a:ext cx="5607050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428625" y="5500688"/>
            <a:ext cx="5688013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spcBef>
                <a:spcPct val="50000"/>
              </a:spcBef>
              <a:defRPr/>
            </a:pPr>
            <a:r>
              <a:rPr lang="de-DE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Quelle: </a:t>
            </a:r>
            <a:r>
              <a:rPr lang="de-DE" sz="12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Strategies-Unlimited</a:t>
            </a:r>
            <a:r>
              <a:rPr lang="de-DE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 2004</a:t>
            </a:r>
          </a:p>
        </p:txBody>
      </p:sp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4" cstate="print"/>
          <a:srcRect l="6873" t="6970" b="2518"/>
          <a:stretch>
            <a:fillRect/>
          </a:stretch>
        </p:blipFill>
        <p:spPr bwMode="auto">
          <a:xfrm>
            <a:off x="5724525" y="1989138"/>
            <a:ext cx="34194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Marktstruktur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68400"/>
            <a:ext cx="8642350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684213" y="5805488"/>
            <a:ext cx="331152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spcBef>
                <a:spcPct val="50000"/>
              </a:spcBef>
              <a:defRPr/>
            </a:pPr>
            <a:r>
              <a:rPr lang="de-DE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Quelle: Nexus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 high potential market: In Vitro Diagnostics (IVD)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IVD products consists mainly of</a:t>
            </a:r>
          </a:p>
          <a:p>
            <a:pPr lvl="1"/>
            <a:r>
              <a:rPr lang="en-GB" smtClean="0"/>
              <a:t>Biochips</a:t>
            </a:r>
          </a:p>
          <a:p>
            <a:pPr lvl="1"/>
            <a:r>
              <a:rPr lang="en-GB" smtClean="0"/>
              <a:t>Disposable personal tests, mostly for glucose</a:t>
            </a:r>
          </a:p>
          <a:p>
            <a:r>
              <a:rPr lang="en-GB" smtClean="0"/>
              <a:t>The worldwide turnover of the IVD market was almost $2 billions in 2000</a:t>
            </a:r>
          </a:p>
          <a:p>
            <a:r>
              <a:rPr lang="en-GB" smtClean="0"/>
              <a:t>It is forecast to grow to almost $10 billions by 2005</a:t>
            </a:r>
          </a:p>
          <a:p>
            <a:pPr lvl="1"/>
            <a:r>
              <a:rPr lang="en-GB" smtClean="0"/>
              <a:t>$5.2 billion for tests</a:t>
            </a:r>
          </a:p>
          <a:p>
            <a:pPr lvl="1"/>
            <a:r>
              <a:rPr lang="en-GB" smtClean="0"/>
              <a:t>$4.4 billions for biochips</a:t>
            </a:r>
          </a:p>
          <a:p>
            <a:endParaRPr lang="en-GB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384340"/>
              </p:ext>
            </p:extLst>
          </p:nvPr>
        </p:nvGraphicFramePr>
        <p:xfrm>
          <a:off x="3851920" y="3365944"/>
          <a:ext cx="2447695" cy="2441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Photo Editor Photo" r:id="rId4" imgW="2762636" imgH="2752381" progId="">
                  <p:embed/>
                </p:oleObj>
              </mc:Choice>
              <mc:Fallback>
                <p:oleObj name="Photo Editor Photo" r:id="rId4" imgW="2762636" imgH="2752381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3365944"/>
                        <a:ext cx="2447695" cy="2441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4213" y="5805488"/>
            <a:ext cx="331152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spcBef>
                <a:spcPct val="50000"/>
              </a:spcBef>
              <a:defRPr/>
            </a:pPr>
            <a:r>
              <a:rPr lang="de-DE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Quelle: Nexus 2005</a:t>
            </a:r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81734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129088"/>
            <a:ext cx="16383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52922"/>
            <a:ext cx="1573453" cy="155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err="1" smtClean="0"/>
              <a:t>Fortschritte</a:t>
            </a:r>
            <a:r>
              <a:rPr lang="en-GB" sz="2000" dirty="0" smtClean="0"/>
              <a:t> in der </a:t>
            </a:r>
            <a:r>
              <a:rPr lang="en-GB" sz="2000" dirty="0" err="1" smtClean="0"/>
              <a:t>Miniaturisierung</a:t>
            </a:r>
            <a:r>
              <a:rPr lang="en-GB" sz="2000" dirty="0" smtClean="0"/>
              <a:t>  </a:t>
            </a:r>
            <a:r>
              <a:rPr lang="en-GB" sz="2000" dirty="0" err="1" smtClean="0"/>
              <a:t>werden</a:t>
            </a:r>
            <a:r>
              <a:rPr lang="en-GB" sz="2000" dirty="0" smtClean="0"/>
              <a:t> </a:t>
            </a:r>
            <a:r>
              <a:rPr lang="en-GB" sz="2000" dirty="0" err="1" smtClean="0"/>
              <a:t>eine</a:t>
            </a:r>
            <a:r>
              <a:rPr lang="en-GB" sz="2000" dirty="0" smtClean="0"/>
              <a:t> </a:t>
            </a:r>
            <a:r>
              <a:rPr lang="en-GB" sz="2000" dirty="0" err="1" smtClean="0"/>
              <a:t>nicht</a:t>
            </a:r>
            <a:r>
              <a:rPr lang="en-GB" sz="2000" dirty="0" smtClean="0"/>
              <a:t> invasive Glucose </a:t>
            </a:r>
            <a:r>
              <a:rPr lang="en-GB" sz="2000" dirty="0" err="1" smtClean="0"/>
              <a:t>Messung</a:t>
            </a:r>
            <a:r>
              <a:rPr lang="en-GB" sz="2000" dirty="0" smtClean="0"/>
              <a:t> </a:t>
            </a:r>
            <a:r>
              <a:rPr lang="en-GB" sz="2000" dirty="0" err="1" smtClean="0"/>
              <a:t>erlauben</a:t>
            </a:r>
            <a:r>
              <a:rPr lang="en-GB" sz="2000" dirty="0" smtClean="0"/>
              <a:t> (2005)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79388" y="1628775"/>
            <a:ext cx="8280400" cy="3943350"/>
            <a:chOff x="238" y="1280"/>
            <a:chExt cx="4810" cy="2232"/>
          </a:xfrm>
        </p:grpSpPr>
        <p:sp>
          <p:nvSpPr>
            <p:cNvPr id="29701" name="Line 3"/>
            <p:cNvSpPr>
              <a:spLocks noChangeShapeType="1"/>
            </p:cNvSpPr>
            <p:nvPr/>
          </p:nvSpPr>
          <p:spPr bwMode="auto">
            <a:xfrm>
              <a:off x="600" y="3248"/>
              <a:ext cx="4448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702" name="Text Box 4"/>
            <p:cNvSpPr txBox="1">
              <a:spLocks noChangeArrowheads="1"/>
            </p:cNvSpPr>
            <p:nvPr/>
          </p:nvSpPr>
          <p:spPr bwMode="auto">
            <a:xfrm>
              <a:off x="744" y="2528"/>
              <a:ext cx="944" cy="363"/>
            </a:xfrm>
            <a:prstGeom prst="rect">
              <a:avLst/>
            </a:prstGeom>
            <a:solidFill>
              <a:srgbClr val="CCECFF"/>
            </a:solidFill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GB" sz="1800">
                  <a:solidFill>
                    <a:srgbClr val="000066"/>
                  </a:solidFill>
                </a:rPr>
                <a:t>Blood test strips</a:t>
              </a:r>
            </a:p>
          </p:txBody>
        </p:sp>
        <p:sp>
          <p:nvSpPr>
            <p:cNvPr id="29703" name="Text Box 5"/>
            <p:cNvSpPr txBox="1">
              <a:spLocks noChangeArrowheads="1"/>
            </p:cNvSpPr>
            <p:nvPr/>
          </p:nvSpPr>
          <p:spPr bwMode="auto">
            <a:xfrm>
              <a:off x="1592" y="2004"/>
              <a:ext cx="1304" cy="363"/>
            </a:xfrm>
            <a:prstGeom prst="rect">
              <a:avLst/>
            </a:prstGeom>
            <a:solidFill>
              <a:srgbClr val="CCECFF"/>
            </a:solidFill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GB" sz="1800">
                  <a:solidFill>
                    <a:srgbClr val="000066"/>
                  </a:solidFill>
                </a:rPr>
                <a:t>Patch (interstitial liquid)</a:t>
              </a:r>
            </a:p>
          </p:txBody>
        </p:sp>
        <p:sp>
          <p:nvSpPr>
            <p:cNvPr id="29704" name="Text Box 6"/>
            <p:cNvSpPr txBox="1">
              <a:spLocks noChangeArrowheads="1"/>
            </p:cNvSpPr>
            <p:nvPr/>
          </p:nvSpPr>
          <p:spPr bwMode="auto">
            <a:xfrm>
              <a:off x="2112" y="1480"/>
              <a:ext cx="1576" cy="363"/>
            </a:xfrm>
            <a:prstGeom prst="rect">
              <a:avLst/>
            </a:prstGeom>
            <a:solidFill>
              <a:srgbClr val="CCECFF"/>
            </a:solidFill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GB" sz="1800">
                  <a:solidFill>
                    <a:srgbClr val="000066"/>
                  </a:solidFill>
                </a:rPr>
                <a:t>Implantable continuous monitors</a:t>
              </a:r>
            </a:p>
          </p:txBody>
        </p:sp>
        <p:sp>
          <p:nvSpPr>
            <p:cNvPr id="29705" name="Text Box 7"/>
            <p:cNvSpPr txBox="1">
              <a:spLocks noChangeArrowheads="1"/>
            </p:cNvSpPr>
            <p:nvPr/>
          </p:nvSpPr>
          <p:spPr bwMode="auto">
            <a:xfrm>
              <a:off x="3552" y="2004"/>
              <a:ext cx="1448" cy="363"/>
            </a:xfrm>
            <a:prstGeom prst="rect">
              <a:avLst/>
            </a:prstGeom>
            <a:solidFill>
              <a:srgbClr val="CCECFF"/>
            </a:solidFill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GB" sz="1800">
                  <a:solidFill>
                    <a:srgbClr val="000066"/>
                  </a:solidFill>
                </a:rPr>
                <a:t>Non invasive IR spectrometers</a:t>
              </a:r>
            </a:p>
          </p:txBody>
        </p:sp>
        <p:sp>
          <p:nvSpPr>
            <p:cNvPr id="29706" name="Text Box 8"/>
            <p:cNvSpPr txBox="1">
              <a:spLocks noChangeArrowheads="1"/>
            </p:cNvSpPr>
            <p:nvPr/>
          </p:nvSpPr>
          <p:spPr bwMode="auto">
            <a:xfrm>
              <a:off x="768" y="3304"/>
              <a:ext cx="560" cy="20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sz="1800">
                  <a:solidFill>
                    <a:srgbClr val="000066"/>
                  </a:solidFill>
                </a:rPr>
                <a:t>2000</a:t>
              </a:r>
              <a:endParaRPr lang="fr-FR" sz="1800">
                <a:solidFill>
                  <a:srgbClr val="000066"/>
                </a:solidFill>
              </a:endParaRPr>
            </a:p>
          </p:txBody>
        </p:sp>
        <p:sp>
          <p:nvSpPr>
            <p:cNvPr id="29707" name="Text Box 9"/>
            <p:cNvSpPr txBox="1">
              <a:spLocks noChangeArrowheads="1"/>
            </p:cNvSpPr>
            <p:nvPr/>
          </p:nvSpPr>
          <p:spPr bwMode="auto">
            <a:xfrm>
              <a:off x="1494" y="3304"/>
              <a:ext cx="560" cy="20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sz="1800">
                  <a:solidFill>
                    <a:srgbClr val="000066"/>
                  </a:solidFill>
                </a:rPr>
                <a:t>2002</a:t>
              </a:r>
              <a:endParaRPr lang="fr-FR" sz="1800">
                <a:solidFill>
                  <a:srgbClr val="000066"/>
                </a:solidFill>
              </a:endParaRPr>
            </a:p>
          </p:txBody>
        </p:sp>
        <p:sp>
          <p:nvSpPr>
            <p:cNvPr id="29708" name="Text Box 10"/>
            <p:cNvSpPr txBox="1">
              <a:spLocks noChangeArrowheads="1"/>
            </p:cNvSpPr>
            <p:nvPr/>
          </p:nvSpPr>
          <p:spPr bwMode="auto">
            <a:xfrm>
              <a:off x="2220" y="3304"/>
              <a:ext cx="560" cy="20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sz="1800">
                  <a:solidFill>
                    <a:srgbClr val="000066"/>
                  </a:solidFill>
                </a:rPr>
                <a:t>2004</a:t>
              </a:r>
              <a:endParaRPr lang="fr-FR" sz="1800">
                <a:solidFill>
                  <a:srgbClr val="000066"/>
                </a:solidFill>
              </a:endParaRPr>
            </a:p>
          </p:txBody>
        </p:sp>
        <p:sp>
          <p:nvSpPr>
            <p:cNvPr id="29709" name="Text Box 11"/>
            <p:cNvSpPr txBox="1">
              <a:spLocks noChangeArrowheads="1"/>
            </p:cNvSpPr>
            <p:nvPr/>
          </p:nvSpPr>
          <p:spPr bwMode="auto">
            <a:xfrm>
              <a:off x="2947" y="3304"/>
              <a:ext cx="560" cy="20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sz="1800">
                  <a:solidFill>
                    <a:srgbClr val="000066"/>
                  </a:solidFill>
                </a:rPr>
                <a:t>2006</a:t>
              </a:r>
              <a:endParaRPr lang="fr-FR" sz="1800">
                <a:solidFill>
                  <a:srgbClr val="000066"/>
                </a:solidFill>
              </a:endParaRPr>
            </a:p>
          </p:txBody>
        </p:sp>
        <p:sp>
          <p:nvSpPr>
            <p:cNvPr id="29710" name="Text Box 12"/>
            <p:cNvSpPr txBox="1">
              <a:spLocks noChangeArrowheads="1"/>
            </p:cNvSpPr>
            <p:nvPr/>
          </p:nvSpPr>
          <p:spPr bwMode="auto">
            <a:xfrm>
              <a:off x="3673" y="3304"/>
              <a:ext cx="560" cy="20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sz="1800">
                  <a:solidFill>
                    <a:srgbClr val="000066"/>
                  </a:solidFill>
                </a:rPr>
                <a:t>2008</a:t>
              </a:r>
              <a:endParaRPr lang="fr-FR" sz="1800">
                <a:solidFill>
                  <a:srgbClr val="000066"/>
                </a:solidFill>
              </a:endParaRPr>
            </a:p>
          </p:txBody>
        </p:sp>
        <p:sp>
          <p:nvSpPr>
            <p:cNvPr id="29711" name="Text Box 13"/>
            <p:cNvSpPr txBox="1">
              <a:spLocks noChangeArrowheads="1"/>
            </p:cNvSpPr>
            <p:nvPr/>
          </p:nvSpPr>
          <p:spPr bwMode="auto">
            <a:xfrm>
              <a:off x="4400" y="3304"/>
              <a:ext cx="560" cy="20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sz="1800">
                  <a:solidFill>
                    <a:srgbClr val="000066"/>
                  </a:solidFill>
                </a:rPr>
                <a:t>2010</a:t>
              </a:r>
              <a:endParaRPr lang="fr-FR" sz="1800">
                <a:solidFill>
                  <a:srgbClr val="000066"/>
                </a:solidFill>
              </a:endParaRPr>
            </a:p>
          </p:txBody>
        </p:sp>
        <p:sp>
          <p:nvSpPr>
            <p:cNvPr id="29712" name="Line 14"/>
            <p:cNvSpPr>
              <a:spLocks noChangeShapeType="1"/>
            </p:cNvSpPr>
            <p:nvPr/>
          </p:nvSpPr>
          <p:spPr bwMode="auto">
            <a:xfrm rot="-5400000">
              <a:off x="-264" y="2408"/>
              <a:ext cx="17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713" name="Text Box 15"/>
            <p:cNvSpPr txBox="1">
              <a:spLocks noChangeArrowheads="1"/>
            </p:cNvSpPr>
            <p:nvPr/>
          </p:nvSpPr>
          <p:spPr bwMode="auto">
            <a:xfrm>
              <a:off x="238" y="1280"/>
              <a:ext cx="1352" cy="20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sz="1800">
                  <a:solidFill>
                    <a:srgbClr val="000066"/>
                  </a:solidFill>
                </a:rPr>
                <a:t>MST functionality</a:t>
              </a:r>
              <a:endParaRPr lang="fr-FR" sz="1800">
                <a:solidFill>
                  <a:srgbClr val="000066"/>
                </a:solidFill>
              </a:endParaRPr>
            </a:p>
          </p:txBody>
        </p:sp>
      </p:grp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84213" y="5805488"/>
            <a:ext cx="331152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spcBef>
                <a:spcPct val="50000"/>
              </a:spcBef>
              <a:defRPr/>
            </a:pPr>
            <a:r>
              <a:rPr lang="de-DE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Quelle: Nexus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Eigenschaften Intelligenter Sensoren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80000"/>
              </a:spcBef>
            </a:pPr>
            <a:r>
              <a:rPr lang="de-DE" b="0" smtClean="0">
                <a:cs typeface="Times New Roman" pitchFamily="18" charset="0"/>
              </a:rPr>
              <a:t>Integration des eigentlichen Sensors (Signalwandlers) sowie analoger und digitaler Signalverarbeitung</a:t>
            </a:r>
            <a:endParaRPr lang="de-DE" smtClean="0">
              <a:cs typeface="Times New Roman" pitchFamily="18" charset="0"/>
            </a:endParaRPr>
          </a:p>
          <a:p>
            <a:pPr>
              <a:spcBef>
                <a:spcPct val="80000"/>
              </a:spcBef>
            </a:pPr>
            <a:r>
              <a:rPr lang="de-DE" b="0" smtClean="0">
                <a:cs typeface="Times New Roman" pitchFamily="18" charset="0"/>
              </a:rPr>
              <a:t>Bereitstellung von (möglichst digitalen und veränderbaren) Kalibrierungs- und Kompensationsfunktionen</a:t>
            </a:r>
            <a:endParaRPr lang="de-DE" smtClean="0">
              <a:cs typeface="Times New Roman" pitchFamily="18" charset="0"/>
            </a:endParaRPr>
          </a:p>
          <a:p>
            <a:pPr>
              <a:spcBef>
                <a:spcPct val="80000"/>
              </a:spcBef>
            </a:pPr>
            <a:r>
              <a:rPr lang="de-DE" b="0" smtClean="0">
                <a:cs typeface="Times New Roman" pitchFamily="18" charset="0"/>
              </a:rPr>
              <a:t>Integration standardisierter Schnittstellen für verschiedene Anwendungen ( Bus-Interface, „Plug &amp; Play“ – Funktion)</a:t>
            </a:r>
            <a:endParaRPr lang="de-DE" smtClean="0">
              <a:cs typeface="Times New Roman" pitchFamily="18" charset="0"/>
            </a:endParaRPr>
          </a:p>
          <a:p>
            <a:pPr algn="just">
              <a:spcBef>
                <a:spcPct val="80000"/>
              </a:spcBef>
            </a:pPr>
            <a:r>
              <a:rPr lang="de-DE" b="0" smtClean="0">
                <a:cs typeface="Times New Roman" pitchFamily="18" charset="0"/>
              </a:rPr>
              <a:t>Speicherfähigkeit</a:t>
            </a:r>
            <a:endParaRPr lang="de-DE" smtClean="0">
              <a:cs typeface="Times New Roman" pitchFamily="18" charset="0"/>
            </a:endParaRPr>
          </a:p>
          <a:p>
            <a:pPr>
              <a:spcBef>
                <a:spcPct val="80000"/>
              </a:spcBef>
            </a:pP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cs typeface="Times New Roman" pitchFamily="18" charset="0"/>
              </a:rPr>
              <a:t>Intelligente Sensoren und ihre Umgebung</a:t>
            </a:r>
            <a:r>
              <a:rPr lang="de-DE" smtClean="0"/>
              <a:t>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400300" y="195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3800" y="1279525"/>
            <a:ext cx="65659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6911975" cy="432048"/>
          </a:xfrm>
        </p:spPr>
        <p:txBody>
          <a:bodyPr>
            <a:normAutofit/>
          </a:bodyPr>
          <a:lstStyle/>
          <a:p>
            <a:r>
              <a:rPr lang="de-DE" dirty="0" smtClean="0"/>
              <a:t>Organisation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8356600" cy="4894262"/>
          </a:xfrm>
        </p:spPr>
        <p:txBody>
          <a:bodyPr/>
          <a:lstStyle/>
          <a:p>
            <a:r>
              <a:rPr lang="en-US" dirty="0" err="1"/>
              <a:t>Vorlesungsunterlagen</a:t>
            </a:r>
            <a:r>
              <a:rPr lang="en-US" dirty="0"/>
              <a:t> von E-</a:t>
            </a:r>
            <a:r>
              <a:rPr lang="en-US" dirty="0" err="1"/>
              <a:t>Studium</a:t>
            </a:r>
            <a:endParaRPr lang="en-US" dirty="0"/>
          </a:p>
          <a:p>
            <a:pPr lvl="1"/>
            <a:r>
              <a:rPr lang="en-US" dirty="0" err="1"/>
              <a:t>finden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unter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https://estudium.fsz.kit.edu/</a:t>
            </a:r>
            <a:endParaRPr lang="en-US" dirty="0"/>
          </a:p>
          <a:p>
            <a:pPr lvl="1"/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Zugangschlüssel</a:t>
            </a:r>
            <a:r>
              <a:rPr lang="en-US" dirty="0"/>
              <a:t>: IISstudent2012SS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7950" y="6438900"/>
            <a:ext cx="398463" cy="176213"/>
          </a:xfrm>
          <a:prstGeom prst="rect">
            <a:avLst/>
          </a:prstGeom>
        </p:spPr>
        <p:txBody>
          <a:bodyPr/>
          <a:lstStyle/>
          <a:p>
            <a:fld id="{02D0AD0F-5119-48C4-935D-09E99EA6E586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00200"/>
            <a:ext cx="6787867" cy="50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17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cs typeface="Times New Roman" pitchFamily="18" charset="0"/>
              </a:rPr>
              <a:t>Sensoren und Aktoren in elektronischen Steuersystemen</a:t>
            </a:r>
            <a:r>
              <a:rPr lang="de-DE" smtClean="0"/>
              <a:t> 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352675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3075" y="1130300"/>
            <a:ext cx="506095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smtClean="0">
                <a:cs typeface="Times New Roman" pitchFamily="18" charset="0"/>
              </a:rPr>
              <a:t>Industrielles System mit intelligenten Sensoren und Aktoren</a:t>
            </a:r>
            <a:r>
              <a:rPr lang="de-DE" sz="2000" smtClean="0"/>
              <a:t> 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1643063" y="147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262063" y="1146175"/>
          <a:ext cx="6238875" cy="415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r:id="rId4" imgW="5858256" imgH="3906012" progId="Word.Picture.8">
                  <p:embed/>
                </p:oleObj>
              </mc:Choice>
              <mc:Fallback>
                <p:oleObj r:id="rId4" imgW="5858256" imgH="3906012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063" y="1146175"/>
                        <a:ext cx="6238875" cy="415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Integrated Smart Sensors: Aufbau</a:t>
            </a:r>
          </a:p>
        </p:txBody>
      </p:sp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1536700" y="2436813"/>
            <a:ext cx="6659563" cy="2466975"/>
          </a:xfrm>
          <a:prstGeom prst="rect">
            <a:avLst/>
          </a:prstGeom>
          <a:solidFill>
            <a:srgbClr val="BFCEFF"/>
          </a:solidFill>
          <a:ln w="3975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44" name="Freeform 7"/>
          <p:cNvSpPr>
            <a:spLocks/>
          </p:cNvSpPr>
          <p:nvPr/>
        </p:nvSpPr>
        <p:spPr bwMode="auto">
          <a:xfrm>
            <a:off x="5108575" y="2963863"/>
            <a:ext cx="487363" cy="352425"/>
          </a:xfrm>
          <a:custGeom>
            <a:avLst/>
            <a:gdLst>
              <a:gd name="T0" fmla="*/ 0 w 333"/>
              <a:gd name="T1" fmla="*/ 2147483647 h 222"/>
              <a:gd name="T2" fmla="*/ 2147483647 w 333"/>
              <a:gd name="T3" fmla="*/ 2147483647 h 222"/>
              <a:gd name="T4" fmla="*/ 2147483647 w 333"/>
              <a:gd name="T5" fmla="*/ 2147483647 h 222"/>
              <a:gd name="T6" fmla="*/ 2147483647 w 333"/>
              <a:gd name="T7" fmla="*/ 2147483647 h 222"/>
              <a:gd name="T8" fmla="*/ 2147483647 w 333"/>
              <a:gd name="T9" fmla="*/ 2147483647 h 222"/>
              <a:gd name="T10" fmla="*/ 2147483647 w 333"/>
              <a:gd name="T11" fmla="*/ 2147483647 h 222"/>
              <a:gd name="T12" fmla="*/ 2147483647 w 333"/>
              <a:gd name="T13" fmla="*/ 0 h 222"/>
              <a:gd name="T14" fmla="*/ 2147483647 w 333"/>
              <a:gd name="T15" fmla="*/ 2147483647 h 222"/>
              <a:gd name="T16" fmla="*/ 2147483647 w 333"/>
              <a:gd name="T17" fmla="*/ 2147483647 h 222"/>
              <a:gd name="T18" fmla="*/ 2147483647 w 333"/>
              <a:gd name="T19" fmla="*/ 0 h 222"/>
              <a:gd name="T20" fmla="*/ 0 w 333"/>
              <a:gd name="T21" fmla="*/ 2147483647 h 2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3"/>
              <a:gd name="T34" fmla="*/ 0 h 222"/>
              <a:gd name="T35" fmla="*/ 333 w 333"/>
              <a:gd name="T36" fmla="*/ 222 h 2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3" h="222">
                <a:moveTo>
                  <a:pt x="0" y="111"/>
                </a:moveTo>
                <a:lnTo>
                  <a:pt x="67" y="222"/>
                </a:lnTo>
                <a:lnTo>
                  <a:pt x="67" y="167"/>
                </a:lnTo>
                <a:lnTo>
                  <a:pt x="266" y="167"/>
                </a:lnTo>
                <a:lnTo>
                  <a:pt x="266" y="222"/>
                </a:lnTo>
                <a:lnTo>
                  <a:pt x="333" y="111"/>
                </a:lnTo>
                <a:lnTo>
                  <a:pt x="266" y="0"/>
                </a:lnTo>
                <a:lnTo>
                  <a:pt x="266" y="57"/>
                </a:lnTo>
                <a:lnTo>
                  <a:pt x="67" y="57"/>
                </a:lnTo>
                <a:lnTo>
                  <a:pt x="67" y="0"/>
                </a:lnTo>
                <a:lnTo>
                  <a:pt x="0" y="111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11263" y="3065463"/>
            <a:ext cx="652462" cy="152400"/>
            <a:chOff x="827" y="1931"/>
            <a:chExt cx="445" cy="96"/>
          </a:xfrm>
        </p:grpSpPr>
        <p:sp>
          <p:nvSpPr>
            <p:cNvPr id="35906" name="Line 8"/>
            <p:cNvSpPr>
              <a:spLocks noChangeShapeType="1"/>
            </p:cNvSpPr>
            <p:nvPr/>
          </p:nvSpPr>
          <p:spPr bwMode="auto">
            <a:xfrm>
              <a:off x="827" y="1978"/>
              <a:ext cx="350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907" name="Freeform 9"/>
            <p:cNvSpPr>
              <a:spLocks/>
            </p:cNvSpPr>
            <p:nvPr/>
          </p:nvSpPr>
          <p:spPr bwMode="auto">
            <a:xfrm>
              <a:off x="1174" y="1931"/>
              <a:ext cx="98" cy="96"/>
            </a:xfrm>
            <a:custGeom>
              <a:avLst/>
              <a:gdLst>
                <a:gd name="T0" fmla="*/ 0 w 98"/>
                <a:gd name="T1" fmla="*/ 96 h 96"/>
                <a:gd name="T2" fmla="*/ 98 w 98"/>
                <a:gd name="T3" fmla="*/ 47 h 96"/>
                <a:gd name="T4" fmla="*/ 0 w 98"/>
                <a:gd name="T5" fmla="*/ 0 h 96"/>
                <a:gd name="T6" fmla="*/ 0 w 98"/>
                <a:gd name="T7" fmla="*/ 96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"/>
                <a:gd name="T13" fmla="*/ 0 h 96"/>
                <a:gd name="T14" fmla="*/ 98 w 9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" h="96">
                  <a:moveTo>
                    <a:pt x="0" y="96"/>
                  </a:moveTo>
                  <a:lnTo>
                    <a:pt x="98" y="47"/>
                  </a:lnTo>
                  <a:lnTo>
                    <a:pt x="0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5846" name="Oval 11"/>
          <p:cNvSpPr>
            <a:spLocks noChangeArrowheads="1"/>
          </p:cNvSpPr>
          <p:nvPr/>
        </p:nvSpPr>
        <p:spPr bwMode="auto">
          <a:xfrm>
            <a:off x="1860550" y="2878138"/>
            <a:ext cx="490538" cy="530225"/>
          </a:xfrm>
          <a:prstGeom prst="ellipse">
            <a:avLst/>
          </a:pr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47" name="Rectangle 12"/>
          <p:cNvSpPr>
            <a:spLocks noChangeArrowheads="1"/>
          </p:cNvSpPr>
          <p:nvPr/>
        </p:nvSpPr>
        <p:spPr bwMode="auto">
          <a:xfrm>
            <a:off x="2032000" y="3006725"/>
            <a:ext cx="1603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S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48" name="Rectangle 13"/>
          <p:cNvSpPr>
            <a:spLocks noChangeArrowheads="1"/>
          </p:cNvSpPr>
          <p:nvPr/>
        </p:nvSpPr>
        <p:spPr bwMode="auto">
          <a:xfrm>
            <a:off x="2178050" y="3006725"/>
            <a:ext cx="66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349500" y="3065463"/>
            <a:ext cx="649288" cy="152400"/>
            <a:chOff x="1603" y="1931"/>
            <a:chExt cx="443" cy="96"/>
          </a:xfrm>
        </p:grpSpPr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603" y="1931"/>
              <a:ext cx="334" cy="96"/>
              <a:chOff x="1603" y="1931"/>
              <a:chExt cx="334" cy="96"/>
            </a:xfrm>
          </p:grpSpPr>
          <p:sp>
            <p:nvSpPr>
              <p:cNvPr id="35904" name="Line 14"/>
              <p:cNvSpPr>
                <a:spLocks noChangeShapeType="1"/>
              </p:cNvSpPr>
              <p:nvPr/>
            </p:nvSpPr>
            <p:spPr bwMode="auto">
              <a:xfrm>
                <a:off x="1603" y="1978"/>
                <a:ext cx="23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905" name="Freeform 15"/>
              <p:cNvSpPr>
                <a:spLocks/>
              </p:cNvSpPr>
              <p:nvPr/>
            </p:nvSpPr>
            <p:spPr bwMode="auto">
              <a:xfrm>
                <a:off x="1839" y="1931"/>
                <a:ext cx="98" cy="96"/>
              </a:xfrm>
              <a:custGeom>
                <a:avLst/>
                <a:gdLst>
                  <a:gd name="T0" fmla="*/ 0 w 98"/>
                  <a:gd name="T1" fmla="*/ 96 h 96"/>
                  <a:gd name="T2" fmla="*/ 98 w 98"/>
                  <a:gd name="T3" fmla="*/ 47 h 96"/>
                  <a:gd name="T4" fmla="*/ 0 w 98"/>
                  <a:gd name="T5" fmla="*/ 0 h 96"/>
                  <a:gd name="T6" fmla="*/ 0 w 98"/>
                  <a:gd name="T7" fmla="*/ 96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8"/>
                  <a:gd name="T13" fmla="*/ 0 h 96"/>
                  <a:gd name="T14" fmla="*/ 98 w 9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8" h="96">
                    <a:moveTo>
                      <a:pt x="0" y="96"/>
                    </a:moveTo>
                    <a:lnTo>
                      <a:pt x="98" y="47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5903" name="Line 17"/>
            <p:cNvSpPr>
              <a:spLocks noChangeShapeType="1"/>
            </p:cNvSpPr>
            <p:nvPr/>
          </p:nvSpPr>
          <p:spPr bwMode="auto">
            <a:xfrm>
              <a:off x="1713" y="1978"/>
              <a:ext cx="33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3648075" y="3065463"/>
            <a:ext cx="647700" cy="152400"/>
            <a:chOff x="2489" y="1931"/>
            <a:chExt cx="443" cy="96"/>
          </a:xfrm>
        </p:grpSpPr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2489" y="1931"/>
              <a:ext cx="334" cy="96"/>
              <a:chOff x="2489" y="1931"/>
              <a:chExt cx="334" cy="96"/>
            </a:xfrm>
          </p:grpSpPr>
          <p:sp>
            <p:nvSpPr>
              <p:cNvPr id="35900" name="Line 19"/>
              <p:cNvSpPr>
                <a:spLocks noChangeShapeType="1"/>
              </p:cNvSpPr>
              <p:nvPr/>
            </p:nvSpPr>
            <p:spPr bwMode="auto">
              <a:xfrm>
                <a:off x="2489" y="1978"/>
                <a:ext cx="23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901" name="Freeform 20"/>
              <p:cNvSpPr>
                <a:spLocks/>
              </p:cNvSpPr>
              <p:nvPr/>
            </p:nvSpPr>
            <p:spPr bwMode="auto">
              <a:xfrm>
                <a:off x="2725" y="1931"/>
                <a:ext cx="98" cy="96"/>
              </a:xfrm>
              <a:custGeom>
                <a:avLst/>
                <a:gdLst>
                  <a:gd name="T0" fmla="*/ 0 w 98"/>
                  <a:gd name="T1" fmla="*/ 96 h 96"/>
                  <a:gd name="T2" fmla="*/ 98 w 98"/>
                  <a:gd name="T3" fmla="*/ 47 h 96"/>
                  <a:gd name="T4" fmla="*/ 0 w 98"/>
                  <a:gd name="T5" fmla="*/ 0 h 96"/>
                  <a:gd name="T6" fmla="*/ 0 w 98"/>
                  <a:gd name="T7" fmla="*/ 96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8"/>
                  <a:gd name="T13" fmla="*/ 0 h 96"/>
                  <a:gd name="T14" fmla="*/ 98 w 9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8" h="96">
                    <a:moveTo>
                      <a:pt x="0" y="96"/>
                    </a:moveTo>
                    <a:lnTo>
                      <a:pt x="98" y="47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5899" name="Line 22"/>
            <p:cNvSpPr>
              <a:spLocks noChangeShapeType="1"/>
            </p:cNvSpPr>
            <p:nvPr/>
          </p:nvSpPr>
          <p:spPr bwMode="auto">
            <a:xfrm>
              <a:off x="2600" y="1978"/>
              <a:ext cx="33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5851" name="Rectangle 24"/>
          <p:cNvSpPr>
            <a:spLocks noChangeArrowheads="1"/>
          </p:cNvSpPr>
          <p:nvPr/>
        </p:nvSpPr>
        <p:spPr bwMode="auto">
          <a:xfrm>
            <a:off x="4295775" y="2787650"/>
            <a:ext cx="815975" cy="708025"/>
          </a:xfrm>
          <a:prstGeom prst="rect">
            <a:avLst/>
          </a:prstGeom>
          <a:solidFill>
            <a:srgbClr val="FFFF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52" name="Rectangle 25"/>
          <p:cNvSpPr>
            <a:spLocks noChangeArrowheads="1"/>
          </p:cNvSpPr>
          <p:nvPr/>
        </p:nvSpPr>
        <p:spPr bwMode="auto">
          <a:xfrm>
            <a:off x="4518025" y="2987675"/>
            <a:ext cx="1746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A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53" name="Rectangle 26"/>
          <p:cNvSpPr>
            <a:spLocks noChangeArrowheads="1"/>
          </p:cNvSpPr>
          <p:nvPr/>
        </p:nvSpPr>
        <p:spPr bwMode="auto">
          <a:xfrm>
            <a:off x="4668838" y="2987675"/>
            <a:ext cx="2413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/D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54" name="Rectangle 27"/>
          <p:cNvSpPr>
            <a:spLocks noChangeArrowheads="1"/>
          </p:cNvSpPr>
          <p:nvPr/>
        </p:nvSpPr>
        <p:spPr bwMode="auto">
          <a:xfrm>
            <a:off x="4886325" y="2987675"/>
            <a:ext cx="66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55" name="Rectangle 28"/>
          <p:cNvSpPr>
            <a:spLocks noChangeArrowheads="1"/>
          </p:cNvSpPr>
          <p:nvPr/>
        </p:nvSpPr>
        <p:spPr bwMode="auto">
          <a:xfrm>
            <a:off x="5595938" y="2787650"/>
            <a:ext cx="814387" cy="708025"/>
          </a:xfrm>
          <a:prstGeom prst="rect">
            <a:avLst/>
          </a:prstGeom>
          <a:solidFill>
            <a:srgbClr val="FFFF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56" name="Rectangle 29"/>
          <p:cNvSpPr>
            <a:spLocks noChangeArrowheads="1"/>
          </p:cNvSpPr>
          <p:nvPr/>
        </p:nvSpPr>
        <p:spPr bwMode="auto">
          <a:xfrm>
            <a:off x="5834063" y="2987675"/>
            <a:ext cx="3762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MC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57" name="Rectangle 30"/>
          <p:cNvSpPr>
            <a:spLocks noChangeArrowheads="1"/>
          </p:cNvSpPr>
          <p:nvPr/>
        </p:nvSpPr>
        <p:spPr bwMode="auto">
          <a:xfrm>
            <a:off x="6169025" y="2987675"/>
            <a:ext cx="66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58" name="Rectangle 31"/>
          <p:cNvSpPr>
            <a:spLocks noChangeArrowheads="1"/>
          </p:cNvSpPr>
          <p:nvPr/>
        </p:nvSpPr>
        <p:spPr bwMode="auto">
          <a:xfrm>
            <a:off x="6894513" y="2787650"/>
            <a:ext cx="812800" cy="708025"/>
          </a:xfrm>
          <a:prstGeom prst="rect">
            <a:avLst/>
          </a:prstGeom>
          <a:solidFill>
            <a:srgbClr val="FFFF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59" name="Rectangle 32"/>
          <p:cNvSpPr>
            <a:spLocks noChangeArrowheads="1"/>
          </p:cNvSpPr>
          <p:nvPr/>
        </p:nvSpPr>
        <p:spPr bwMode="auto">
          <a:xfrm>
            <a:off x="7065963" y="2909888"/>
            <a:ext cx="523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Inter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60" name="Rectangle 33"/>
          <p:cNvSpPr>
            <a:spLocks noChangeArrowheads="1"/>
          </p:cNvSpPr>
          <p:nvPr/>
        </p:nvSpPr>
        <p:spPr bwMode="auto">
          <a:xfrm>
            <a:off x="7081838" y="3179763"/>
            <a:ext cx="4857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face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61" name="Rectangle 34"/>
          <p:cNvSpPr>
            <a:spLocks noChangeArrowheads="1"/>
          </p:cNvSpPr>
          <p:nvPr/>
        </p:nvSpPr>
        <p:spPr bwMode="auto">
          <a:xfrm>
            <a:off x="7516813" y="3179763"/>
            <a:ext cx="66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62" name="Freeform 35"/>
          <p:cNvSpPr>
            <a:spLocks/>
          </p:cNvSpPr>
          <p:nvPr/>
        </p:nvSpPr>
        <p:spPr bwMode="auto">
          <a:xfrm>
            <a:off x="6407150" y="2963863"/>
            <a:ext cx="487363" cy="352425"/>
          </a:xfrm>
          <a:custGeom>
            <a:avLst/>
            <a:gdLst>
              <a:gd name="T0" fmla="*/ 0 w 333"/>
              <a:gd name="T1" fmla="*/ 2147483647 h 222"/>
              <a:gd name="T2" fmla="*/ 2147483647 w 333"/>
              <a:gd name="T3" fmla="*/ 2147483647 h 222"/>
              <a:gd name="T4" fmla="*/ 2147483647 w 333"/>
              <a:gd name="T5" fmla="*/ 2147483647 h 222"/>
              <a:gd name="T6" fmla="*/ 2147483647 w 333"/>
              <a:gd name="T7" fmla="*/ 2147483647 h 222"/>
              <a:gd name="T8" fmla="*/ 2147483647 w 333"/>
              <a:gd name="T9" fmla="*/ 2147483647 h 222"/>
              <a:gd name="T10" fmla="*/ 2147483647 w 333"/>
              <a:gd name="T11" fmla="*/ 2147483647 h 222"/>
              <a:gd name="T12" fmla="*/ 2147483647 w 333"/>
              <a:gd name="T13" fmla="*/ 0 h 222"/>
              <a:gd name="T14" fmla="*/ 2147483647 w 333"/>
              <a:gd name="T15" fmla="*/ 2147483647 h 222"/>
              <a:gd name="T16" fmla="*/ 2147483647 w 333"/>
              <a:gd name="T17" fmla="*/ 2147483647 h 222"/>
              <a:gd name="T18" fmla="*/ 2147483647 w 333"/>
              <a:gd name="T19" fmla="*/ 0 h 222"/>
              <a:gd name="T20" fmla="*/ 0 w 333"/>
              <a:gd name="T21" fmla="*/ 2147483647 h 2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3"/>
              <a:gd name="T34" fmla="*/ 0 h 222"/>
              <a:gd name="T35" fmla="*/ 333 w 333"/>
              <a:gd name="T36" fmla="*/ 222 h 2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3" h="222">
                <a:moveTo>
                  <a:pt x="0" y="111"/>
                </a:moveTo>
                <a:lnTo>
                  <a:pt x="67" y="222"/>
                </a:lnTo>
                <a:lnTo>
                  <a:pt x="67" y="167"/>
                </a:lnTo>
                <a:lnTo>
                  <a:pt x="266" y="167"/>
                </a:lnTo>
                <a:lnTo>
                  <a:pt x="266" y="222"/>
                </a:lnTo>
                <a:lnTo>
                  <a:pt x="333" y="111"/>
                </a:lnTo>
                <a:lnTo>
                  <a:pt x="266" y="0"/>
                </a:lnTo>
                <a:lnTo>
                  <a:pt x="266" y="57"/>
                </a:lnTo>
                <a:lnTo>
                  <a:pt x="67" y="57"/>
                </a:lnTo>
                <a:lnTo>
                  <a:pt x="67" y="0"/>
                </a:lnTo>
                <a:lnTo>
                  <a:pt x="0" y="111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63" name="Freeform 36"/>
          <p:cNvSpPr>
            <a:spLocks/>
          </p:cNvSpPr>
          <p:nvPr/>
        </p:nvSpPr>
        <p:spPr bwMode="auto">
          <a:xfrm>
            <a:off x="7705725" y="2963863"/>
            <a:ext cx="974725" cy="352425"/>
          </a:xfrm>
          <a:custGeom>
            <a:avLst/>
            <a:gdLst>
              <a:gd name="T0" fmla="*/ 0 w 665"/>
              <a:gd name="T1" fmla="*/ 2147483647 h 222"/>
              <a:gd name="T2" fmla="*/ 2147483647 w 665"/>
              <a:gd name="T3" fmla="*/ 2147483647 h 222"/>
              <a:gd name="T4" fmla="*/ 2147483647 w 665"/>
              <a:gd name="T5" fmla="*/ 2147483647 h 222"/>
              <a:gd name="T6" fmla="*/ 2147483647 w 665"/>
              <a:gd name="T7" fmla="*/ 2147483647 h 222"/>
              <a:gd name="T8" fmla="*/ 2147483647 w 665"/>
              <a:gd name="T9" fmla="*/ 2147483647 h 222"/>
              <a:gd name="T10" fmla="*/ 2147483647 w 665"/>
              <a:gd name="T11" fmla="*/ 2147483647 h 222"/>
              <a:gd name="T12" fmla="*/ 2147483647 w 665"/>
              <a:gd name="T13" fmla="*/ 0 h 222"/>
              <a:gd name="T14" fmla="*/ 2147483647 w 665"/>
              <a:gd name="T15" fmla="*/ 2147483647 h 222"/>
              <a:gd name="T16" fmla="*/ 2147483647 w 665"/>
              <a:gd name="T17" fmla="*/ 2147483647 h 222"/>
              <a:gd name="T18" fmla="*/ 2147483647 w 665"/>
              <a:gd name="T19" fmla="*/ 0 h 222"/>
              <a:gd name="T20" fmla="*/ 0 w 665"/>
              <a:gd name="T21" fmla="*/ 2147483647 h 2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65"/>
              <a:gd name="T34" fmla="*/ 0 h 222"/>
              <a:gd name="T35" fmla="*/ 665 w 665"/>
              <a:gd name="T36" fmla="*/ 222 h 2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65" h="222">
                <a:moveTo>
                  <a:pt x="0" y="111"/>
                </a:moveTo>
                <a:lnTo>
                  <a:pt x="133" y="222"/>
                </a:lnTo>
                <a:lnTo>
                  <a:pt x="133" y="167"/>
                </a:lnTo>
                <a:lnTo>
                  <a:pt x="532" y="167"/>
                </a:lnTo>
                <a:lnTo>
                  <a:pt x="532" y="222"/>
                </a:lnTo>
                <a:lnTo>
                  <a:pt x="665" y="111"/>
                </a:lnTo>
                <a:lnTo>
                  <a:pt x="532" y="0"/>
                </a:lnTo>
                <a:lnTo>
                  <a:pt x="532" y="57"/>
                </a:lnTo>
                <a:lnTo>
                  <a:pt x="133" y="57"/>
                </a:lnTo>
                <a:lnTo>
                  <a:pt x="133" y="0"/>
                </a:lnTo>
                <a:lnTo>
                  <a:pt x="0" y="111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64" name="Freeform 37"/>
          <p:cNvSpPr>
            <a:spLocks/>
          </p:cNvSpPr>
          <p:nvPr/>
        </p:nvSpPr>
        <p:spPr bwMode="auto">
          <a:xfrm>
            <a:off x="2998788" y="2657475"/>
            <a:ext cx="649287" cy="968375"/>
          </a:xfrm>
          <a:custGeom>
            <a:avLst/>
            <a:gdLst>
              <a:gd name="T0" fmla="*/ 2147483647 w 443"/>
              <a:gd name="T1" fmla="*/ 2147483647 h 610"/>
              <a:gd name="T2" fmla="*/ 0 w 443"/>
              <a:gd name="T3" fmla="*/ 2147483647 h 610"/>
              <a:gd name="T4" fmla="*/ 0 w 443"/>
              <a:gd name="T5" fmla="*/ 0 h 610"/>
              <a:gd name="T6" fmla="*/ 2147483647 w 443"/>
              <a:gd name="T7" fmla="*/ 2147483647 h 610"/>
              <a:gd name="T8" fmla="*/ 0 60000 65536"/>
              <a:gd name="T9" fmla="*/ 0 60000 65536"/>
              <a:gd name="T10" fmla="*/ 0 60000 65536"/>
              <a:gd name="T11" fmla="*/ 0 60000 65536"/>
              <a:gd name="T12" fmla="*/ 0 w 443"/>
              <a:gd name="T13" fmla="*/ 0 h 610"/>
              <a:gd name="T14" fmla="*/ 443 w 443"/>
              <a:gd name="T15" fmla="*/ 610 h 6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3" h="610">
                <a:moveTo>
                  <a:pt x="443" y="304"/>
                </a:moveTo>
                <a:lnTo>
                  <a:pt x="0" y="610"/>
                </a:lnTo>
                <a:lnTo>
                  <a:pt x="0" y="0"/>
                </a:lnTo>
                <a:lnTo>
                  <a:pt x="443" y="304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65" name="Rectangle 38"/>
          <p:cNvSpPr>
            <a:spLocks noChangeArrowheads="1"/>
          </p:cNvSpPr>
          <p:nvPr/>
        </p:nvSpPr>
        <p:spPr bwMode="auto">
          <a:xfrm>
            <a:off x="1700213" y="3844925"/>
            <a:ext cx="9763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66" name="Rectangle 39"/>
          <p:cNvSpPr>
            <a:spLocks noChangeArrowheads="1"/>
          </p:cNvSpPr>
          <p:nvPr/>
        </p:nvSpPr>
        <p:spPr bwMode="auto">
          <a:xfrm>
            <a:off x="1828800" y="3908425"/>
            <a:ext cx="485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Mess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67" name="Rectangle 40"/>
          <p:cNvSpPr>
            <a:spLocks noChangeArrowheads="1"/>
          </p:cNvSpPr>
          <p:nvPr/>
        </p:nvSpPr>
        <p:spPr bwMode="auto">
          <a:xfrm>
            <a:off x="2374900" y="3908425"/>
            <a:ext cx="63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-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68" name="Rectangle 41"/>
          <p:cNvSpPr>
            <a:spLocks noChangeArrowheads="1"/>
          </p:cNvSpPr>
          <p:nvPr/>
        </p:nvSpPr>
        <p:spPr bwMode="auto">
          <a:xfrm>
            <a:off x="1828800" y="4133850"/>
            <a:ext cx="709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wandler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69" name="Rectangle 42"/>
          <p:cNvSpPr>
            <a:spLocks noChangeArrowheads="1"/>
          </p:cNvSpPr>
          <p:nvPr/>
        </p:nvSpPr>
        <p:spPr bwMode="auto">
          <a:xfrm>
            <a:off x="2459038" y="4133850"/>
            <a:ext cx="52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70" name="Rectangle 43"/>
          <p:cNvSpPr>
            <a:spLocks noChangeArrowheads="1"/>
          </p:cNvSpPr>
          <p:nvPr/>
        </p:nvSpPr>
        <p:spPr bwMode="auto">
          <a:xfrm>
            <a:off x="2673350" y="3844925"/>
            <a:ext cx="13001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71" name="Rectangle 44"/>
          <p:cNvSpPr>
            <a:spLocks noChangeArrowheads="1"/>
          </p:cNvSpPr>
          <p:nvPr/>
        </p:nvSpPr>
        <p:spPr bwMode="auto">
          <a:xfrm>
            <a:off x="2803525" y="3908425"/>
            <a:ext cx="134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A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72" name="Rectangle 45"/>
          <p:cNvSpPr>
            <a:spLocks noChangeArrowheads="1"/>
          </p:cNvSpPr>
          <p:nvPr/>
        </p:nvSpPr>
        <p:spPr bwMode="auto">
          <a:xfrm>
            <a:off x="2922588" y="3908425"/>
            <a:ext cx="495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nalog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73" name="Rectangle 46"/>
          <p:cNvSpPr>
            <a:spLocks noChangeArrowheads="1"/>
          </p:cNvSpPr>
          <p:nvPr/>
        </p:nvSpPr>
        <p:spPr bwMode="auto">
          <a:xfrm>
            <a:off x="3441700" y="3908425"/>
            <a:ext cx="63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-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74" name="Rectangle 47"/>
          <p:cNvSpPr>
            <a:spLocks noChangeArrowheads="1"/>
          </p:cNvSpPr>
          <p:nvPr/>
        </p:nvSpPr>
        <p:spPr bwMode="auto">
          <a:xfrm>
            <a:off x="2803525" y="4133850"/>
            <a:ext cx="812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Frontend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75" name="Rectangle 48"/>
          <p:cNvSpPr>
            <a:spLocks noChangeArrowheads="1"/>
          </p:cNvSpPr>
          <p:nvPr/>
        </p:nvSpPr>
        <p:spPr bwMode="auto">
          <a:xfrm>
            <a:off x="3524250" y="4133850"/>
            <a:ext cx="52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76" name="Rectangle 49"/>
          <p:cNvSpPr>
            <a:spLocks noChangeArrowheads="1"/>
          </p:cNvSpPr>
          <p:nvPr/>
        </p:nvSpPr>
        <p:spPr bwMode="auto">
          <a:xfrm>
            <a:off x="4133850" y="3844925"/>
            <a:ext cx="14636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77" name="Rectangle 50"/>
          <p:cNvSpPr>
            <a:spLocks noChangeArrowheads="1"/>
          </p:cNvSpPr>
          <p:nvPr/>
        </p:nvSpPr>
        <p:spPr bwMode="auto">
          <a:xfrm>
            <a:off x="4264025" y="3908425"/>
            <a:ext cx="134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A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78" name="Rectangle 51"/>
          <p:cNvSpPr>
            <a:spLocks noChangeArrowheads="1"/>
          </p:cNvSpPr>
          <p:nvPr/>
        </p:nvSpPr>
        <p:spPr bwMode="auto">
          <a:xfrm>
            <a:off x="4383088" y="3908425"/>
            <a:ext cx="1114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nalog/Digital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79" name="Rectangle 55"/>
          <p:cNvSpPr>
            <a:spLocks noChangeArrowheads="1"/>
          </p:cNvSpPr>
          <p:nvPr/>
        </p:nvSpPr>
        <p:spPr bwMode="auto">
          <a:xfrm>
            <a:off x="4264025" y="413385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Wandler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80" name="Rectangle 56"/>
          <p:cNvSpPr>
            <a:spLocks noChangeArrowheads="1"/>
          </p:cNvSpPr>
          <p:nvPr/>
        </p:nvSpPr>
        <p:spPr bwMode="auto">
          <a:xfrm>
            <a:off x="4935538" y="4133850"/>
            <a:ext cx="52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81" name="Rectangle 57"/>
          <p:cNvSpPr>
            <a:spLocks noChangeArrowheads="1"/>
          </p:cNvSpPr>
          <p:nvPr/>
        </p:nvSpPr>
        <p:spPr bwMode="auto">
          <a:xfrm>
            <a:off x="5595938" y="3844925"/>
            <a:ext cx="13001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82" name="Rectangle 58"/>
          <p:cNvSpPr>
            <a:spLocks noChangeArrowheads="1"/>
          </p:cNvSpPr>
          <p:nvPr/>
        </p:nvSpPr>
        <p:spPr bwMode="auto">
          <a:xfrm>
            <a:off x="5724525" y="3908425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Micro-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83" name="Rectangle 60"/>
          <p:cNvSpPr>
            <a:spLocks noChangeArrowheads="1"/>
          </p:cNvSpPr>
          <p:nvPr/>
        </p:nvSpPr>
        <p:spPr bwMode="auto">
          <a:xfrm>
            <a:off x="5724525" y="4133850"/>
            <a:ext cx="91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Prozessor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84" name="Rectangle 61"/>
          <p:cNvSpPr>
            <a:spLocks noChangeArrowheads="1"/>
          </p:cNvSpPr>
          <p:nvPr/>
        </p:nvSpPr>
        <p:spPr bwMode="auto">
          <a:xfrm>
            <a:off x="6537325" y="4133850"/>
            <a:ext cx="52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85" name="Rectangle 62"/>
          <p:cNvSpPr>
            <a:spLocks noChangeArrowheads="1"/>
          </p:cNvSpPr>
          <p:nvPr/>
        </p:nvSpPr>
        <p:spPr bwMode="auto">
          <a:xfrm>
            <a:off x="6894513" y="3844925"/>
            <a:ext cx="130175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86" name="Rectangle 63"/>
          <p:cNvSpPr>
            <a:spLocks noChangeArrowheads="1"/>
          </p:cNvSpPr>
          <p:nvPr/>
        </p:nvSpPr>
        <p:spPr bwMode="auto">
          <a:xfrm>
            <a:off x="7023100" y="3908425"/>
            <a:ext cx="349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Bus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87" name="Rectangle 64"/>
          <p:cNvSpPr>
            <a:spLocks noChangeArrowheads="1"/>
          </p:cNvSpPr>
          <p:nvPr/>
        </p:nvSpPr>
        <p:spPr bwMode="auto">
          <a:xfrm>
            <a:off x="7404100" y="3908425"/>
            <a:ext cx="63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-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88" name="Rectangle 65"/>
          <p:cNvSpPr>
            <a:spLocks noChangeArrowheads="1"/>
          </p:cNvSpPr>
          <p:nvPr/>
        </p:nvSpPr>
        <p:spPr bwMode="auto">
          <a:xfrm>
            <a:off x="7023100" y="4133850"/>
            <a:ext cx="1093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Schnittstelle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89" name="Rectangle 66"/>
          <p:cNvSpPr>
            <a:spLocks noChangeArrowheads="1"/>
          </p:cNvSpPr>
          <p:nvPr/>
        </p:nvSpPr>
        <p:spPr bwMode="auto">
          <a:xfrm>
            <a:off x="7993063" y="4133850"/>
            <a:ext cx="52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90" name="Rectangle 179"/>
          <p:cNvSpPr>
            <a:spLocks noChangeArrowheads="1"/>
          </p:cNvSpPr>
          <p:nvPr/>
        </p:nvSpPr>
        <p:spPr bwMode="auto">
          <a:xfrm>
            <a:off x="5919788" y="4900613"/>
            <a:ext cx="27622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91" name="Rectangle 180"/>
          <p:cNvSpPr>
            <a:spLocks noChangeArrowheads="1"/>
          </p:cNvSpPr>
          <p:nvPr/>
        </p:nvSpPr>
        <p:spPr bwMode="auto">
          <a:xfrm>
            <a:off x="6049963" y="4962525"/>
            <a:ext cx="223678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700" i="1">
                <a:solidFill>
                  <a:srgbClr val="000000"/>
                </a:solidFill>
              </a:rPr>
              <a:t>Smart Sensor System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92" name="Rectangle 181"/>
          <p:cNvSpPr>
            <a:spLocks noChangeArrowheads="1"/>
          </p:cNvSpPr>
          <p:nvPr/>
        </p:nvSpPr>
        <p:spPr bwMode="auto">
          <a:xfrm>
            <a:off x="8105775" y="4962525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700" i="1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93" name="Rectangle 183"/>
          <p:cNvSpPr>
            <a:spLocks noChangeArrowheads="1"/>
          </p:cNvSpPr>
          <p:nvPr/>
        </p:nvSpPr>
        <p:spPr bwMode="auto">
          <a:xfrm>
            <a:off x="8732838" y="5218113"/>
            <a:ext cx="60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 b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183" name="Textfeld 182"/>
          <p:cNvSpPr txBox="1"/>
          <p:nvPr/>
        </p:nvSpPr>
        <p:spPr>
          <a:xfrm>
            <a:off x="1357313" y="1809750"/>
            <a:ext cx="1516062" cy="547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Physikalisches </a:t>
            </a:r>
          </a:p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Signal</a:t>
            </a:r>
          </a:p>
        </p:txBody>
      </p:sp>
      <p:sp>
        <p:nvSpPr>
          <p:cNvPr id="184" name="Textfeld 183"/>
          <p:cNvSpPr txBox="1"/>
          <p:nvPr/>
        </p:nvSpPr>
        <p:spPr>
          <a:xfrm>
            <a:off x="6858000" y="1790700"/>
            <a:ext cx="979488" cy="566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Digitales </a:t>
            </a:r>
          </a:p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Signal</a:t>
            </a:r>
          </a:p>
        </p:txBody>
      </p:sp>
      <p:sp>
        <p:nvSpPr>
          <p:cNvPr id="185" name="Textfeld 184"/>
          <p:cNvSpPr txBox="1"/>
          <p:nvPr/>
        </p:nvSpPr>
        <p:spPr>
          <a:xfrm>
            <a:off x="4071938" y="1790700"/>
            <a:ext cx="1289050" cy="566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Elektrisches </a:t>
            </a:r>
          </a:p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Signal</a:t>
            </a:r>
          </a:p>
        </p:txBody>
      </p:sp>
      <p:sp>
        <p:nvSpPr>
          <p:cNvPr id="186" name="Textfeld 185"/>
          <p:cNvSpPr txBox="1"/>
          <p:nvPr/>
        </p:nvSpPr>
        <p:spPr>
          <a:xfrm>
            <a:off x="2786063" y="1790700"/>
            <a:ext cx="989012" cy="566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Analoges</a:t>
            </a:r>
          </a:p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Signal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Integrated Smart Sensors: Aufbau</a:t>
            </a:r>
          </a:p>
        </p:txBody>
      </p:sp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1536700" y="2436813"/>
            <a:ext cx="6659563" cy="2466975"/>
          </a:xfrm>
          <a:prstGeom prst="rect">
            <a:avLst/>
          </a:prstGeom>
          <a:solidFill>
            <a:srgbClr val="BFCEFF"/>
          </a:solidFill>
          <a:ln w="3975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44" name="Freeform 7"/>
          <p:cNvSpPr>
            <a:spLocks/>
          </p:cNvSpPr>
          <p:nvPr/>
        </p:nvSpPr>
        <p:spPr bwMode="auto">
          <a:xfrm>
            <a:off x="5108575" y="2963863"/>
            <a:ext cx="487363" cy="352425"/>
          </a:xfrm>
          <a:custGeom>
            <a:avLst/>
            <a:gdLst>
              <a:gd name="T0" fmla="*/ 0 w 333"/>
              <a:gd name="T1" fmla="*/ 2147483647 h 222"/>
              <a:gd name="T2" fmla="*/ 2147483647 w 333"/>
              <a:gd name="T3" fmla="*/ 2147483647 h 222"/>
              <a:gd name="T4" fmla="*/ 2147483647 w 333"/>
              <a:gd name="T5" fmla="*/ 2147483647 h 222"/>
              <a:gd name="T6" fmla="*/ 2147483647 w 333"/>
              <a:gd name="T7" fmla="*/ 2147483647 h 222"/>
              <a:gd name="T8" fmla="*/ 2147483647 w 333"/>
              <a:gd name="T9" fmla="*/ 2147483647 h 222"/>
              <a:gd name="T10" fmla="*/ 2147483647 w 333"/>
              <a:gd name="T11" fmla="*/ 2147483647 h 222"/>
              <a:gd name="T12" fmla="*/ 2147483647 w 333"/>
              <a:gd name="T13" fmla="*/ 0 h 222"/>
              <a:gd name="T14" fmla="*/ 2147483647 w 333"/>
              <a:gd name="T15" fmla="*/ 2147483647 h 222"/>
              <a:gd name="T16" fmla="*/ 2147483647 w 333"/>
              <a:gd name="T17" fmla="*/ 2147483647 h 222"/>
              <a:gd name="T18" fmla="*/ 2147483647 w 333"/>
              <a:gd name="T19" fmla="*/ 0 h 222"/>
              <a:gd name="T20" fmla="*/ 0 w 333"/>
              <a:gd name="T21" fmla="*/ 2147483647 h 2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3"/>
              <a:gd name="T34" fmla="*/ 0 h 222"/>
              <a:gd name="T35" fmla="*/ 333 w 333"/>
              <a:gd name="T36" fmla="*/ 222 h 2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3" h="222">
                <a:moveTo>
                  <a:pt x="0" y="111"/>
                </a:moveTo>
                <a:lnTo>
                  <a:pt x="67" y="222"/>
                </a:lnTo>
                <a:lnTo>
                  <a:pt x="67" y="167"/>
                </a:lnTo>
                <a:lnTo>
                  <a:pt x="266" y="167"/>
                </a:lnTo>
                <a:lnTo>
                  <a:pt x="266" y="222"/>
                </a:lnTo>
                <a:lnTo>
                  <a:pt x="333" y="111"/>
                </a:lnTo>
                <a:lnTo>
                  <a:pt x="266" y="0"/>
                </a:lnTo>
                <a:lnTo>
                  <a:pt x="266" y="57"/>
                </a:lnTo>
                <a:lnTo>
                  <a:pt x="67" y="57"/>
                </a:lnTo>
                <a:lnTo>
                  <a:pt x="67" y="0"/>
                </a:lnTo>
                <a:lnTo>
                  <a:pt x="0" y="111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11263" y="3065463"/>
            <a:ext cx="652462" cy="152400"/>
            <a:chOff x="827" y="1931"/>
            <a:chExt cx="445" cy="96"/>
          </a:xfrm>
        </p:grpSpPr>
        <p:sp>
          <p:nvSpPr>
            <p:cNvPr id="35906" name="Line 8"/>
            <p:cNvSpPr>
              <a:spLocks noChangeShapeType="1"/>
            </p:cNvSpPr>
            <p:nvPr/>
          </p:nvSpPr>
          <p:spPr bwMode="auto">
            <a:xfrm>
              <a:off x="827" y="1978"/>
              <a:ext cx="350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907" name="Freeform 9"/>
            <p:cNvSpPr>
              <a:spLocks/>
            </p:cNvSpPr>
            <p:nvPr/>
          </p:nvSpPr>
          <p:spPr bwMode="auto">
            <a:xfrm>
              <a:off x="1174" y="1931"/>
              <a:ext cx="98" cy="96"/>
            </a:xfrm>
            <a:custGeom>
              <a:avLst/>
              <a:gdLst>
                <a:gd name="T0" fmla="*/ 0 w 98"/>
                <a:gd name="T1" fmla="*/ 96 h 96"/>
                <a:gd name="T2" fmla="*/ 98 w 98"/>
                <a:gd name="T3" fmla="*/ 47 h 96"/>
                <a:gd name="T4" fmla="*/ 0 w 98"/>
                <a:gd name="T5" fmla="*/ 0 h 96"/>
                <a:gd name="T6" fmla="*/ 0 w 98"/>
                <a:gd name="T7" fmla="*/ 96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"/>
                <a:gd name="T13" fmla="*/ 0 h 96"/>
                <a:gd name="T14" fmla="*/ 98 w 9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" h="96">
                  <a:moveTo>
                    <a:pt x="0" y="96"/>
                  </a:moveTo>
                  <a:lnTo>
                    <a:pt x="98" y="47"/>
                  </a:lnTo>
                  <a:lnTo>
                    <a:pt x="0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5846" name="Oval 11"/>
          <p:cNvSpPr>
            <a:spLocks noChangeArrowheads="1"/>
          </p:cNvSpPr>
          <p:nvPr/>
        </p:nvSpPr>
        <p:spPr bwMode="auto">
          <a:xfrm>
            <a:off x="1860550" y="2878138"/>
            <a:ext cx="490538" cy="530225"/>
          </a:xfrm>
          <a:prstGeom prst="ellipse">
            <a:avLst/>
          </a:pr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47" name="Rectangle 12"/>
          <p:cNvSpPr>
            <a:spLocks noChangeArrowheads="1"/>
          </p:cNvSpPr>
          <p:nvPr/>
        </p:nvSpPr>
        <p:spPr bwMode="auto">
          <a:xfrm>
            <a:off x="2032000" y="3006725"/>
            <a:ext cx="1603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S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48" name="Rectangle 13"/>
          <p:cNvSpPr>
            <a:spLocks noChangeArrowheads="1"/>
          </p:cNvSpPr>
          <p:nvPr/>
        </p:nvSpPr>
        <p:spPr bwMode="auto">
          <a:xfrm>
            <a:off x="2178050" y="3006725"/>
            <a:ext cx="66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349500" y="3065463"/>
            <a:ext cx="649288" cy="152400"/>
            <a:chOff x="1603" y="1931"/>
            <a:chExt cx="443" cy="96"/>
          </a:xfrm>
        </p:grpSpPr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603" y="1931"/>
              <a:ext cx="334" cy="96"/>
              <a:chOff x="1603" y="1931"/>
              <a:chExt cx="334" cy="96"/>
            </a:xfrm>
          </p:grpSpPr>
          <p:sp>
            <p:nvSpPr>
              <p:cNvPr id="35904" name="Line 14"/>
              <p:cNvSpPr>
                <a:spLocks noChangeShapeType="1"/>
              </p:cNvSpPr>
              <p:nvPr/>
            </p:nvSpPr>
            <p:spPr bwMode="auto">
              <a:xfrm>
                <a:off x="1603" y="1978"/>
                <a:ext cx="23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905" name="Freeform 15"/>
              <p:cNvSpPr>
                <a:spLocks/>
              </p:cNvSpPr>
              <p:nvPr/>
            </p:nvSpPr>
            <p:spPr bwMode="auto">
              <a:xfrm>
                <a:off x="1839" y="1931"/>
                <a:ext cx="98" cy="96"/>
              </a:xfrm>
              <a:custGeom>
                <a:avLst/>
                <a:gdLst>
                  <a:gd name="T0" fmla="*/ 0 w 98"/>
                  <a:gd name="T1" fmla="*/ 96 h 96"/>
                  <a:gd name="T2" fmla="*/ 98 w 98"/>
                  <a:gd name="T3" fmla="*/ 47 h 96"/>
                  <a:gd name="T4" fmla="*/ 0 w 98"/>
                  <a:gd name="T5" fmla="*/ 0 h 96"/>
                  <a:gd name="T6" fmla="*/ 0 w 98"/>
                  <a:gd name="T7" fmla="*/ 96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8"/>
                  <a:gd name="T13" fmla="*/ 0 h 96"/>
                  <a:gd name="T14" fmla="*/ 98 w 9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8" h="96">
                    <a:moveTo>
                      <a:pt x="0" y="96"/>
                    </a:moveTo>
                    <a:lnTo>
                      <a:pt x="98" y="47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5903" name="Line 17"/>
            <p:cNvSpPr>
              <a:spLocks noChangeShapeType="1"/>
            </p:cNvSpPr>
            <p:nvPr/>
          </p:nvSpPr>
          <p:spPr bwMode="auto">
            <a:xfrm>
              <a:off x="1713" y="1978"/>
              <a:ext cx="33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3648075" y="3065463"/>
            <a:ext cx="647700" cy="152400"/>
            <a:chOff x="2489" y="1931"/>
            <a:chExt cx="443" cy="96"/>
          </a:xfrm>
        </p:grpSpPr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2489" y="1931"/>
              <a:ext cx="334" cy="96"/>
              <a:chOff x="2489" y="1931"/>
              <a:chExt cx="334" cy="96"/>
            </a:xfrm>
          </p:grpSpPr>
          <p:sp>
            <p:nvSpPr>
              <p:cNvPr id="35900" name="Line 19"/>
              <p:cNvSpPr>
                <a:spLocks noChangeShapeType="1"/>
              </p:cNvSpPr>
              <p:nvPr/>
            </p:nvSpPr>
            <p:spPr bwMode="auto">
              <a:xfrm>
                <a:off x="2489" y="1978"/>
                <a:ext cx="23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901" name="Freeform 20"/>
              <p:cNvSpPr>
                <a:spLocks/>
              </p:cNvSpPr>
              <p:nvPr/>
            </p:nvSpPr>
            <p:spPr bwMode="auto">
              <a:xfrm>
                <a:off x="2725" y="1931"/>
                <a:ext cx="98" cy="96"/>
              </a:xfrm>
              <a:custGeom>
                <a:avLst/>
                <a:gdLst>
                  <a:gd name="T0" fmla="*/ 0 w 98"/>
                  <a:gd name="T1" fmla="*/ 96 h 96"/>
                  <a:gd name="T2" fmla="*/ 98 w 98"/>
                  <a:gd name="T3" fmla="*/ 47 h 96"/>
                  <a:gd name="T4" fmla="*/ 0 w 98"/>
                  <a:gd name="T5" fmla="*/ 0 h 96"/>
                  <a:gd name="T6" fmla="*/ 0 w 98"/>
                  <a:gd name="T7" fmla="*/ 96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8"/>
                  <a:gd name="T13" fmla="*/ 0 h 96"/>
                  <a:gd name="T14" fmla="*/ 98 w 9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8" h="96">
                    <a:moveTo>
                      <a:pt x="0" y="96"/>
                    </a:moveTo>
                    <a:lnTo>
                      <a:pt x="98" y="47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5899" name="Line 22"/>
            <p:cNvSpPr>
              <a:spLocks noChangeShapeType="1"/>
            </p:cNvSpPr>
            <p:nvPr/>
          </p:nvSpPr>
          <p:spPr bwMode="auto">
            <a:xfrm>
              <a:off x="2600" y="1978"/>
              <a:ext cx="33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5851" name="Rectangle 24"/>
          <p:cNvSpPr>
            <a:spLocks noChangeArrowheads="1"/>
          </p:cNvSpPr>
          <p:nvPr/>
        </p:nvSpPr>
        <p:spPr bwMode="auto">
          <a:xfrm>
            <a:off x="4295775" y="2787650"/>
            <a:ext cx="815975" cy="708025"/>
          </a:xfrm>
          <a:prstGeom prst="rect">
            <a:avLst/>
          </a:prstGeom>
          <a:solidFill>
            <a:srgbClr val="FFFF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52" name="Rectangle 25"/>
          <p:cNvSpPr>
            <a:spLocks noChangeArrowheads="1"/>
          </p:cNvSpPr>
          <p:nvPr/>
        </p:nvSpPr>
        <p:spPr bwMode="auto">
          <a:xfrm>
            <a:off x="4518025" y="2987675"/>
            <a:ext cx="1746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A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53" name="Rectangle 26"/>
          <p:cNvSpPr>
            <a:spLocks noChangeArrowheads="1"/>
          </p:cNvSpPr>
          <p:nvPr/>
        </p:nvSpPr>
        <p:spPr bwMode="auto">
          <a:xfrm>
            <a:off x="4668838" y="2987675"/>
            <a:ext cx="2413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/D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54" name="Rectangle 27"/>
          <p:cNvSpPr>
            <a:spLocks noChangeArrowheads="1"/>
          </p:cNvSpPr>
          <p:nvPr/>
        </p:nvSpPr>
        <p:spPr bwMode="auto">
          <a:xfrm>
            <a:off x="4886325" y="2987675"/>
            <a:ext cx="66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55" name="Rectangle 28"/>
          <p:cNvSpPr>
            <a:spLocks noChangeArrowheads="1"/>
          </p:cNvSpPr>
          <p:nvPr/>
        </p:nvSpPr>
        <p:spPr bwMode="auto">
          <a:xfrm>
            <a:off x="5595938" y="2787650"/>
            <a:ext cx="814387" cy="708025"/>
          </a:xfrm>
          <a:prstGeom prst="rect">
            <a:avLst/>
          </a:prstGeom>
          <a:solidFill>
            <a:srgbClr val="FFFF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56" name="Rectangle 29"/>
          <p:cNvSpPr>
            <a:spLocks noChangeArrowheads="1"/>
          </p:cNvSpPr>
          <p:nvPr/>
        </p:nvSpPr>
        <p:spPr bwMode="auto">
          <a:xfrm>
            <a:off x="5834063" y="2987675"/>
            <a:ext cx="3762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MC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57" name="Rectangle 30"/>
          <p:cNvSpPr>
            <a:spLocks noChangeArrowheads="1"/>
          </p:cNvSpPr>
          <p:nvPr/>
        </p:nvSpPr>
        <p:spPr bwMode="auto">
          <a:xfrm>
            <a:off x="6169025" y="2987675"/>
            <a:ext cx="66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58" name="Rectangle 31"/>
          <p:cNvSpPr>
            <a:spLocks noChangeArrowheads="1"/>
          </p:cNvSpPr>
          <p:nvPr/>
        </p:nvSpPr>
        <p:spPr bwMode="auto">
          <a:xfrm>
            <a:off x="6894513" y="2787650"/>
            <a:ext cx="812800" cy="708025"/>
          </a:xfrm>
          <a:prstGeom prst="rect">
            <a:avLst/>
          </a:prstGeom>
          <a:solidFill>
            <a:srgbClr val="FFFF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59" name="Rectangle 32"/>
          <p:cNvSpPr>
            <a:spLocks noChangeArrowheads="1"/>
          </p:cNvSpPr>
          <p:nvPr/>
        </p:nvSpPr>
        <p:spPr bwMode="auto">
          <a:xfrm>
            <a:off x="7065963" y="2909888"/>
            <a:ext cx="523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Inter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60" name="Rectangle 33"/>
          <p:cNvSpPr>
            <a:spLocks noChangeArrowheads="1"/>
          </p:cNvSpPr>
          <p:nvPr/>
        </p:nvSpPr>
        <p:spPr bwMode="auto">
          <a:xfrm>
            <a:off x="7081838" y="3179763"/>
            <a:ext cx="4857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face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61" name="Rectangle 34"/>
          <p:cNvSpPr>
            <a:spLocks noChangeArrowheads="1"/>
          </p:cNvSpPr>
          <p:nvPr/>
        </p:nvSpPr>
        <p:spPr bwMode="auto">
          <a:xfrm>
            <a:off x="7516813" y="3179763"/>
            <a:ext cx="66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62" name="Freeform 35"/>
          <p:cNvSpPr>
            <a:spLocks/>
          </p:cNvSpPr>
          <p:nvPr/>
        </p:nvSpPr>
        <p:spPr bwMode="auto">
          <a:xfrm>
            <a:off x="6407150" y="2963863"/>
            <a:ext cx="487363" cy="352425"/>
          </a:xfrm>
          <a:custGeom>
            <a:avLst/>
            <a:gdLst>
              <a:gd name="T0" fmla="*/ 0 w 333"/>
              <a:gd name="T1" fmla="*/ 2147483647 h 222"/>
              <a:gd name="T2" fmla="*/ 2147483647 w 333"/>
              <a:gd name="T3" fmla="*/ 2147483647 h 222"/>
              <a:gd name="T4" fmla="*/ 2147483647 w 333"/>
              <a:gd name="T5" fmla="*/ 2147483647 h 222"/>
              <a:gd name="T6" fmla="*/ 2147483647 w 333"/>
              <a:gd name="T7" fmla="*/ 2147483647 h 222"/>
              <a:gd name="T8" fmla="*/ 2147483647 w 333"/>
              <a:gd name="T9" fmla="*/ 2147483647 h 222"/>
              <a:gd name="T10" fmla="*/ 2147483647 w 333"/>
              <a:gd name="T11" fmla="*/ 2147483647 h 222"/>
              <a:gd name="T12" fmla="*/ 2147483647 w 333"/>
              <a:gd name="T13" fmla="*/ 0 h 222"/>
              <a:gd name="T14" fmla="*/ 2147483647 w 333"/>
              <a:gd name="T15" fmla="*/ 2147483647 h 222"/>
              <a:gd name="T16" fmla="*/ 2147483647 w 333"/>
              <a:gd name="T17" fmla="*/ 2147483647 h 222"/>
              <a:gd name="T18" fmla="*/ 2147483647 w 333"/>
              <a:gd name="T19" fmla="*/ 0 h 222"/>
              <a:gd name="T20" fmla="*/ 0 w 333"/>
              <a:gd name="T21" fmla="*/ 2147483647 h 2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3"/>
              <a:gd name="T34" fmla="*/ 0 h 222"/>
              <a:gd name="T35" fmla="*/ 333 w 333"/>
              <a:gd name="T36" fmla="*/ 222 h 2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3" h="222">
                <a:moveTo>
                  <a:pt x="0" y="111"/>
                </a:moveTo>
                <a:lnTo>
                  <a:pt x="67" y="222"/>
                </a:lnTo>
                <a:lnTo>
                  <a:pt x="67" y="167"/>
                </a:lnTo>
                <a:lnTo>
                  <a:pt x="266" y="167"/>
                </a:lnTo>
                <a:lnTo>
                  <a:pt x="266" y="222"/>
                </a:lnTo>
                <a:lnTo>
                  <a:pt x="333" y="111"/>
                </a:lnTo>
                <a:lnTo>
                  <a:pt x="266" y="0"/>
                </a:lnTo>
                <a:lnTo>
                  <a:pt x="266" y="57"/>
                </a:lnTo>
                <a:lnTo>
                  <a:pt x="67" y="57"/>
                </a:lnTo>
                <a:lnTo>
                  <a:pt x="67" y="0"/>
                </a:lnTo>
                <a:lnTo>
                  <a:pt x="0" y="111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63" name="Freeform 36"/>
          <p:cNvSpPr>
            <a:spLocks/>
          </p:cNvSpPr>
          <p:nvPr/>
        </p:nvSpPr>
        <p:spPr bwMode="auto">
          <a:xfrm>
            <a:off x="7705725" y="2963863"/>
            <a:ext cx="974725" cy="352425"/>
          </a:xfrm>
          <a:custGeom>
            <a:avLst/>
            <a:gdLst>
              <a:gd name="T0" fmla="*/ 0 w 665"/>
              <a:gd name="T1" fmla="*/ 2147483647 h 222"/>
              <a:gd name="T2" fmla="*/ 2147483647 w 665"/>
              <a:gd name="T3" fmla="*/ 2147483647 h 222"/>
              <a:gd name="T4" fmla="*/ 2147483647 w 665"/>
              <a:gd name="T5" fmla="*/ 2147483647 h 222"/>
              <a:gd name="T6" fmla="*/ 2147483647 w 665"/>
              <a:gd name="T7" fmla="*/ 2147483647 h 222"/>
              <a:gd name="T8" fmla="*/ 2147483647 w 665"/>
              <a:gd name="T9" fmla="*/ 2147483647 h 222"/>
              <a:gd name="T10" fmla="*/ 2147483647 w 665"/>
              <a:gd name="T11" fmla="*/ 2147483647 h 222"/>
              <a:gd name="T12" fmla="*/ 2147483647 w 665"/>
              <a:gd name="T13" fmla="*/ 0 h 222"/>
              <a:gd name="T14" fmla="*/ 2147483647 w 665"/>
              <a:gd name="T15" fmla="*/ 2147483647 h 222"/>
              <a:gd name="T16" fmla="*/ 2147483647 w 665"/>
              <a:gd name="T17" fmla="*/ 2147483647 h 222"/>
              <a:gd name="T18" fmla="*/ 2147483647 w 665"/>
              <a:gd name="T19" fmla="*/ 0 h 222"/>
              <a:gd name="T20" fmla="*/ 0 w 665"/>
              <a:gd name="T21" fmla="*/ 2147483647 h 2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65"/>
              <a:gd name="T34" fmla="*/ 0 h 222"/>
              <a:gd name="T35" fmla="*/ 665 w 665"/>
              <a:gd name="T36" fmla="*/ 222 h 2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65" h="222">
                <a:moveTo>
                  <a:pt x="0" y="111"/>
                </a:moveTo>
                <a:lnTo>
                  <a:pt x="133" y="222"/>
                </a:lnTo>
                <a:lnTo>
                  <a:pt x="133" y="167"/>
                </a:lnTo>
                <a:lnTo>
                  <a:pt x="532" y="167"/>
                </a:lnTo>
                <a:lnTo>
                  <a:pt x="532" y="222"/>
                </a:lnTo>
                <a:lnTo>
                  <a:pt x="665" y="111"/>
                </a:lnTo>
                <a:lnTo>
                  <a:pt x="532" y="0"/>
                </a:lnTo>
                <a:lnTo>
                  <a:pt x="532" y="57"/>
                </a:lnTo>
                <a:lnTo>
                  <a:pt x="133" y="57"/>
                </a:lnTo>
                <a:lnTo>
                  <a:pt x="133" y="0"/>
                </a:lnTo>
                <a:lnTo>
                  <a:pt x="0" y="111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64" name="Freeform 37"/>
          <p:cNvSpPr>
            <a:spLocks/>
          </p:cNvSpPr>
          <p:nvPr/>
        </p:nvSpPr>
        <p:spPr bwMode="auto">
          <a:xfrm>
            <a:off x="2998788" y="2657475"/>
            <a:ext cx="649287" cy="968375"/>
          </a:xfrm>
          <a:custGeom>
            <a:avLst/>
            <a:gdLst>
              <a:gd name="T0" fmla="*/ 2147483647 w 443"/>
              <a:gd name="T1" fmla="*/ 2147483647 h 610"/>
              <a:gd name="T2" fmla="*/ 0 w 443"/>
              <a:gd name="T3" fmla="*/ 2147483647 h 610"/>
              <a:gd name="T4" fmla="*/ 0 w 443"/>
              <a:gd name="T5" fmla="*/ 0 h 610"/>
              <a:gd name="T6" fmla="*/ 2147483647 w 443"/>
              <a:gd name="T7" fmla="*/ 2147483647 h 610"/>
              <a:gd name="T8" fmla="*/ 0 60000 65536"/>
              <a:gd name="T9" fmla="*/ 0 60000 65536"/>
              <a:gd name="T10" fmla="*/ 0 60000 65536"/>
              <a:gd name="T11" fmla="*/ 0 60000 65536"/>
              <a:gd name="T12" fmla="*/ 0 w 443"/>
              <a:gd name="T13" fmla="*/ 0 h 610"/>
              <a:gd name="T14" fmla="*/ 443 w 443"/>
              <a:gd name="T15" fmla="*/ 610 h 6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3" h="610">
                <a:moveTo>
                  <a:pt x="443" y="304"/>
                </a:moveTo>
                <a:lnTo>
                  <a:pt x="0" y="610"/>
                </a:lnTo>
                <a:lnTo>
                  <a:pt x="0" y="0"/>
                </a:lnTo>
                <a:lnTo>
                  <a:pt x="443" y="304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65" name="Rectangle 38"/>
          <p:cNvSpPr>
            <a:spLocks noChangeArrowheads="1"/>
          </p:cNvSpPr>
          <p:nvPr/>
        </p:nvSpPr>
        <p:spPr bwMode="auto">
          <a:xfrm>
            <a:off x="1700213" y="3844925"/>
            <a:ext cx="9763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66" name="Rectangle 39"/>
          <p:cNvSpPr>
            <a:spLocks noChangeArrowheads="1"/>
          </p:cNvSpPr>
          <p:nvPr/>
        </p:nvSpPr>
        <p:spPr bwMode="auto">
          <a:xfrm>
            <a:off x="1828800" y="3908425"/>
            <a:ext cx="485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Mess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67" name="Rectangle 40"/>
          <p:cNvSpPr>
            <a:spLocks noChangeArrowheads="1"/>
          </p:cNvSpPr>
          <p:nvPr/>
        </p:nvSpPr>
        <p:spPr bwMode="auto">
          <a:xfrm>
            <a:off x="2374900" y="3908425"/>
            <a:ext cx="63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-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68" name="Rectangle 41"/>
          <p:cNvSpPr>
            <a:spLocks noChangeArrowheads="1"/>
          </p:cNvSpPr>
          <p:nvPr/>
        </p:nvSpPr>
        <p:spPr bwMode="auto">
          <a:xfrm>
            <a:off x="1828800" y="4133850"/>
            <a:ext cx="709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wandler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69" name="Rectangle 42"/>
          <p:cNvSpPr>
            <a:spLocks noChangeArrowheads="1"/>
          </p:cNvSpPr>
          <p:nvPr/>
        </p:nvSpPr>
        <p:spPr bwMode="auto">
          <a:xfrm>
            <a:off x="2459038" y="4133850"/>
            <a:ext cx="52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70" name="Rectangle 43"/>
          <p:cNvSpPr>
            <a:spLocks noChangeArrowheads="1"/>
          </p:cNvSpPr>
          <p:nvPr/>
        </p:nvSpPr>
        <p:spPr bwMode="auto">
          <a:xfrm>
            <a:off x="2673350" y="3844925"/>
            <a:ext cx="13001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71" name="Rectangle 44"/>
          <p:cNvSpPr>
            <a:spLocks noChangeArrowheads="1"/>
          </p:cNvSpPr>
          <p:nvPr/>
        </p:nvSpPr>
        <p:spPr bwMode="auto">
          <a:xfrm>
            <a:off x="2803525" y="3908425"/>
            <a:ext cx="134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A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72" name="Rectangle 45"/>
          <p:cNvSpPr>
            <a:spLocks noChangeArrowheads="1"/>
          </p:cNvSpPr>
          <p:nvPr/>
        </p:nvSpPr>
        <p:spPr bwMode="auto">
          <a:xfrm>
            <a:off x="2922588" y="3908425"/>
            <a:ext cx="495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nalog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73" name="Rectangle 46"/>
          <p:cNvSpPr>
            <a:spLocks noChangeArrowheads="1"/>
          </p:cNvSpPr>
          <p:nvPr/>
        </p:nvSpPr>
        <p:spPr bwMode="auto">
          <a:xfrm>
            <a:off x="3441700" y="3908425"/>
            <a:ext cx="63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-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74" name="Rectangle 47"/>
          <p:cNvSpPr>
            <a:spLocks noChangeArrowheads="1"/>
          </p:cNvSpPr>
          <p:nvPr/>
        </p:nvSpPr>
        <p:spPr bwMode="auto">
          <a:xfrm>
            <a:off x="2803525" y="4133850"/>
            <a:ext cx="812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Frontend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75" name="Rectangle 48"/>
          <p:cNvSpPr>
            <a:spLocks noChangeArrowheads="1"/>
          </p:cNvSpPr>
          <p:nvPr/>
        </p:nvSpPr>
        <p:spPr bwMode="auto">
          <a:xfrm>
            <a:off x="3524250" y="4133850"/>
            <a:ext cx="52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76" name="Rectangle 49"/>
          <p:cNvSpPr>
            <a:spLocks noChangeArrowheads="1"/>
          </p:cNvSpPr>
          <p:nvPr/>
        </p:nvSpPr>
        <p:spPr bwMode="auto">
          <a:xfrm>
            <a:off x="4133850" y="3844925"/>
            <a:ext cx="14636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77" name="Rectangle 50"/>
          <p:cNvSpPr>
            <a:spLocks noChangeArrowheads="1"/>
          </p:cNvSpPr>
          <p:nvPr/>
        </p:nvSpPr>
        <p:spPr bwMode="auto">
          <a:xfrm>
            <a:off x="4264025" y="3908425"/>
            <a:ext cx="134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A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78" name="Rectangle 51"/>
          <p:cNvSpPr>
            <a:spLocks noChangeArrowheads="1"/>
          </p:cNvSpPr>
          <p:nvPr/>
        </p:nvSpPr>
        <p:spPr bwMode="auto">
          <a:xfrm>
            <a:off x="4383088" y="3908425"/>
            <a:ext cx="1114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nalog/Digital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79" name="Rectangle 55"/>
          <p:cNvSpPr>
            <a:spLocks noChangeArrowheads="1"/>
          </p:cNvSpPr>
          <p:nvPr/>
        </p:nvSpPr>
        <p:spPr bwMode="auto">
          <a:xfrm>
            <a:off x="4264025" y="413385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Wandler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80" name="Rectangle 56"/>
          <p:cNvSpPr>
            <a:spLocks noChangeArrowheads="1"/>
          </p:cNvSpPr>
          <p:nvPr/>
        </p:nvSpPr>
        <p:spPr bwMode="auto">
          <a:xfrm>
            <a:off x="4935538" y="4133850"/>
            <a:ext cx="52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81" name="Rectangle 57"/>
          <p:cNvSpPr>
            <a:spLocks noChangeArrowheads="1"/>
          </p:cNvSpPr>
          <p:nvPr/>
        </p:nvSpPr>
        <p:spPr bwMode="auto">
          <a:xfrm>
            <a:off x="5595938" y="3844925"/>
            <a:ext cx="13001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82" name="Rectangle 58"/>
          <p:cNvSpPr>
            <a:spLocks noChangeArrowheads="1"/>
          </p:cNvSpPr>
          <p:nvPr/>
        </p:nvSpPr>
        <p:spPr bwMode="auto">
          <a:xfrm>
            <a:off x="5724525" y="3908425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Micro-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83" name="Rectangle 60"/>
          <p:cNvSpPr>
            <a:spLocks noChangeArrowheads="1"/>
          </p:cNvSpPr>
          <p:nvPr/>
        </p:nvSpPr>
        <p:spPr bwMode="auto">
          <a:xfrm>
            <a:off x="5724525" y="4133850"/>
            <a:ext cx="91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Prozessor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84" name="Rectangle 61"/>
          <p:cNvSpPr>
            <a:spLocks noChangeArrowheads="1"/>
          </p:cNvSpPr>
          <p:nvPr/>
        </p:nvSpPr>
        <p:spPr bwMode="auto">
          <a:xfrm>
            <a:off x="6537325" y="4133850"/>
            <a:ext cx="52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85" name="Rectangle 62"/>
          <p:cNvSpPr>
            <a:spLocks noChangeArrowheads="1"/>
          </p:cNvSpPr>
          <p:nvPr/>
        </p:nvSpPr>
        <p:spPr bwMode="auto">
          <a:xfrm>
            <a:off x="6894513" y="3844925"/>
            <a:ext cx="130175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86" name="Rectangle 63"/>
          <p:cNvSpPr>
            <a:spLocks noChangeArrowheads="1"/>
          </p:cNvSpPr>
          <p:nvPr/>
        </p:nvSpPr>
        <p:spPr bwMode="auto">
          <a:xfrm>
            <a:off x="7023100" y="3908425"/>
            <a:ext cx="349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Bus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87" name="Rectangle 64"/>
          <p:cNvSpPr>
            <a:spLocks noChangeArrowheads="1"/>
          </p:cNvSpPr>
          <p:nvPr/>
        </p:nvSpPr>
        <p:spPr bwMode="auto">
          <a:xfrm>
            <a:off x="7404100" y="3908425"/>
            <a:ext cx="63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-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88" name="Rectangle 65"/>
          <p:cNvSpPr>
            <a:spLocks noChangeArrowheads="1"/>
          </p:cNvSpPr>
          <p:nvPr/>
        </p:nvSpPr>
        <p:spPr bwMode="auto">
          <a:xfrm>
            <a:off x="7023100" y="4133850"/>
            <a:ext cx="1093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Schnittstelle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89" name="Rectangle 66"/>
          <p:cNvSpPr>
            <a:spLocks noChangeArrowheads="1"/>
          </p:cNvSpPr>
          <p:nvPr/>
        </p:nvSpPr>
        <p:spPr bwMode="auto">
          <a:xfrm>
            <a:off x="7993063" y="4133850"/>
            <a:ext cx="52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90" name="Rectangle 179"/>
          <p:cNvSpPr>
            <a:spLocks noChangeArrowheads="1"/>
          </p:cNvSpPr>
          <p:nvPr/>
        </p:nvSpPr>
        <p:spPr bwMode="auto">
          <a:xfrm>
            <a:off x="5919788" y="4900613"/>
            <a:ext cx="27622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91" name="Rectangle 180"/>
          <p:cNvSpPr>
            <a:spLocks noChangeArrowheads="1"/>
          </p:cNvSpPr>
          <p:nvPr/>
        </p:nvSpPr>
        <p:spPr bwMode="auto">
          <a:xfrm>
            <a:off x="6049963" y="4962525"/>
            <a:ext cx="223678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700" i="1">
                <a:solidFill>
                  <a:srgbClr val="000000"/>
                </a:solidFill>
              </a:rPr>
              <a:t>Smart Sensor System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92" name="Rectangle 181"/>
          <p:cNvSpPr>
            <a:spLocks noChangeArrowheads="1"/>
          </p:cNvSpPr>
          <p:nvPr/>
        </p:nvSpPr>
        <p:spPr bwMode="auto">
          <a:xfrm>
            <a:off x="8105775" y="4962525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700" i="1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93" name="Rectangle 183"/>
          <p:cNvSpPr>
            <a:spLocks noChangeArrowheads="1"/>
          </p:cNvSpPr>
          <p:nvPr/>
        </p:nvSpPr>
        <p:spPr bwMode="auto">
          <a:xfrm>
            <a:off x="8732838" y="5218113"/>
            <a:ext cx="60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 b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183" name="Textfeld 182"/>
          <p:cNvSpPr txBox="1"/>
          <p:nvPr/>
        </p:nvSpPr>
        <p:spPr>
          <a:xfrm>
            <a:off x="1357313" y="1809750"/>
            <a:ext cx="1516062" cy="547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Physikalisches </a:t>
            </a:r>
          </a:p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Signal</a:t>
            </a:r>
          </a:p>
        </p:txBody>
      </p:sp>
      <p:sp>
        <p:nvSpPr>
          <p:cNvPr id="184" name="Textfeld 183"/>
          <p:cNvSpPr txBox="1"/>
          <p:nvPr/>
        </p:nvSpPr>
        <p:spPr>
          <a:xfrm>
            <a:off x="6858000" y="1790700"/>
            <a:ext cx="979488" cy="566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Digitales </a:t>
            </a:r>
          </a:p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Signal</a:t>
            </a:r>
          </a:p>
        </p:txBody>
      </p:sp>
      <p:sp>
        <p:nvSpPr>
          <p:cNvPr id="185" name="Textfeld 184"/>
          <p:cNvSpPr txBox="1"/>
          <p:nvPr/>
        </p:nvSpPr>
        <p:spPr>
          <a:xfrm>
            <a:off x="4071938" y="1790700"/>
            <a:ext cx="1289050" cy="566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Elektrisches </a:t>
            </a:r>
          </a:p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Signal</a:t>
            </a:r>
          </a:p>
        </p:txBody>
      </p:sp>
      <p:sp>
        <p:nvSpPr>
          <p:cNvPr id="186" name="Textfeld 185"/>
          <p:cNvSpPr txBox="1"/>
          <p:nvPr/>
        </p:nvSpPr>
        <p:spPr>
          <a:xfrm>
            <a:off x="2786063" y="1790700"/>
            <a:ext cx="989012" cy="566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Analoges</a:t>
            </a:r>
          </a:p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Signal</a:t>
            </a:r>
          </a:p>
        </p:txBody>
      </p:sp>
      <p:sp>
        <p:nvSpPr>
          <p:cNvPr id="68" name="Rectangle 184"/>
          <p:cNvSpPr>
            <a:spLocks noChangeArrowheads="1"/>
          </p:cNvSpPr>
          <p:nvPr/>
        </p:nvSpPr>
        <p:spPr bwMode="auto">
          <a:xfrm>
            <a:off x="762000" y="3810000"/>
            <a:ext cx="1600200" cy="2438400"/>
          </a:xfrm>
          <a:prstGeom prst="rect">
            <a:avLst/>
          </a:prstGeom>
          <a:solidFill>
            <a:srgbClr val="CCFFCC"/>
          </a:solidFill>
          <a:ln w="47625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defTabSz="762000"/>
            <a:r>
              <a:rPr lang="de-DE" sz="1400" dirty="0"/>
              <a:t>Signalwandler:</a:t>
            </a:r>
          </a:p>
          <a:p>
            <a:pPr defTabSz="762000"/>
            <a:endParaRPr lang="de-DE" sz="1400" dirty="0"/>
          </a:p>
          <a:p>
            <a:pPr defTabSz="762000"/>
            <a:r>
              <a:rPr lang="de-DE" sz="1400" dirty="0"/>
              <a:t>Thermoelement</a:t>
            </a:r>
          </a:p>
          <a:p>
            <a:pPr defTabSz="762000"/>
            <a:r>
              <a:rPr lang="de-DE" sz="1400" dirty="0" err="1"/>
              <a:t>Photodiode</a:t>
            </a:r>
            <a:endParaRPr lang="de-DE" sz="1400" dirty="0"/>
          </a:p>
          <a:p>
            <a:pPr defTabSz="762000"/>
            <a:r>
              <a:rPr lang="de-DE" sz="1400" dirty="0" err="1"/>
              <a:t>Beschleuni-gungssensor</a:t>
            </a:r>
            <a:endParaRPr lang="de-DE" sz="1400" dirty="0"/>
          </a:p>
          <a:p>
            <a:pPr defTabSz="762000"/>
            <a:r>
              <a:rPr lang="de-DE" sz="1400" dirty="0"/>
              <a:t>etc.</a:t>
            </a:r>
          </a:p>
          <a:p>
            <a:pPr defTabSz="762000"/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416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Integrated Smart Sensors: Aufbau</a:t>
            </a:r>
          </a:p>
        </p:txBody>
      </p:sp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1536700" y="2436813"/>
            <a:ext cx="6659563" cy="2466975"/>
          </a:xfrm>
          <a:prstGeom prst="rect">
            <a:avLst/>
          </a:prstGeom>
          <a:solidFill>
            <a:srgbClr val="BFCEFF"/>
          </a:solidFill>
          <a:ln w="3975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44" name="Freeform 7"/>
          <p:cNvSpPr>
            <a:spLocks/>
          </p:cNvSpPr>
          <p:nvPr/>
        </p:nvSpPr>
        <p:spPr bwMode="auto">
          <a:xfrm>
            <a:off x="5108575" y="2963863"/>
            <a:ext cx="487363" cy="352425"/>
          </a:xfrm>
          <a:custGeom>
            <a:avLst/>
            <a:gdLst>
              <a:gd name="T0" fmla="*/ 0 w 333"/>
              <a:gd name="T1" fmla="*/ 2147483647 h 222"/>
              <a:gd name="T2" fmla="*/ 2147483647 w 333"/>
              <a:gd name="T3" fmla="*/ 2147483647 h 222"/>
              <a:gd name="T4" fmla="*/ 2147483647 w 333"/>
              <a:gd name="T5" fmla="*/ 2147483647 h 222"/>
              <a:gd name="T6" fmla="*/ 2147483647 w 333"/>
              <a:gd name="T7" fmla="*/ 2147483647 h 222"/>
              <a:gd name="T8" fmla="*/ 2147483647 w 333"/>
              <a:gd name="T9" fmla="*/ 2147483647 h 222"/>
              <a:gd name="T10" fmla="*/ 2147483647 w 333"/>
              <a:gd name="T11" fmla="*/ 2147483647 h 222"/>
              <a:gd name="T12" fmla="*/ 2147483647 w 333"/>
              <a:gd name="T13" fmla="*/ 0 h 222"/>
              <a:gd name="T14" fmla="*/ 2147483647 w 333"/>
              <a:gd name="T15" fmla="*/ 2147483647 h 222"/>
              <a:gd name="T16" fmla="*/ 2147483647 w 333"/>
              <a:gd name="T17" fmla="*/ 2147483647 h 222"/>
              <a:gd name="T18" fmla="*/ 2147483647 w 333"/>
              <a:gd name="T19" fmla="*/ 0 h 222"/>
              <a:gd name="T20" fmla="*/ 0 w 333"/>
              <a:gd name="T21" fmla="*/ 2147483647 h 2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3"/>
              <a:gd name="T34" fmla="*/ 0 h 222"/>
              <a:gd name="T35" fmla="*/ 333 w 333"/>
              <a:gd name="T36" fmla="*/ 222 h 2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3" h="222">
                <a:moveTo>
                  <a:pt x="0" y="111"/>
                </a:moveTo>
                <a:lnTo>
                  <a:pt x="67" y="222"/>
                </a:lnTo>
                <a:lnTo>
                  <a:pt x="67" y="167"/>
                </a:lnTo>
                <a:lnTo>
                  <a:pt x="266" y="167"/>
                </a:lnTo>
                <a:lnTo>
                  <a:pt x="266" y="222"/>
                </a:lnTo>
                <a:lnTo>
                  <a:pt x="333" y="111"/>
                </a:lnTo>
                <a:lnTo>
                  <a:pt x="266" y="0"/>
                </a:lnTo>
                <a:lnTo>
                  <a:pt x="266" y="57"/>
                </a:lnTo>
                <a:lnTo>
                  <a:pt x="67" y="57"/>
                </a:lnTo>
                <a:lnTo>
                  <a:pt x="67" y="0"/>
                </a:lnTo>
                <a:lnTo>
                  <a:pt x="0" y="111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11263" y="3065463"/>
            <a:ext cx="652462" cy="152400"/>
            <a:chOff x="827" y="1931"/>
            <a:chExt cx="445" cy="96"/>
          </a:xfrm>
        </p:grpSpPr>
        <p:sp>
          <p:nvSpPr>
            <p:cNvPr id="35906" name="Line 8"/>
            <p:cNvSpPr>
              <a:spLocks noChangeShapeType="1"/>
            </p:cNvSpPr>
            <p:nvPr/>
          </p:nvSpPr>
          <p:spPr bwMode="auto">
            <a:xfrm>
              <a:off x="827" y="1978"/>
              <a:ext cx="350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907" name="Freeform 9"/>
            <p:cNvSpPr>
              <a:spLocks/>
            </p:cNvSpPr>
            <p:nvPr/>
          </p:nvSpPr>
          <p:spPr bwMode="auto">
            <a:xfrm>
              <a:off x="1174" y="1931"/>
              <a:ext cx="98" cy="96"/>
            </a:xfrm>
            <a:custGeom>
              <a:avLst/>
              <a:gdLst>
                <a:gd name="T0" fmla="*/ 0 w 98"/>
                <a:gd name="T1" fmla="*/ 96 h 96"/>
                <a:gd name="T2" fmla="*/ 98 w 98"/>
                <a:gd name="T3" fmla="*/ 47 h 96"/>
                <a:gd name="T4" fmla="*/ 0 w 98"/>
                <a:gd name="T5" fmla="*/ 0 h 96"/>
                <a:gd name="T6" fmla="*/ 0 w 98"/>
                <a:gd name="T7" fmla="*/ 96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"/>
                <a:gd name="T13" fmla="*/ 0 h 96"/>
                <a:gd name="T14" fmla="*/ 98 w 9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" h="96">
                  <a:moveTo>
                    <a:pt x="0" y="96"/>
                  </a:moveTo>
                  <a:lnTo>
                    <a:pt x="98" y="47"/>
                  </a:lnTo>
                  <a:lnTo>
                    <a:pt x="0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5846" name="Oval 11"/>
          <p:cNvSpPr>
            <a:spLocks noChangeArrowheads="1"/>
          </p:cNvSpPr>
          <p:nvPr/>
        </p:nvSpPr>
        <p:spPr bwMode="auto">
          <a:xfrm>
            <a:off x="1860550" y="2878138"/>
            <a:ext cx="490538" cy="530225"/>
          </a:xfrm>
          <a:prstGeom prst="ellipse">
            <a:avLst/>
          </a:pr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47" name="Rectangle 12"/>
          <p:cNvSpPr>
            <a:spLocks noChangeArrowheads="1"/>
          </p:cNvSpPr>
          <p:nvPr/>
        </p:nvSpPr>
        <p:spPr bwMode="auto">
          <a:xfrm>
            <a:off x="2032000" y="3006725"/>
            <a:ext cx="1603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S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48" name="Rectangle 13"/>
          <p:cNvSpPr>
            <a:spLocks noChangeArrowheads="1"/>
          </p:cNvSpPr>
          <p:nvPr/>
        </p:nvSpPr>
        <p:spPr bwMode="auto">
          <a:xfrm>
            <a:off x="2178050" y="3006725"/>
            <a:ext cx="66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349500" y="3065463"/>
            <a:ext cx="649288" cy="152400"/>
            <a:chOff x="1603" y="1931"/>
            <a:chExt cx="443" cy="96"/>
          </a:xfrm>
        </p:grpSpPr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603" y="1931"/>
              <a:ext cx="334" cy="96"/>
              <a:chOff x="1603" y="1931"/>
              <a:chExt cx="334" cy="96"/>
            </a:xfrm>
          </p:grpSpPr>
          <p:sp>
            <p:nvSpPr>
              <p:cNvPr id="35904" name="Line 14"/>
              <p:cNvSpPr>
                <a:spLocks noChangeShapeType="1"/>
              </p:cNvSpPr>
              <p:nvPr/>
            </p:nvSpPr>
            <p:spPr bwMode="auto">
              <a:xfrm>
                <a:off x="1603" y="1978"/>
                <a:ext cx="23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905" name="Freeform 15"/>
              <p:cNvSpPr>
                <a:spLocks/>
              </p:cNvSpPr>
              <p:nvPr/>
            </p:nvSpPr>
            <p:spPr bwMode="auto">
              <a:xfrm>
                <a:off x="1839" y="1931"/>
                <a:ext cx="98" cy="96"/>
              </a:xfrm>
              <a:custGeom>
                <a:avLst/>
                <a:gdLst>
                  <a:gd name="T0" fmla="*/ 0 w 98"/>
                  <a:gd name="T1" fmla="*/ 96 h 96"/>
                  <a:gd name="T2" fmla="*/ 98 w 98"/>
                  <a:gd name="T3" fmla="*/ 47 h 96"/>
                  <a:gd name="T4" fmla="*/ 0 w 98"/>
                  <a:gd name="T5" fmla="*/ 0 h 96"/>
                  <a:gd name="T6" fmla="*/ 0 w 98"/>
                  <a:gd name="T7" fmla="*/ 96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8"/>
                  <a:gd name="T13" fmla="*/ 0 h 96"/>
                  <a:gd name="T14" fmla="*/ 98 w 9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8" h="96">
                    <a:moveTo>
                      <a:pt x="0" y="96"/>
                    </a:moveTo>
                    <a:lnTo>
                      <a:pt x="98" y="47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5903" name="Line 17"/>
            <p:cNvSpPr>
              <a:spLocks noChangeShapeType="1"/>
            </p:cNvSpPr>
            <p:nvPr/>
          </p:nvSpPr>
          <p:spPr bwMode="auto">
            <a:xfrm>
              <a:off x="1713" y="1978"/>
              <a:ext cx="33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3648075" y="3065463"/>
            <a:ext cx="647700" cy="152400"/>
            <a:chOff x="2489" y="1931"/>
            <a:chExt cx="443" cy="96"/>
          </a:xfrm>
        </p:grpSpPr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2489" y="1931"/>
              <a:ext cx="334" cy="96"/>
              <a:chOff x="2489" y="1931"/>
              <a:chExt cx="334" cy="96"/>
            </a:xfrm>
          </p:grpSpPr>
          <p:sp>
            <p:nvSpPr>
              <p:cNvPr id="35900" name="Line 19"/>
              <p:cNvSpPr>
                <a:spLocks noChangeShapeType="1"/>
              </p:cNvSpPr>
              <p:nvPr/>
            </p:nvSpPr>
            <p:spPr bwMode="auto">
              <a:xfrm>
                <a:off x="2489" y="1978"/>
                <a:ext cx="23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901" name="Freeform 20"/>
              <p:cNvSpPr>
                <a:spLocks/>
              </p:cNvSpPr>
              <p:nvPr/>
            </p:nvSpPr>
            <p:spPr bwMode="auto">
              <a:xfrm>
                <a:off x="2725" y="1931"/>
                <a:ext cx="98" cy="96"/>
              </a:xfrm>
              <a:custGeom>
                <a:avLst/>
                <a:gdLst>
                  <a:gd name="T0" fmla="*/ 0 w 98"/>
                  <a:gd name="T1" fmla="*/ 96 h 96"/>
                  <a:gd name="T2" fmla="*/ 98 w 98"/>
                  <a:gd name="T3" fmla="*/ 47 h 96"/>
                  <a:gd name="T4" fmla="*/ 0 w 98"/>
                  <a:gd name="T5" fmla="*/ 0 h 96"/>
                  <a:gd name="T6" fmla="*/ 0 w 98"/>
                  <a:gd name="T7" fmla="*/ 96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8"/>
                  <a:gd name="T13" fmla="*/ 0 h 96"/>
                  <a:gd name="T14" fmla="*/ 98 w 9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8" h="96">
                    <a:moveTo>
                      <a:pt x="0" y="96"/>
                    </a:moveTo>
                    <a:lnTo>
                      <a:pt x="98" y="47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5899" name="Line 22"/>
            <p:cNvSpPr>
              <a:spLocks noChangeShapeType="1"/>
            </p:cNvSpPr>
            <p:nvPr/>
          </p:nvSpPr>
          <p:spPr bwMode="auto">
            <a:xfrm>
              <a:off x="2600" y="1978"/>
              <a:ext cx="33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5851" name="Rectangle 24"/>
          <p:cNvSpPr>
            <a:spLocks noChangeArrowheads="1"/>
          </p:cNvSpPr>
          <p:nvPr/>
        </p:nvSpPr>
        <p:spPr bwMode="auto">
          <a:xfrm>
            <a:off x="4295775" y="2787650"/>
            <a:ext cx="815975" cy="708025"/>
          </a:xfrm>
          <a:prstGeom prst="rect">
            <a:avLst/>
          </a:prstGeom>
          <a:solidFill>
            <a:srgbClr val="FFFF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52" name="Rectangle 25"/>
          <p:cNvSpPr>
            <a:spLocks noChangeArrowheads="1"/>
          </p:cNvSpPr>
          <p:nvPr/>
        </p:nvSpPr>
        <p:spPr bwMode="auto">
          <a:xfrm>
            <a:off x="4518025" y="2987675"/>
            <a:ext cx="1746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A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53" name="Rectangle 26"/>
          <p:cNvSpPr>
            <a:spLocks noChangeArrowheads="1"/>
          </p:cNvSpPr>
          <p:nvPr/>
        </p:nvSpPr>
        <p:spPr bwMode="auto">
          <a:xfrm>
            <a:off x="4668838" y="2987675"/>
            <a:ext cx="2413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/D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54" name="Rectangle 27"/>
          <p:cNvSpPr>
            <a:spLocks noChangeArrowheads="1"/>
          </p:cNvSpPr>
          <p:nvPr/>
        </p:nvSpPr>
        <p:spPr bwMode="auto">
          <a:xfrm>
            <a:off x="4886325" y="2987675"/>
            <a:ext cx="66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55" name="Rectangle 28"/>
          <p:cNvSpPr>
            <a:spLocks noChangeArrowheads="1"/>
          </p:cNvSpPr>
          <p:nvPr/>
        </p:nvSpPr>
        <p:spPr bwMode="auto">
          <a:xfrm>
            <a:off x="5595938" y="2787650"/>
            <a:ext cx="814387" cy="708025"/>
          </a:xfrm>
          <a:prstGeom prst="rect">
            <a:avLst/>
          </a:prstGeom>
          <a:solidFill>
            <a:srgbClr val="FFFF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56" name="Rectangle 29"/>
          <p:cNvSpPr>
            <a:spLocks noChangeArrowheads="1"/>
          </p:cNvSpPr>
          <p:nvPr/>
        </p:nvSpPr>
        <p:spPr bwMode="auto">
          <a:xfrm>
            <a:off x="5834063" y="2987675"/>
            <a:ext cx="3762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MC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57" name="Rectangle 30"/>
          <p:cNvSpPr>
            <a:spLocks noChangeArrowheads="1"/>
          </p:cNvSpPr>
          <p:nvPr/>
        </p:nvSpPr>
        <p:spPr bwMode="auto">
          <a:xfrm>
            <a:off x="6169025" y="2987675"/>
            <a:ext cx="66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58" name="Rectangle 31"/>
          <p:cNvSpPr>
            <a:spLocks noChangeArrowheads="1"/>
          </p:cNvSpPr>
          <p:nvPr/>
        </p:nvSpPr>
        <p:spPr bwMode="auto">
          <a:xfrm>
            <a:off x="6894513" y="2787650"/>
            <a:ext cx="812800" cy="708025"/>
          </a:xfrm>
          <a:prstGeom prst="rect">
            <a:avLst/>
          </a:prstGeom>
          <a:solidFill>
            <a:srgbClr val="FFFF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59" name="Rectangle 32"/>
          <p:cNvSpPr>
            <a:spLocks noChangeArrowheads="1"/>
          </p:cNvSpPr>
          <p:nvPr/>
        </p:nvSpPr>
        <p:spPr bwMode="auto">
          <a:xfrm>
            <a:off x="7065963" y="2909888"/>
            <a:ext cx="523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Inter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60" name="Rectangle 33"/>
          <p:cNvSpPr>
            <a:spLocks noChangeArrowheads="1"/>
          </p:cNvSpPr>
          <p:nvPr/>
        </p:nvSpPr>
        <p:spPr bwMode="auto">
          <a:xfrm>
            <a:off x="7081838" y="3179763"/>
            <a:ext cx="4857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face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61" name="Rectangle 34"/>
          <p:cNvSpPr>
            <a:spLocks noChangeArrowheads="1"/>
          </p:cNvSpPr>
          <p:nvPr/>
        </p:nvSpPr>
        <p:spPr bwMode="auto">
          <a:xfrm>
            <a:off x="7516813" y="3179763"/>
            <a:ext cx="66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62" name="Freeform 35"/>
          <p:cNvSpPr>
            <a:spLocks/>
          </p:cNvSpPr>
          <p:nvPr/>
        </p:nvSpPr>
        <p:spPr bwMode="auto">
          <a:xfrm>
            <a:off x="6407150" y="2963863"/>
            <a:ext cx="487363" cy="352425"/>
          </a:xfrm>
          <a:custGeom>
            <a:avLst/>
            <a:gdLst>
              <a:gd name="T0" fmla="*/ 0 w 333"/>
              <a:gd name="T1" fmla="*/ 2147483647 h 222"/>
              <a:gd name="T2" fmla="*/ 2147483647 w 333"/>
              <a:gd name="T3" fmla="*/ 2147483647 h 222"/>
              <a:gd name="T4" fmla="*/ 2147483647 w 333"/>
              <a:gd name="T5" fmla="*/ 2147483647 h 222"/>
              <a:gd name="T6" fmla="*/ 2147483647 w 333"/>
              <a:gd name="T7" fmla="*/ 2147483647 h 222"/>
              <a:gd name="T8" fmla="*/ 2147483647 w 333"/>
              <a:gd name="T9" fmla="*/ 2147483647 h 222"/>
              <a:gd name="T10" fmla="*/ 2147483647 w 333"/>
              <a:gd name="T11" fmla="*/ 2147483647 h 222"/>
              <a:gd name="T12" fmla="*/ 2147483647 w 333"/>
              <a:gd name="T13" fmla="*/ 0 h 222"/>
              <a:gd name="T14" fmla="*/ 2147483647 w 333"/>
              <a:gd name="T15" fmla="*/ 2147483647 h 222"/>
              <a:gd name="T16" fmla="*/ 2147483647 w 333"/>
              <a:gd name="T17" fmla="*/ 2147483647 h 222"/>
              <a:gd name="T18" fmla="*/ 2147483647 w 333"/>
              <a:gd name="T19" fmla="*/ 0 h 222"/>
              <a:gd name="T20" fmla="*/ 0 w 333"/>
              <a:gd name="T21" fmla="*/ 2147483647 h 2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3"/>
              <a:gd name="T34" fmla="*/ 0 h 222"/>
              <a:gd name="T35" fmla="*/ 333 w 333"/>
              <a:gd name="T36" fmla="*/ 222 h 2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3" h="222">
                <a:moveTo>
                  <a:pt x="0" y="111"/>
                </a:moveTo>
                <a:lnTo>
                  <a:pt x="67" y="222"/>
                </a:lnTo>
                <a:lnTo>
                  <a:pt x="67" y="167"/>
                </a:lnTo>
                <a:lnTo>
                  <a:pt x="266" y="167"/>
                </a:lnTo>
                <a:lnTo>
                  <a:pt x="266" y="222"/>
                </a:lnTo>
                <a:lnTo>
                  <a:pt x="333" y="111"/>
                </a:lnTo>
                <a:lnTo>
                  <a:pt x="266" y="0"/>
                </a:lnTo>
                <a:lnTo>
                  <a:pt x="266" y="57"/>
                </a:lnTo>
                <a:lnTo>
                  <a:pt x="67" y="57"/>
                </a:lnTo>
                <a:lnTo>
                  <a:pt x="67" y="0"/>
                </a:lnTo>
                <a:lnTo>
                  <a:pt x="0" y="111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63" name="Freeform 36"/>
          <p:cNvSpPr>
            <a:spLocks/>
          </p:cNvSpPr>
          <p:nvPr/>
        </p:nvSpPr>
        <p:spPr bwMode="auto">
          <a:xfrm>
            <a:off x="7705725" y="2963863"/>
            <a:ext cx="974725" cy="352425"/>
          </a:xfrm>
          <a:custGeom>
            <a:avLst/>
            <a:gdLst>
              <a:gd name="T0" fmla="*/ 0 w 665"/>
              <a:gd name="T1" fmla="*/ 2147483647 h 222"/>
              <a:gd name="T2" fmla="*/ 2147483647 w 665"/>
              <a:gd name="T3" fmla="*/ 2147483647 h 222"/>
              <a:gd name="T4" fmla="*/ 2147483647 w 665"/>
              <a:gd name="T5" fmla="*/ 2147483647 h 222"/>
              <a:gd name="T6" fmla="*/ 2147483647 w 665"/>
              <a:gd name="T7" fmla="*/ 2147483647 h 222"/>
              <a:gd name="T8" fmla="*/ 2147483647 w 665"/>
              <a:gd name="T9" fmla="*/ 2147483647 h 222"/>
              <a:gd name="T10" fmla="*/ 2147483647 w 665"/>
              <a:gd name="T11" fmla="*/ 2147483647 h 222"/>
              <a:gd name="T12" fmla="*/ 2147483647 w 665"/>
              <a:gd name="T13" fmla="*/ 0 h 222"/>
              <a:gd name="T14" fmla="*/ 2147483647 w 665"/>
              <a:gd name="T15" fmla="*/ 2147483647 h 222"/>
              <a:gd name="T16" fmla="*/ 2147483647 w 665"/>
              <a:gd name="T17" fmla="*/ 2147483647 h 222"/>
              <a:gd name="T18" fmla="*/ 2147483647 w 665"/>
              <a:gd name="T19" fmla="*/ 0 h 222"/>
              <a:gd name="T20" fmla="*/ 0 w 665"/>
              <a:gd name="T21" fmla="*/ 2147483647 h 2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65"/>
              <a:gd name="T34" fmla="*/ 0 h 222"/>
              <a:gd name="T35" fmla="*/ 665 w 665"/>
              <a:gd name="T36" fmla="*/ 222 h 2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65" h="222">
                <a:moveTo>
                  <a:pt x="0" y="111"/>
                </a:moveTo>
                <a:lnTo>
                  <a:pt x="133" y="222"/>
                </a:lnTo>
                <a:lnTo>
                  <a:pt x="133" y="167"/>
                </a:lnTo>
                <a:lnTo>
                  <a:pt x="532" y="167"/>
                </a:lnTo>
                <a:lnTo>
                  <a:pt x="532" y="222"/>
                </a:lnTo>
                <a:lnTo>
                  <a:pt x="665" y="111"/>
                </a:lnTo>
                <a:lnTo>
                  <a:pt x="532" y="0"/>
                </a:lnTo>
                <a:lnTo>
                  <a:pt x="532" y="57"/>
                </a:lnTo>
                <a:lnTo>
                  <a:pt x="133" y="57"/>
                </a:lnTo>
                <a:lnTo>
                  <a:pt x="133" y="0"/>
                </a:lnTo>
                <a:lnTo>
                  <a:pt x="0" y="111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64" name="Freeform 37"/>
          <p:cNvSpPr>
            <a:spLocks/>
          </p:cNvSpPr>
          <p:nvPr/>
        </p:nvSpPr>
        <p:spPr bwMode="auto">
          <a:xfrm>
            <a:off x="2998788" y="2657475"/>
            <a:ext cx="649287" cy="968375"/>
          </a:xfrm>
          <a:custGeom>
            <a:avLst/>
            <a:gdLst>
              <a:gd name="T0" fmla="*/ 2147483647 w 443"/>
              <a:gd name="T1" fmla="*/ 2147483647 h 610"/>
              <a:gd name="T2" fmla="*/ 0 w 443"/>
              <a:gd name="T3" fmla="*/ 2147483647 h 610"/>
              <a:gd name="T4" fmla="*/ 0 w 443"/>
              <a:gd name="T5" fmla="*/ 0 h 610"/>
              <a:gd name="T6" fmla="*/ 2147483647 w 443"/>
              <a:gd name="T7" fmla="*/ 2147483647 h 610"/>
              <a:gd name="T8" fmla="*/ 0 60000 65536"/>
              <a:gd name="T9" fmla="*/ 0 60000 65536"/>
              <a:gd name="T10" fmla="*/ 0 60000 65536"/>
              <a:gd name="T11" fmla="*/ 0 60000 65536"/>
              <a:gd name="T12" fmla="*/ 0 w 443"/>
              <a:gd name="T13" fmla="*/ 0 h 610"/>
              <a:gd name="T14" fmla="*/ 443 w 443"/>
              <a:gd name="T15" fmla="*/ 610 h 6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3" h="610">
                <a:moveTo>
                  <a:pt x="443" y="304"/>
                </a:moveTo>
                <a:lnTo>
                  <a:pt x="0" y="610"/>
                </a:lnTo>
                <a:lnTo>
                  <a:pt x="0" y="0"/>
                </a:lnTo>
                <a:lnTo>
                  <a:pt x="443" y="304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65" name="Rectangle 38"/>
          <p:cNvSpPr>
            <a:spLocks noChangeArrowheads="1"/>
          </p:cNvSpPr>
          <p:nvPr/>
        </p:nvSpPr>
        <p:spPr bwMode="auto">
          <a:xfrm>
            <a:off x="1700213" y="3844925"/>
            <a:ext cx="9763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66" name="Rectangle 39"/>
          <p:cNvSpPr>
            <a:spLocks noChangeArrowheads="1"/>
          </p:cNvSpPr>
          <p:nvPr/>
        </p:nvSpPr>
        <p:spPr bwMode="auto">
          <a:xfrm>
            <a:off x="1828800" y="3908425"/>
            <a:ext cx="485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Mess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67" name="Rectangle 40"/>
          <p:cNvSpPr>
            <a:spLocks noChangeArrowheads="1"/>
          </p:cNvSpPr>
          <p:nvPr/>
        </p:nvSpPr>
        <p:spPr bwMode="auto">
          <a:xfrm>
            <a:off x="2374900" y="3908425"/>
            <a:ext cx="63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-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68" name="Rectangle 41"/>
          <p:cNvSpPr>
            <a:spLocks noChangeArrowheads="1"/>
          </p:cNvSpPr>
          <p:nvPr/>
        </p:nvSpPr>
        <p:spPr bwMode="auto">
          <a:xfrm>
            <a:off x="1828800" y="4133850"/>
            <a:ext cx="709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wandler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69" name="Rectangle 42"/>
          <p:cNvSpPr>
            <a:spLocks noChangeArrowheads="1"/>
          </p:cNvSpPr>
          <p:nvPr/>
        </p:nvSpPr>
        <p:spPr bwMode="auto">
          <a:xfrm>
            <a:off x="2459038" y="4133850"/>
            <a:ext cx="52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70" name="Rectangle 43"/>
          <p:cNvSpPr>
            <a:spLocks noChangeArrowheads="1"/>
          </p:cNvSpPr>
          <p:nvPr/>
        </p:nvSpPr>
        <p:spPr bwMode="auto">
          <a:xfrm>
            <a:off x="2673350" y="3844925"/>
            <a:ext cx="13001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71" name="Rectangle 44"/>
          <p:cNvSpPr>
            <a:spLocks noChangeArrowheads="1"/>
          </p:cNvSpPr>
          <p:nvPr/>
        </p:nvSpPr>
        <p:spPr bwMode="auto">
          <a:xfrm>
            <a:off x="2803525" y="3908425"/>
            <a:ext cx="134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A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72" name="Rectangle 45"/>
          <p:cNvSpPr>
            <a:spLocks noChangeArrowheads="1"/>
          </p:cNvSpPr>
          <p:nvPr/>
        </p:nvSpPr>
        <p:spPr bwMode="auto">
          <a:xfrm>
            <a:off x="2922588" y="3908425"/>
            <a:ext cx="495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nalog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73" name="Rectangle 46"/>
          <p:cNvSpPr>
            <a:spLocks noChangeArrowheads="1"/>
          </p:cNvSpPr>
          <p:nvPr/>
        </p:nvSpPr>
        <p:spPr bwMode="auto">
          <a:xfrm>
            <a:off x="3441700" y="3908425"/>
            <a:ext cx="63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-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74" name="Rectangle 47"/>
          <p:cNvSpPr>
            <a:spLocks noChangeArrowheads="1"/>
          </p:cNvSpPr>
          <p:nvPr/>
        </p:nvSpPr>
        <p:spPr bwMode="auto">
          <a:xfrm>
            <a:off x="2803525" y="4133850"/>
            <a:ext cx="812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Frontend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75" name="Rectangle 48"/>
          <p:cNvSpPr>
            <a:spLocks noChangeArrowheads="1"/>
          </p:cNvSpPr>
          <p:nvPr/>
        </p:nvSpPr>
        <p:spPr bwMode="auto">
          <a:xfrm>
            <a:off x="3524250" y="4133850"/>
            <a:ext cx="52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76" name="Rectangle 49"/>
          <p:cNvSpPr>
            <a:spLocks noChangeArrowheads="1"/>
          </p:cNvSpPr>
          <p:nvPr/>
        </p:nvSpPr>
        <p:spPr bwMode="auto">
          <a:xfrm>
            <a:off x="4133850" y="3844925"/>
            <a:ext cx="14636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77" name="Rectangle 50"/>
          <p:cNvSpPr>
            <a:spLocks noChangeArrowheads="1"/>
          </p:cNvSpPr>
          <p:nvPr/>
        </p:nvSpPr>
        <p:spPr bwMode="auto">
          <a:xfrm>
            <a:off x="4264025" y="3908425"/>
            <a:ext cx="134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A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78" name="Rectangle 51"/>
          <p:cNvSpPr>
            <a:spLocks noChangeArrowheads="1"/>
          </p:cNvSpPr>
          <p:nvPr/>
        </p:nvSpPr>
        <p:spPr bwMode="auto">
          <a:xfrm>
            <a:off x="4383088" y="3908425"/>
            <a:ext cx="1114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nalog/Digital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79" name="Rectangle 55"/>
          <p:cNvSpPr>
            <a:spLocks noChangeArrowheads="1"/>
          </p:cNvSpPr>
          <p:nvPr/>
        </p:nvSpPr>
        <p:spPr bwMode="auto">
          <a:xfrm>
            <a:off x="4264025" y="413385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Wandler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80" name="Rectangle 56"/>
          <p:cNvSpPr>
            <a:spLocks noChangeArrowheads="1"/>
          </p:cNvSpPr>
          <p:nvPr/>
        </p:nvSpPr>
        <p:spPr bwMode="auto">
          <a:xfrm>
            <a:off x="4935538" y="4133850"/>
            <a:ext cx="52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81" name="Rectangle 57"/>
          <p:cNvSpPr>
            <a:spLocks noChangeArrowheads="1"/>
          </p:cNvSpPr>
          <p:nvPr/>
        </p:nvSpPr>
        <p:spPr bwMode="auto">
          <a:xfrm>
            <a:off x="5595938" y="3844925"/>
            <a:ext cx="13001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82" name="Rectangle 58"/>
          <p:cNvSpPr>
            <a:spLocks noChangeArrowheads="1"/>
          </p:cNvSpPr>
          <p:nvPr/>
        </p:nvSpPr>
        <p:spPr bwMode="auto">
          <a:xfrm>
            <a:off x="5724525" y="3908425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Micro-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83" name="Rectangle 60"/>
          <p:cNvSpPr>
            <a:spLocks noChangeArrowheads="1"/>
          </p:cNvSpPr>
          <p:nvPr/>
        </p:nvSpPr>
        <p:spPr bwMode="auto">
          <a:xfrm>
            <a:off x="5724525" y="4133850"/>
            <a:ext cx="91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Prozessor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84" name="Rectangle 61"/>
          <p:cNvSpPr>
            <a:spLocks noChangeArrowheads="1"/>
          </p:cNvSpPr>
          <p:nvPr/>
        </p:nvSpPr>
        <p:spPr bwMode="auto">
          <a:xfrm>
            <a:off x="6537325" y="4133850"/>
            <a:ext cx="52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85" name="Rectangle 62"/>
          <p:cNvSpPr>
            <a:spLocks noChangeArrowheads="1"/>
          </p:cNvSpPr>
          <p:nvPr/>
        </p:nvSpPr>
        <p:spPr bwMode="auto">
          <a:xfrm>
            <a:off x="6894513" y="3844925"/>
            <a:ext cx="130175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86" name="Rectangle 63"/>
          <p:cNvSpPr>
            <a:spLocks noChangeArrowheads="1"/>
          </p:cNvSpPr>
          <p:nvPr/>
        </p:nvSpPr>
        <p:spPr bwMode="auto">
          <a:xfrm>
            <a:off x="7023100" y="3908425"/>
            <a:ext cx="349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Bus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87" name="Rectangle 64"/>
          <p:cNvSpPr>
            <a:spLocks noChangeArrowheads="1"/>
          </p:cNvSpPr>
          <p:nvPr/>
        </p:nvSpPr>
        <p:spPr bwMode="auto">
          <a:xfrm>
            <a:off x="7404100" y="3908425"/>
            <a:ext cx="63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-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88" name="Rectangle 65"/>
          <p:cNvSpPr>
            <a:spLocks noChangeArrowheads="1"/>
          </p:cNvSpPr>
          <p:nvPr/>
        </p:nvSpPr>
        <p:spPr bwMode="auto">
          <a:xfrm>
            <a:off x="7023100" y="4133850"/>
            <a:ext cx="1093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Schnittstelle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89" name="Rectangle 66"/>
          <p:cNvSpPr>
            <a:spLocks noChangeArrowheads="1"/>
          </p:cNvSpPr>
          <p:nvPr/>
        </p:nvSpPr>
        <p:spPr bwMode="auto">
          <a:xfrm>
            <a:off x="7993063" y="4133850"/>
            <a:ext cx="52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90" name="Rectangle 179"/>
          <p:cNvSpPr>
            <a:spLocks noChangeArrowheads="1"/>
          </p:cNvSpPr>
          <p:nvPr/>
        </p:nvSpPr>
        <p:spPr bwMode="auto">
          <a:xfrm>
            <a:off x="5919788" y="4900613"/>
            <a:ext cx="27622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91" name="Rectangle 180"/>
          <p:cNvSpPr>
            <a:spLocks noChangeArrowheads="1"/>
          </p:cNvSpPr>
          <p:nvPr/>
        </p:nvSpPr>
        <p:spPr bwMode="auto">
          <a:xfrm>
            <a:off x="6049963" y="4962525"/>
            <a:ext cx="223678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700" i="1">
                <a:solidFill>
                  <a:srgbClr val="000000"/>
                </a:solidFill>
              </a:rPr>
              <a:t>Smart Sensor System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92" name="Rectangle 181"/>
          <p:cNvSpPr>
            <a:spLocks noChangeArrowheads="1"/>
          </p:cNvSpPr>
          <p:nvPr/>
        </p:nvSpPr>
        <p:spPr bwMode="auto">
          <a:xfrm>
            <a:off x="8105775" y="4962525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700" i="1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93" name="Rectangle 183"/>
          <p:cNvSpPr>
            <a:spLocks noChangeArrowheads="1"/>
          </p:cNvSpPr>
          <p:nvPr/>
        </p:nvSpPr>
        <p:spPr bwMode="auto">
          <a:xfrm>
            <a:off x="8732838" y="5218113"/>
            <a:ext cx="60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 b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183" name="Textfeld 182"/>
          <p:cNvSpPr txBox="1"/>
          <p:nvPr/>
        </p:nvSpPr>
        <p:spPr>
          <a:xfrm>
            <a:off x="1357313" y="1809750"/>
            <a:ext cx="1516062" cy="547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Physikalisches </a:t>
            </a:r>
          </a:p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Signal</a:t>
            </a:r>
          </a:p>
        </p:txBody>
      </p:sp>
      <p:sp>
        <p:nvSpPr>
          <p:cNvPr id="184" name="Textfeld 183"/>
          <p:cNvSpPr txBox="1"/>
          <p:nvPr/>
        </p:nvSpPr>
        <p:spPr>
          <a:xfrm>
            <a:off x="6858000" y="1790700"/>
            <a:ext cx="979488" cy="566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Digitales </a:t>
            </a:r>
          </a:p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Signal</a:t>
            </a:r>
          </a:p>
        </p:txBody>
      </p:sp>
      <p:sp>
        <p:nvSpPr>
          <p:cNvPr id="185" name="Textfeld 184"/>
          <p:cNvSpPr txBox="1"/>
          <p:nvPr/>
        </p:nvSpPr>
        <p:spPr>
          <a:xfrm>
            <a:off x="4071938" y="1790700"/>
            <a:ext cx="1289050" cy="566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Elektrisches </a:t>
            </a:r>
          </a:p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Signal</a:t>
            </a:r>
          </a:p>
        </p:txBody>
      </p:sp>
      <p:sp>
        <p:nvSpPr>
          <p:cNvPr id="186" name="Textfeld 185"/>
          <p:cNvSpPr txBox="1"/>
          <p:nvPr/>
        </p:nvSpPr>
        <p:spPr>
          <a:xfrm>
            <a:off x="2786063" y="1790700"/>
            <a:ext cx="989012" cy="566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Analoges</a:t>
            </a:r>
          </a:p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Signal</a:t>
            </a:r>
          </a:p>
        </p:txBody>
      </p:sp>
      <p:sp>
        <p:nvSpPr>
          <p:cNvPr id="69" name="Rectangle 184"/>
          <p:cNvSpPr>
            <a:spLocks noChangeArrowheads="1"/>
          </p:cNvSpPr>
          <p:nvPr/>
        </p:nvSpPr>
        <p:spPr bwMode="auto">
          <a:xfrm>
            <a:off x="762000" y="3810000"/>
            <a:ext cx="1600200" cy="2438400"/>
          </a:xfrm>
          <a:prstGeom prst="rect">
            <a:avLst/>
          </a:prstGeom>
          <a:solidFill>
            <a:srgbClr val="CCFFCC"/>
          </a:solidFill>
          <a:ln w="47625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defTabSz="762000"/>
            <a:r>
              <a:rPr lang="de-DE" sz="1400" dirty="0"/>
              <a:t>Signalwandler:</a:t>
            </a:r>
          </a:p>
          <a:p>
            <a:pPr defTabSz="762000"/>
            <a:endParaRPr lang="de-DE" sz="1400" dirty="0"/>
          </a:p>
          <a:p>
            <a:pPr defTabSz="762000"/>
            <a:r>
              <a:rPr lang="de-DE" sz="1400" dirty="0"/>
              <a:t>Thermoelement</a:t>
            </a:r>
          </a:p>
          <a:p>
            <a:pPr defTabSz="762000"/>
            <a:r>
              <a:rPr lang="de-DE" sz="1400" dirty="0" err="1"/>
              <a:t>Photodiode</a:t>
            </a:r>
            <a:endParaRPr lang="de-DE" sz="1400" dirty="0"/>
          </a:p>
          <a:p>
            <a:pPr defTabSz="762000"/>
            <a:r>
              <a:rPr lang="de-DE" sz="1400" dirty="0" err="1"/>
              <a:t>Beschleuni-gungssensor</a:t>
            </a:r>
            <a:endParaRPr lang="de-DE" sz="1400" dirty="0"/>
          </a:p>
          <a:p>
            <a:pPr defTabSz="762000"/>
            <a:r>
              <a:rPr lang="de-DE" sz="1400" dirty="0"/>
              <a:t>etc.</a:t>
            </a:r>
          </a:p>
          <a:p>
            <a:pPr defTabSz="762000"/>
            <a:endParaRPr lang="de-DE" sz="1400" dirty="0"/>
          </a:p>
        </p:txBody>
      </p:sp>
      <p:sp>
        <p:nvSpPr>
          <p:cNvPr id="70" name="Rectangle 185"/>
          <p:cNvSpPr>
            <a:spLocks noChangeArrowheads="1"/>
          </p:cNvSpPr>
          <p:nvPr/>
        </p:nvSpPr>
        <p:spPr bwMode="auto">
          <a:xfrm>
            <a:off x="2362200" y="914400"/>
            <a:ext cx="1600200" cy="2438400"/>
          </a:xfrm>
          <a:prstGeom prst="rect">
            <a:avLst/>
          </a:prstGeom>
          <a:solidFill>
            <a:srgbClr val="CCFFCC"/>
          </a:solidFill>
          <a:ln w="47625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defTabSz="762000"/>
            <a:r>
              <a:rPr lang="de-DE" sz="1400" dirty="0"/>
              <a:t>Analoge </a:t>
            </a:r>
            <a:r>
              <a:rPr lang="de-DE" sz="1400" dirty="0" err="1"/>
              <a:t>Signalverar-beitung</a:t>
            </a:r>
            <a:r>
              <a:rPr lang="de-DE" sz="1400" dirty="0"/>
              <a:t>:</a:t>
            </a:r>
          </a:p>
          <a:p>
            <a:pPr defTabSz="762000"/>
            <a:endParaRPr lang="de-DE" sz="1400" dirty="0"/>
          </a:p>
          <a:p>
            <a:pPr defTabSz="762000"/>
            <a:r>
              <a:rPr lang="de-DE" sz="1400" dirty="0"/>
              <a:t>Verstärkung</a:t>
            </a:r>
          </a:p>
          <a:p>
            <a:pPr defTabSz="762000"/>
            <a:r>
              <a:rPr lang="de-DE" sz="1400" dirty="0"/>
              <a:t>Filterung</a:t>
            </a:r>
          </a:p>
          <a:p>
            <a:pPr defTabSz="762000"/>
            <a:r>
              <a:rPr lang="de-DE" sz="1400" dirty="0"/>
              <a:t>Offset-Kompensation</a:t>
            </a:r>
          </a:p>
          <a:p>
            <a:pPr defTabSz="762000"/>
            <a:r>
              <a:rPr lang="de-DE" sz="1400" dirty="0"/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3416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Integrated Smart Sensors: Aufbau</a:t>
            </a:r>
          </a:p>
        </p:txBody>
      </p:sp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1536700" y="2436813"/>
            <a:ext cx="6659563" cy="2466975"/>
          </a:xfrm>
          <a:prstGeom prst="rect">
            <a:avLst/>
          </a:prstGeom>
          <a:solidFill>
            <a:srgbClr val="BFCEFF"/>
          </a:solidFill>
          <a:ln w="3975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44" name="Freeform 7"/>
          <p:cNvSpPr>
            <a:spLocks/>
          </p:cNvSpPr>
          <p:nvPr/>
        </p:nvSpPr>
        <p:spPr bwMode="auto">
          <a:xfrm>
            <a:off x="5108575" y="2963863"/>
            <a:ext cx="487363" cy="352425"/>
          </a:xfrm>
          <a:custGeom>
            <a:avLst/>
            <a:gdLst>
              <a:gd name="T0" fmla="*/ 0 w 333"/>
              <a:gd name="T1" fmla="*/ 2147483647 h 222"/>
              <a:gd name="T2" fmla="*/ 2147483647 w 333"/>
              <a:gd name="T3" fmla="*/ 2147483647 h 222"/>
              <a:gd name="T4" fmla="*/ 2147483647 w 333"/>
              <a:gd name="T5" fmla="*/ 2147483647 h 222"/>
              <a:gd name="T6" fmla="*/ 2147483647 w 333"/>
              <a:gd name="T7" fmla="*/ 2147483647 h 222"/>
              <a:gd name="T8" fmla="*/ 2147483647 w 333"/>
              <a:gd name="T9" fmla="*/ 2147483647 h 222"/>
              <a:gd name="T10" fmla="*/ 2147483647 w 333"/>
              <a:gd name="T11" fmla="*/ 2147483647 h 222"/>
              <a:gd name="T12" fmla="*/ 2147483647 w 333"/>
              <a:gd name="T13" fmla="*/ 0 h 222"/>
              <a:gd name="T14" fmla="*/ 2147483647 w 333"/>
              <a:gd name="T15" fmla="*/ 2147483647 h 222"/>
              <a:gd name="T16" fmla="*/ 2147483647 w 333"/>
              <a:gd name="T17" fmla="*/ 2147483647 h 222"/>
              <a:gd name="T18" fmla="*/ 2147483647 w 333"/>
              <a:gd name="T19" fmla="*/ 0 h 222"/>
              <a:gd name="T20" fmla="*/ 0 w 333"/>
              <a:gd name="T21" fmla="*/ 2147483647 h 2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3"/>
              <a:gd name="T34" fmla="*/ 0 h 222"/>
              <a:gd name="T35" fmla="*/ 333 w 333"/>
              <a:gd name="T36" fmla="*/ 222 h 2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3" h="222">
                <a:moveTo>
                  <a:pt x="0" y="111"/>
                </a:moveTo>
                <a:lnTo>
                  <a:pt x="67" y="222"/>
                </a:lnTo>
                <a:lnTo>
                  <a:pt x="67" y="167"/>
                </a:lnTo>
                <a:lnTo>
                  <a:pt x="266" y="167"/>
                </a:lnTo>
                <a:lnTo>
                  <a:pt x="266" y="222"/>
                </a:lnTo>
                <a:lnTo>
                  <a:pt x="333" y="111"/>
                </a:lnTo>
                <a:lnTo>
                  <a:pt x="266" y="0"/>
                </a:lnTo>
                <a:lnTo>
                  <a:pt x="266" y="57"/>
                </a:lnTo>
                <a:lnTo>
                  <a:pt x="67" y="57"/>
                </a:lnTo>
                <a:lnTo>
                  <a:pt x="67" y="0"/>
                </a:lnTo>
                <a:lnTo>
                  <a:pt x="0" y="111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11263" y="3065463"/>
            <a:ext cx="652462" cy="152400"/>
            <a:chOff x="827" y="1931"/>
            <a:chExt cx="445" cy="96"/>
          </a:xfrm>
        </p:grpSpPr>
        <p:sp>
          <p:nvSpPr>
            <p:cNvPr id="35906" name="Line 8"/>
            <p:cNvSpPr>
              <a:spLocks noChangeShapeType="1"/>
            </p:cNvSpPr>
            <p:nvPr/>
          </p:nvSpPr>
          <p:spPr bwMode="auto">
            <a:xfrm>
              <a:off x="827" y="1978"/>
              <a:ext cx="350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907" name="Freeform 9"/>
            <p:cNvSpPr>
              <a:spLocks/>
            </p:cNvSpPr>
            <p:nvPr/>
          </p:nvSpPr>
          <p:spPr bwMode="auto">
            <a:xfrm>
              <a:off x="1174" y="1931"/>
              <a:ext cx="98" cy="96"/>
            </a:xfrm>
            <a:custGeom>
              <a:avLst/>
              <a:gdLst>
                <a:gd name="T0" fmla="*/ 0 w 98"/>
                <a:gd name="T1" fmla="*/ 96 h 96"/>
                <a:gd name="T2" fmla="*/ 98 w 98"/>
                <a:gd name="T3" fmla="*/ 47 h 96"/>
                <a:gd name="T4" fmla="*/ 0 w 98"/>
                <a:gd name="T5" fmla="*/ 0 h 96"/>
                <a:gd name="T6" fmla="*/ 0 w 98"/>
                <a:gd name="T7" fmla="*/ 96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"/>
                <a:gd name="T13" fmla="*/ 0 h 96"/>
                <a:gd name="T14" fmla="*/ 98 w 9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" h="96">
                  <a:moveTo>
                    <a:pt x="0" y="96"/>
                  </a:moveTo>
                  <a:lnTo>
                    <a:pt x="98" y="47"/>
                  </a:lnTo>
                  <a:lnTo>
                    <a:pt x="0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5846" name="Oval 11"/>
          <p:cNvSpPr>
            <a:spLocks noChangeArrowheads="1"/>
          </p:cNvSpPr>
          <p:nvPr/>
        </p:nvSpPr>
        <p:spPr bwMode="auto">
          <a:xfrm>
            <a:off x="1860550" y="2878138"/>
            <a:ext cx="490538" cy="530225"/>
          </a:xfrm>
          <a:prstGeom prst="ellipse">
            <a:avLst/>
          </a:pr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47" name="Rectangle 12"/>
          <p:cNvSpPr>
            <a:spLocks noChangeArrowheads="1"/>
          </p:cNvSpPr>
          <p:nvPr/>
        </p:nvSpPr>
        <p:spPr bwMode="auto">
          <a:xfrm>
            <a:off x="2032000" y="3006725"/>
            <a:ext cx="1603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S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48" name="Rectangle 13"/>
          <p:cNvSpPr>
            <a:spLocks noChangeArrowheads="1"/>
          </p:cNvSpPr>
          <p:nvPr/>
        </p:nvSpPr>
        <p:spPr bwMode="auto">
          <a:xfrm>
            <a:off x="2178050" y="3006725"/>
            <a:ext cx="66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349500" y="3065463"/>
            <a:ext cx="649288" cy="152400"/>
            <a:chOff x="1603" y="1931"/>
            <a:chExt cx="443" cy="96"/>
          </a:xfrm>
        </p:grpSpPr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603" y="1931"/>
              <a:ext cx="334" cy="96"/>
              <a:chOff x="1603" y="1931"/>
              <a:chExt cx="334" cy="96"/>
            </a:xfrm>
          </p:grpSpPr>
          <p:sp>
            <p:nvSpPr>
              <p:cNvPr id="35904" name="Line 14"/>
              <p:cNvSpPr>
                <a:spLocks noChangeShapeType="1"/>
              </p:cNvSpPr>
              <p:nvPr/>
            </p:nvSpPr>
            <p:spPr bwMode="auto">
              <a:xfrm>
                <a:off x="1603" y="1978"/>
                <a:ext cx="23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905" name="Freeform 15"/>
              <p:cNvSpPr>
                <a:spLocks/>
              </p:cNvSpPr>
              <p:nvPr/>
            </p:nvSpPr>
            <p:spPr bwMode="auto">
              <a:xfrm>
                <a:off x="1839" y="1931"/>
                <a:ext cx="98" cy="96"/>
              </a:xfrm>
              <a:custGeom>
                <a:avLst/>
                <a:gdLst>
                  <a:gd name="T0" fmla="*/ 0 w 98"/>
                  <a:gd name="T1" fmla="*/ 96 h 96"/>
                  <a:gd name="T2" fmla="*/ 98 w 98"/>
                  <a:gd name="T3" fmla="*/ 47 h 96"/>
                  <a:gd name="T4" fmla="*/ 0 w 98"/>
                  <a:gd name="T5" fmla="*/ 0 h 96"/>
                  <a:gd name="T6" fmla="*/ 0 w 98"/>
                  <a:gd name="T7" fmla="*/ 96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8"/>
                  <a:gd name="T13" fmla="*/ 0 h 96"/>
                  <a:gd name="T14" fmla="*/ 98 w 9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8" h="96">
                    <a:moveTo>
                      <a:pt x="0" y="96"/>
                    </a:moveTo>
                    <a:lnTo>
                      <a:pt x="98" y="47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5903" name="Line 17"/>
            <p:cNvSpPr>
              <a:spLocks noChangeShapeType="1"/>
            </p:cNvSpPr>
            <p:nvPr/>
          </p:nvSpPr>
          <p:spPr bwMode="auto">
            <a:xfrm>
              <a:off x="1713" y="1978"/>
              <a:ext cx="33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3648075" y="3065463"/>
            <a:ext cx="647700" cy="152400"/>
            <a:chOff x="2489" y="1931"/>
            <a:chExt cx="443" cy="96"/>
          </a:xfrm>
        </p:grpSpPr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2489" y="1931"/>
              <a:ext cx="334" cy="96"/>
              <a:chOff x="2489" y="1931"/>
              <a:chExt cx="334" cy="96"/>
            </a:xfrm>
          </p:grpSpPr>
          <p:sp>
            <p:nvSpPr>
              <p:cNvPr id="35900" name="Line 19"/>
              <p:cNvSpPr>
                <a:spLocks noChangeShapeType="1"/>
              </p:cNvSpPr>
              <p:nvPr/>
            </p:nvSpPr>
            <p:spPr bwMode="auto">
              <a:xfrm>
                <a:off x="2489" y="1978"/>
                <a:ext cx="23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901" name="Freeform 20"/>
              <p:cNvSpPr>
                <a:spLocks/>
              </p:cNvSpPr>
              <p:nvPr/>
            </p:nvSpPr>
            <p:spPr bwMode="auto">
              <a:xfrm>
                <a:off x="2725" y="1931"/>
                <a:ext cx="98" cy="96"/>
              </a:xfrm>
              <a:custGeom>
                <a:avLst/>
                <a:gdLst>
                  <a:gd name="T0" fmla="*/ 0 w 98"/>
                  <a:gd name="T1" fmla="*/ 96 h 96"/>
                  <a:gd name="T2" fmla="*/ 98 w 98"/>
                  <a:gd name="T3" fmla="*/ 47 h 96"/>
                  <a:gd name="T4" fmla="*/ 0 w 98"/>
                  <a:gd name="T5" fmla="*/ 0 h 96"/>
                  <a:gd name="T6" fmla="*/ 0 w 98"/>
                  <a:gd name="T7" fmla="*/ 96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8"/>
                  <a:gd name="T13" fmla="*/ 0 h 96"/>
                  <a:gd name="T14" fmla="*/ 98 w 9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8" h="96">
                    <a:moveTo>
                      <a:pt x="0" y="96"/>
                    </a:moveTo>
                    <a:lnTo>
                      <a:pt x="98" y="47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5899" name="Line 22"/>
            <p:cNvSpPr>
              <a:spLocks noChangeShapeType="1"/>
            </p:cNvSpPr>
            <p:nvPr/>
          </p:nvSpPr>
          <p:spPr bwMode="auto">
            <a:xfrm>
              <a:off x="2600" y="1978"/>
              <a:ext cx="33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5851" name="Rectangle 24"/>
          <p:cNvSpPr>
            <a:spLocks noChangeArrowheads="1"/>
          </p:cNvSpPr>
          <p:nvPr/>
        </p:nvSpPr>
        <p:spPr bwMode="auto">
          <a:xfrm>
            <a:off x="4295775" y="2787650"/>
            <a:ext cx="815975" cy="708025"/>
          </a:xfrm>
          <a:prstGeom prst="rect">
            <a:avLst/>
          </a:prstGeom>
          <a:solidFill>
            <a:srgbClr val="FFFF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52" name="Rectangle 25"/>
          <p:cNvSpPr>
            <a:spLocks noChangeArrowheads="1"/>
          </p:cNvSpPr>
          <p:nvPr/>
        </p:nvSpPr>
        <p:spPr bwMode="auto">
          <a:xfrm>
            <a:off x="4518025" y="2987675"/>
            <a:ext cx="1746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A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53" name="Rectangle 26"/>
          <p:cNvSpPr>
            <a:spLocks noChangeArrowheads="1"/>
          </p:cNvSpPr>
          <p:nvPr/>
        </p:nvSpPr>
        <p:spPr bwMode="auto">
          <a:xfrm>
            <a:off x="4668838" y="2987675"/>
            <a:ext cx="2413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/D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54" name="Rectangle 27"/>
          <p:cNvSpPr>
            <a:spLocks noChangeArrowheads="1"/>
          </p:cNvSpPr>
          <p:nvPr/>
        </p:nvSpPr>
        <p:spPr bwMode="auto">
          <a:xfrm>
            <a:off x="4886325" y="2987675"/>
            <a:ext cx="66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55" name="Rectangle 28"/>
          <p:cNvSpPr>
            <a:spLocks noChangeArrowheads="1"/>
          </p:cNvSpPr>
          <p:nvPr/>
        </p:nvSpPr>
        <p:spPr bwMode="auto">
          <a:xfrm>
            <a:off x="5595938" y="2787650"/>
            <a:ext cx="814387" cy="708025"/>
          </a:xfrm>
          <a:prstGeom prst="rect">
            <a:avLst/>
          </a:prstGeom>
          <a:solidFill>
            <a:srgbClr val="FFFF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56" name="Rectangle 29"/>
          <p:cNvSpPr>
            <a:spLocks noChangeArrowheads="1"/>
          </p:cNvSpPr>
          <p:nvPr/>
        </p:nvSpPr>
        <p:spPr bwMode="auto">
          <a:xfrm>
            <a:off x="5834063" y="2987675"/>
            <a:ext cx="3762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MC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57" name="Rectangle 30"/>
          <p:cNvSpPr>
            <a:spLocks noChangeArrowheads="1"/>
          </p:cNvSpPr>
          <p:nvPr/>
        </p:nvSpPr>
        <p:spPr bwMode="auto">
          <a:xfrm>
            <a:off x="6169025" y="2987675"/>
            <a:ext cx="66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58" name="Rectangle 31"/>
          <p:cNvSpPr>
            <a:spLocks noChangeArrowheads="1"/>
          </p:cNvSpPr>
          <p:nvPr/>
        </p:nvSpPr>
        <p:spPr bwMode="auto">
          <a:xfrm>
            <a:off x="6894513" y="2787650"/>
            <a:ext cx="812800" cy="708025"/>
          </a:xfrm>
          <a:prstGeom prst="rect">
            <a:avLst/>
          </a:prstGeom>
          <a:solidFill>
            <a:srgbClr val="FFFF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59" name="Rectangle 32"/>
          <p:cNvSpPr>
            <a:spLocks noChangeArrowheads="1"/>
          </p:cNvSpPr>
          <p:nvPr/>
        </p:nvSpPr>
        <p:spPr bwMode="auto">
          <a:xfrm>
            <a:off x="7065963" y="2909888"/>
            <a:ext cx="523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Inter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60" name="Rectangle 33"/>
          <p:cNvSpPr>
            <a:spLocks noChangeArrowheads="1"/>
          </p:cNvSpPr>
          <p:nvPr/>
        </p:nvSpPr>
        <p:spPr bwMode="auto">
          <a:xfrm>
            <a:off x="7081838" y="3179763"/>
            <a:ext cx="4857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face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61" name="Rectangle 34"/>
          <p:cNvSpPr>
            <a:spLocks noChangeArrowheads="1"/>
          </p:cNvSpPr>
          <p:nvPr/>
        </p:nvSpPr>
        <p:spPr bwMode="auto">
          <a:xfrm>
            <a:off x="7516813" y="3179763"/>
            <a:ext cx="66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62" name="Freeform 35"/>
          <p:cNvSpPr>
            <a:spLocks/>
          </p:cNvSpPr>
          <p:nvPr/>
        </p:nvSpPr>
        <p:spPr bwMode="auto">
          <a:xfrm>
            <a:off x="6407150" y="2963863"/>
            <a:ext cx="487363" cy="352425"/>
          </a:xfrm>
          <a:custGeom>
            <a:avLst/>
            <a:gdLst>
              <a:gd name="T0" fmla="*/ 0 w 333"/>
              <a:gd name="T1" fmla="*/ 2147483647 h 222"/>
              <a:gd name="T2" fmla="*/ 2147483647 w 333"/>
              <a:gd name="T3" fmla="*/ 2147483647 h 222"/>
              <a:gd name="T4" fmla="*/ 2147483647 w 333"/>
              <a:gd name="T5" fmla="*/ 2147483647 h 222"/>
              <a:gd name="T6" fmla="*/ 2147483647 w 333"/>
              <a:gd name="T7" fmla="*/ 2147483647 h 222"/>
              <a:gd name="T8" fmla="*/ 2147483647 w 333"/>
              <a:gd name="T9" fmla="*/ 2147483647 h 222"/>
              <a:gd name="T10" fmla="*/ 2147483647 w 333"/>
              <a:gd name="T11" fmla="*/ 2147483647 h 222"/>
              <a:gd name="T12" fmla="*/ 2147483647 w 333"/>
              <a:gd name="T13" fmla="*/ 0 h 222"/>
              <a:gd name="T14" fmla="*/ 2147483647 w 333"/>
              <a:gd name="T15" fmla="*/ 2147483647 h 222"/>
              <a:gd name="T16" fmla="*/ 2147483647 w 333"/>
              <a:gd name="T17" fmla="*/ 2147483647 h 222"/>
              <a:gd name="T18" fmla="*/ 2147483647 w 333"/>
              <a:gd name="T19" fmla="*/ 0 h 222"/>
              <a:gd name="T20" fmla="*/ 0 w 333"/>
              <a:gd name="T21" fmla="*/ 2147483647 h 2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3"/>
              <a:gd name="T34" fmla="*/ 0 h 222"/>
              <a:gd name="T35" fmla="*/ 333 w 333"/>
              <a:gd name="T36" fmla="*/ 222 h 2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3" h="222">
                <a:moveTo>
                  <a:pt x="0" y="111"/>
                </a:moveTo>
                <a:lnTo>
                  <a:pt x="67" y="222"/>
                </a:lnTo>
                <a:lnTo>
                  <a:pt x="67" y="167"/>
                </a:lnTo>
                <a:lnTo>
                  <a:pt x="266" y="167"/>
                </a:lnTo>
                <a:lnTo>
                  <a:pt x="266" y="222"/>
                </a:lnTo>
                <a:lnTo>
                  <a:pt x="333" y="111"/>
                </a:lnTo>
                <a:lnTo>
                  <a:pt x="266" y="0"/>
                </a:lnTo>
                <a:lnTo>
                  <a:pt x="266" y="57"/>
                </a:lnTo>
                <a:lnTo>
                  <a:pt x="67" y="57"/>
                </a:lnTo>
                <a:lnTo>
                  <a:pt x="67" y="0"/>
                </a:lnTo>
                <a:lnTo>
                  <a:pt x="0" y="111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63" name="Freeform 36"/>
          <p:cNvSpPr>
            <a:spLocks/>
          </p:cNvSpPr>
          <p:nvPr/>
        </p:nvSpPr>
        <p:spPr bwMode="auto">
          <a:xfrm>
            <a:off x="7705725" y="2963863"/>
            <a:ext cx="974725" cy="352425"/>
          </a:xfrm>
          <a:custGeom>
            <a:avLst/>
            <a:gdLst>
              <a:gd name="T0" fmla="*/ 0 w 665"/>
              <a:gd name="T1" fmla="*/ 2147483647 h 222"/>
              <a:gd name="T2" fmla="*/ 2147483647 w 665"/>
              <a:gd name="T3" fmla="*/ 2147483647 h 222"/>
              <a:gd name="T4" fmla="*/ 2147483647 w 665"/>
              <a:gd name="T5" fmla="*/ 2147483647 h 222"/>
              <a:gd name="T6" fmla="*/ 2147483647 w 665"/>
              <a:gd name="T7" fmla="*/ 2147483647 h 222"/>
              <a:gd name="T8" fmla="*/ 2147483647 w 665"/>
              <a:gd name="T9" fmla="*/ 2147483647 h 222"/>
              <a:gd name="T10" fmla="*/ 2147483647 w 665"/>
              <a:gd name="T11" fmla="*/ 2147483647 h 222"/>
              <a:gd name="T12" fmla="*/ 2147483647 w 665"/>
              <a:gd name="T13" fmla="*/ 0 h 222"/>
              <a:gd name="T14" fmla="*/ 2147483647 w 665"/>
              <a:gd name="T15" fmla="*/ 2147483647 h 222"/>
              <a:gd name="T16" fmla="*/ 2147483647 w 665"/>
              <a:gd name="T17" fmla="*/ 2147483647 h 222"/>
              <a:gd name="T18" fmla="*/ 2147483647 w 665"/>
              <a:gd name="T19" fmla="*/ 0 h 222"/>
              <a:gd name="T20" fmla="*/ 0 w 665"/>
              <a:gd name="T21" fmla="*/ 2147483647 h 2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65"/>
              <a:gd name="T34" fmla="*/ 0 h 222"/>
              <a:gd name="T35" fmla="*/ 665 w 665"/>
              <a:gd name="T36" fmla="*/ 222 h 2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65" h="222">
                <a:moveTo>
                  <a:pt x="0" y="111"/>
                </a:moveTo>
                <a:lnTo>
                  <a:pt x="133" y="222"/>
                </a:lnTo>
                <a:lnTo>
                  <a:pt x="133" y="167"/>
                </a:lnTo>
                <a:lnTo>
                  <a:pt x="532" y="167"/>
                </a:lnTo>
                <a:lnTo>
                  <a:pt x="532" y="222"/>
                </a:lnTo>
                <a:lnTo>
                  <a:pt x="665" y="111"/>
                </a:lnTo>
                <a:lnTo>
                  <a:pt x="532" y="0"/>
                </a:lnTo>
                <a:lnTo>
                  <a:pt x="532" y="57"/>
                </a:lnTo>
                <a:lnTo>
                  <a:pt x="133" y="57"/>
                </a:lnTo>
                <a:lnTo>
                  <a:pt x="133" y="0"/>
                </a:lnTo>
                <a:lnTo>
                  <a:pt x="0" y="111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64" name="Freeform 37"/>
          <p:cNvSpPr>
            <a:spLocks/>
          </p:cNvSpPr>
          <p:nvPr/>
        </p:nvSpPr>
        <p:spPr bwMode="auto">
          <a:xfrm>
            <a:off x="2998788" y="2657475"/>
            <a:ext cx="649287" cy="968375"/>
          </a:xfrm>
          <a:custGeom>
            <a:avLst/>
            <a:gdLst>
              <a:gd name="T0" fmla="*/ 2147483647 w 443"/>
              <a:gd name="T1" fmla="*/ 2147483647 h 610"/>
              <a:gd name="T2" fmla="*/ 0 w 443"/>
              <a:gd name="T3" fmla="*/ 2147483647 h 610"/>
              <a:gd name="T4" fmla="*/ 0 w 443"/>
              <a:gd name="T5" fmla="*/ 0 h 610"/>
              <a:gd name="T6" fmla="*/ 2147483647 w 443"/>
              <a:gd name="T7" fmla="*/ 2147483647 h 610"/>
              <a:gd name="T8" fmla="*/ 0 60000 65536"/>
              <a:gd name="T9" fmla="*/ 0 60000 65536"/>
              <a:gd name="T10" fmla="*/ 0 60000 65536"/>
              <a:gd name="T11" fmla="*/ 0 60000 65536"/>
              <a:gd name="T12" fmla="*/ 0 w 443"/>
              <a:gd name="T13" fmla="*/ 0 h 610"/>
              <a:gd name="T14" fmla="*/ 443 w 443"/>
              <a:gd name="T15" fmla="*/ 610 h 6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3" h="610">
                <a:moveTo>
                  <a:pt x="443" y="304"/>
                </a:moveTo>
                <a:lnTo>
                  <a:pt x="0" y="610"/>
                </a:lnTo>
                <a:lnTo>
                  <a:pt x="0" y="0"/>
                </a:lnTo>
                <a:lnTo>
                  <a:pt x="443" y="304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65" name="Rectangle 38"/>
          <p:cNvSpPr>
            <a:spLocks noChangeArrowheads="1"/>
          </p:cNvSpPr>
          <p:nvPr/>
        </p:nvSpPr>
        <p:spPr bwMode="auto">
          <a:xfrm>
            <a:off x="1700213" y="3844925"/>
            <a:ext cx="9763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66" name="Rectangle 39"/>
          <p:cNvSpPr>
            <a:spLocks noChangeArrowheads="1"/>
          </p:cNvSpPr>
          <p:nvPr/>
        </p:nvSpPr>
        <p:spPr bwMode="auto">
          <a:xfrm>
            <a:off x="1828800" y="3908425"/>
            <a:ext cx="485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Mess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67" name="Rectangle 40"/>
          <p:cNvSpPr>
            <a:spLocks noChangeArrowheads="1"/>
          </p:cNvSpPr>
          <p:nvPr/>
        </p:nvSpPr>
        <p:spPr bwMode="auto">
          <a:xfrm>
            <a:off x="2374900" y="3908425"/>
            <a:ext cx="63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-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68" name="Rectangle 41"/>
          <p:cNvSpPr>
            <a:spLocks noChangeArrowheads="1"/>
          </p:cNvSpPr>
          <p:nvPr/>
        </p:nvSpPr>
        <p:spPr bwMode="auto">
          <a:xfrm>
            <a:off x="1828800" y="4133850"/>
            <a:ext cx="709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wandler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69" name="Rectangle 42"/>
          <p:cNvSpPr>
            <a:spLocks noChangeArrowheads="1"/>
          </p:cNvSpPr>
          <p:nvPr/>
        </p:nvSpPr>
        <p:spPr bwMode="auto">
          <a:xfrm>
            <a:off x="2459038" y="4133850"/>
            <a:ext cx="52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70" name="Rectangle 43"/>
          <p:cNvSpPr>
            <a:spLocks noChangeArrowheads="1"/>
          </p:cNvSpPr>
          <p:nvPr/>
        </p:nvSpPr>
        <p:spPr bwMode="auto">
          <a:xfrm>
            <a:off x="2673350" y="3844925"/>
            <a:ext cx="13001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71" name="Rectangle 44"/>
          <p:cNvSpPr>
            <a:spLocks noChangeArrowheads="1"/>
          </p:cNvSpPr>
          <p:nvPr/>
        </p:nvSpPr>
        <p:spPr bwMode="auto">
          <a:xfrm>
            <a:off x="2803525" y="3908425"/>
            <a:ext cx="134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A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72" name="Rectangle 45"/>
          <p:cNvSpPr>
            <a:spLocks noChangeArrowheads="1"/>
          </p:cNvSpPr>
          <p:nvPr/>
        </p:nvSpPr>
        <p:spPr bwMode="auto">
          <a:xfrm>
            <a:off x="2922588" y="3908425"/>
            <a:ext cx="495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nalog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73" name="Rectangle 46"/>
          <p:cNvSpPr>
            <a:spLocks noChangeArrowheads="1"/>
          </p:cNvSpPr>
          <p:nvPr/>
        </p:nvSpPr>
        <p:spPr bwMode="auto">
          <a:xfrm>
            <a:off x="3441700" y="3908425"/>
            <a:ext cx="63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-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74" name="Rectangle 47"/>
          <p:cNvSpPr>
            <a:spLocks noChangeArrowheads="1"/>
          </p:cNvSpPr>
          <p:nvPr/>
        </p:nvSpPr>
        <p:spPr bwMode="auto">
          <a:xfrm>
            <a:off x="2803525" y="4133850"/>
            <a:ext cx="812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Frontend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75" name="Rectangle 48"/>
          <p:cNvSpPr>
            <a:spLocks noChangeArrowheads="1"/>
          </p:cNvSpPr>
          <p:nvPr/>
        </p:nvSpPr>
        <p:spPr bwMode="auto">
          <a:xfrm>
            <a:off x="3524250" y="4133850"/>
            <a:ext cx="52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76" name="Rectangle 49"/>
          <p:cNvSpPr>
            <a:spLocks noChangeArrowheads="1"/>
          </p:cNvSpPr>
          <p:nvPr/>
        </p:nvSpPr>
        <p:spPr bwMode="auto">
          <a:xfrm>
            <a:off x="4133850" y="3844925"/>
            <a:ext cx="14636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77" name="Rectangle 50"/>
          <p:cNvSpPr>
            <a:spLocks noChangeArrowheads="1"/>
          </p:cNvSpPr>
          <p:nvPr/>
        </p:nvSpPr>
        <p:spPr bwMode="auto">
          <a:xfrm>
            <a:off x="4264025" y="3908425"/>
            <a:ext cx="134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A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78" name="Rectangle 51"/>
          <p:cNvSpPr>
            <a:spLocks noChangeArrowheads="1"/>
          </p:cNvSpPr>
          <p:nvPr/>
        </p:nvSpPr>
        <p:spPr bwMode="auto">
          <a:xfrm>
            <a:off x="4383088" y="3908425"/>
            <a:ext cx="1114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nalog/Digital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79" name="Rectangle 55"/>
          <p:cNvSpPr>
            <a:spLocks noChangeArrowheads="1"/>
          </p:cNvSpPr>
          <p:nvPr/>
        </p:nvSpPr>
        <p:spPr bwMode="auto">
          <a:xfrm>
            <a:off x="4264025" y="413385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Wandler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80" name="Rectangle 56"/>
          <p:cNvSpPr>
            <a:spLocks noChangeArrowheads="1"/>
          </p:cNvSpPr>
          <p:nvPr/>
        </p:nvSpPr>
        <p:spPr bwMode="auto">
          <a:xfrm>
            <a:off x="4935538" y="4133850"/>
            <a:ext cx="52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81" name="Rectangle 57"/>
          <p:cNvSpPr>
            <a:spLocks noChangeArrowheads="1"/>
          </p:cNvSpPr>
          <p:nvPr/>
        </p:nvSpPr>
        <p:spPr bwMode="auto">
          <a:xfrm>
            <a:off x="5595938" y="3844925"/>
            <a:ext cx="13001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82" name="Rectangle 58"/>
          <p:cNvSpPr>
            <a:spLocks noChangeArrowheads="1"/>
          </p:cNvSpPr>
          <p:nvPr/>
        </p:nvSpPr>
        <p:spPr bwMode="auto">
          <a:xfrm>
            <a:off x="5724525" y="3908425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Micro-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83" name="Rectangle 60"/>
          <p:cNvSpPr>
            <a:spLocks noChangeArrowheads="1"/>
          </p:cNvSpPr>
          <p:nvPr/>
        </p:nvSpPr>
        <p:spPr bwMode="auto">
          <a:xfrm>
            <a:off x="5724525" y="4133850"/>
            <a:ext cx="91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Prozessor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84" name="Rectangle 61"/>
          <p:cNvSpPr>
            <a:spLocks noChangeArrowheads="1"/>
          </p:cNvSpPr>
          <p:nvPr/>
        </p:nvSpPr>
        <p:spPr bwMode="auto">
          <a:xfrm>
            <a:off x="6537325" y="4133850"/>
            <a:ext cx="52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85" name="Rectangle 62"/>
          <p:cNvSpPr>
            <a:spLocks noChangeArrowheads="1"/>
          </p:cNvSpPr>
          <p:nvPr/>
        </p:nvSpPr>
        <p:spPr bwMode="auto">
          <a:xfrm>
            <a:off x="6894513" y="3844925"/>
            <a:ext cx="130175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86" name="Rectangle 63"/>
          <p:cNvSpPr>
            <a:spLocks noChangeArrowheads="1"/>
          </p:cNvSpPr>
          <p:nvPr/>
        </p:nvSpPr>
        <p:spPr bwMode="auto">
          <a:xfrm>
            <a:off x="7023100" y="3908425"/>
            <a:ext cx="349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Bus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87" name="Rectangle 64"/>
          <p:cNvSpPr>
            <a:spLocks noChangeArrowheads="1"/>
          </p:cNvSpPr>
          <p:nvPr/>
        </p:nvSpPr>
        <p:spPr bwMode="auto">
          <a:xfrm>
            <a:off x="7404100" y="3908425"/>
            <a:ext cx="63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-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88" name="Rectangle 65"/>
          <p:cNvSpPr>
            <a:spLocks noChangeArrowheads="1"/>
          </p:cNvSpPr>
          <p:nvPr/>
        </p:nvSpPr>
        <p:spPr bwMode="auto">
          <a:xfrm>
            <a:off x="7023100" y="4133850"/>
            <a:ext cx="1093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Schnittstelle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89" name="Rectangle 66"/>
          <p:cNvSpPr>
            <a:spLocks noChangeArrowheads="1"/>
          </p:cNvSpPr>
          <p:nvPr/>
        </p:nvSpPr>
        <p:spPr bwMode="auto">
          <a:xfrm>
            <a:off x="7993063" y="4133850"/>
            <a:ext cx="52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90" name="Rectangle 179"/>
          <p:cNvSpPr>
            <a:spLocks noChangeArrowheads="1"/>
          </p:cNvSpPr>
          <p:nvPr/>
        </p:nvSpPr>
        <p:spPr bwMode="auto">
          <a:xfrm>
            <a:off x="5919788" y="4900613"/>
            <a:ext cx="27622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91" name="Rectangle 180"/>
          <p:cNvSpPr>
            <a:spLocks noChangeArrowheads="1"/>
          </p:cNvSpPr>
          <p:nvPr/>
        </p:nvSpPr>
        <p:spPr bwMode="auto">
          <a:xfrm>
            <a:off x="6049963" y="4962525"/>
            <a:ext cx="223678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700" i="1">
                <a:solidFill>
                  <a:srgbClr val="000000"/>
                </a:solidFill>
              </a:rPr>
              <a:t>Smart Sensor System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92" name="Rectangle 181"/>
          <p:cNvSpPr>
            <a:spLocks noChangeArrowheads="1"/>
          </p:cNvSpPr>
          <p:nvPr/>
        </p:nvSpPr>
        <p:spPr bwMode="auto">
          <a:xfrm>
            <a:off x="8105775" y="4962525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700" i="1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93" name="Rectangle 183"/>
          <p:cNvSpPr>
            <a:spLocks noChangeArrowheads="1"/>
          </p:cNvSpPr>
          <p:nvPr/>
        </p:nvSpPr>
        <p:spPr bwMode="auto">
          <a:xfrm>
            <a:off x="8732838" y="5218113"/>
            <a:ext cx="60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 b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183" name="Textfeld 182"/>
          <p:cNvSpPr txBox="1"/>
          <p:nvPr/>
        </p:nvSpPr>
        <p:spPr>
          <a:xfrm>
            <a:off x="1357313" y="1809750"/>
            <a:ext cx="1516062" cy="547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Physikalisches </a:t>
            </a:r>
          </a:p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Signal</a:t>
            </a:r>
          </a:p>
        </p:txBody>
      </p:sp>
      <p:sp>
        <p:nvSpPr>
          <p:cNvPr id="184" name="Textfeld 183"/>
          <p:cNvSpPr txBox="1"/>
          <p:nvPr/>
        </p:nvSpPr>
        <p:spPr>
          <a:xfrm>
            <a:off x="6858000" y="1790700"/>
            <a:ext cx="979488" cy="566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Digitales </a:t>
            </a:r>
          </a:p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Signal</a:t>
            </a:r>
          </a:p>
        </p:txBody>
      </p:sp>
      <p:sp>
        <p:nvSpPr>
          <p:cNvPr id="185" name="Textfeld 184"/>
          <p:cNvSpPr txBox="1"/>
          <p:nvPr/>
        </p:nvSpPr>
        <p:spPr>
          <a:xfrm>
            <a:off x="4071938" y="1790700"/>
            <a:ext cx="1289050" cy="566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Elektrisches </a:t>
            </a:r>
          </a:p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Signal</a:t>
            </a:r>
          </a:p>
        </p:txBody>
      </p:sp>
      <p:sp>
        <p:nvSpPr>
          <p:cNvPr id="186" name="Textfeld 185"/>
          <p:cNvSpPr txBox="1"/>
          <p:nvPr/>
        </p:nvSpPr>
        <p:spPr>
          <a:xfrm>
            <a:off x="2786063" y="1790700"/>
            <a:ext cx="989012" cy="566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Analoges</a:t>
            </a:r>
          </a:p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Signal</a:t>
            </a:r>
          </a:p>
        </p:txBody>
      </p:sp>
      <p:sp>
        <p:nvSpPr>
          <p:cNvPr id="68" name="Rectangle 184"/>
          <p:cNvSpPr>
            <a:spLocks noChangeArrowheads="1"/>
          </p:cNvSpPr>
          <p:nvPr/>
        </p:nvSpPr>
        <p:spPr bwMode="auto">
          <a:xfrm>
            <a:off x="762000" y="3810000"/>
            <a:ext cx="1600200" cy="2438400"/>
          </a:xfrm>
          <a:prstGeom prst="rect">
            <a:avLst/>
          </a:prstGeom>
          <a:solidFill>
            <a:srgbClr val="CCFFCC"/>
          </a:solidFill>
          <a:ln w="47625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defTabSz="762000"/>
            <a:r>
              <a:rPr lang="de-DE" sz="1400" dirty="0"/>
              <a:t>Signalwandler:</a:t>
            </a:r>
          </a:p>
          <a:p>
            <a:pPr defTabSz="762000"/>
            <a:endParaRPr lang="de-DE" sz="1400" dirty="0"/>
          </a:p>
          <a:p>
            <a:pPr defTabSz="762000"/>
            <a:r>
              <a:rPr lang="de-DE" sz="1400" dirty="0"/>
              <a:t>Thermoelement</a:t>
            </a:r>
          </a:p>
          <a:p>
            <a:pPr defTabSz="762000"/>
            <a:r>
              <a:rPr lang="de-DE" sz="1400" dirty="0" err="1"/>
              <a:t>Photodiode</a:t>
            </a:r>
            <a:endParaRPr lang="de-DE" sz="1400" dirty="0"/>
          </a:p>
          <a:p>
            <a:pPr defTabSz="762000"/>
            <a:r>
              <a:rPr lang="de-DE" sz="1400" dirty="0" err="1"/>
              <a:t>Beschleuni-gungssensor</a:t>
            </a:r>
            <a:endParaRPr lang="de-DE" sz="1400" dirty="0"/>
          </a:p>
          <a:p>
            <a:pPr defTabSz="762000"/>
            <a:r>
              <a:rPr lang="de-DE" sz="1400" dirty="0"/>
              <a:t>etc.</a:t>
            </a:r>
          </a:p>
          <a:p>
            <a:pPr defTabSz="762000"/>
            <a:endParaRPr lang="de-DE" sz="1400" dirty="0"/>
          </a:p>
        </p:txBody>
      </p:sp>
      <p:sp>
        <p:nvSpPr>
          <p:cNvPr id="69" name="Rectangle 185"/>
          <p:cNvSpPr>
            <a:spLocks noChangeArrowheads="1"/>
          </p:cNvSpPr>
          <p:nvPr/>
        </p:nvSpPr>
        <p:spPr bwMode="auto">
          <a:xfrm>
            <a:off x="2362200" y="914400"/>
            <a:ext cx="1600200" cy="2438400"/>
          </a:xfrm>
          <a:prstGeom prst="rect">
            <a:avLst/>
          </a:prstGeom>
          <a:solidFill>
            <a:srgbClr val="CCFFCC"/>
          </a:solidFill>
          <a:ln w="47625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defTabSz="762000"/>
            <a:r>
              <a:rPr lang="de-DE" sz="1400" dirty="0"/>
              <a:t>Analoge </a:t>
            </a:r>
            <a:r>
              <a:rPr lang="de-DE" sz="1400" dirty="0" err="1"/>
              <a:t>Signalverar-beitung</a:t>
            </a:r>
            <a:r>
              <a:rPr lang="de-DE" sz="1400" dirty="0"/>
              <a:t>:</a:t>
            </a:r>
          </a:p>
          <a:p>
            <a:pPr defTabSz="762000"/>
            <a:endParaRPr lang="de-DE" sz="1400" dirty="0"/>
          </a:p>
          <a:p>
            <a:pPr defTabSz="762000"/>
            <a:r>
              <a:rPr lang="de-DE" sz="1400" dirty="0"/>
              <a:t>Verstärkung</a:t>
            </a:r>
          </a:p>
          <a:p>
            <a:pPr defTabSz="762000"/>
            <a:r>
              <a:rPr lang="de-DE" sz="1400" dirty="0"/>
              <a:t>Filterung</a:t>
            </a:r>
          </a:p>
          <a:p>
            <a:pPr defTabSz="762000"/>
            <a:r>
              <a:rPr lang="de-DE" sz="1400" dirty="0"/>
              <a:t>Offset-Kompensation</a:t>
            </a:r>
          </a:p>
          <a:p>
            <a:pPr defTabSz="762000"/>
            <a:r>
              <a:rPr lang="de-DE" sz="1400" dirty="0"/>
              <a:t>etc. </a:t>
            </a:r>
          </a:p>
        </p:txBody>
      </p:sp>
      <p:sp>
        <p:nvSpPr>
          <p:cNvPr id="70" name="Rectangle 186"/>
          <p:cNvSpPr>
            <a:spLocks noChangeArrowheads="1"/>
          </p:cNvSpPr>
          <p:nvPr/>
        </p:nvSpPr>
        <p:spPr bwMode="auto">
          <a:xfrm>
            <a:off x="3886200" y="3810000"/>
            <a:ext cx="1600200" cy="2438400"/>
          </a:xfrm>
          <a:prstGeom prst="rect">
            <a:avLst/>
          </a:prstGeom>
          <a:solidFill>
            <a:srgbClr val="CCFFCC"/>
          </a:solidFill>
          <a:ln w="47625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defTabSz="762000"/>
            <a:r>
              <a:rPr lang="de-DE" sz="1400"/>
              <a:t>A/D – Wandler:</a:t>
            </a:r>
          </a:p>
          <a:p>
            <a:pPr defTabSz="762000"/>
            <a:r>
              <a:rPr lang="de-DE" sz="1400"/>
              <a:t>Auflösung , Frequenz ,</a:t>
            </a:r>
          </a:p>
          <a:p>
            <a:pPr defTabSz="762000"/>
            <a:r>
              <a:rPr lang="de-DE" sz="1400"/>
              <a:t>Typ (sample-hold, sigma-delta, ...)</a:t>
            </a:r>
          </a:p>
        </p:txBody>
      </p:sp>
    </p:spTree>
    <p:extLst>
      <p:ext uri="{BB962C8B-B14F-4D97-AF65-F5344CB8AC3E}">
        <p14:creationId xmlns:p14="http://schemas.microsoft.com/office/powerpoint/2010/main" val="286917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Integrated Smart Sensors: Aufbau</a:t>
            </a:r>
          </a:p>
        </p:txBody>
      </p:sp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1536700" y="2436813"/>
            <a:ext cx="6659563" cy="2466975"/>
          </a:xfrm>
          <a:prstGeom prst="rect">
            <a:avLst/>
          </a:prstGeom>
          <a:solidFill>
            <a:srgbClr val="BFCEFF"/>
          </a:solidFill>
          <a:ln w="3975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44" name="Freeform 7"/>
          <p:cNvSpPr>
            <a:spLocks/>
          </p:cNvSpPr>
          <p:nvPr/>
        </p:nvSpPr>
        <p:spPr bwMode="auto">
          <a:xfrm>
            <a:off x="5108575" y="2963863"/>
            <a:ext cx="487363" cy="352425"/>
          </a:xfrm>
          <a:custGeom>
            <a:avLst/>
            <a:gdLst>
              <a:gd name="T0" fmla="*/ 0 w 333"/>
              <a:gd name="T1" fmla="*/ 2147483647 h 222"/>
              <a:gd name="T2" fmla="*/ 2147483647 w 333"/>
              <a:gd name="T3" fmla="*/ 2147483647 h 222"/>
              <a:gd name="T4" fmla="*/ 2147483647 w 333"/>
              <a:gd name="T5" fmla="*/ 2147483647 h 222"/>
              <a:gd name="T6" fmla="*/ 2147483647 w 333"/>
              <a:gd name="T7" fmla="*/ 2147483647 h 222"/>
              <a:gd name="T8" fmla="*/ 2147483647 w 333"/>
              <a:gd name="T9" fmla="*/ 2147483647 h 222"/>
              <a:gd name="T10" fmla="*/ 2147483647 w 333"/>
              <a:gd name="T11" fmla="*/ 2147483647 h 222"/>
              <a:gd name="T12" fmla="*/ 2147483647 w 333"/>
              <a:gd name="T13" fmla="*/ 0 h 222"/>
              <a:gd name="T14" fmla="*/ 2147483647 w 333"/>
              <a:gd name="T15" fmla="*/ 2147483647 h 222"/>
              <a:gd name="T16" fmla="*/ 2147483647 w 333"/>
              <a:gd name="T17" fmla="*/ 2147483647 h 222"/>
              <a:gd name="T18" fmla="*/ 2147483647 w 333"/>
              <a:gd name="T19" fmla="*/ 0 h 222"/>
              <a:gd name="T20" fmla="*/ 0 w 333"/>
              <a:gd name="T21" fmla="*/ 2147483647 h 2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3"/>
              <a:gd name="T34" fmla="*/ 0 h 222"/>
              <a:gd name="T35" fmla="*/ 333 w 333"/>
              <a:gd name="T36" fmla="*/ 222 h 2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3" h="222">
                <a:moveTo>
                  <a:pt x="0" y="111"/>
                </a:moveTo>
                <a:lnTo>
                  <a:pt x="67" y="222"/>
                </a:lnTo>
                <a:lnTo>
                  <a:pt x="67" y="167"/>
                </a:lnTo>
                <a:lnTo>
                  <a:pt x="266" y="167"/>
                </a:lnTo>
                <a:lnTo>
                  <a:pt x="266" y="222"/>
                </a:lnTo>
                <a:lnTo>
                  <a:pt x="333" y="111"/>
                </a:lnTo>
                <a:lnTo>
                  <a:pt x="266" y="0"/>
                </a:lnTo>
                <a:lnTo>
                  <a:pt x="266" y="57"/>
                </a:lnTo>
                <a:lnTo>
                  <a:pt x="67" y="57"/>
                </a:lnTo>
                <a:lnTo>
                  <a:pt x="67" y="0"/>
                </a:lnTo>
                <a:lnTo>
                  <a:pt x="0" y="111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11263" y="3065463"/>
            <a:ext cx="652462" cy="152400"/>
            <a:chOff x="827" y="1931"/>
            <a:chExt cx="445" cy="96"/>
          </a:xfrm>
        </p:grpSpPr>
        <p:sp>
          <p:nvSpPr>
            <p:cNvPr id="35906" name="Line 8"/>
            <p:cNvSpPr>
              <a:spLocks noChangeShapeType="1"/>
            </p:cNvSpPr>
            <p:nvPr/>
          </p:nvSpPr>
          <p:spPr bwMode="auto">
            <a:xfrm>
              <a:off x="827" y="1978"/>
              <a:ext cx="350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907" name="Freeform 9"/>
            <p:cNvSpPr>
              <a:spLocks/>
            </p:cNvSpPr>
            <p:nvPr/>
          </p:nvSpPr>
          <p:spPr bwMode="auto">
            <a:xfrm>
              <a:off x="1174" y="1931"/>
              <a:ext cx="98" cy="96"/>
            </a:xfrm>
            <a:custGeom>
              <a:avLst/>
              <a:gdLst>
                <a:gd name="T0" fmla="*/ 0 w 98"/>
                <a:gd name="T1" fmla="*/ 96 h 96"/>
                <a:gd name="T2" fmla="*/ 98 w 98"/>
                <a:gd name="T3" fmla="*/ 47 h 96"/>
                <a:gd name="T4" fmla="*/ 0 w 98"/>
                <a:gd name="T5" fmla="*/ 0 h 96"/>
                <a:gd name="T6" fmla="*/ 0 w 98"/>
                <a:gd name="T7" fmla="*/ 96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"/>
                <a:gd name="T13" fmla="*/ 0 h 96"/>
                <a:gd name="T14" fmla="*/ 98 w 9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" h="96">
                  <a:moveTo>
                    <a:pt x="0" y="96"/>
                  </a:moveTo>
                  <a:lnTo>
                    <a:pt x="98" y="47"/>
                  </a:lnTo>
                  <a:lnTo>
                    <a:pt x="0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5846" name="Oval 11"/>
          <p:cNvSpPr>
            <a:spLocks noChangeArrowheads="1"/>
          </p:cNvSpPr>
          <p:nvPr/>
        </p:nvSpPr>
        <p:spPr bwMode="auto">
          <a:xfrm>
            <a:off x="1860550" y="2878138"/>
            <a:ext cx="490538" cy="530225"/>
          </a:xfrm>
          <a:prstGeom prst="ellipse">
            <a:avLst/>
          </a:pr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47" name="Rectangle 12"/>
          <p:cNvSpPr>
            <a:spLocks noChangeArrowheads="1"/>
          </p:cNvSpPr>
          <p:nvPr/>
        </p:nvSpPr>
        <p:spPr bwMode="auto">
          <a:xfrm>
            <a:off x="2032000" y="3006725"/>
            <a:ext cx="1603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S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48" name="Rectangle 13"/>
          <p:cNvSpPr>
            <a:spLocks noChangeArrowheads="1"/>
          </p:cNvSpPr>
          <p:nvPr/>
        </p:nvSpPr>
        <p:spPr bwMode="auto">
          <a:xfrm>
            <a:off x="2178050" y="3006725"/>
            <a:ext cx="66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349500" y="3065463"/>
            <a:ext cx="649288" cy="152400"/>
            <a:chOff x="1603" y="1931"/>
            <a:chExt cx="443" cy="96"/>
          </a:xfrm>
        </p:grpSpPr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603" y="1931"/>
              <a:ext cx="334" cy="96"/>
              <a:chOff x="1603" y="1931"/>
              <a:chExt cx="334" cy="96"/>
            </a:xfrm>
          </p:grpSpPr>
          <p:sp>
            <p:nvSpPr>
              <p:cNvPr id="35904" name="Line 14"/>
              <p:cNvSpPr>
                <a:spLocks noChangeShapeType="1"/>
              </p:cNvSpPr>
              <p:nvPr/>
            </p:nvSpPr>
            <p:spPr bwMode="auto">
              <a:xfrm>
                <a:off x="1603" y="1978"/>
                <a:ext cx="23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905" name="Freeform 15"/>
              <p:cNvSpPr>
                <a:spLocks/>
              </p:cNvSpPr>
              <p:nvPr/>
            </p:nvSpPr>
            <p:spPr bwMode="auto">
              <a:xfrm>
                <a:off x="1839" y="1931"/>
                <a:ext cx="98" cy="96"/>
              </a:xfrm>
              <a:custGeom>
                <a:avLst/>
                <a:gdLst>
                  <a:gd name="T0" fmla="*/ 0 w 98"/>
                  <a:gd name="T1" fmla="*/ 96 h 96"/>
                  <a:gd name="T2" fmla="*/ 98 w 98"/>
                  <a:gd name="T3" fmla="*/ 47 h 96"/>
                  <a:gd name="T4" fmla="*/ 0 w 98"/>
                  <a:gd name="T5" fmla="*/ 0 h 96"/>
                  <a:gd name="T6" fmla="*/ 0 w 98"/>
                  <a:gd name="T7" fmla="*/ 96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8"/>
                  <a:gd name="T13" fmla="*/ 0 h 96"/>
                  <a:gd name="T14" fmla="*/ 98 w 9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8" h="96">
                    <a:moveTo>
                      <a:pt x="0" y="96"/>
                    </a:moveTo>
                    <a:lnTo>
                      <a:pt x="98" y="47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5903" name="Line 17"/>
            <p:cNvSpPr>
              <a:spLocks noChangeShapeType="1"/>
            </p:cNvSpPr>
            <p:nvPr/>
          </p:nvSpPr>
          <p:spPr bwMode="auto">
            <a:xfrm>
              <a:off x="1713" y="1978"/>
              <a:ext cx="33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3648075" y="3065463"/>
            <a:ext cx="647700" cy="152400"/>
            <a:chOff x="2489" y="1931"/>
            <a:chExt cx="443" cy="96"/>
          </a:xfrm>
        </p:grpSpPr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2489" y="1931"/>
              <a:ext cx="334" cy="96"/>
              <a:chOff x="2489" y="1931"/>
              <a:chExt cx="334" cy="96"/>
            </a:xfrm>
          </p:grpSpPr>
          <p:sp>
            <p:nvSpPr>
              <p:cNvPr id="35900" name="Line 19"/>
              <p:cNvSpPr>
                <a:spLocks noChangeShapeType="1"/>
              </p:cNvSpPr>
              <p:nvPr/>
            </p:nvSpPr>
            <p:spPr bwMode="auto">
              <a:xfrm>
                <a:off x="2489" y="1978"/>
                <a:ext cx="23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901" name="Freeform 20"/>
              <p:cNvSpPr>
                <a:spLocks/>
              </p:cNvSpPr>
              <p:nvPr/>
            </p:nvSpPr>
            <p:spPr bwMode="auto">
              <a:xfrm>
                <a:off x="2725" y="1931"/>
                <a:ext cx="98" cy="96"/>
              </a:xfrm>
              <a:custGeom>
                <a:avLst/>
                <a:gdLst>
                  <a:gd name="T0" fmla="*/ 0 w 98"/>
                  <a:gd name="T1" fmla="*/ 96 h 96"/>
                  <a:gd name="T2" fmla="*/ 98 w 98"/>
                  <a:gd name="T3" fmla="*/ 47 h 96"/>
                  <a:gd name="T4" fmla="*/ 0 w 98"/>
                  <a:gd name="T5" fmla="*/ 0 h 96"/>
                  <a:gd name="T6" fmla="*/ 0 w 98"/>
                  <a:gd name="T7" fmla="*/ 96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8"/>
                  <a:gd name="T13" fmla="*/ 0 h 96"/>
                  <a:gd name="T14" fmla="*/ 98 w 9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8" h="96">
                    <a:moveTo>
                      <a:pt x="0" y="96"/>
                    </a:moveTo>
                    <a:lnTo>
                      <a:pt x="98" y="47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5899" name="Line 22"/>
            <p:cNvSpPr>
              <a:spLocks noChangeShapeType="1"/>
            </p:cNvSpPr>
            <p:nvPr/>
          </p:nvSpPr>
          <p:spPr bwMode="auto">
            <a:xfrm>
              <a:off x="2600" y="1978"/>
              <a:ext cx="33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5851" name="Rectangle 24"/>
          <p:cNvSpPr>
            <a:spLocks noChangeArrowheads="1"/>
          </p:cNvSpPr>
          <p:nvPr/>
        </p:nvSpPr>
        <p:spPr bwMode="auto">
          <a:xfrm>
            <a:off x="4295775" y="2787650"/>
            <a:ext cx="815975" cy="708025"/>
          </a:xfrm>
          <a:prstGeom prst="rect">
            <a:avLst/>
          </a:prstGeom>
          <a:solidFill>
            <a:srgbClr val="FFFF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52" name="Rectangle 25"/>
          <p:cNvSpPr>
            <a:spLocks noChangeArrowheads="1"/>
          </p:cNvSpPr>
          <p:nvPr/>
        </p:nvSpPr>
        <p:spPr bwMode="auto">
          <a:xfrm>
            <a:off x="4518025" y="2987675"/>
            <a:ext cx="1746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A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53" name="Rectangle 26"/>
          <p:cNvSpPr>
            <a:spLocks noChangeArrowheads="1"/>
          </p:cNvSpPr>
          <p:nvPr/>
        </p:nvSpPr>
        <p:spPr bwMode="auto">
          <a:xfrm>
            <a:off x="4668838" y="2987675"/>
            <a:ext cx="2413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/D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54" name="Rectangle 27"/>
          <p:cNvSpPr>
            <a:spLocks noChangeArrowheads="1"/>
          </p:cNvSpPr>
          <p:nvPr/>
        </p:nvSpPr>
        <p:spPr bwMode="auto">
          <a:xfrm>
            <a:off x="4886325" y="2987675"/>
            <a:ext cx="66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55" name="Rectangle 28"/>
          <p:cNvSpPr>
            <a:spLocks noChangeArrowheads="1"/>
          </p:cNvSpPr>
          <p:nvPr/>
        </p:nvSpPr>
        <p:spPr bwMode="auto">
          <a:xfrm>
            <a:off x="5595938" y="2787650"/>
            <a:ext cx="814387" cy="708025"/>
          </a:xfrm>
          <a:prstGeom prst="rect">
            <a:avLst/>
          </a:prstGeom>
          <a:solidFill>
            <a:srgbClr val="FFFF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56" name="Rectangle 29"/>
          <p:cNvSpPr>
            <a:spLocks noChangeArrowheads="1"/>
          </p:cNvSpPr>
          <p:nvPr/>
        </p:nvSpPr>
        <p:spPr bwMode="auto">
          <a:xfrm>
            <a:off x="5834063" y="2987675"/>
            <a:ext cx="3762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MC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57" name="Rectangle 30"/>
          <p:cNvSpPr>
            <a:spLocks noChangeArrowheads="1"/>
          </p:cNvSpPr>
          <p:nvPr/>
        </p:nvSpPr>
        <p:spPr bwMode="auto">
          <a:xfrm>
            <a:off x="6169025" y="2987675"/>
            <a:ext cx="66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58" name="Rectangle 31"/>
          <p:cNvSpPr>
            <a:spLocks noChangeArrowheads="1"/>
          </p:cNvSpPr>
          <p:nvPr/>
        </p:nvSpPr>
        <p:spPr bwMode="auto">
          <a:xfrm>
            <a:off x="6894513" y="2787650"/>
            <a:ext cx="812800" cy="708025"/>
          </a:xfrm>
          <a:prstGeom prst="rect">
            <a:avLst/>
          </a:prstGeom>
          <a:solidFill>
            <a:srgbClr val="FFFF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59" name="Rectangle 32"/>
          <p:cNvSpPr>
            <a:spLocks noChangeArrowheads="1"/>
          </p:cNvSpPr>
          <p:nvPr/>
        </p:nvSpPr>
        <p:spPr bwMode="auto">
          <a:xfrm>
            <a:off x="7065963" y="2909888"/>
            <a:ext cx="523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Inter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60" name="Rectangle 33"/>
          <p:cNvSpPr>
            <a:spLocks noChangeArrowheads="1"/>
          </p:cNvSpPr>
          <p:nvPr/>
        </p:nvSpPr>
        <p:spPr bwMode="auto">
          <a:xfrm>
            <a:off x="7081838" y="3179763"/>
            <a:ext cx="4857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face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61" name="Rectangle 34"/>
          <p:cNvSpPr>
            <a:spLocks noChangeArrowheads="1"/>
          </p:cNvSpPr>
          <p:nvPr/>
        </p:nvSpPr>
        <p:spPr bwMode="auto">
          <a:xfrm>
            <a:off x="7516813" y="3179763"/>
            <a:ext cx="66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62" name="Freeform 35"/>
          <p:cNvSpPr>
            <a:spLocks/>
          </p:cNvSpPr>
          <p:nvPr/>
        </p:nvSpPr>
        <p:spPr bwMode="auto">
          <a:xfrm>
            <a:off x="6407150" y="2963863"/>
            <a:ext cx="487363" cy="352425"/>
          </a:xfrm>
          <a:custGeom>
            <a:avLst/>
            <a:gdLst>
              <a:gd name="T0" fmla="*/ 0 w 333"/>
              <a:gd name="T1" fmla="*/ 2147483647 h 222"/>
              <a:gd name="T2" fmla="*/ 2147483647 w 333"/>
              <a:gd name="T3" fmla="*/ 2147483647 h 222"/>
              <a:gd name="T4" fmla="*/ 2147483647 w 333"/>
              <a:gd name="T5" fmla="*/ 2147483647 h 222"/>
              <a:gd name="T6" fmla="*/ 2147483647 w 333"/>
              <a:gd name="T7" fmla="*/ 2147483647 h 222"/>
              <a:gd name="T8" fmla="*/ 2147483647 w 333"/>
              <a:gd name="T9" fmla="*/ 2147483647 h 222"/>
              <a:gd name="T10" fmla="*/ 2147483647 w 333"/>
              <a:gd name="T11" fmla="*/ 2147483647 h 222"/>
              <a:gd name="T12" fmla="*/ 2147483647 w 333"/>
              <a:gd name="T13" fmla="*/ 0 h 222"/>
              <a:gd name="T14" fmla="*/ 2147483647 w 333"/>
              <a:gd name="T15" fmla="*/ 2147483647 h 222"/>
              <a:gd name="T16" fmla="*/ 2147483647 w 333"/>
              <a:gd name="T17" fmla="*/ 2147483647 h 222"/>
              <a:gd name="T18" fmla="*/ 2147483647 w 333"/>
              <a:gd name="T19" fmla="*/ 0 h 222"/>
              <a:gd name="T20" fmla="*/ 0 w 333"/>
              <a:gd name="T21" fmla="*/ 2147483647 h 2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3"/>
              <a:gd name="T34" fmla="*/ 0 h 222"/>
              <a:gd name="T35" fmla="*/ 333 w 333"/>
              <a:gd name="T36" fmla="*/ 222 h 2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3" h="222">
                <a:moveTo>
                  <a:pt x="0" y="111"/>
                </a:moveTo>
                <a:lnTo>
                  <a:pt x="67" y="222"/>
                </a:lnTo>
                <a:lnTo>
                  <a:pt x="67" y="167"/>
                </a:lnTo>
                <a:lnTo>
                  <a:pt x="266" y="167"/>
                </a:lnTo>
                <a:lnTo>
                  <a:pt x="266" y="222"/>
                </a:lnTo>
                <a:lnTo>
                  <a:pt x="333" y="111"/>
                </a:lnTo>
                <a:lnTo>
                  <a:pt x="266" y="0"/>
                </a:lnTo>
                <a:lnTo>
                  <a:pt x="266" y="57"/>
                </a:lnTo>
                <a:lnTo>
                  <a:pt x="67" y="57"/>
                </a:lnTo>
                <a:lnTo>
                  <a:pt x="67" y="0"/>
                </a:lnTo>
                <a:lnTo>
                  <a:pt x="0" y="111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63" name="Freeform 36"/>
          <p:cNvSpPr>
            <a:spLocks/>
          </p:cNvSpPr>
          <p:nvPr/>
        </p:nvSpPr>
        <p:spPr bwMode="auto">
          <a:xfrm>
            <a:off x="7705725" y="2963863"/>
            <a:ext cx="974725" cy="352425"/>
          </a:xfrm>
          <a:custGeom>
            <a:avLst/>
            <a:gdLst>
              <a:gd name="T0" fmla="*/ 0 w 665"/>
              <a:gd name="T1" fmla="*/ 2147483647 h 222"/>
              <a:gd name="T2" fmla="*/ 2147483647 w 665"/>
              <a:gd name="T3" fmla="*/ 2147483647 h 222"/>
              <a:gd name="T4" fmla="*/ 2147483647 w 665"/>
              <a:gd name="T5" fmla="*/ 2147483647 h 222"/>
              <a:gd name="T6" fmla="*/ 2147483647 w 665"/>
              <a:gd name="T7" fmla="*/ 2147483647 h 222"/>
              <a:gd name="T8" fmla="*/ 2147483647 w 665"/>
              <a:gd name="T9" fmla="*/ 2147483647 h 222"/>
              <a:gd name="T10" fmla="*/ 2147483647 w 665"/>
              <a:gd name="T11" fmla="*/ 2147483647 h 222"/>
              <a:gd name="T12" fmla="*/ 2147483647 w 665"/>
              <a:gd name="T13" fmla="*/ 0 h 222"/>
              <a:gd name="T14" fmla="*/ 2147483647 w 665"/>
              <a:gd name="T15" fmla="*/ 2147483647 h 222"/>
              <a:gd name="T16" fmla="*/ 2147483647 w 665"/>
              <a:gd name="T17" fmla="*/ 2147483647 h 222"/>
              <a:gd name="T18" fmla="*/ 2147483647 w 665"/>
              <a:gd name="T19" fmla="*/ 0 h 222"/>
              <a:gd name="T20" fmla="*/ 0 w 665"/>
              <a:gd name="T21" fmla="*/ 2147483647 h 2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65"/>
              <a:gd name="T34" fmla="*/ 0 h 222"/>
              <a:gd name="T35" fmla="*/ 665 w 665"/>
              <a:gd name="T36" fmla="*/ 222 h 2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65" h="222">
                <a:moveTo>
                  <a:pt x="0" y="111"/>
                </a:moveTo>
                <a:lnTo>
                  <a:pt x="133" y="222"/>
                </a:lnTo>
                <a:lnTo>
                  <a:pt x="133" y="167"/>
                </a:lnTo>
                <a:lnTo>
                  <a:pt x="532" y="167"/>
                </a:lnTo>
                <a:lnTo>
                  <a:pt x="532" y="222"/>
                </a:lnTo>
                <a:lnTo>
                  <a:pt x="665" y="111"/>
                </a:lnTo>
                <a:lnTo>
                  <a:pt x="532" y="0"/>
                </a:lnTo>
                <a:lnTo>
                  <a:pt x="532" y="57"/>
                </a:lnTo>
                <a:lnTo>
                  <a:pt x="133" y="57"/>
                </a:lnTo>
                <a:lnTo>
                  <a:pt x="133" y="0"/>
                </a:lnTo>
                <a:lnTo>
                  <a:pt x="0" y="111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64" name="Freeform 37"/>
          <p:cNvSpPr>
            <a:spLocks/>
          </p:cNvSpPr>
          <p:nvPr/>
        </p:nvSpPr>
        <p:spPr bwMode="auto">
          <a:xfrm>
            <a:off x="2998788" y="2657475"/>
            <a:ext cx="649287" cy="968375"/>
          </a:xfrm>
          <a:custGeom>
            <a:avLst/>
            <a:gdLst>
              <a:gd name="T0" fmla="*/ 2147483647 w 443"/>
              <a:gd name="T1" fmla="*/ 2147483647 h 610"/>
              <a:gd name="T2" fmla="*/ 0 w 443"/>
              <a:gd name="T3" fmla="*/ 2147483647 h 610"/>
              <a:gd name="T4" fmla="*/ 0 w 443"/>
              <a:gd name="T5" fmla="*/ 0 h 610"/>
              <a:gd name="T6" fmla="*/ 2147483647 w 443"/>
              <a:gd name="T7" fmla="*/ 2147483647 h 610"/>
              <a:gd name="T8" fmla="*/ 0 60000 65536"/>
              <a:gd name="T9" fmla="*/ 0 60000 65536"/>
              <a:gd name="T10" fmla="*/ 0 60000 65536"/>
              <a:gd name="T11" fmla="*/ 0 60000 65536"/>
              <a:gd name="T12" fmla="*/ 0 w 443"/>
              <a:gd name="T13" fmla="*/ 0 h 610"/>
              <a:gd name="T14" fmla="*/ 443 w 443"/>
              <a:gd name="T15" fmla="*/ 610 h 6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3" h="610">
                <a:moveTo>
                  <a:pt x="443" y="304"/>
                </a:moveTo>
                <a:lnTo>
                  <a:pt x="0" y="610"/>
                </a:lnTo>
                <a:lnTo>
                  <a:pt x="0" y="0"/>
                </a:lnTo>
                <a:lnTo>
                  <a:pt x="443" y="304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65" name="Rectangle 38"/>
          <p:cNvSpPr>
            <a:spLocks noChangeArrowheads="1"/>
          </p:cNvSpPr>
          <p:nvPr/>
        </p:nvSpPr>
        <p:spPr bwMode="auto">
          <a:xfrm>
            <a:off x="1700213" y="3844925"/>
            <a:ext cx="9763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66" name="Rectangle 39"/>
          <p:cNvSpPr>
            <a:spLocks noChangeArrowheads="1"/>
          </p:cNvSpPr>
          <p:nvPr/>
        </p:nvSpPr>
        <p:spPr bwMode="auto">
          <a:xfrm>
            <a:off x="1828800" y="3908425"/>
            <a:ext cx="485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Mess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67" name="Rectangle 40"/>
          <p:cNvSpPr>
            <a:spLocks noChangeArrowheads="1"/>
          </p:cNvSpPr>
          <p:nvPr/>
        </p:nvSpPr>
        <p:spPr bwMode="auto">
          <a:xfrm>
            <a:off x="2374900" y="3908425"/>
            <a:ext cx="63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-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68" name="Rectangle 41"/>
          <p:cNvSpPr>
            <a:spLocks noChangeArrowheads="1"/>
          </p:cNvSpPr>
          <p:nvPr/>
        </p:nvSpPr>
        <p:spPr bwMode="auto">
          <a:xfrm>
            <a:off x="1828800" y="4133850"/>
            <a:ext cx="709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wandler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69" name="Rectangle 42"/>
          <p:cNvSpPr>
            <a:spLocks noChangeArrowheads="1"/>
          </p:cNvSpPr>
          <p:nvPr/>
        </p:nvSpPr>
        <p:spPr bwMode="auto">
          <a:xfrm>
            <a:off x="2459038" y="4133850"/>
            <a:ext cx="52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70" name="Rectangle 43"/>
          <p:cNvSpPr>
            <a:spLocks noChangeArrowheads="1"/>
          </p:cNvSpPr>
          <p:nvPr/>
        </p:nvSpPr>
        <p:spPr bwMode="auto">
          <a:xfrm>
            <a:off x="2673350" y="3844925"/>
            <a:ext cx="13001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71" name="Rectangle 44"/>
          <p:cNvSpPr>
            <a:spLocks noChangeArrowheads="1"/>
          </p:cNvSpPr>
          <p:nvPr/>
        </p:nvSpPr>
        <p:spPr bwMode="auto">
          <a:xfrm>
            <a:off x="2803525" y="3908425"/>
            <a:ext cx="134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A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72" name="Rectangle 45"/>
          <p:cNvSpPr>
            <a:spLocks noChangeArrowheads="1"/>
          </p:cNvSpPr>
          <p:nvPr/>
        </p:nvSpPr>
        <p:spPr bwMode="auto">
          <a:xfrm>
            <a:off x="2922588" y="3908425"/>
            <a:ext cx="495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nalog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73" name="Rectangle 46"/>
          <p:cNvSpPr>
            <a:spLocks noChangeArrowheads="1"/>
          </p:cNvSpPr>
          <p:nvPr/>
        </p:nvSpPr>
        <p:spPr bwMode="auto">
          <a:xfrm>
            <a:off x="3441700" y="3908425"/>
            <a:ext cx="63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-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74" name="Rectangle 47"/>
          <p:cNvSpPr>
            <a:spLocks noChangeArrowheads="1"/>
          </p:cNvSpPr>
          <p:nvPr/>
        </p:nvSpPr>
        <p:spPr bwMode="auto">
          <a:xfrm>
            <a:off x="2803525" y="4133850"/>
            <a:ext cx="812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Frontend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75" name="Rectangle 48"/>
          <p:cNvSpPr>
            <a:spLocks noChangeArrowheads="1"/>
          </p:cNvSpPr>
          <p:nvPr/>
        </p:nvSpPr>
        <p:spPr bwMode="auto">
          <a:xfrm>
            <a:off x="3524250" y="4133850"/>
            <a:ext cx="52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76" name="Rectangle 49"/>
          <p:cNvSpPr>
            <a:spLocks noChangeArrowheads="1"/>
          </p:cNvSpPr>
          <p:nvPr/>
        </p:nvSpPr>
        <p:spPr bwMode="auto">
          <a:xfrm>
            <a:off x="4133850" y="3844925"/>
            <a:ext cx="14636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77" name="Rectangle 50"/>
          <p:cNvSpPr>
            <a:spLocks noChangeArrowheads="1"/>
          </p:cNvSpPr>
          <p:nvPr/>
        </p:nvSpPr>
        <p:spPr bwMode="auto">
          <a:xfrm>
            <a:off x="4264025" y="3908425"/>
            <a:ext cx="134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A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78" name="Rectangle 51"/>
          <p:cNvSpPr>
            <a:spLocks noChangeArrowheads="1"/>
          </p:cNvSpPr>
          <p:nvPr/>
        </p:nvSpPr>
        <p:spPr bwMode="auto">
          <a:xfrm>
            <a:off x="4383088" y="3908425"/>
            <a:ext cx="1114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nalog/Digital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79" name="Rectangle 55"/>
          <p:cNvSpPr>
            <a:spLocks noChangeArrowheads="1"/>
          </p:cNvSpPr>
          <p:nvPr/>
        </p:nvSpPr>
        <p:spPr bwMode="auto">
          <a:xfrm>
            <a:off x="4264025" y="413385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Wandler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80" name="Rectangle 56"/>
          <p:cNvSpPr>
            <a:spLocks noChangeArrowheads="1"/>
          </p:cNvSpPr>
          <p:nvPr/>
        </p:nvSpPr>
        <p:spPr bwMode="auto">
          <a:xfrm>
            <a:off x="4935538" y="4133850"/>
            <a:ext cx="52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81" name="Rectangle 57"/>
          <p:cNvSpPr>
            <a:spLocks noChangeArrowheads="1"/>
          </p:cNvSpPr>
          <p:nvPr/>
        </p:nvSpPr>
        <p:spPr bwMode="auto">
          <a:xfrm>
            <a:off x="5595938" y="3844925"/>
            <a:ext cx="13001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82" name="Rectangle 58"/>
          <p:cNvSpPr>
            <a:spLocks noChangeArrowheads="1"/>
          </p:cNvSpPr>
          <p:nvPr/>
        </p:nvSpPr>
        <p:spPr bwMode="auto">
          <a:xfrm>
            <a:off x="5724525" y="3908425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Micro-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83" name="Rectangle 60"/>
          <p:cNvSpPr>
            <a:spLocks noChangeArrowheads="1"/>
          </p:cNvSpPr>
          <p:nvPr/>
        </p:nvSpPr>
        <p:spPr bwMode="auto">
          <a:xfrm>
            <a:off x="5724525" y="4133850"/>
            <a:ext cx="91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Prozessor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84" name="Rectangle 61"/>
          <p:cNvSpPr>
            <a:spLocks noChangeArrowheads="1"/>
          </p:cNvSpPr>
          <p:nvPr/>
        </p:nvSpPr>
        <p:spPr bwMode="auto">
          <a:xfrm>
            <a:off x="6537325" y="4133850"/>
            <a:ext cx="52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85" name="Rectangle 62"/>
          <p:cNvSpPr>
            <a:spLocks noChangeArrowheads="1"/>
          </p:cNvSpPr>
          <p:nvPr/>
        </p:nvSpPr>
        <p:spPr bwMode="auto">
          <a:xfrm>
            <a:off x="6894513" y="3844925"/>
            <a:ext cx="130175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86" name="Rectangle 63"/>
          <p:cNvSpPr>
            <a:spLocks noChangeArrowheads="1"/>
          </p:cNvSpPr>
          <p:nvPr/>
        </p:nvSpPr>
        <p:spPr bwMode="auto">
          <a:xfrm>
            <a:off x="7023100" y="3908425"/>
            <a:ext cx="349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Bus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87" name="Rectangle 64"/>
          <p:cNvSpPr>
            <a:spLocks noChangeArrowheads="1"/>
          </p:cNvSpPr>
          <p:nvPr/>
        </p:nvSpPr>
        <p:spPr bwMode="auto">
          <a:xfrm>
            <a:off x="7404100" y="3908425"/>
            <a:ext cx="63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-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88" name="Rectangle 65"/>
          <p:cNvSpPr>
            <a:spLocks noChangeArrowheads="1"/>
          </p:cNvSpPr>
          <p:nvPr/>
        </p:nvSpPr>
        <p:spPr bwMode="auto">
          <a:xfrm>
            <a:off x="7023100" y="4133850"/>
            <a:ext cx="1093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Schnittstelle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5889" name="Rectangle 66"/>
          <p:cNvSpPr>
            <a:spLocks noChangeArrowheads="1"/>
          </p:cNvSpPr>
          <p:nvPr/>
        </p:nvSpPr>
        <p:spPr bwMode="auto">
          <a:xfrm>
            <a:off x="7993063" y="4133850"/>
            <a:ext cx="52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90" name="Rectangle 179"/>
          <p:cNvSpPr>
            <a:spLocks noChangeArrowheads="1"/>
          </p:cNvSpPr>
          <p:nvPr/>
        </p:nvSpPr>
        <p:spPr bwMode="auto">
          <a:xfrm>
            <a:off x="5919788" y="4900613"/>
            <a:ext cx="27622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91" name="Rectangle 180"/>
          <p:cNvSpPr>
            <a:spLocks noChangeArrowheads="1"/>
          </p:cNvSpPr>
          <p:nvPr/>
        </p:nvSpPr>
        <p:spPr bwMode="auto">
          <a:xfrm>
            <a:off x="6049963" y="4962525"/>
            <a:ext cx="223678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700" i="1">
                <a:solidFill>
                  <a:srgbClr val="000000"/>
                </a:solidFill>
              </a:rPr>
              <a:t>Smart Sensor System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92" name="Rectangle 181"/>
          <p:cNvSpPr>
            <a:spLocks noChangeArrowheads="1"/>
          </p:cNvSpPr>
          <p:nvPr/>
        </p:nvSpPr>
        <p:spPr bwMode="auto">
          <a:xfrm>
            <a:off x="8105775" y="4962525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700" i="1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5893" name="Rectangle 183"/>
          <p:cNvSpPr>
            <a:spLocks noChangeArrowheads="1"/>
          </p:cNvSpPr>
          <p:nvPr/>
        </p:nvSpPr>
        <p:spPr bwMode="auto">
          <a:xfrm>
            <a:off x="8732838" y="5218113"/>
            <a:ext cx="60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 b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183" name="Textfeld 182"/>
          <p:cNvSpPr txBox="1"/>
          <p:nvPr/>
        </p:nvSpPr>
        <p:spPr>
          <a:xfrm>
            <a:off x="1357313" y="1809750"/>
            <a:ext cx="1516062" cy="547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Physikalisches </a:t>
            </a:r>
          </a:p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Signal</a:t>
            </a:r>
          </a:p>
        </p:txBody>
      </p:sp>
      <p:sp>
        <p:nvSpPr>
          <p:cNvPr id="184" name="Textfeld 183"/>
          <p:cNvSpPr txBox="1"/>
          <p:nvPr/>
        </p:nvSpPr>
        <p:spPr>
          <a:xfrm>
            <a:off x="6858000" y="1790700"/>
            <a:ext cx="979488" cy="566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Digitales </a:t>
            </a:r>
          </a:p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Signal</a:t>
            </a:r>
          </a:p>
        </p:txBody>
      </p:sp>
      <p:sp>
        <p:nvSpPr>
          <p:cNvPr id="185" name="Textfeld 184"/>
          <p:cNvSpPr txBox="1"/>
          <p:nvPr/>
        </p:nvSpPr>
        <p:spPr>
          <a:xfrm>
            <a:off x="4071938" y="1790700"/>
            <a:ext cx="1289050" cy="566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Elektrisches </a:t>
            </a:r>
          </a:p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Signal</a:t>
            </a:r>
          </a:p>
        </p:txBody>
      </p:sp>
      <p:sp>
        <p:nvSpPr>
          <p:cNvPr id="186" name="Textfeld 185"/>
          <p:cNvSpPr txBox="1"/>
          <p:nvPr/>
        </p:nvSpPr>
        <p:spPr>
          <a:xfrm>
            <a:off x="2786063" y="1790700"/>
            <a:ext cx="989012" cy="566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Analoges</a:t>
            </a:r>
          </a:p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Signal</a:t>
            </a:r>
          </a:p>
        </p:txBody>
      </p:sp>
      <p:sp>
        <p:nvSpPr>
          <p:cNvPr id="68" name="Rectangle 187"/>
          <p:cNvSpPr>
            <a:spLocks noChangeArrowheads="1"/>
          </p:cNvSpPr>
          <p:nvPr/>
        </p:nvSpPr>
        <p:spPr bwMode="auto">
          <a:xfrm>
            <a:off x="5410200" y="838200"/>
            <a:ext cx="1447800" cy="2438400"/>
          </a:xfrm>
          <a:prstGeom prst="rect">
            <a:avLst/>
          </a:prstGeom>
          <a:solidFill>
            <a:srgbClr val="CCFFCC"/>
          </a:solidFill>
          <a:ln w="47625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defTabSz="762000"/>
            <a:r>
              <a:rPr lang="de-DE" sz="1200"/>
              <a:t>Festkomma / Gleitkomma,</a:t>
            </a:r>
          </a:p>
          <a:p>
            <a:pPr defTabSz="762000"/>
            <a:r>
              <a:rPr lang="de-DE" sz="1200"/>
              <a:t>Wortbreite,</a:t>
            </a:r>
          </a:p>
          <a:p>
            <a:pPr defTabSz="762000"/>
            <a:r>
              <a:rPr lang="de-DE" sz="1200"/>
              <a:t>Taktfrequenz,</a:t>
            </a:r>
          </a:p>
          <a:p>
            <a:pPr defTabSz="762000"/>
            <a:r>
              <a:rPr lang="de-DE" sz="1200"/>
              <a:t>Architektur (DSP, MC),</a:t>
            </a:r>
          </a:p>
          <a:p>
            <a:pPr defTabSz="762000"/>
            <a:r>
              <a:rPr lang="de-DE" sz="1200"/>
              <a:t>Peripherie,</a:t>
            </a:r>
          </a:p>
          <a:p>
            <a:pPr defTabSz="762000"/>
            <a:r>
              <a:rPr lang="de-DE" sz="1200"/>
              <a:t>Speicher, </a:t>
            </a:r>
          </a:p>
          <a:p>
            <a:pPr defTabSz="762000"/>
            <a:r>
              <a:rPr lang="de-DE" sz="1200"/>
              <a:t>etc.</a:t>
            </a:r>
          </a:p>
        </p:txBody>
      </p:sp>
      <p:sp>
        <p:nvSpPr>
          <p:cNvPr id="69" name="Rectangle 184"/>
          <p:cNvSpPr>
            <a:spLocks noChangeArrowheads="1"/>
          </p:cNvSpPr>
          <p:nvPr/>
        </p:nvSpPr>
        <p:spPr bwMode="auto">
          <a:xfrm>
            <a:off x="762000" y="3810000"/>
            <a:ext cx="1600200" cy="2438400"/>
          </a:xfrm>
          <a:prstGeom prst="rect">
            <a:avLst/>
          </a:prstGeom>
          <a:solidFill>
            <a:srgbClr val="CCFFCC"/>
          </a:solidFill>
          <a:ln w="47625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defTabSz="762000"/>
            <a:r>
              <a:rPr lang="de-DE" sz="1400" dirty="0"/>
              <a:t>Signalwandler:</a:t>
            </a:r>
          </a:p>
          <a:p>
            <a:pPr defTabSz="762000"/>
            <a:endParaRPr lang="de-DE" sz="1400" dirty="0"/>
          </a:p>
          <a:p>
            <a:pPr defTabSz="762000"/>
            <a:r>
              <a:rPr lang="de-DE" sz="1400" dirty="0"/>
              <a:t>Thermoelement</a:t>
            </a:r>
          </a:p>
          <a:p>
            <a:pPr defTabSz="762000"/>
            <a:r>
              <a:rPr lang="de-DE" sz="1400" dirty="0" err="1"/>
              <a:t>Photodiode</a:t>
            </a:r>
            <a:endParaRPr lang="de-DE" sz="1400" dirty="0"/>
          </a:p>
          <a:p>
            <a:pPr defTabSz="762000"/>
            <a:r>
              <a:rPr lang="de-DE" sz="1400" dirty="0" err="1"/>
              <a:t>Beschleuni-gungssensor</a:t>
            </a:r>
            <a:endParaRPr lang="de-DE" sz="1400" dirty="0"/>
          </a:p>
          <a:p>
            <a:pPr defTabSz="762000"/>
            <a:r>
              <a:rPr lang="de-DE" sz="1400" dirty="0"/>
              <a:t>etc.</a:t>
            </a:r>
          </a:p>
          <a:p>
            <a:pPr defTabSz="762000"/>
            <a:endParaRPr lang="de-DE" sz="1400" dirty="0"/>
          </a:p>
        </p:txBody>
      </p:sp>
      <p:sp>
        <p:nvSpPr>
          <p:cNvPr id="70" name="Rectangle 185"/>
          <p:cNvSpPr>
            <a:spLocks noChangeArrowheads="1"/>
          </p:cNvSpPr>
          <p:nvPr/>
        </p:nvSpPr>
        <p:spPr bwMode="auto">
          <a:xfrm>
            <a:off x="2362200" y="914400"/>
            <a:ext cx="1600200" cy="2438400"/>
          </a:xfrm>
          <a:prstGeom prst="rect">
            <a:avLst/>
          </a:prstGeom>
          <a:solidFill>
            <a:srgbClr val="CCFFCC"/>
          </a:solidFill>
          <a:ln w="47625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defTabSz="762000"/>
            <a:r>
              <a:rPr lang="de-DE" sz="1400" dirty="0"/>
              <a:t>Analoge </a:t>
            </a:r>
            <a:r>
              <a:rPr lang="de-DE" sz="1400" dirty="0" err="1"/>
              <a:t>Signalverar-beitung</a:t>
            </a:r>
            <a:r>
              <a:rPr lang="de-DE" sz="1400" dirty="0"/>
              <a:t>:</a:t>
            </a:r>
          </a:p>
          <a:p>
            <a:pPr defTabSz="762000"/>
            <a:endParaRPr lang="de-DE" sz="1400" dirty="0"/>
          </a:p>
          <a:p>
            <a:pPr defTabSz="762000"/>
            <a:r>
              <a:rPr lang="de-DE" sz="1400" dirty="0"/>
              <a:t>Verstärkung</a:t>
            </a:r>
          </a:p>
          <a:p>
            <a:pPr defTabSz="762000"/>
            <a:r>
              <a:rPr lang="de-DE" sz="1400" dirty="0"/>
              <a:t>Filterung</a:t>
            </a:r>
          </a:p>
          <a:p>
            <a:pPr defTabSz="762000"/>
            <a:r>
              <a:rPr lang="de-DE" sz="1400" dirty="0"/>
              <a:t>Offset-Kompensation</a:t>
            </a:r>
          </a:p>
          <a:p>
            <a:pPr defTabSz="762000"/>
            <a:r>
              <a:rPr lang="de-DE" sz="1400" dirty="0"/>
              <a:t>etc. </a:t>
            </a:r>
          </a:p>
        </p:txBody>
      </p:sp>
      <p:sp>
        <p:nvSpPr>
          <p:cNvPr id="71" name="Rectangle 186"/>
          <p:cNvSpPr>
            <a:spLocks noChangeArrowheads="1"/>
          </p:cNvSpPr>
          <p:nvPr/>
        </p:nvSpPr>
        <p:spPr bwMode="auto">
          <a:xfrm>
            <a:off x="3886200" y="3810000"/>
            <a:ext cx="1600200" cy="2438400"/>
          </a:xfrm>
          <a:prstGeom prst="rect">
            <a:avLst/>
          </a:prstGeom>
          <a:solidFill>
            <a:srgbClr val="CCFFCC"/>
          </a:solidFill>
          <a:ln w="47625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defTabSz="762000"/>
            <a:r>
              <a:rPr lang="de-DE" sz="1400"/>
              <a:t>A/D – Wandler:</a:t>
            </a:r>
          </a:p>
          <a:p>
            <a:pPr defTabSz="762000"/>
            <a:r>
              <a:rPr lang="de-DE" sz="1400"/>
              <a:t>Auflösung , Frequenz ,</a:t>
            </a:r>
          </a:p>
          <a:p>
            <a:pPr defTabSz="762000"/>
            <a:r>
              <a:rPr lang="de-DE" sz="1400"/>
              <a:t>Typ (sample-hold, sigma-delta, ...)</a:t>
            </a:r>
          </a:p>
        </p:txBody>
      </p:sp>
    </p:spTree>
    <p:extLst>
      <p:ext uri="{BB962C8B-B14F-4D97-AF65-F5344CB8AC3E}">
        <p14:creationId xmlns:p14="http://schemas.microsoft.com/office/powerpoint/2010/main" val="286917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Integrated Smart Sensors: Aufbau</a:t>
            </a:r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1536700" y="2436813"/>
            <a:ext cx="6659563" cy="2466975"/>
          </a:xfrm>
          <a:prstGeom prst="rect">
            <a:avLst/>
          </a:prstGeom>
          <a:solidFill>
            <a:srgbClr val="BFCEFF"/>
          </a:solidFill>
          <a:ln w="3975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6868" name="Freeform 7"/>
          <p:cNvSpPr>
            <a:spLocks/>
          </p:cNvSpPr>
          <p:nvPr/>
        </p:nvSpPr>
        <p:spPr bwMode="auto">
          <a:xfrm>
            <a:off x="5108575" y="2963863"/>
            <a:ext cx="487363" cy="352425"/>
          </a:xfrm>
          <a:custGeom>
            <a:avLst/>
            <a:gdLst>
              <a:gd name="T0" fmla="*/ 0 w 333"/>
              <a:gd name="T1" fmla="*/ 2147483647 h 222"/>
              <a:gd name="T2" fmla="*/ 2147483647 w 333"/>
              <a:gd name="T3" fmla="*/ 2147483647 h 222"/>
              <a:gd name="T4" fmla="*/ 2147483647 w 333"/>
              <a:gd name="T5" fmla="*/ 2147483647 h 222"/>
              <a:gd name="T6" fmla="*/ 2147483647 w 333"/>
              <a:gd name="T7" fmla="*/ 2147483647 h 222"/>
              <a:gd name="T8" fmla="*/ 2147483647 w 333"/>
              <a:gd name="T9" fmla="*/ 2147483647 h 222"/>
              <a:gd name="T10" fmla="*/ 2147483647 w 333"/>
              <a:gd name="T11" fmla="*/ 2147483647 h 222"/>
              <a:gd name="T12" fmla="*/ 2147483647 w 333"/>
              <a:gd name="T13" fmla="*/ 0 h 222"/>
              <a:gd name="T14" fmla="*/ 2147483647 w 333"/>
              <a:gd name="T15" fmla="*/ 2147483647 h 222"/>
              <a:gd name="T16" fmla="*/ 2147483647 w 333"/>
              <a:gd name="T17" fmla="*/ 2147483647 h 222"/>
              <a:gd name="T18" fmla="*/ 2147483647 w 333"/>
              <a:gd name="T19" fmla="*/ 0 h 222"/>
              <a:gd name="T20" fmla="*/ 0 w 333"/>
              <a:gd name="T21" fmla="*/ 2147483647 h 2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3"/>
              <a:gd name="T34" fmla="*/ 0 h 222"/>
              <a:gd name="T35" fmla="*/ 333 w 333"/>
              <a:gd name="T36" fmla="*/ 222 h 2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3" h="222">
                <a:moveTo>
                  <a:pt x="0" y="111"/>
                </a:moveTo>
                <a:lnTo>
                  <a:pt x="67" y="222"/>
                </a:lnTo>
                <a:lnTo>
                  <a:pt x="67" y="167"/>
                </a:lnTo>
                <a:lnTo>
                  <a:pt x="266" y="167"/>
                </a:lnTo>
                <a:lnTo>
                  <a:pt x="266" y="222"/>
                </a:lnTo>
                <a:lnTo>
                  <a:pt x="333" y="111"/>
                </a:lnTo>
                <a:lnTo>
                  <a:pt x="266" y="0"/>
                </a:lnTo>
                <a:lnTo>
                  <a:pt x="266" y="57"/>
                </a:lnTo>
                <a:lnTo>
                  <a:pt x="67" y="57"/>
                </a:lnTo>
                <a:lnTo>
                  <a:pt x="67" y="0"/>
                </a:lnTo>
                <a:lnTo>
                  <a:pt x="0" y="111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11263" y="3065463"/>
            <a:ext cx="652462" cy="152400"/>
            <a:chOff x="827" y="1931"/>
            <a:chExt cx="445" cy="96"/>
          </a:xfrm>
        </p:grpSpPr>
        <p:sp>
          <p:nvSpPr>
            <p:cNvPr id="36936" name="Line 8"/>
            <p:cNvSpPr>
              <a:spLocks noChangeShapeType="1"/>
            </p:cNvSpPr>
            <p:nvPr/>
          </p:nvSpPr>
          <p:spPr bwMode="auto">
            <a:xfrm>
              <a:off x="827" y="1978"/>
              <a:ext cx="350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937" name="Freeform 9"/>
            <p:cNvSpPr>
              <a:spLocks/>
            </p:cNvSpPr>
            <p:nvPr/>
          </p:nvSpPr>
          <p:spPr bwMode="auto">
            <a:xfrm>
              <a:off x="1174" y="1931"/>
              <a:ext cx="98" cy="96"/>
            </a:xfrm>
            <a:custGeom>
              <a:avLst/>
              <a:gdLst>
                <a:gd name="T0" fmla="*/ 0 w 98"/>
                <a:gd name="T1" fmla="*/ 96 h 96"/>
                <a:gd name="T2" fmla="*/ 98 w 98"/>
                <a:gd name="T3" fmla="*/ 47 h 96"/>
                <a:gd name="T4" fmla="*/ 0 w 98"/>
                <a:gd name="T5" fmla="*/ 0 h 96"/>
                <a:gd name="T6" fmla="*/ 0 w 98"/>
                <a:gd name="T7" fmla="*/ 96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"/>
                <a:gd name="T13" fmla="*/ 0 h 96"/>
                <a:gd name="T14" fmla="*/ 98 w 9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" h="96">
                  <a:moveTo>
                    <a:pt x="0" y="96"/>
                  </a:moveTo>
                  <a:lnTo>
                    <a:pt x="98" y="47"/>
                  </a:lnTo>
                  <a:lnTo>
                    <a:pt x="0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6870" name="Oval 11"/>
          <p:cNvSpPr>
            <a:spLocks noChangeArrowheads="1"/>
          </p:cNvSpPr>
          <p:nvPr/>
        </p:nvSpPr>
        <p:spPr bwMode="auto">
          <a:xfrm>
            <a:off x="1860550" y="2878138"/>
            <a:ext cx="490538" cy="530225"/>
          </a:xfrm>
          <a:prstGeom prst="ellipse">
            <a:avLst/>
          </a:pr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6871" name="Rectangle 12"/>
          <p:cNvSpPr>
            <a:spLocks noChangeArrowheads="1"/>
          </p:cNvSpPr>
          <p:nvPr/>
        </p:nvSpPr>
        <p:spPr bwMode="auto">
          <a:xfrm>
            <a:off x="2032000" y="3006725"/>
            <a:ext cx="1603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S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6872" name="Rectangle 13"/>
          <p:cNvSpPr>
            <a:spLocks noChangeArrowheads="1"/>
          </p:cNvSpPr>
          <p:nvPr/>
        </p:nvSpPr>
        <p:spPr bwMode="auto">
          <a:xfrm>
            <a:off x="2178050" y="3006725"/>
            <a:ext cx="66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349500" y="3065463"/>
            <a:ext cx="649288" cy="152400"/>
            <a:chOff x="1603" y="1931"/>
            <a:chExt cx="443" cy="96"/>
          </a:xfrm>
        </p:grpSpPr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603" y="1931"/>
              <a:ext cx="334" cy="96"/>
              <a:chOff x="1603" y="1931"/>
              <a:chExt cx="334" cy="96"/>
            </a:xfrm>
          </p:grpSpPr>
          <p:sp>
            <p:nvSpPr>
              <p:cNvPr id="36934" name="Line 14"/>
              <p:cNvSpPr>
                <a:spLocks noChangeShapeType="1"/>
              </p:cNvSpPr>
              <p:nvPr/>
            </p:nvSpPr>
            <p:spPr bwMode="auto">
              <a:xfrm>
                <a:off x="1603" y="1978"/>
                <a:ext cx="23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35" name="Freeform 15"/>
              <p:cNvSpPr>
                <a:spLocks/>
              </p:cNvSpPr>
              <p:nvPr/>
            </p:nvSpPr>
            <p:spPr bwMode="auto">
              <a:xfrm>
                <a:off x="1839" y="1931"/>
                <a:ext cx="98" cy="96"/>
              </a:xfrm>
              <a:custGeom>
                <a:avLst/>
                <a:gdLst>
                  <a:gd name="T0" fmla="*/ 0 w 98"/>
                  <a:gd name="T1" fmla="*/ 96 h 96"/>
                  <a:gd name="T2" fmla="*/ 98 w 98"/>
                  <a:gd name="T3" fmla="*/ 47 h 96"/>
                  <a:gd name="T4" fmla="*/ 0 w 98"/>
                  <a:gd name="T5" fmla="*/ 0 h 96"/>
                  <a:gd name="T6" fmla="*/ 0 w 98"/>
                  <a:gd name="T7" fmla="*/ 96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8"/>
                  <a:gd name="T13" fmla="*/ 0 h 96"/>
                  <a:gd name="T14" fmla="*/ 98 w 9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8" h="96">
                    <a:moveTo>
                      <a:pt x="0" y="96"/>
                    </a:moveTo>
                    <a:lnTo>
                      <a:pt x="98" y="47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6933" name="Line 17"/>
            <p:cNvSpPr>
              <a:spLocks noChangeShapeType="1"/>
            </p:cNvSpPr>
            <p:nvPr/>
          </p:nvSpPr>
          <p:spPr bwMode="auto">
            <a:xfrm>
              <a:off x="1713" y="1978"/>
              <a:ext cx="33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3648075" y="3065463"/>
            <a:ext cx="647700" cy="152400"/>
            <a:chOff x="2489" y="1931"/>
            <a:chExt cx="443" cy="96"/>
          </a:xfrm>
        </p:grpSpPr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2489" y="1931"/>
              <a:ext cx="334" cy="96"/>
              <a:chOff x="2489" y="1931"/>
              <a:chExt cx="334" cy="96"/>
            </a:xfrm>
          </p:grpSpPr>
          <p:sp>
            <p:nvSpPr>
              <p:cNvPr id="36930" name="Line 19"/>
              <p:cNvSpPr>
                <a:spLocks noChangeShapeType="1"/>
              </p:cNvSpPr>
              <p:nvPr/>
            </p:nvSpPr>
            <p:spPr bwMode="auto">
              <a:xfrm>
                <a:off x="2489" y="1978"/>
                <a:ext cx="23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31" name="Freeform 20"/>
              <p:cNvSpPr>
                <a:spLocks/>
              </p:cNvSpPr>
              <p:nvPr/>
            </p:nvSpPr>
            <p:spPr bwMode="auto">
              <a:xfrm>
                <a:off x="2725" y="1931"/>
                <a:ext cx="98" cy="96"/>
              </a:xfrm>
              <a:custGeom>
                <a:avLst/>
                <a:gdLst>
                  <a:gd name="T0" fmla="*/ 0 w 98"/>
                  <a:gd name="T1" fmla="*/ 96 h 96"/>
                  <a:gd name="T2" fmla="*/ 98 w 98"/>
                  <a:gd name="T3" fmla="*/ 47 h 96"/>
                  <a:gd name="T4" fmla="*/ 0 w 98"/>
                  <a:gd name="T5" fmla="*/ 0 h 96"/>
                  <a:gd name="T6" fmla="*/ 0 w 98"/>
                  <a:gd name="T7" fmla="*/ 96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8"/>
                  <a:gd name="T13" fmla="*/ 0 h 96"/>
                  <a:gd name="T14" fmla="*/ 98 w 9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8" h="96">
                    <a:moveTo>
                      <a:pt x="0" y="96"/>
                    </a:moveTo>
                    <a:lnTo>
                      <a:pt x="98" y="47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6929" name="Line 22"/>
            <p:cNvSpPr>
              <a:spLocks noChangeShapeType="1"/>
            </p:cNvSpPr>
            <p:nvPr/>
          </p:nvSpPr>
          <p:spPr bwMode="auto">
            <a:xfrm>
              <a:off x="2600" y="1978"/>
              <a:ext cx="33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6875" name="Rectangle 24"/>
          <p:cNvSpPr>
            <a:spLocks noChangeArrowheads="1"/>
          </p:cNvSpPr>
          <p:nvPr/>
        </p:nvSpPr>
        <p:spPr bwMode="auto">
          <a:xfrm>
            <a:off x="4295775" y="2787650"/>
            <a:ext cx="815975" cy="708025"/>
          </a:xfrm>
          <a:prstGeom prst="rect">
            <a:avLst/>
          </a:prstGeom>
          <a:solidFill>
            <a:srgbClr val="FFFF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6876" name="Rectangle 25"/>
          <p:cNvSpPr>
            <a:spLocks noChangeArrowheads="1"/>
          </p:cNvSpPr>
          <p:nvPr/>
        </p:nvSpPr>
        <p:spPr bwMode="auto">
          <a:xfrm>
            <a:off x="4518025" y="2987675"/>
            <a:ext cx="1746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A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6877" name="Rectangle 26"/>
          <p:cNvSpPr>
            <a:spLocks noChangeArrowheads="1"/>
          </p:cNvSpPr>
          <p:nvPr/>
        </p:nvSpPr>
        <p:spPr bwMode="auto">
          <a:xfrm>
            <a:off x="4668838" y="2987675"/>
            <a:ext cx="2413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/D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6878" name="Rectangle 27"/>
          <p:cNvSpPr>
            <a:spLocks noChangeArrowheads="1"/>
          </p:cNvSpPr>
          <p:nvPr/>
        </p:nvSpPr>
        <p:spPr bwMode="auto">
          <a:xfrm>
            <a:off x="4886325" y="2987675"/>
            <a:ext cx="66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6879" name="Rectangle 28"/>
          <p:cNvSpPr>
            <a:spLocks noChangeArrowheads="1"/>
          </p:cNvSpPr>
          <p:nvPr/>
        </p:nvSpPr>
        <p:spPr bwMode="auto">
          <a:xfrm>
            <a:off x="5595938" y="2787650"/>
            <a:ext cx="814387" cy="708025"/>
          </a:xfrm>
          <a:prstGeom prst="rect">
            <a:avLst/>
          </a:prstGeom>
          <a:solidFill>
            <a:srgbClr val="FFFF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6880" name="Rectangle 29"/>
          <p:cNvSpPr>
            <a:spLocks noChangeArrowheads="1"/>
          </p:cNvSpPr>
          <p:nvPr/>
        </p:nvSpPr>
        <p:spPr bwMode="auto">
          <a:xfrm>
            <a:off x="5834063" y="2987675"/>
            <a:ext cx="3762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MC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6881" name="Rectangle 30"/>
          <p:cNvSpPr>
            <a:spLocks noChangeArrowheads="1"/>
          </p:cNvSpPr>
          <p:nvPr/>
        </p:nvSpPr>
        <p:spPr bwMode="auto">
          <a:xfrm>
            <a:off x="6169025" y="2987675"/>
            <a:ext cx="66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6882" name="Rectangle 31"/>
          <p:cNvSpPr>
            <a:spLocks noChangeArrowheads="1"/>
          </p:cNvSpPr>
          <p:nvPr/>
        </p:nvSpPr>
        <p:spPr bwMode="auto">
          <a:xfrm>
            <a:off x="6894513" y="2787650"/>
            <a:ext cx="812800" cy="708025"/>
          </a:xfrm>
          <a:prstGeom prst="rect">
            <a:avLst/>
          </a:prstGeom>
          <a:solidFill>
            <a:srgbClr val="FFFF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6883" name="Rectangle 32"/>
          <p:cNvSpPr>
            <a:spLocks noChangeArrowheads="1"/>
          </p:cNvSpPr>
          <p:nvPr/>
        </p:nvSpPr>
        <p:spPr bwMode="auto">
          <a:xfrm>
            <a:off x="7065963" y="2909888"/>
            <a:ext cx="523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Inter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6884" name="Rectangle 33"/>
          <p:cNvSpPr>
            <a:spLocks noChangeArrowheads="1"/>
          </p:cNvSpPr>
          <p:nvPr/>
        </p:nvSpPr>
        <p:spPr bwMode="auto">
          <a:xfrm>
            <a:off x="7081838" y="3179763"/>
            <a:ext cx="4857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face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6885" name="Rectangle 34"/>
          <p:cNvSpPr>
            <a:spLocks noChangeArrowheads="1"/>
          </p:cNvSpPr>
          <p:nvPr/>
        </p:nvSpPr>
        <p:spPr bwMode="auto">
          <a:xfrm>
            <a:off x="7516813" y="3179763"/>
            <a:ext cx="66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6886" name="Freeform 35"/>
          <p:cNvSpPr>
            <a:spLocks/>
          </p:cNvSpPr>
          <p:nvPr/>
        </p:nvSpPr>
        <p:spPr bwMode="auto">
          <a:xfrm>
            <a:off x="6407150" y="2963863"/>
            <a:ext cx="487363" cy="352425"/>
          </a:xfrm>
          <a:custGeom>
            <a:avLst/>
            <a:gdLst>
              <a:gd name="T0" fmla="*/ 0 w 333"/>
              <a:gd name="T1" fmla="*/ 2147483647 h 222"/>
              <a:gd name="T2" fmla="*/ 2147483647 w 333"/>
              <a:gd name="T3" fmla="*/ 2147483647 h 222"/>
              <a:gd name="T4" fmla="*/ 2147483647 w 333"/>
              <a:gd name="T5" fmla="*/ 2147483647 h 222"/>
              <a:gd name="T6" fmla="*/ 2147483647 w 333"/>
              <a:gd name="T7" fmla="*/ 2147483647 h 222"/>
              <a:gd name="T8" fmla="*/ 2147483647 w 333"/>
              <a:gd name="T9" fmla="*/ 2147483647 h 222"/>
              <a:gd name="T10" fmla="*/ 2147483647 w 333"/>
              <a:gd name="T11" fmla="*/ 2147483647 h 222"/>
              <a:gd name="T12" fmla="*/ 2147483647 w 333"/>
              <a:gd name="T13" fmla="*/ 0 h 222"/>
              <a:gd name="T14" fmla="*/ 2147483647 w 333"/>
              <a:gd name="T15" fmla="*/ 2147483647 h 222"/>
              <a:gd name="T16" fmla="*/ 2147483647 w 333"/>
              <a:gd name="T17" fmla="*/ 2147483647 h 222"/>
              <a:gd name="T18" fmla="*/ 2147483647 w 333"/>
              <a:gd name="T19" fmla="*/ 0 h 222"/>
              <a:gd name="T20" fmla="*/ 0 w 333"/>
              <a:gd name="T21" fmla="*/ 2147483647 h 2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3"/>
              <a:gd name="T34" fmla="*/ 0 h 222"/>
              <a:gd name="T35" fmla="*/ 333 w 333"/>
              <a:gd name="T36" fmla="*/ 222 h 2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3" h="222">
                <a:moveTo>
                  <a:pt x="0" y="111"/>
                </a:moveTo>
                <a:lnTo>
                  <a:pt x="67" y="222"/>
                </a:lnTo>
                <a:lnTo>
                  <a:pt x="67" y="167"/>
                </a:lnTo>
                <a:lnTo>
                  <a:pt x="266" y="167"/>
                </a:lnTo>
                <a:lnTo>
                  <a:pt x="266" y="222"/>
                </a:lnTo>
                <a:lnTo>
                  <a:pt x="333" y="111"/>
                </a:lnTo>
                <a:lnTo>
                  <a:pt x="266" y="0"/>
                </a:lnTo>
                <a:lnTo>
                  <a:pt x="266" y="57"/>
                </a:lnTo>
                <a:lnTo>
                  <a:pt x="67" y="57"/>
                </a:lnTo>
                <a:lnTo>
                  <a:pt x="67" y="0"/>
                </a:lnTo>
                <a:lnTo>
                  <a:pt x="0" y="111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6887" name="Freeform 36"/>
          <p:cNvSpPr>
            <a:spLocks/>
          </p:cNvSpPr>
          <p:nvPr/>
        </p:nvSpPr>
        <p:spPr bwMode="auto">
          <a:xfrm>
            <a:off x="7705725" y="2963863"/>
            <a:ext cx="974725" cy="352425"/>
          </a:xfrm>
          <a:custGeom>
            <a:avLst/>
            <a:gdLst>
              <a:gd name="T0" fmla="*/ 0 w 665"/>
              <a:gd name="T1" fmla="*/ 2147483647 h 222"/>
              <a:gd name="T2" fmla="*/ 2147483647 w 665"/>
              <a:gd name="T3" fmla="*/ 2147483647 h 222"/>
              <a:gd name="T4" fmla="*/ 2147483647 w 665"/>
              <a:gd name="T5" fmla="*/ 2147483647 h 222"/>
              <a:gd name="T6" fmla="*/ 2147483647 w 665"/>
              <a:gd name="T7" fmla="*/ 2147483647 h 222"/>
              <a:gd name="T8" fmla="*/ 2147483647 w 665"/>
              <a:gd name="T9" fmla="*/ 2147483647 h 222"/>
              <a:gd name="T10" fmla="*/ 2147483647 w 665"/>
              <a:gd name="T11" fmla="*/ 2147483647 h 222"/>
              <a:gd name="T12" fmla="*/ 2147483647 w 665"/>
              <a:gd name="T13" fmla="*/ 0 h 222"/>
              <a:gd name="T14" fmla="*/ 2147483647 w 665"/>
              <a:gd name="T15" fmla="*/ 2147483647 h 222"/>
              <a:gd name="T16" fmla="*/ 2147483647 w 665"/>
              <a:gd name="T17" fmla="*/ 2147483647 h 222"/>
              <a:gd name="T18" fmla="*/ 2147483647 w 665"/>
              <a:gd name="T19" fmla="*/ 0 h 222"/>
              <a:gd name="T20" fmla="*/ 0 w 665"/>
              <a:gd name="T21" fmla="*/ 2147483647 h 2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65"/>
              <a:gd name="T34" fmla="*/ 0 h 222"/>
              <a:gd name="T35" fmla="*/ 665 w 665"/>
              <a:gd name="T36" fmla="*/ 222 h 2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65" h="222">
                <a:moveTo>
                  <a:pt x="0" y="111"/>
                </a:moveTo>
                <a:lnTo>
                  <a:pt x="133" y="222"/>
                </a:lnTo>
                <a:lnTo>
                  <a:pt x="133" y="167"/>
                </a:lnTo>
                <a:lnTo>
                  <a:pt x="532" y="167"/>
                </a:lnTo>
                <a:lnTo>
                  <a:pt x="532" y="222"/>
                </a:lnTo>
                <a:lnTo>
                  <a:pt x="665" y="111"/>
                </a:lnTo>
                <a:lnTo>
                  <a:pt x="532" y="0"/>
                </a:lnTo>
                <a:lnTo>
                  <a:pt x="532" y="57"/>
                </a:lnTo>
                <a:lnTo>
                  <a:pt x="133" y="57"/>
                </a:lnTo>
                <a:lnTo>
                  <a:pt x="133" y="0"/>
                </a:lnTo>
                <a:lnTo>
                  <a:pt x="0" y="111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6888" name="Freeform 37"/>
          <p:cNvSpPr>
            <a:spLocks/>
          </p:cNvSpPr>
          <p:nvPr/>
        </p:nvSpPr>
        <p:spPr bwMode="auto">
          <a:xfrm>
            <a:off x="2998788" y="2657475"/>
            <a:ext cx="649287" cy="968375"/>
          </a:xfrm>
          <a:custGeom>
            <a:avLst/>
            <a:gdLst>
              <a:gd name="T0" fmla="*/ 2147483647 w 443"/>
              <a:gd name="T1" fmla="*/ 2147483647 h 610"/>
              <a:gd name="T2" fmla="*/ 0 w 443"/>
              <a:gd name="T3" fmla="*/ 2147483647 h 610"/>
              <a:gd name="T4" fmla="*/ 0 w 443"/>
              <a:gd name="T5" fmla="*/ 0 h 610"/>
              <a:gd name="T6" fmla="*/ 2147483647 w 443"/>
              <a:gd name="T7" fmla="*/ 2147483647 h 610"/>
              <a:gd name="T8" fmla="*/ 0 60000 65536"/>
              <a:gd name="T9" fmla="*/ 0 60000 65536"/>
              <a:gd name="T10" fmla="*/ 0 60000 65536"/>
              <a:gd name="T11" fmla="*/ 0 60000 65536"/>
              <a:gd name="T12" fmla="*/ 0 w 443"/>
              <a:gd name="T13" fmla="*/ 0 h 610"/>
              <a:gd name="T14" fmla="*/ 443 w 443"/>
              <a:gd name="T15" fmla="*/ 610 h 6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3" h="610">
                <a:moveTo>
                  <a:pt x="443" y="304"/>
                </a:moveTo>
                <a:lnTo>
                  <a:pt x="0" y="610"/>
                </a:lnTo>
                <a:lnTo>
                  <a:pt x="0" y="0"/>
                </a:lnTo>
                <a:lnTo>
                  <a:pt x="443" y="304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6889" name="Rectangle 38"/>
          <p:cNvSpPr>
            <a:spLocks noChangeArrowheads="1"/>
          </p:cNvSpPr>
          <p:nvPr/>
        </p:nvSpPr>
        <p:spPr bwMode="auto">
          <a:xfrm>
            <a:off x="1700213" y="3844925"/>
            <a:ext cx="9763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6890" name="Rectangle 39"/>
          <p:cNvSpPr>
            <a:spLocks noChangeArrowheads="1"/>
          </p:cNvSpPr>
          <p:nvPr/>
        </p:nvSpPr>
        <p:spPr bwMode="auto">
          <a:xfrm>
            <a:off x="1828800" y="3908425"/>
            <a:ext cx="485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Mess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6891" name="Rectangle 40"/>
          <p:cNvSpPr>
            <a:spLocks noChangeArrowheads="1"/>
          </p:cNvSpPr>
          <p:nvPr/>
        </p:nvSpPr>
        <p:spPr bwMode="auto">
          <a:xfrm>
            <a:off x="2374900" y="3908425"/>
            <a:ext cx="63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-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6892" name="Rectangle 41"/>
          <p:cNvSpPr>
            <a:spLocks noChangeArrowheads="1"/>
          </p:cNvSpPr>
          <p:nvPr/>
        </p:nvSpPr>
        <p:spPr bwMode="auto">
          <a:xfrm>
            <a:off x="1828800" y="4133850"/>
            <a:ext cx="709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wandler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6893" name="Rectangle 42"/>
          <p:cNvSpPr>
            <a:spLocks noChangeArrowheads="1"/>
          </p:cNvSpPr>
          <p:nvPr/>
        </p:nvSpPr>
        <p:spPr bwMode="auto">
          <a:xfrm>
            <a:off x="2459038" y="4133850"/>
            <a:ext cx="52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6894" name="Rectangle 43"/>
          <p:cNvSpPr>
            <a:spLocks noChangeArrowheads="1"/>
          </p:cNvSpPr>
          <p:nvPr/>
        </p:nvSpPr>
        <p:spPr bwMode="auto">
          <a:xfrm>
            <a:off x="2673350" y="3844925"/>
            <a:ext cx="13001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6895" name="Rectangle 44"/>
          <p:cNvSpPr>
            <a:spLocks noChangeArrowheads="1"/>
          </p:cNvSpPr>
          <p:nvPr/>
        </p:nvSpPr>
        <p:spPr bwMode="auto">
          <a:xfrm>
            <a:off x="2803525" y="3908425"/>
            <a:ext cx="134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A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6896" name="Rectangle 45"/>
          <p:cNvSpPr>
            <a:spLocks noChangeArrowheads="1"/>
          </p:cNvSpPr>
          <p:nvPr/>
        </p:nvSpPr>
        <p:spPr bwMode="auto">
          <a:xfrm>
            <a:off x="2922588" y="3908425"/>
            <a:ext cx="495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nalog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6897" name="Rectangle 46"/>
          <p:cNvSpPr>
            <a:spLocks noChangeArrowheads="1"/>
          </p:cNvSpPr>
          <p:nvPr/>
        </p:nvSpPr>
        <p:spPr bwMode="auto">
          <a:xfrm>
            <a:off x="3441700" y="3908425"/>
            <a:ext cx="63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-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6898" name="Rectangle 47"/>
          <p:cNvSpPr>
            <a:spLocks noChangeArrowheads="1"/>
          </p:cNvSpPr>
          <p:nvPr/>
        </p:nvSpPr>
        <p:spPr bwMode="auto">
          <a:xfrm>
            <a:off x="2803525" y="4133850"/>
            <a:ext cx="812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Frontend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6899" name="Rectangle 48"/>
          <p:cNvSpPr>
            <a:spLocks noChangeArrowheads="1"/>
          </p:cNvSpPr>
          <p:nvPr/>
        </p:nvSpPr>
        <p:spPr bwMode="auto">
          <a:xfrm>
            <a:off x="3524250" y="4133850"/>
            <a:ext cx="52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6900" name="Rectangle 49"/>
          <p:cNvSpPr>
            <a:spLocks noChangeArrowheads="1"/>
          </p:cNvSpPr>
          <p:nvPr/>
        </p:nvSpPr>
        <p:spPr bwMode="auto">
          <a:xfrm>
            <a:off x="4133850" y="3844925"/>
            <a:ext cx="14636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6901" name="Rectangle 50"/>
          <p:cNvSpPr>
            <a:spLocks noChangeArrowheads="1"/>
          </p:cNvSpPr>
          <p:nvPr/>
        </p:nvSpPr>
        <p:spPr bwMode="auto">
          <a:xfrm>
            <a:off x="4264025" y="3908425"/>
            <a:ext cx="134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A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6902" name="Rectangle 51"/>
          <p:cNvSpPr>
            <a:spLocks noChangeArrowheads="1"/>
          </p:cNvSpPr>
          <p:nvPr/>
        </p:nvSpPr>
        <p:spPr bwMode="auto">
          <a:xfrm>
            <a:off x="4383088" y="3908425"/>
            <a:ext cx="1114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nalog/Digital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6903" name="Rectangle 55"/>
          <p:cNvSpPr>
            <a:spLocks noChangeArrowheads="1"/>
          </p:cNvSpPr>
          <p:nvPr/>
        </p:nvSpPr>
        <p:spPr bwMode="auto">
          <a:xfrm>
            <a:off x="4264025" y="413385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Wandler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6904" name="Rectangle 56"/>
          <p:cNvSpPr>
            <a:spLocks noChangeArrowheads="1"/>
          </p:cNvSpPr>
          <p:nvPr/>
        </p:nvSpPr>
        <p:spPr bwMode="auto">
          <a:xfrm>
            <a:off x="4935538" y="4133850"/>
            <a:ext cx="52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6905" name="Rectangle 57"/>
          <p:cNvSpPr>
            <a:spLocks noChangeArrowheads="1"/>
          </p:cNvSpPr>
          <p:nvPr/>
        </p:nvSpPr>
        <p:spPr bwMode="auto">
          <a:xfrm>
            <a:off x="5595938" y="3844925"/>
            <a:ext cx="13001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6906" name="Rectangle 58"/>
          <p:cNvSpPr>
            <a:spLocks noChangeArrowheads="1"/>
          </p:cNvSpPr>
          <p:nvPr/>
        </p:nvSpPr>
        <p:spPr bwMode="auto">
          <a:xfrm>
            <a:off x="5724525" y="3908425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Micro-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6907" name="Rectangle 60"/>
          <p:cNvSpPr>
            <a:spLocks noChangeArrowheads="1"/>
          </p:cNvSpPr>
          <p:nvPr/>
        </p:nvSpPr>
        <p:spPr bwMode="auto">
          <a:xfrm>
            <a:off x="5724525" y="4133850"/>
            <a:ext cx="91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Prozessor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6908" name="Rectangle 61"/>
          <p:cNvSpPr>
            <a:spLocks noChangeArrowheads="1"/>
          </p:cNvSpPr>
          <p:nvPr/>
        </p:nvSpPr>
        <p:spPr bwMode="auto">
          <a:xfrm>
            <a:off x="6537325" y="4133850"/>
            <a:ext cx="52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6909" name="Rectangle 62"/>
          <p:cNvSpPr>
            <a:spLocks noChangeArrowheads="1"/>
          </p:cNvSpPr>
          <p:nvPr/>
        </p:nvSpPr>
        <p:spPr bwMode="auto">
          <a:xfrm>
            <a:off x="6894513" y="3844925"/>
            <a:ext cx="130175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6910" name="Rectangle 63"/>
          <p:cNvSpPr>
            <a:spLocks noChangeArrowheads="1"/>
          </p:cNvSpPr>
          <p:nvPr/>
        </p:nvSpPr>
        <p:spPr bwMode="auto">
          <a:xfrm>
            <a:off x="7023100" y="3908425"/>
            <a:ext cx="349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Bus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6911" name="Rectangle 64"/>
          <p:cNvSpPr>
            <a:spLocks noChangeArrowheads="1"/>
          </p:cNvSpPr>
          <p:nvPr/>
        </p:nvSpPr>
        <p:spPr bwMode="auto">
          <a:xfrm>
            <a:off x="7404100" y="3908425"/>
            <a:ext cx="63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-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6912" name="Rectangle 65"/>
          <p:cNvSpPr>
            <a:spLocks noChangeArrowheads="1"/>
          </p:cNvSpPr>
          <p:nvPr/>
        </p:nvSpPr>
        <p:spPr bwMode="auto">
          <a:xfrm>
            <a:off x="7023100" y="4133850"/>
            <a:ext cx="1093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 b="0">
                <a:solidFill>
                  <a:srgbClr val="000000"/>
                </a:solidFill>
              </a:rPr>
              <a:t>Schnittstelle</a:t>
            </a:r>
            <a:endParaRPr lang="de-DE" sz="1600" b="0">
              <a:latin typeface="Times New Roman" pitchFamily="18" charset="0"/>
            </a:endParaRPr>
          </a:p>
        </p:txBody>
      </p:sp>
      <p:sp>
        <p:nvSpPr>
          <p:cNvPr id="36913" name="Rectangle 66"/>
          <p:cNvSpPr>
            <a:spLocks noChangeArrowheads="1"/>
          </p:cNvSpPr>
          <p:nvPr/>
        </p:nvSpPr>
        <p:spPr bwMode="auto">
          <a:xfrm>
            <a:off x="7993063" y="4133850"/>
            <a:ext cx="52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6914" name="Rectangle 179"/>
          <p:cNvSpPr>
            <a:spLocks noChangeArrowheads="1"/>
          </p:cNvSpPr>
          <p:nvPr/>
        </p:nvSpPr>
        <p:spPr bwMode="auto">
          <a:xfrm>
            <a:off x="5919788" y="4900613"/>
            <a:ext cx="27622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6915" name="Rectangle 180"/>
          <p:cNvSpPr>
            <a:spLocks noChangeArrowheads="1"/>
          </p:cNvSpPr>
          <p:nvPr/>
        </p:nvSpPr>
        <p:spPr bwMode="auto">
          <a:xfrm>
            <a:off x="6049963" y="4962525"/>
            <a:ext cx="223678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700" i="1">
                <a:solidFill>
                  <a:srgbClr val="000000"/>
                </a:solidFill>
              </a:rPr>
              <a:t>Smart Sensor System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6916" name="Rectangle 181"/>
          <p:cNvSpPr>
            <a:spLocks noChangeArrowheads="1"/>
          </p:cNvSpPr>
          <p:nvPr/>
        </p:nvSpPr>
        <p:spPr bwMode="auto">
          <a:xfrm>
            <a:off x="8105775" y="4962525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700" i="1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6917" name="Rectangle 183"/>
          <p:cNvSpPr>
            <a:spLocks noChangeArrowheads="1"/>
          </p:cNvSpPr>
          <p:nvPr/>
        </p:nvSpPr>
        <p:spPr bwMode="auto">
          <a:xfrm>
            <a:off x="8732838" y="5218113"/>
            <a:ext cx="60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 b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308" name="Textfeld 307"/>
          <p:cNvSpPr txBox="1"/>
          <p:nvPr/>
        </p:nvSpPr>
        <p:spPr>
          <a:xfrm>
            <a:off x="1357313" y="1809750"/>
            <a:ext cx="1516062" cy="547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Physikalisches </a:t>
            </a:r>
          </a:p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Signal</a:t>
            </a:r>
          </a:p>
        </p:txBody>
      </p:sp>
      <p:sp>
        <p:nvSpPr>
          <p:cNvPr id="309" name="Textfeld 308"/>
          <p:cNvSpPr txBox="1"/>
          <p:nvPr/>
        </p:nvSpPr>
        <p:spPr>
          <a:xfrm>
            <a:off x="6858000" y="1790700"/>
            <a:ext cx="979488" cy="566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Digitales </a:t>
            </a:r>
          </a:p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Signal</a:t>
            </a:r>
          </a:p>
        </p:txBody>
      </p:sp>
      <p:sp>
        <p:nvSpPr>
          <p:cNvPr id="310" name="Textfeld 309"/>
          <p:cNvSpPr txBox="1"/>
          <p:nvPr/>
        </p:nvSpPr>
        <p:spPr>
          <a:xfrm>
            <a:off x="4071938" y="1790700"/>
            <a:ext cx="1289050" cy="566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Elektrisches </a:t>
            </a:r>
          </a:p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Signal</a:t>
            </a:r>
          </a:p>
        </p:txBody>
      </p:sp>
      <p:sp>
        <p:nvSpPr>
          <p:cNvPr id="311" name="Textfeld 310"/>
          <p:cNvSpPr txBox="1"/>
          <p:nvPr/>
        </p:nvSpPr>
        <p:spPr>
          <a:xfrm>
            <a:off x="2786063" y="1790700"/>
            <a:ext cx="989012" cy="566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Analoges</a:t>
            </a:r>
          </a:p>
          <a:p>
            <a:pPr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Signal</a:t>
            </a:r>
          </a:p>
        </p:txBody>
      </p:sp>
      <p:grpSp>
        <p:nvGrpSpPr>
          <p:cNvPr id="7" name="Group 189"/>
          <p:cNvGrpSpPr>
            <a:grpSpLocks/>
          </p:cNvGrpSpPr>
          <p:nvPr/>
        </p:nvGrpSpPr>
        <p:grpSpPr bwMode="auto">
          <a:xfrm>
            <a:off x="762000" y="838200"/>
            <a:ext cx="7391400" cy="5410200"/>
            <a:chOff x="480" y="528"/>
            <a:chExt cx="4656" cy="3408"/>
          </a:xfrm>
        </p:grpSpPr>
        <p:sp>
          <p:nvSpPr>
            <p:cNvPr id="36923" name="Rectangle 187"/>
            <p:cNvSpPr>
              <a:spLocks noChangeArrowheads="1"/>
            </p:cNvSpPr>
            <p:nvPr/>
          </p:nvSpPr>
          <p:spPr bwMode="auto">
            <a:xfrm>
              <a:off x="3408" y="528"/>
              <a:ext cx="912" cy="1536"/>
            </a:xfrm>
            <a:prstGeom prst="rect">
              <a:avLst/>
            </a:prstGeom>
            <a:solidFill>
              <a:srgbClr val="CCFFCC"/>
            </a:solidFill>
            <a:ln w="476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defTabSz="762000"/>
              <a:r>
                <a:rPr lang="de-DE" sz="1200"/>
                <a:t>Festkomma / Gleitkomma,</a:t>
              </a:r>
            </a:p>
            <a:p>
              <a:pPr defTabSz="762000"/>
              <a:r>
                <a:rPr lang="de-DE" sz="1200"/>
                <a:t>Wortbreite,</a:t>
              </a:r>
            </a:p>
            <a:p>
              <a:pPr defTabSz="762000"/>
              <a:r>
                <a:rPr lang="de-DE" sz="1200"/>
                <a:t>Taktfrequenz,</a:t>
              </a:r>
            </a:p>
            <a:p>
              <a:pPr defTabSz="762000"/>
              <a:r>
                <a:rPr lang="de-DE" sz="1200"/>
                <a:t>Architektur (DSP, MC),</a:t>
              </a:r>
            </a:p>
            <a:p>
              <a:pPr defTabSz="762000"/>
              <a:r>
                <a:rPr lang="de-DE" sz="1200"/>
                <a:t>Peripherie,</a:t>
              </a:r>
            </a:p>
            <a:p>
              <a:pPr defTabSz="762000"/>
              <a:r>
                <a:rPr lang="de-DE" sz="1200"/>
                <a:t>Speicher, </a:t>
              </a:r>
            </a:p>
            <a:p>
              <a:pPr defTabSz="762000"/>
              <a:r>
                <a:rPr lang="de-DE" sz="1200"/>
                <a:t>etc.</a:t>
              </a:r>
            </a:p>
          </p:txBody>
        </p:sp>
        <p:sp>
          <p:nvSpPr>
            <p:cNvPr id="36924" name="Rectangle 184"/>
            <p:cNvSpPr>
              <a:spLocks noChangeArrowheads="1"/>
            </p:cNvSpPr>
            <p:nvPr/>
          </p:nvSpPr>
          <p:spPr bwMode="auto">
            <a:xfrm>
              <a:off x="480" y="2400"/>
              <a:ext cx="1008" cy="1536"/>
            </a:xfrm>
            <a:prstGeom prst="rect">
              <a:avLst/>
            </a:prstGeom>
            <a:solidFill>
              <a:srgbClr val="CCFFCC"/>
            </a:solidFill>
            <a:ln w="476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defTabSz="762000"/>
              <a:r>
                <a:rPr lang="de-DE" sz="1400" dirty="0"/>
                <a:t>Signalwandler:</a:t>
              </a:r>
            </a:p>
            <a:p>
              <a:pPr defTabSz="762000"/>
              <a:endParaRPr lang="de-DE" sz="1400" dirty="0"/>
            </a:p>
            <a:p>
              <a:pPr defTabSz="762000"/>
              <a:r>
                <a:rPr lang="de-DE" sz="1400" dirty="0"/>
                <a:t>Thermoelement</a:t>
              </a:r>
            </a:p>
            <a:p>
              <a:pPr defTabSz="762000"/>
              <a:r>
                <a:rPr lang="de-DE" sz="1400" dirty="0" err="1"/>
                <a:t>Photodiode</a:t>
              </a:r>
              <a:endParaRPr lang="de-DE" sz="1400" dirty="0"/>
            </a:p>
            <a:p>
              <a:pPr defTabSz="762000"/>
              <a:r>
                <a:rPr lang="de-DE" sz="1400" dirty="0" err="1"/>
                <a:t>Beschleuni-gungssensor</a:t>
              </a:r>
              <a:endParaRPr lang="de-DE" sz="1400" dirty="0"/>
            </a:p>
            <a:p>
              <a:pPr defTabSz="762000"/>
              <a:r>
                <a:rPr lang="de-DE" sz="1400" dirty="0"/>
                <a:t>etc.</a:t>
              </a:r>
            </a:p>
            <a:p>
              <a:pPr defTabSz="762000"/>
              <a:endParaRPr lang="de-DE" sz="1400" dirty="0"/>
            </a:p>
          </p:txBody>
        </p:sp>
        <p:sp>
          <p:nvSpPr>
            <p:cNvPr id="36925" name="Rectangle 185"/>
            <p:cNvSpPr>
              <a:spLocks noChangeArrowheads="1"/>
            </p:cNvSpPr>
            <p:nvPr/>
          </p:nvSpPr>
          <p:spPr bwMode="auto">
            <a:xfrm>
              <a:off x="1488" y="576"/>
              <a:ext cx="1008" cy="1536"/>
            </a:xfrm>
            <a:prstGeom prst="rect">
              <a:avLst/>
            </a:prstGeom>
            <a:solidFill>
              <a:srgbClr val="CCFFCC"/>
            </a:solidFill>
            <a:ln w="476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defTabSz="762000"/>
              <a:r>
                <a:rPr lang="de-DE" sz="1400" dirty="0"/>
                <a:t>Analoge </a:t>
              </a:r>
              <a:r>
                <a:rPr lang="de-DE" sz="1400" dirty="0" err="1"/>
                <a:t>Signalverar-beitung</a:t>
              </a:r>
              <a:r>
                <a:rPr lang="de-DE" sz="1400" dirty="0"/>
                <a:t>:</a:t>
              </a:r>
            </a:p>
            <a:p>
              <a:pPr defTabSz="762000"/>
              <a:endParaRPr lang="de-DE" sz="1400" dirty="0"/>
            </a:p>
            <a:p>
              <a:pPr defTabSz="762000"/>
              <a:r>
                <a:rPr lang="de-DE" sz="1400" dirty="0"/>
                <a:t>Verstärkung</a:t>
              </a:r>
            </a:p>
            <a:p>
              <a:pPr defTabSz="762000"/>
              <a:r>
                <a:rPr lang="de-DE" sz="1400" dirty="0"/>
                <a:t>Filterung</a:t>
              </a:r>
            </a:p>
            <a:p>
              <a:pPr defTabSz="762000"/>
              <a:r>
                <a:rPr lang="de-DE" sz="1400" dirty="0"/>
                <a:t>Offset-Kompensation</a:t>
              </a:r>
            </a:p>
            <a:p>
              <a:pPr defTabSz="762000"/>
              <a:r>
                <a:rPr lang="de-DE" sz="1400" dirty="0"/>
                <a:t>etc. </a:t>
              </a:r>
            </a:p>
          </p:txBody>
        </p:sp>
        <p:sp>
          <p:nvSpPr>
            <p:cNvPr id="36926" name="Rectangle 186"/>
            <p:cNvSpPr>
              <a:spLocks noChangeArrowheads="1"/>
            </p:cNvSpPr>
            <p:nvPr/>
          </p:nvSpPr>
          <p:spPr bwMode="auto">
            <a:xfrm>
              <a:off x="2448" y="2400"/>
              <a:ext cx="1008" cy="1536"/>
            </a:xfrm>
            <a:prstGeom prst="rect">
              <a:avLst/>
            </a:prstGeom>
            <a:solidFill>
              <a:srgbClr val="CCFFCC"/>
            </a:solidFill>
            <a:ln w="476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defTabSz="762000"/>
              <a:r>
                <a:rPr lang="de-DE" sz="1400"/>
                <a:t>A/D – Wandler:</a:t>
              </a:r>
            </a:p>
            <a:p>
              <a:pPr defTabSz="762000"/>
              <a:r>
                <a:rPr lang="de-DE" sz="1400"/>
                <a:t>Auflösung , Frequenz ,</a:t>
              </a:r>
            </a:p>
            <a:p>
              <a:pPr defTabSz="762000"/>
              <a:r>
                <a:rPr lang="de-DE" sz="1400"/>
                <a:t>Typ (sample-hold, sigma-delta, ...)</a:t>
              </a:r>
            </a:p>
          </p:txBody>
        </p:sp>
        <p:sp>
          <p:nvSpPr>
            <p:cNvPr id="36927" name="Rectangle 188"/>
            <p:cNvSpPr>
              <a:spLocks noChangeArrowheads="1"/>
            </p:cNvSpPr>
            <p:nvPr/>
          </p:nvSpPr>
          <p:spPr bwMode="auto">
            <a:xfrm>
              <a:off x="4224" y="2400"/>
              <a:ext cx="912" cy="1536"/>
            </a:xfrm>
            <a:prstGeom prst="rect">
              <a:avLst/>
            </a:prstGeom>
            <a:solidFill>
              <a:srgbClr val="CCFFCC"/>
            </a:solidFill>
            <a:ln w="476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defTabSz="762000"/>
              <a:r>
                <a:rPr lang="de-DE" sz="1200"/>
                <a:t>Seriell / Parallel,</a:t>
              </a:r>
            </a:p>
            <a:p>
              <a:pPr defTabSz="762000"/>
              <a:r>
                <a:rPr lang="de-DE" sz="1200"/>
                <a:t>Bus / PtP,</a:t>
              </a:r>
            </a:p>
            <a:p>
              <a:pPr defTabSz="762000"/>
              <a:r>
                <a:rPr lang="de-DE" sz="1200"/>
                <a:t>Wired/wireless,</a:t>
              </a:r>
            </a:p>
            <a:p>
              <a:pPr defTabSz="762000"/>
              <a:r>
                <a:rPr lang="de-DE" sz="1200"/>
                <a:t>Etc.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Integrated Smart Sensors: Beispiel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33413" y="914400"/>
            <a:ext cx="4360862" cy="2133600"/>
          </a:xfrm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mtClean="0"/>
              <a:t>Laser-Doppler-Interferometer zur berührungslosen Geschwindigkeitsmessung</a:t>
            </a:r>
          </a:p>
          <a:p>
            <a:pPr>
              <a:lnSpc>
                <a:spcPct val="100000"/>
              </a:lnSpc>
            </a:pPr>
            <a:r>
              <a:rPr lang="de-DE" smtClean="0"/>
              <a:t>Anwendung zur Längenmessung bandförmiger Materialien</a:t>
            </a:r>
          </a:p>
          <a:p>
            <a:pPr lvl="1">
              <a:lnSpc>
                <a:spcPct val="100000"/>
              </a:lnSpc>
            </a:pPr>
            <a:endParaRPr lang="de-DE" smtClean="0"/>
          </a:p>
          <a:p>
            <a:pPr lvl="1">
              <a:lnSpc>
                <a:spcPct val="100000"/>
              </a:lnSpc>
            </a:pPr>
            <a:endParaRPr lang="de-DE" smtClean="0"/>
          </a:p>
          <a:p>
            <a:pPr lvl="1">
              <a:lnSpc>
                <a:spcPct val="100000"/>
              </a:lnSpc>
              <a:buFont typeface="Monotype Sorts" pitchFamily="2" charset="2"/>
              <a:buNone/>
            </a:pPr>
            <a:endParaRPr lang="de-DE" smtClean="0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2462213" y="1863725"/>
            <a:ext cx="9053512" cy="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2462213" y="1863725"/>
            <a:ext cx="9053512" cy="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5127" name="Rectangle 189"/>
          <p:cNvSpPr>
            <a:spLocks noChangeArrowheads="1"/>
          </p:cNvSpPr>
          <p:nvPr/>
        </p:nvSpPr>
        <p:spPr bwMode="auto">
          <a:xfrm>
            <a:off x="844550" y="3505200"/>
            <a:ext cx="7351713" cy="2168525"/>
          </a:xfrm>
          <a:prstGeom prst="rect">
            <a:avLst/>
          </a:prstGeom>
          <a:solidFill>
            <a:srgbClr val="BFCEFF"/>
          </a:solidFill>
          <a:ln w="3975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8" name="Freeform 190"/>
          <p:cNvSpPr>
            <a:spLocks/>
          </p:cNvSpPr>
          <p:nvPr/>
        </p:nvSpPr>
        <p:spPr bwMode="auto">
          <a:xfrm>
            <a:off x="5108575" y="3914775"/>
            <a:ext cx="487363" cy="352425"/>
          </a:xfrm>
          <a:custGeom>
            <a:avLst/>
            <a:gdLst>
              <a:gd name="T0" fmla="*/ 0 w 333"/>
              <a:gd name="T1" fmla="*/ 2147483647 h 222"/>
              <a:gd name="T2" fmla="*/ 2147483647 w 333"/>
              <a:gd name="T3" fmla="*/ 2147483647 h 222"/>
              <a:gd name="T4" fmla="*/ 2147483647 w 333"/>
              <a:gd name="T5" fmla="*/ 2147483647 h 222"/>
              <a:gd name="T6" fmla="*/ 2147483647 w 333"/>
              <a:gd name="T7" fmla="*/ 2147483647 h 222"/>
              <a:gd name="T8" fmla="*/ 2147483647 w 333"/>
              <a:gd name="T9" fmla="*/ 2147483647 h 222"/>
              <a:gd name="T10" fmla="*/ 2147483647 w 333"/>
              <a:gd name="T11" fmla="*/ 2147483647 h 222"/>
              <a:gd name="T12" fmla="*/ 2147483647 w 333"/>
              <a:gd name="T13" fmla="*/ 0 h 222"/>
              <a:gd name="T14" fmla="*/ 2147483647 w 333"/>
              <a:gd name="T15" fmla="*/ 2147483647 h 222"/>
              <a:gd name="T16" fmla="*/ 2147483647 w 333"/>
              <a:gd name="T17" fmla="*/ 2147483647 h 222"/>
              <a:gd name="T18" fmla="*/ 2147483647 w 333"/>
              <a:gd name="T19" fmla="*/ 0 h 222"/>
              <a:gd name="T20" fmla="*/ 0 w 333"/>
              <a:gd name="T21" fmla="*/ 2147483647 h 2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3"/>
              <a:gd name="T34" fmla="*/ 0 h 222"/>
              <a:gd name="T35" fmla="*/ 333 w 333"/>
              <a:gd name="T36" fmla="*/ 222 h 2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3" h="222">
                <a:moveTo>
                  <a:pt x="0" y="111"/>
                </a:moveTo>
                <a:lnTo>
                  <a:pt x="67" y="222"/>
                </a:lnTo>
                <a:lnTo>
                  <a:pt x="67" y="167"/>
                </a:lnTo>
                <a:lnTo>
                  <a:pt x="266" y="167"/>
                </a:lnTo>
                <a:lnTo>
                  <a:pt x="266" y="222"/>
                </a:lnTo>
                <a:lnTo>
                  <a:pt x="333" y="111"/>
                </a:lnTo>
                <a:lnTo>
                  <a:pt x="266" y="0"/>
                </a:lnTo>
                <a:lnTo>
                  <a:pt x="266" y="57"/>
                </a:lnTo>
                <a:lnTo>
                  <a:pt x="67" y="57"/>
                </a:lnTo>
                <a:lnTo>
                  <a:pt x="67" y="0"/>
                </a:lnTo>
                <a:lnTo>
                  <a:pt x="0" y="111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2" name="Group 191"/>
          <p:cNvGrpSpPr>
            <a:grpSpLocks/>
          </p:cNvGrpSpPr>
          <p:nvPr/>
        </p:nvGrpSpPr>
        <p:grpSpPr bwMode="auto">
          <a:xfrm>
            <a:off x="1898650" y="4048125"/>
            <a:ext cx="441325" cy="95250"/>
            <a:chOff x="827" y="1931"/>
            <a:chExt cx="445" cy="96"/>
          </a:xfrm>
        </p:grpSpPr>
        <p:sp>
          <p:nvSpPr>
            <p:cNvPr id="5185" name="Line 192"/>
            <p:cNvSpPr>
              <a:spLocks noChangeShapeType="1"/>
            </p:cNvSpPr>
            <p:nvPr/>
          </p:nvSpPr>
          <p:spPr bwMode="auto">
            <a:xfrm>
              <a:off x="827" y="1978"/>
              <a:ext cx="350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6" name="Freeform 193"/>
            <p:cNvSpPr>
              <a:spLocks/>
            </p:cNvSpPr>
            <p:nvPr/>
          </p:nvSpPr>
          <p:spPr bwMode="auto">
            <a:xfrm>
              <a:off x="1174" y="1931"/>
              <a:ext cx="98" cy="96"/>
            </a:xfrm>
            <a:custGeom>
              <a:avLst/>
              <a:gdLst>
                <a:gd name="T0" fmla="*/ 0 w 98"/>
                <a:gd name="T1" fmla="*/ 96 h 96"/>
                <a:gd name="T2" fmla="*/ 98 w 98"/>
                <a:gd name="T3" fmla="*/ 47 h 96"/>
                <a:gd name="T4" fmla="*/ 0 w 98"/>
                <a:gd name="T5" fmla="*/ 0 h 96"/>
                <a:gd name="T6" fmla="*/ 0 w 98"/>
                <a:gd name="T7" fmla="*/ 96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"/>
                <a:gd name="T13" fmla="*/ 0 h 96"/>
                <a:gd name="T14" fmla="*/ 98 w 9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" h="96">
                  <a:moveTo>
                    <a:pt x="0" y="96"/>
                  </a:moveTo>
                  <a:lnTo>
                    <a:pt x="98" y="47"/>
                  </a:lnTo>
                  <a:lnTo>
                    <a:pt x="0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130" name="Oval 194"/>
          <p:cNvSpPr>
            <a:spLocks noChangeArrowheads="1"/>
          </p:cNvSpPr>
          <p:nvPr/>
        </p:nvSpPr>
        <p:spPr bwMode="auto">
          <a:xfrm>
            <a:off x="2320925" y="3829050"/>
            <a:ext cx="488950" cy="530225"/>
          </a:xfrm>
          <a:prstGeom prst="ellipse">
            <a:avLst/>
          </a:pr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1" name="Rectangle 195"/>
          <p:cNvSpPr>
            <a:spLocks noChangeArrowheads="1"/>
          </p:cNvSpPr>
          <p:nvPr/>
        </p:nvSpPr>
        <p:spPr bwMode="auto">
          <a:xfrm>
            <a:off x="2524125" y="3957638"/>
            <a:ext cx="1603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S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5132" name="Rectangle 196"/>
          <p:cNvSpPr>
            <a:spLocks noChangeArrowheads="1"/>
          </p:cNvSpPr>
          <p:nvPr/>
        </p:nvSpPr>
        <p:spPr bwMode="auto">
          <a:xfrm>
            <a:off x="2178050" y="3957638"/>
            <a:ext cx="66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grpSp>
        <p:nvGrpSpPr>
          <p:cNvPr id="3" name="Group 197"/>
          <p:cNvGrpSpPr>
            <a:grpSpLocks/>
          </p:cNvGrpSpPr>
          <p:nvPr/>
        </p:nvGrpSpPr>
        <p:grpSpPr bwMode="auto">
          <a:xfrm>
            <a:off x="2813050" y="4016375"/>
            <a:ext cx="492125" cy="133350"/>
            <a:chOff x="1603" y="1931"/>
            <a:chExt cx="443" cy="96"/>
          </a:xfrm>
        </p:grpSpPr>
        <p:grpSp>
          <p:nvGrpSpPr>
            <p:cNvPr id="4" name="Group 198"/>
            <p:cNvGrpSpPr>
              <a:grpSpLocks/>
            </p:cNvGrpSpPr>
            <p:nvPr/>
          </p:nvGrpSpPr>
          <p:grpSpPr bwMode="auto">
            <a:xfrm>
              <a:off x="1603" y="1931"/>
              <a:ext cx="334" cy="96"/>
              <a:chOff x="1603" y="1931"/>
              <a:chExt cx="334" cy="96"/>
            </a:xfrm>
          </p:grpSpPr>
          <p:sp>
            <p:nvSpPr>
              <p:cNvPr id="5183" name="Line 199"/>
              <p:cNvSpPr>
                <a:spLocks noChangeShapeType="1"/>
              </p:cNvSpPr>
              <p:nvPr/>
            </p:nvSpPr>
            <p:spPr bwMode="auto">
              <a:xfrm>
                <a:off x="1603" y="1978"/>
                <a:ext cx="23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4" name="Freeform 200"/>
              <p:cNvSpPr>
                <a:spLocks/>
              </p:cNvSpPr>
              <p:nvPr/>
            </p:nvSpPr>
            <p:spPr bwMode="auto">
              <a:xfrm>
                <a:off x="1839" y="1931"/>
                <a:ext cx="98" cy="96"/>
              </a:xfrm>
              <a:custGeom>
                <a:avLst/>
                <a:gdLst>
                  <a:gd name="T0" fmla="*/ 0 w 98"/>
                  <a:gd name="T1" fmla="*/ 96 h 96"/>
                  <a:gd name="T2" fmla="*/ 98 w 98"/>
                  <a:gd name="T3" fmla="*/ 47 h 96"/>
                  <a:gd name="T4" fmla="*/ 0 w 98"/>
                  <a:gd name="T5" fmla="*/ 0 h 96"/>
                  <a:gd name="T6" fmla="*/ 0 w 98"/>
                  <a:gd name="T7" fmla="*/ 96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8"/>
                  <a:gd name="T13" fmla="*/ 0 h 96"/>
                  <a:gd name="T14" fmla="*/ 98 w 9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8" h="96">
                    <a:moveTo>
                      <a:pt x="0" y="96"/>
                    </a:moveTo>
                    <a:lnTo>
                      <a:pt x="98" y="47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182" name="Line 201"/>
            <p:cNvSpPr>
              <a:spLocks noChangeShapeType="1"/>
            </p:cNvSpPr>
            <p:nvPr/>
          </p:nvSpPr>
          <p:spPr bwMode="auto">
            <a:xfrm>
              <a:off x="1713" y="1978"/>
              <a:ext cx="33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202"/>
          <p:cNvGrpSpPr>
            <a:grpSpLocks/>
          </p:cNvGrpSpPr>
          <p:nvPr/>
        </p:nvGrpSpPr>
        <p:grpSpPr bwMode="auto">
          <a:xfrm>
            <a:off x="3938588" y="3997325"/>
            <a:ext cx="357187" cy="171450"/>
            <a:chOff x="2489" y="1931"/>
            <a:chExt cx="443" cy="96"/>
          </a:xfrm>
        </p:grpSpPr>
        <p:grpSp>
          <p:nvGrpSpPr>
            <p:cNvPr id="6" name="Group 203"/>
            <p:cNvGrpSpPr>
              <a:grpSpLocks/>
            </p:cNvGrpSpPr>
            <p:nvPr/>
          </p:nvGrpSpPr>
          <p:grpSpPr bwMode="auto">
            <a:xfrm>
              <a:off x="2489" y="1931"/>
              <a:ext cx="334" cy="96"/>
              <a:chOff x="2489" y="1931"/>
              <a:chExt cx="334" cy="96"/>
            </a:xfrm>
          </p:grpSpPr>
          <p:sp>
            <p:nvSpPr>
              <p:cNvPr id="5179" name="Line 204"/>
              <p:cNvSpPr>
                <a:spLocks noChangeShapeType="1"/>
              </p:cNvSpPr>
              <p:nvPr/>
            </p:nvSpPr>
            <p:spPr bwMode="auto">
              <a:xfrm>
                <a:off x="2489" y="1978"/>
                <a:ext cx="23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0" name="Freeform 205"/>
              <p:cNvSpPr>
                <a:spLocks/>
              </p:cNvSpPr>
              <p:nvPr/>
            </p:nvSpPr>
            <p:spPr bwMode="auto">
              <a:xfrm>
                <a:off x="2725" y="1931"/>
                <a:ext cx="98" cy="96"/>
              </a:xfrm>
              <a:custGeom>
                <a:avLst/>
                <a:gdLst>
                  <a:gd name="T0" fmla="*/ 0 w 98"/>
                  <a:gd name="T1" fmla="*/ 96 h 96"/>
                  <a:gd name="T2" fmla="*/ 98 w 98"/>
                  <a:gd name="T3" fmla="*/ 47 h 96"/>
                  <a:gd name="T4" fmla="*/ 0 w 98"/>
                  <a:gd name="T5" fmla="*/ 0 h 96"/>
                  <a:gd name="T6" fmla="*/ 0 w 98"/>
                  <a:gd name="T7" fmla="*/ 96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8"/>
                  <a:gd name="T13" fmla="*/ 0 h 96"/>
                  <a:gd name="T14" fmla="*/ 98 w 9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8" h="96">
                    <a:moveTo>
                      <a:pt x="0" y="96"/>
                    </a:moveTo>
                    <a:lnTo>
                      <a:pt x="98" y="47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178" name="Line 206"/>
            <p:cNvSpPr>
              <a:spLocks noChangeShapeType="1"/>
            </p:cNvSpPr>
            <p:nvPr/>
          </p:nvSpPr>
          <p:spPr bwMode="auto">
            <a:xfrm>
              <a:off x="2600" y="1978"/>
              <a:ext cx="33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135" name="Rectangle 207"/>
          <p:cNvSpPr>
            <a:spLocks noChangeArrowheads="1"/>
          </p:cNvSpPr>
          <p:nvPr/>
        </p:nvSpPr>
        <p:spPr bwMode="auto">
          <a:xfrm>
            <a:off x="4295775" y="3738563"/>
            <a:ext cx="815975" cy="708025"/>
          </a:xfrm>
          <a:prstGeom prst="rect">
            <a:avLst/>
          </a:prstGeom>
          <a:solidFill>
            <a:srgbClr val="FFFF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6" name="Rectangle 208"/>
          <p:cNvSpPr>
            <a:spLocks noChangeArrowheads="1"/>
          </p:cNvSpPr>
          <p:nvPr/>
        </p:nvSpPr>
        <p:spPr bwMode="auto">
          <a:xfrm>
            <a:off x="4518025" y="3938588"/>
            <a:ext cx="1746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A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5137" name="Rectangle 209"/>
          <p:cNvSpPr>
            <a:spLocks noChangeArrowheads="1"/>
          </p:cNvSpPr>
          <p:nvPr/>
        </p:nvSpPr>
        <p:spPr bwMode="auto">
          <a:xfrm>
            <a:off x="4668838" y="3938588"/>
            <a:ext cx="2413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/D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5138" name="Rectangle 210"/>
          <p:cNvSpPr>
            <a:spLocks noChangeArrowheads="1"/>
          </p:cNvSpPr>
          <p:nvPr/>
        </p:nvSpPr>
        <p:spPr bwMode="auto">
          <a:xfrm>
            <a:off x="4886325" y="3938588"/>
            <a:ext cx="66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5139" name="Rectangle 211"/>
          <p:cNvSpPr>
            <a:spLocks noChangeArrowheads="1"/>
          </p:cNvSpPr>
          <p:nvPr/>
        </p:nvSpPr>
        <p:spPr bwMode="auto">
          <a:xfrm>
            <a:off x="5595938" y="3738563"/>
            <a:ext cx="814387" cy="708025"/>
          </a:xfrm>
          <a:prstGeom prst="rect">
            <a:avLst/>
          </a:prstGeom>
          <a:solidFill>
            <a:srgbClr val="FFFF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40" name="Rectangle 212"/>
          <p:cNvSpPr>
            <a:spLocks noChangeArrowheads="1"/>
          </p:cNvSpPr>
          <p:nvPr/>
        </p:nvSpPr>
        <p:spPr bwMode="auto">
          <a:xfrm>
            <a:off x="5780088" y="3938588"/>
            <a:ext cx="4953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DSP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5141" name="Rectangle 213"/>
          <p:cNvSpPr>
            <a:spLocks noChangeArrowheads="1"/>
          </p:cNvSpPr>
          <p:nvPr/>
        </p:nvSpPr>
        <p:spPr bwMode="auto">
          <a:xfrm>
            <a:off x="6169025" y="3938588"/>
            <a:ext cx="66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5142" name="Rectangle 214"/>
          <p:cNvSpPr>
            <a:spLocks noChangeArrowheads="1"/>
          </p:cNvSpPr>
          <p:nvPr/>
        </p:nvSpPr>
        <p:spPr bwMode="auto">
          <a:xfrm>
            <a:off x="6894513" y="3738563"/>
            <a:ext cx="812800" cy="708025"/>
          </a:xfrm>
          <a:prstGeom prst="rect">
            <a:avLst/>
          </a:prstGeom>
          <a:solidFill>
            <a:srgbClr val="FFFF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43" name="Rectangle 215"/>
          <p:cNvSpPr>
            <a:spLocks noChangeArrowheads="1"/>
          </p:cNvSpPr>
          <p:nvPr/>
        </p:nvSpPr>
        <p:spPr bwMode="auto">
          <a:xfrm>
            <a:off x="7065963" y="3860800"/>
            <a:ext cx="523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Inter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5144" name="Rectangle 216"/>
          <p:cNvSpPr>
            <a:spLocks noChangeArrowheads="1"/>
          </p:cNvSpPr>
          <p:nvPr/>
        </p:nvSpPr>
        <p:spPr bwMode="auto">
          <a:xfrm>
            <a:off x="7081838" y="4130675"/>
            <a:ext cx="4857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face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5145" name="Rectangle 217"/>
          <p:cNvSpPr>
            <a:spLocks noChangeArrowheads="1"/>
          </p:cNvSpPr>
          <p:nvPr/>
        </p:nvSpPr>
        <p:spPr bwMode="auto">
          <a:xfrm>
            <a:off x="7516813" y="4130675"/>
            <a:ext cx="66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90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5146" name="Freeform 218"/>
          <p:cNvSpPr>
            <a:spLocks/>
          </p:cNvSpPr>
          <p:nvPr/>
        </p:nvSpPr>
        <p:spPr bwMode="auto">
          <a:xfrm>
            <a:off x="6407150" y="3914775"/>
            <a:ext cx="487363" cy="352425"/>
          </a:xfrm>
          <a:custGeom>
            <a:avLst/>
            <a:gdLst>
              <a:gd name="T0" fmla="*/ 0 w 333"/>
              <a:gd name="T1" fmla="*/ 2147483647 h 222"/>
              <a:gd name="T2" fmla="*/ 2147483647 w 333"/>
              <a:gd name="T3" fmla="*/ 2147483647 h 222"/>
              <a:gd name="T4" fmla="*/ 2147483647 w 333"/>
              <a:gd name="T5" fmla="*/ 2147483647 h 222"/>
              <a:gd name="T6" fmla="*/ 2147483647 w 333"/>
              <a:gd name="T7" fmla="*/ 2147483647 h 222"/>
              <a:gd name="T8" fmla="*/ 2147483647 w 333"/>
              <a:gd name="T9" fmla="*/ 2147483647 h 222"/>
              <a:gd name="T10" fmla="*/ 2147483647 w 333"/>
              <a:gd name="T11" fmla="*/ 2147483647 h 222"/>
              <a:gd name="T12" fmla="*/ 2147483647 w 333"/>
              <a:gd name="T13" fmla="*/ 0 h 222"/>
              <a:gd name="T14" fmla="*/ 2147483647 w 333"/>
              <a:gd name="T15" fmla="*/ 2147483647 h 222"/>
              <a:gd name="T16" fmla="*/ 2147483647 w 333"/>
              <a:gd name="T17" fmla="*/ 2147483647 h 222"/>
              <a:gd name="T18" fmla="*/ 2147483647 w 333"/>
              <a:gd name="T19" fmla="*/ 0 h 222"/>
              <a:gd name="T20" fmla="*/ 0 w 333"/>
              <a:gd name="T21" fmla="*/ 2147483647 h 2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3"/>
              <a:gd name="T34" fmla="*/ 0 h 222"/>
              <a:gd name="T35" fmla="*/ 333 w 333"/>
              <a:gd name="T36" fmla="*/ 222 h 2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3" h="222">
                <a:moveTo>
                  <a:pt x="0" y="111"/>
                </a:moveTo>
                <a:lnTo>
                  <a:pt x="67" y="222"/>
                </a:lnTo>
                <a:lnTo>
                  <a:pt x="67" y="167"/>
                </a:lnTo>
                <a:lnTo>
                  <a:pt x="266" y="167"/>
                </a:lnTo>
                <a:lnTo>
                  <a:pt x="266" y="222"/>
                </a:lnTo>
                <a:lnTo>
                  <a:pt x="333" y="111"/>
                </a:lnTo>
                <a:lnTo>
                  <a:pt x="266" y="0"/>
                </a:lnTo>
                <a:lnTo>
                  <a:pt x="266" y="57"/>
                </a:lnTo>
                <a:lnTo>
                  <a:pt x="67" y="57"/>
                </a:lnTo>
                <a:lnTo>
                  <a:pt x="67" y="0"/>
                </a:lnTo>
                <a:lnTo>
                  <a:pt x="0" y="111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47" name="Freeform 219"/>
          <p:cNvSpPr>
            <a:spLocks/>
          </p:cNvSpPr>
          <p:nvPr/>
        </p:nvSpPr>
        <p:spPr bwMode="auto">
          <a:xfrm>
            <a:off x="7705725" y="3914775"/>
            <a:ext cx="974725" cy="352425"/>
          </a:xfrm>
          <a:custGeom>
            <a:avLst/>
            <a:gdLst>
              <a:gd name="T0" fmla="*/ 0 w 665"/>
              <a:gd name="T1" fmla="*/ 2147483647 h 222"/>
              <a:gd name="T2" fmla="*/ 2147483647 w 665"/>
              <a:gd name="T3" fmla="*/ 2147483647 h 222"/>
              <a:gd name="T4" fmla="*/ 2147483647 w 665"/>
              <a:gd name="T5" fmla="*/ 2147483647 h 222"/>
              <a:gd name="T6" fmla="*/ 2147483647 w 665"/>
              <a:gd name="T7" fmla="*/ 2147483647 h 222"/>
              <a:gd name="T8" fmla="*/ 2147483647 w 665"/>
              <a:gd name="T9" fmla="*/ 2147483647 h 222"/>
              <a:gd name="T10" fmla="*/ 2147483647 w 665"/>
              <a:gd name="T11" fmla="*/ 2147483647 h 222"/>
              <a:gd name="T12" fmla="*/ 2147483647 w 665"/>
              <a:gd name="T13" fmla="*/ 0 h 222"/>
              <a:gd name="T14" fmla="*/ 2147483647 w 665"/>
              <a:gd name="T15" fmla="*/ 2147483647 h 222"/>
              <a:gd name="T16" fmla="*/ 2147483647 w 665"/>
              <a:gd name="T17" fmla="*/ 2147483647 h 222"/>
              <a:gd name="T18" fmla="*/ 2147483647 w 665"/>
              <a:gd name="T19" fmla="*/ 0 h 222"/>
              <a:gd name="T20" fmla="*/ 0 w 665"/>
              <a:gd name="T21" fmla="*/ 2147483647 h 2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65"/>
              <a:gd name="T34" fmla="*/ 0 h 222"/>
              <a:gd name="T35" fmla="*/ 665 w 665"/>
              <a:gd name="T36" fmla="*/ 222 h 2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65" h="222">
                <a:moveTo>
                  <a:pt x="0" y="111"/>
                </a:moveTo>
                <a:lnTo>
                  <a:pt x="133" y="222"/>
                </a:lnTo>
                <a:lnTo>
                  <a:pt x="133" y="167"/>
                </a:lnTo>
                <a:lnTo>
                  <a:pt x="532" y="167"/>
                </a:lnTo>
                <a:lnTo>
                  <a:pt x="532" y="222"/>
                </a:lnTo>
                <a:lnTo>
                  <a:pt x="665" y="111"/>
                </a:lnTo>
                <a:lnTo>
                  <a:pt x="532" y="0"/>
                </a:lnTo>
                <a:lnTo>
                  <a:pt x="532" y="57"/>
                </a:lnTo>
                <a:lnTo>
                  <a:pt x="133" y="57"/>
                </a:lnTo>
                <a:lnTo>
                  <a:pt x="133" y="0"/>
                </a:lnTo>
                <a:lnTo>
                  <a:pt x="0" y="111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48" name="Freeform 220"/>
          <p:cNvSpPr>
            <a:spLocks/>
          </p:cNvSpPr>
          <p:nvPr/>
        </p:nvSpPr>
        <p:spPr bwMode="auto">
          <a:xfrm>
            <a:off x="3289300" y="3616325"/>
            <a:ext cx="649288" cy="968375"/>
          </a:xfrm>
          <a:custGeom>
            <a:avLst/>
            <a:gdLst>
              <a:gd name="T0" fmla="*/ 2147483647 w 443"/>
              <a:gd name="T1" fmla="*/ 2147483647 h 610"/>
              <a:gd name="T2" fmla="*/ 0 w 443"/>
              <a:gd name="T3" fmla="*/ 2147483647 h 610"/>
              <a:gd name="T4" fmla="*/ 0 w 443"/>
              <a:gd name="T5" fmla="*/ 0 h 610"/>
              <a:gd name="T6" fmla="*/ 2147483647 w 443"/>
              <a:gd name="T7" fmla="*/ 2147483647 h 610"/>
              <a:gd name="T8" fmla="*/ 0 60000 65536"/>
              <a:gd name="T9" fmla="*/ 0 60000 65536"/>
              <a:gd name="T10" fmla="*/ 0 60000 65536"/>
              <a:gd name="T11" fmla="*/ 0 60000 65536"/>
              <a:gd name="T12" fmla="*/ 0 w 443"/>
              <a:gd name="T13" fmla="*/ 0 h 610"/>
              <a:gd name="T14" fmla="*/ 443 w 443"/>
              <a:gd name="T15" fmla="*/ 610 h 6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3" h="610">
                <a:moveTo>
                  <a:pt x="443" y="304"/>
                </a:moveTo>
                <a:lnTo>
                  <a:pt x="0" y="610"/>
                </a:lnTo>
                <a:lnTo>
                  <a:pt x="0" y="0"/>
                </a:lnTo>
                <a:lnTo>
                  <a:pt x="443" y="304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49" name="Rectangle 221"/>
          <p:cNvSpPr>
            <a:spLocks noChangeArrowheads="1"/>
          </p:cNvSpPr>
          <p:nvPr/>
        </p:nvSpPr>
        <p:spPr bwMode="auto">
          <a:xfrm>
            <a:off x="1700213" y="4795838"/>
            <a:ext cx="97631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50" name="Rectangle 222"/>
          <p:cNvSpPr>
            <a:spLocks noChangeArrowheads="1"/>
          </p:cNvSpPr>
          <p:nvPr/>
        </p:nvSpPr>
        <p:spPr bwMode="auto">
          <a:xfrm>
            <a:off x="2332038" y="4859338"/>
            <a:ext cx="6429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>
                <a:solidFill>
                  <a:srgbClr val="000000"/>
                </a:solidFill>
              </a:rPr>
              <a:t>Photo-</a:t>
            </a:r>
          </a:p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>
                <a:solidFill>
                  <a:srgbClr val="000000"/>
                </a:solidFill>
              </a:rPr>
              <a:t>diode</a:t>
            </a:r>
            <a:endParaRPr lang="de-DE" sz="1600">
              <a:latin typeface="Times New Roman" pitchFamily="18" charset="0"/>
            </a:endParaRPr>
          </a:p>
        </p:txBody>
      </p:sp>
      <p:sp>
        <p:nvSpPr>
          <p:cNvPr id="5151" name="Rectangle 225"/>
          <p:cNvSpPr>
            <a:spLocks noChangeArrowheads="1"/>
          </p:cNvSpPr>
          <p:nvPr/>
        </p:nvSpPr>
        <p:spPr bwMode="auto">
          <a:xfrm>
            <a:off x="2459038" y="5084763"/>
            <a:ext cx="52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5152" name="Rectangle 226"/>
          <p:cNvSpPr>
            <a:spLocks noChangeArrowheads="1"/>
          </p:cNvSpPr>
          <p:nvPr/>
        </p:nvSpPr>
        <p:spPr bwMode="auto">
          <a:xfrm>
            <a:off x="2778125" y="5272088"/>
            <a:ext cx="13017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53" name="Rectangle 227"/>
          <p:cNvSpPr>
            <a:spLocks noChangeArrowheads="1"/>
          </p:cNvSpPr>
          <p:nvPr/>
        </p:nvSpPr>
        <p:spPr bwMode="auto">
          <a:xfrm>
            <a:off x="3192463" y="4859338"/>
            <a:ext cx="100488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>
                <a:solidFill>
                  <a:srgbClr val="000000"/>
                </a:solidFill>
              </a:rPr>
              <a:t>Impedanz-</a:t>
            </a:r>
          </a:p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>
                <a:solidFill>
                  <a:srgbClr val="000000"/>
                </a:solidFill>
              </a:rPr>
              <a:t>Wandler, </a:t>
            </a:r>
          </a:p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>
                <a:solidFill>
                  <a:srgbClr val="000000"/>
                </a:solidFill>
              </a:rPr>
              <a:t>Filter</a:t>
            </a:r>
            <a:endParaRPr lang="de-DE" sz="1600">
              <a:latin typeface="Times New Roman" pitchFamily="18" charset="0"/>
            </a:endParaRPr>
          </a:p>
        </p:txBody>
      </p:sp>
      <p:sp>
        <p:nvSpPr>
          <p:cNvPr id="5154" name="Rectangle 231"/>
          <p:cNvSpPr>
            <a:spLocks noChangeArrowheads="1"/>
          </p:cNvSpPr>
          <p:nvPr/>
        </p:nvSpPr>
        <p:spPr bwMode="auto">
          <a:xfrm>
            <a:off x="3524250" y="5084763"/>
            <a:ext cx="52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5155" name="Rectangle 232"/>
          <p:cNvSpPr>
            <a:spLocks noChangeArrowheads="1"/>
          </p:cNvSpPr>
          <p:nvPr/>
        </p:nvSpPr>
        <p:spPr bwMode="auto">
          <a:xfrm>
            <a:off x="4133850" y="4795838"/>
            <a:ext cx="146367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56" name="Rectangle 233"/>
          <p:cNvSpPr>
            <a:spLocks noChangeArrowheads="1"/>
          </p:cNvSpPr>
          <p:nvPr/>
        </p:nvSpPr>
        <p:spPr bwMode="auto">
          <a:xfrm>
            <a:off x="4264025" y="4859338"/>
            <a:ext cx="1127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>
                <a:solidFill>
                  <a:srgbClr val="000000"/>
                </a:solidFill>
              </a:rPr>
              <a:t>High-Speed</a:t>
            </a:r>
            <a:endParaRPr lang="de-DE" sz="1600">
              <a:latin typeface="Times New Roman" pitchFamily="18" charset="0"/>
            </a:endParaRPr>
          </a:p>
        </p:txBody>
      </p:sp>
      <p:sp>
        <p:nvSpPr>
          <p:cNvPr id="5157" name="Rectangle 238"/>
          <p:cNvSpPr>
            <a:spLocks noChangeArrowheads="1"/>
          </p:cNvSpPr>
          <p:nvPr/>
        </p:nvSpPr>
        <p:spPr bwMode="auto">
          <a:xfrm>
            <a:off x="4264025" y="5084763"/>
            <a:ext cx="13700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>
                <a:solidFill>
                  <a:srgbClr val="000000"/>
                </a:solidFill>
              </a:rPr>
              <a:t>A/D-Wandler</a:t>
            </a:r>
          </a:p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>
                <a:solidFill>
                  <a:srgbClr val="000000"/>
                </a:solidFill>
              </a:rPr>
              <a:t>(12 bit, 6 MHz)</a:t>
            </a:r>
            <a:endParaRPr lang="de-DE" sz="1600">
              <a:latin typeface="Times New Roman" pitchFamily="18" charset="0"/>
            </a:endParaRPr>
          </a:p>
        </p:txBody>
      </p:sp>
      <p:sp>
        <p:nvSpPr>
          <p:cNvPr id="5158" name="Rectangle 239"/>
          <p:cNvSpPr>
            <a:spLocks noChangeArrowheads="1"/>
          </p:cNvSpPr>
          <p:nvPr/>
        </p:nvSpPr>
        <p:spPr bwMode="auto">
          <a:xfrm>
            <a:off x="4935538" y="5084763"/>
            <a:ext cx="52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5159" name="Rectangle 240"/>
          <p:cNvSpPr>
            <a:spLocks noChangeArrowheads="1"/>
          </p:cNvSpPr>
          <p:nvPr/>
        </p:nvSpPr>
        <p:spPr bwMode="auto">
          <a:xfrm>
            <a:off x="5595938" y="4795838"/>
            <a:ext cx="130016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60" name="Rectangle 241"/>
          <p:cNvSpPr>
            <a:spLocks noChangeArrowheads="1"/>
          </p:cNvSpPr>
          <p:nvPr/>
        </p:nvSpPr>
        <p:spPr bwMode="auto">
          <a:xfrm>
            <a:off x="5724525" y="4859338"/>
            <a:ext cx="654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>
                <a:solidFill>
                  <a:srgbClr val="000000"/>
                </a:solidFill>
              </a:rPr>
              <a:t>TI DSP</a:t>
            </a:r>
          </a:p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>
                <a:solidFill>
                  <a:srgbClr val="000000"/>
                </a:solidFill>
              </a:rPr>
              <a:t>(5410)</a:t>
            </a:r>
          </a:p>
        </p:txBody>
      </p:sp>
      <p:sp>
        <p:nvSpPr>
          <p:cNvPr id="5161" name="Rectangle 242"/>
          <p:cNvSpPr>
            <a:spLocks noChangeArrowheads="1"/>
          </p:cNvSpPr>
          <p:nvPr/>
        </p:nvSpPr>
        <p:spPr bwMode="auto">
          <a:xfrm>
            <a:off x="6164263" y="4859338"/>
            <a:ext cx="63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-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5162" name="Rectangle 244"/>
          <p:cNvSpPr>
            <a:spLocks noChangeArrowheads="1"/>
          </p:cNvSpPr>
          <p:nvPr/>
        </p:nvSpPr>
        <p:spPr bwMode="auto">
          <a:xfrm>
            <a:off x="6537325" y="5084763"/>
            <a:ext cx="52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5163" name="Rectangle 245"/>
          <p:cNvSpPr>
            <a:spLocks noChangeArrowheads="1"/>
          </p:cNvSpPr>
          <p:nvPr/>
        </p:nvSpPr>
        <p:spPr bwMode="auto">
          <a:xfrm>
            <a:off x="6894513" y="4795838"/>
            <a:ext cx="13017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64" name="Rectangle 246"/>
          <p:cNvSpPr>
            <a:spLocks noChangeArrowheads="1"/>
          </p:cNvSpPr>
          <p:nvPr/>
        </p:nvSpPr>
        <p:spPr bwMode="auto">
          <a:xfrm>
            <a:off x="7023100" y="4859338"/>
            <a:ext cx="619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>
                <a:solidFill>
                  <a:srgbClr val="000000"/>
                </a:solidFill>
              </a:rPr>
              <a:t>RS232</a:t>
            </a:r>
            <a:endParaRPr lang="de-DE" sz="1600">
              <a:latin typeface="Times New Roman" pitchFamily="18" charset="0"/>
            </a:endParaRPr>
          </a:p>
        </p:txBody>
      </p:sp>
      <p:sp>
        <p:nvSpPr>
          <p:cNvPr id="5165" name="Rectangle 247"/>
          <p:cNvSpPr>
            <a:spLocks noChangeArrowheads="1"/>
          </p:cNvSpPr>
          <p:nvPr/>
        </p:nvSpPr>
        <p:spPr bwMode="auto">
          <a:xfrm>
            <a:off x="7334250" y="4859338"/>
            <a:ext cx="63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-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5166" name="Rectangle 248"/>
          <p:cNvSpPr>
            <a:spLocks noChangeArrowheads="1"/>
          </p:cNvSpPr>
          <p:nvPr/>
        </p:nvSpPr>
        <p:spPr bwMode="auto">
          <a:xfrm>
            <a:off x="7023100" y="5084763"/>
            <a:ext cx="889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>
                <a:solidFill>
                  <a:srgbClr val="000000"/>
                </a:solidFill>
              </a:rPr>
              <a:t>CAN-Bus</a:t>
            </a:r>
            <a:endParaRPr lang="de-DE" sz="1600">
              <a:latin typeface="Times New Roman" pitchFamily="18" charset="0"/>
            </a:endParaRPr>
          </a:p>
        </p:txBody>
      </p:sp>
      <p:sp>
        <p:nvSpPr>
          <p:cNvPr id="5167" name="Rectangle 249"/>
          <p:cNvSpPr>
            <a:spLocks noChangeArrowheads="1"/>
          </p:cNvSpPr>
          <p:nvPr/>
        </p:nvSpPr>
        <p:spPr bwMode="auto">
          <a:xfrm>
            <a:off x="7993063" y="5084763"/>
            <a:ext cx="52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500" b="0">
                <a:solidFill>
                  <a:srgbClr val="000000"/>
                </a:solidFill>
              </a:rPr>
              <a:t> 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5168" name="Rectangle 250"/>
          <p:cNvSpPr>
            <a:spLocks noChangeArrowheads="1"/>
          </p:cNvSpPr>
          <p:nvPr/>
        </p:nvSpPr>
        <p:spPr bwMode="auto">
          <a:xfrm>
            <a:off x="5919788" y="5740400"/>
            <a:ext cx="27622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69" name="Rectangle 251"/>
          <p:cNvSpPr>
            <a:spLocks noChangeArrowheads="1"/>
          </p:cNvSpPr>
          <p:nvPr/>
        </p:nvSpPr>
        <p:spPr bwMode="auto">
          <a:xfrm>
            <a:off x="5627688" y="5749925"/>
            <a:ext cx="276383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700" i="1">
                <a:solidFill>
                  <a:srgbClr val="000000"/>
                </a:solidFill>
              </a:rPr>
              <a:t>Laser-Doppler-Velocimeter</a:t>
            </a:r>
            <a:endParaRPr lang="de-DE" b="0">
              <a:latin typeface="Times New Roman" pitchFamily="18" charset="0"/>
            </a:endParaRPr>
          </a:p>
        </p:txBody>
      </p:sp>
      <p:sp>
        <p:nvSpPr>
          <p:cNvPr id="5170" name="Rectangle 254"/>
          <p:cNvSpPr>
            <a:spLocks noChangeArrowheads="1"/>
          </p:cNvSpPr>
          <p:nvPr/>
        </p:nvSpPr>
        <p:spPr bwMode="auto">
          <a:xfrm>
            <a:off x="1066800" y="3743325"/>
            <a:ext cx="814388" cy="708025"/>
          </a:xfrm>
          <a:prstGeom prst="rect">
            <a:avLst/>
          </a:prstGeom>
          <a:solidFill>
            <a:srgbClr val="FFFF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7" name="Group 255"/>
          <p:cNvGrpSpPr>
            <a:grpSpLocks/>
          </p:cNvGrpSpPr>
          <p:nvPr/>
        </p:nvGrpSpPr>
        <p:grpSpPr bwMode="auto">
          <a:xfrm>
            <a:off x="211138" y="4029075"/>
            <a:ext cx="855662" cy="120650"/>
            <a:chOff x="1603" y="1931"/>
            <a:chExt cx="443" cy="96"/>
          </a:xfrm>
        </p:grpSpPr>
        <p:grpSp>
          <p:nvGrpSpPr>
            <p:cNvPr id="8" name="Group 256"/>
            <p:cNvGrpSpPr>
              <a:grpSpLocks/>
            </p:cNvGrpSpPr>
            <p:nvPr/>
          </p:nvGrpSpPr>
          <p:grpSpPr bwMode="auto">
            <a:xfrm>
              <a:off x="1603" y="1931"/>
              <a:ext cx="334" cy="96"/>
              <a:chOff x="1603" y="1931"/>
              <a:chExt cx="334" cy="96"/>
            </a:xfrm>
          </p:grpSpPr>
          <p:sp>
            <p:nvSpPr>
              <p:cNvPr id="5175" name="Line 257"/>
              <p:cNvSpPr>
                <a:spLocks noChangeShapeType="1"/>
              </p:cNvSpPr>
              <p:nvPr/>
            </p:nvSpPr>
            <p:spPr bwMode="auto">
              <a:xfrm>
                <a:off x="1603" y="1978"/>
                <a:ext cx="23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76" name="Freeform 258"/>
              <p:cNvSpPr>
                <a:spLocks/>
              </p:cNvSpPr>
              <p:nvPr/>
            </p:nvSpPr>
            <p:spPr bwMode="auto">
              <a:xfrm>
                <a:off x="1839" y="1931"/>
                <a:ext cx="98" cy="96"/>
              </a:xfrm>
              <a:custGeom>
                <a:avLst/>
                <a:gdLst>
                  <a:gd name="T0" fmla="*/ 0 w 98"/>
                  <a:gd name="T1" fmla="*/ 96 h 96"/>
                  <a:gd name="T2" fmla="*/ 98 w 98"/>
                  <a:gd name="T3" fmla="*/ 47 h 96"/>
                  <a:gd name="T4" fmla="*/ 0 w 98"/>
                  <a:gd name="T5" fmla="*/ 0 h 96"/>
                  <a:gd name="T6" fmla="*/ 0 w 98"/>
                  <a:gd name="T7" fmla="*/ 96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8"/>
                  <a:gd name="T13" fmla="*/ 0 h 96"/>
                  <a:gd name="T14" fmla="*/ 98 w 9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8" h="96">
                    <a:moveTo>
                      <a:pt x="0" y="96"/>
                    </a:moveTo>
                    <a:lnTo>
                      <a:pt x="98" y="47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174" name="Line 259"/>
            <p:cNvSpPr>
              <a:spLocks noChangeShapeType="1"/>
            </p:cNvSpPr>
            <p:nvPr/>
          </p:nvSpPr>
          <p:spPr bwMode="auto">
            <a:xfrm>
              <a:off x="1713" y="1978"/>
              <a:ext cx="33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172" name="Rectangle 260"/>
          <p:cNvSpPr>
            <a:spLocks noChangeArrowheads="1"/>
          </p:cNvSpPr>
          <p:nvPr/>
        </p:nvSpPr>
        <p:spPr bwMode="auto">
          <a:xfrm>
            <a:off x="1125538" y="4860925"/>
            <a:ext cx="10763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>
                <a:solidFill>
                  <a:srgbClr val="000000"/>
                </a:solidFill>
              </a:rPr>
              <a:t>Optik</a:t>
            </a:r>
          </a:p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600">
                <a:solidFill>
                  <a:srgbClr val="000000"/>
                </a:solidFill>
              </a:rPr>
              <a:t>(Linsen, ...)</a:t>
            </a:r>
            <a:endParaRPr lang="de-DE" sz="1600">
              <a:latin typeface="Times New Roman" pitchFamily="18" charset="0"/>
            </a:endParaRPr>
          </a:p>
        </p:txBody>
      </p:sp>
      <p:graphicFrame>
        <p:nvGraphicFramePr>
          <p:cNvPr id="5122" name="Object 262"/>
          <p:cNvGraphicFramePr>
            <a:graphicFrameLocks noChangeAspect="1"/>
          </p:cNvGraphicFramePr>
          <p:nvPr/>
        </p:nvGraphicFramePr>
        <p:xfrm>
          <a:off x="5410200" y="838200"/>
          <a:ext cx="3276600" cy="241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Photo Editor Photo" r:id="rId4" imgW="10221752" imgH="9000000" progId="">
                  <p:embed/>
                </p:oleObj>
              </mc:Choice>
              <mc:Fallback>
                <p:oleObj name="Photo Editor Photo" r:id="rId4" imgW="10221752" imgH="9000000" progId="">
                  <p:embed/>
                  <p:pic>
                    <p:nvPicPr>
                      <p:cNvPr id="0" name="Object 2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838200"/>
                        <a:ext cx="3276600" cy="241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Laser-Doppler Sensor LDV</a:t>
            </a:r>
          </a:p>
        </p:txBody>
      </p:sp>
      <p:sp>
        <p:nvSpPr>
          <p:cNvPr id="15363" name="Freeform 3"/>
          <p:cNvSpPr>
            <a:spLocks/>
          </p:cNvSpPr>
          <p:nvPr/>
        </p:nvSpPr>
        <p:spPr bwMode="auto">
          <a:xfrm>
            <a:off x="2006600" y="4581525"/>
            <a:ext cx="4225925" cy="1544638"/>
          </a:xfrm>
          <a:custGeom>
            <a:avLst/>
            <a:gdLst>
              <a:gd name="T0" fmla="*/ 2147483647 w 2662"/>
              <a:gd name="T1" fmla="*/ 748487442 h 973"/>
              <a:gd name="T2" fmla="*/ 2147483647 w 2662"/>
              <a:gd name="T3" fmla="*/ 834172783 h 973"/>
              <a:gd name="T4" fmla="*/ 2147483647 w 2662"/>
              <a:gd name="T5" fmla="*/ 924898437 h 973"/>
              <a:gd name="T6" fmla="*/ 2147483647 w 2662"/>
              <a:gd name="T7" fmla="*/ 1020664405 h 973"/>
              <a:gd name="T8" fmla="*/ 2147483647 w 2662"/>
              <a:gd name="T9" fmla="*/ 1121470688 h 973"/>
              <a:gd name="T10" fmla="*/ 2147483647 w 2662"/>
              <a:gd name="T11" fmla="*/ 1229836648 h 973"/>
              <a:gd name="T12" fmla="*/ 2147483647 w 2662"/>
              <a:gd name="T13" fmla="*/ 1343244510 h 973"/>
              <a:gd name="T14" fmla="*/ 2147483647 w 2662"/>
              <a:gd name="T15" fmla="*/ 1466731412 h 973"/>
              <a:gd name="T16" fmla="*/ 2147483647 w 2662"/>
              <a:gd name="T17" fmla="*/ 1592739266 h 973"/>
              <a:gd name="T18" fmla="*/ 2147483647 w 2662"/>
              <a:gd name="T19" fmla="*/ 1738908375 h 973"/>
              <a:gd name="T20" fmla="*/ 2147483647 w 2662"/>
              <a:gd name="T21" fmla="*/ 1862396865 h 973"/>
              <a:gd name="T22" fmla="*/ 2147483647 w 2662"/>
              <a:gd name="T23" fmla="*/ 1970762825 h 973"/>
              <a:gd name="T24" fmla="*/ 2147483647 w 2662"/>
              <a:gd name="T25" fmla="*/ 2066528794 h 973"/>
              <a:gd name="T26" fmla="*/ 2147483647 w 2662"/>
              <a:gd name="T27" fmla="*/ 2147483647 h 973"/>
              <a:gd name="T28" fmla="*/ 2147483647 w 2662"/>
              <a:gd name="T29" fmla="*/ 2147483647 h 973"/>
              <a:gd name="T30" fmla="*/ 2147483647 w 2662"/>
              <a:gd name="T31" fmla="*/ 2147483647 h 973"/>
              <a:gd name="T32" fmla="*/ 2147483647 w 2662"/>
              <a:gd name="T33" fmla="*/ 2147483647 h 973"/>
              <a:gd name="T34" fmla="*/ 17640300 w 2662"/>
              <a:gd name="T35" fmla="*/ 1348284824 h 973"/>
              <a:gd name="T36" fmla="*/ 45362813 w 2662"/>
              <a:gd name="T37" fmla="*/ 1252518855 h 973"/>
              <a:gd name="T38" fmla="*/ 80645000 w 2662"/>
              <a:gd name="T39" fmla="*/ 1156752887 h 973"/>
              <a:gd name="T40" fmla="*/ 128527175 w 2662"/>
              <a:gd name="T41" fmla="*/ 1055946604 h 973"/>
              <a:gd name="T42" fmla="*/ 186491563 w 2662"/>
              <a:gd name="T43" fmla="*/ 960180636 h 973"/>
              <a:gd name="T44" fmla="*/ 264615613 w 2662"/>
              <a:gd name="T45" fmla="*/ 864414667 h 973"/>
              <a:gd name="T46" fmla="*/ 362902500 w 2662"/>
              <a:gd name="T47" fmla="*/ 778729327 h 973"/>
              <a:gd name="T48" fmla="*/ 491429675 w 2662"/>
              <a:gd name="T49" fmla="*/ 698084301 h 973"/>
              <a:gd name="T50" fmla="*/ 667842200 w 2662"/>
              <a:gd name="T51" fmla="*/ 609878010 h 973"/>
              <a:gd name="T52" fmla="*/ 836691875 w 2662"/>
              <a:gd name="T53" fmla="*/ 511592678 h 973"/>
              <a:gd name="T54" fmla="*/ 955138425 w 2662"/>
              <a:gd name="T55" fmla="*/ 420867024 h 973"/>
              <a:gd name="T56" fmla="*/ 1033264063 w 2662"/>
              <a:gd name="T57" fmla="*/ 327620419 h 973"/>
              <a:gd name="T58" fmla="*/ 1081146238 w 2662"/>
              <a:gd name="T59" fmla="*/ 246975392 h 973"/>
              <a:gd name="T60" fmla="*/ 1108868750 w 2662"/>
              <a:gd name="T61" fmla="*/ 168851317 h 973"/>
              <a:gd name="T62" fmla="*/ 1118949375 w 2662"/>
              <a:gd name="T63" fmla="*/ 95765968 h 973"/>
              <a:gd name="T64" fmla="*/ 1123989688 w 2662"/>
              <a:gd name="T65" fmla="*/ 32762836 h 97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662"/>
              <a:gd name="T100" fmla="*/ 0 h 973"/>
              <a:gd name="T101" fmla="*/ 2662 w 2662"/>
              <a:gd name="T102" fmla="*/ 973 h 97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662" h="973">
                <a:moveTo>
                  <a:pt x="448" y="0"/>
                </a:moveTo>
                <a:lnTo>
                  <a:pt x="2627" y="297"/>
                </a:lnTo>
                <a:lnTo>
                  <a:pt x="2633" y="313"/>
                </a:lnTo>
                <a:lnTo>
                  <a:pt x="2640" y="331"/>
                </a:lnTo>
                <a:lnTo>
                  <a:pt x="2645" y="349"/>
                </a:lnTo>
                <a:lnTo>
                  <a:pt x="2651" y="367"/>
                </a:lnTo>
                <a:lnTo>
                  <a:pt x="2654" y="385"/>
                </a:lnTo>
                <a:lnTo>
                  <a:pt x="2658" y="405"/>
                </a:lnTo>
                <a:lnTo>
                  <a:pt x="2662" y="425"/>
                </a:lnTo>
                <a:lnTo>
                  <a:pt x="2662" y="445"/>
                </a:lnTo>
                <a:lnTo>
                  <a:pt x="2660" y="466"/>
                </a:lnTo>
                <a:lnTo>
                  <a:pt x="2658" y="488"/>
                </a:lnTo>
                <a:lnTo>
                  <a:pt x="2653" y="510"/>
                </a:lnTo>
                <a:lnTo>
                  <a:pt x="2644" y="533"/>
                </a:lnTo>
                <a:lnTo>
                  <a:pt x="2633" y="556"/>
                </a:lnTo>
                <a:lnTo>
                  <a:pt x="2620" y="582"/>
                </a:lnTo>
                <a:lnTo>
                  <a:pt x="2604" y="607"/>
                </a:lnTo>
                <a:lnTo>
                  <a:pt x="2582" y="632"/>
                </a:lnTo>
                <a:lnTo>
                  <a:pt x="2559" y="663"/>
                </a:lnTo>
                <a:lnTo>
                  <a:pt x="2539" y="690"/>
                </a:lnTo>
                <a:lnTo>
                  <a:pt x="2524" y="715"/>
                </a:lnTo>
                <a:lnTo>
                  <a:pt x="2514" y="739"/>
                </a:lnTo>
                <a:lnTo>
                  <a:pt x="2506" y="762"/>
                </a:lnTo>
                <a:lnTo>
                  <a:pt x="2503" y="782"/>
                </a:lnTo>
                <a:lnTo>
                  <a:pt x="2501" y="802"/>
                </a:lnTo>
                <a:lnTo>
                  <a:pt x="2503" y="820"/>
                </a:lnTo>
                <a:lnTo>
                  <a:pt x="2505" y="840"/>
                </a:lnTo>
                <a:lnTo>
                  <a:pt x="2510" y="856"/>
                </a:lnTo>
                <a:lnTo>
                  <a:pt x="2515" y="874"/>
                </a:lnTo>
                <a:lnTo>
                  <a:pt x="2519" y="892"/>
                </a:lnTo>
                <a:lnTo>
                  <a:pt x="2526" y="912"/>
                </a:lnTo>
                <a:lnTo>
                  <a:pt x="2530" y="932"/>
                </a:lnTo>
                <a:lnTo>
                  <a:pt x="2535" y="952"/>
                </a:lnTo>
                <a:lnTo>
                  <a:pt x="2537" y="973"/>
                </a:lnTo>
                <a:lnTo>
                  <a:pt x="0" y="555"/>
                </a:lnTo>
                <a:lnTo>
                  <a:pt x="7" y="535"/>
                </a:lnTo>
                <a:lnTo>
                  <a:pt x="13" y="517"/>
                </a:lnTo>
                <a:lnTo>
                  <a:pt x="18" y="497"/>
                </a:lnTo>
                <a:lnTo>
                  <a:pt x="25" y="477"/>
                </a:lnTo>
                <a:lnTo>
                  <a:pt x="32" y="459"/>
                </a:lnTo>
                <a:lnTo>
                  <a:pt x="42" y="439"/>
                </a:lnTo>
                <a:lnTo>
                  <a:pt x="51" y="419"/>
                </a:lnTo>
                <a:lnTo>
                  <a:pt x="61" y="399"/>
                </a:lnTo>
                <a:lnTo>
                  <a:pt x="74" y="381"/>
                </a:lnTo>
                <a:lnTo>
                  <a:pt x="88" y="361"/>
                </a:lnTo>
                <a:lnTo>
                  <a:pt x="105" y="343"/>
                </a:lnTo>
                <a:lnTo>
                  <a:pt x="123" y="325"/>
                </a:lnTo>
                <a:lnTo>
                  <a:pt x="144" y="309"/>
                </a:lnTo>
                <a:lnTo>
                  <a:pt x="168" y="293"/>
                </a:lnTo>
                <a:lnTo>
                  <a:pt x="195" y="277"/>
                </a:lnTo>
                <a:lnTo>
                  <a:pt x="224" y="262"/>
                </a:lnTo>
                <a:lnTo>
                  <a:pt x="265" y="242"/>
                </a:lnTo>
                <a:lnTo>
                  <a:pt x="300" y="223"/>
                </a:lnTo>
                <a:lnTo>
                  <a:pt x="332" y="203"/>
                </a:lnTo>
                <a:lnTo>
                  <a:pt x="357" y="185"/>
                </a:lnTo>
                <a:lnTo>
                  <a:pt x="379" y="167"/>
                </a:lnTo>
                <a:lnTo>
                  <a:pt x="395" y="149"/>
                </a:lnTo>
                <a:lnTo>
                  <a:pt x="410" y="130"/>
                </a:lnTo>
                <a:lnTo>
                  <a:pt x="420" y="114"/>
                </a:lnTo>
                <a:lnTo>
                  <a:pt x="429" y="98"/>
                </a:lnTo>
                <a:lnTo>
                  <a:pt x="435" y="82"/>
                </a:lnTo>
                <a:lnTo>
                  <a:pt x="440" y="67"/>
                </a:lnTo>
                <a:lnTo>
                  <a:pt x="442" y="53"/>
                </a:lnTo>
                <a:lnTo>
                  <a:pt x="444" y="38"/>
                </a:lnTo>
                <a:lnTo>
                  <a:pt x="446" y="26"/>
                </a:lnTo>
                <a:lnTo>
                  <a:pt x="446" y="13"/>
                </a:lnTo>
                <a:lnTo>
                  <a:pt x="448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64" name="Freeform 4"/>
          <p:cNvSpPr>
            <a:spLocks/>
          </p:cNvSpPr>
          <p:nvPr/>
        </p:nvSpPr>
        <p:spPr bwMode="auto">
          <a:xfrm>
            <a:off x="2717800" y="4573588"/>
            <a:ext cx="3465513" cy="484187"/>
          </a:xfrm>
          <a:custGeom>
            <a:avLst/>
            <a:gdLst>
              <a:gd name="T0" fmla="*/ 2147483647 w 2183"/>
              <a:gd name="T1" fmla="*/ 756046094 h 305"/>
              <a:gd name="T2" fmla="*/ 2147483647 w 2183"/>
              <a:gd name="T3" fmla="*/ 745965480 h 305"/>
              <a:gd name="T4" fmla="*/ 0 w 2183"/>
              <a:gd name="T5" fmla="*/ 0 h 305"/>
              <a:gd name="T6" fmla="*/ 0 w 2183"/>
              <a:gd name="T7" fmla="*/ 22680589 h 305"/>
              <a:gd name="T8" fmla="*/ 2147483647 w 2183"/>
              <a:gd name="T9" fmla="*/ 768646069 h 305"/>
              <a:gd name="T10" fmla="*/ 2147483647 w 2183"/>
              <a:gd name="T11" fmla="*/ 763605761 h 305"/>
              <a:gd name="T12" fmla="*/ 2147483647 w 2183"/>
              <a:gd name="T13" fmla="*/ 768646069 h 305"/>
              <a:gd name="T14" fmla="*/ 2147483647 w 2183"/>
              <a:gd name="T15" fmla="*/ 768646069 h 305"/>
              <a:gd name="T16" fmla="*/ 2147483647 w 2183"/>
              <a:gd name="T17" fmla="*/ 761086402 h 305"/>
              <a:gd name="T18" fmla="*/ 2147483647 w 2183"/>
              <a:gd name="T19" fmla="*/ 751005787 h 305"/>
              <a:gd name="T20" fmla="*/ 2147483647 w 2183"/>
              <a:gd name="T21" fmla="*/ 745965480 h 305"/>
              <a:gd name="T22" fmla="*/ 2147483647 w 2183"/>
              <a:gd name="T23" fmla="*/ 756046094 h 3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83"/>
              <a:gd name="T37" fmla="*/ 0 h 305"/>
              <a:gd name="T38" fmla="*/ 2183 w 2183"/>
              <a:gd name="T39" fmla="*/ 305 h 3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83" h="305">
                <a:moveTo>
                  <a:pt x="2183" y="300"/>
                </a:moveTo>
                <a:lnTo>
                  <a:pt x="2179" y="296"/>
                </a:lnTo>
                <a:lnTo>
                  <a:pt x="0" y="0"/>
                </a:lnTo>
                <a:lnTo>
                  <a:pt x="0" y="9"/>
                </a:lnTo>
                <a:lnTo>
                  <a:pt x="2179" y="305"/>
                </a:lnTo>
                <a:lnTo>
                  <a:pt x="2174" y="303"/>
                </a:lnTo>
                <a:lnTo>
                  <a:pt x="2179" y="305"/>
                </a:lnTo>
                <a:lnTo>
                  <a:pt x="2183" y="305"/>
                </a:lnTo>
                <a:lnTo>
                  <a:pt x="2183" y="302"/>
                </a:lnTo>
                <a:lnTo>
                  <a:pt x="2183" y="298"/>
                </a:lnTo>
                <a:lnTo>
                  <a:pt x="2179" y="296"/>
                </a:lnTo>
                <a:lnTo>
                  <a:pt x="2183" y="300"/>
                </a:ln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65" name="Freeform 5"/>
          <p:cNvSpPr>
            <a:spLocks/>
          </p:cNvSpPr>
          <p:nvPr/>
        </p:nvSpPr>
        <p:spPr bwMode="auto">
          <a:xfrm>
            <a:off x="6100763" y="5049838"/>
            <a:ext cx="139700" cy="541337"/>
          </a:xfrm>
          <a:custGeom>
            <a:avLst/>
            <a:gdLst>
              <a:gd name="T0" fmla="*/ 17640300 w 88"/>
              <a:gd name="T1" fmla="*/ 859371694 h 341"/>
              <a:gd name="T2" fmla="*/ 68043425 w 88"/>
              <a:gd name="T3" fmla="*/ 791328332 h 341"/>
              <a:gd name="T4" fmla="*/ 113406238 w 88"/>
              <a:gd name="T5" fmla="*/ 728323690 h 341"/>
              <a:gd name="T6" fmla="*/ 148688425 w 88"/>
              <a:gd name="T7" fmla="*/ 662799688 h 341"/>
              <a:gd name="T8" fmla="*/ 176410938 w 88"/>
              <a:gd name="T9" fmla="*/ 604836941 h 341"/>
              <a:gd name="T10" fmla="*/ 194052825 w 88"/>
              <a:gd name="T11" fmla="*/ 544353247 h 341"/>
              <a:gd name="T12" fmla="*/ 209173763 w 88"/>
              <a:gd name="T13" fmla="*/ 486388913 h 341"/>
              <a:gd name="T14" fmla="*/ 216733438 w 88"/>
              <a:gd name="T15" fmla="*/ 430945527 h 341"/>
              <a:gd name="T16" fmla="*/ 221773750 w 88"/>
              <a:gd name="T17" fmla="*/ 378023088 h 341"/>
              <a:gd name="T18" fmla="*/ 216733438 w 88"/>
              <a:gd name="T19" fmla="*/ 327620010 h 341"/>
              <a:gd name="T20" fmla="*/ 211693125 w 88"/>
              <a:gd name="T21" fmla="*/ 277216931 h 341"/>
              <a:gd name="T22" fmla="*/ 204133450 w 88"/>
              <a:gd name="T23" fmla="*/ 226813853 h 341"/>
              <a:gd name="T24" fmla="*/ 189012513 w 88"/>
              <a:gd name="T25" fmla="*/ 176410775 h 341"/>
              <a:gd name="T26" fmla="*/ 176410938 w 88"/>
              <a:gd name="T27" fmla="*/ 131048004 h 341"/>
              <a:gd name="T28" fmla="*/ 163810950 w 88"/>
              <a:gd name="T29" fmla="*/ 85685233 h 341"/>
              <a:gd name="T30" fmla="*/ 148688425 w 88"/>
              <a:gd name="T31" fmla="*/ 40322463 h 341"/>
              <a:gd name="T32" fmla="*/ 131048125 w 88"/>
              <a:gd name="T33" fmla="*/ 0 h 341"/>
              <a:gd name="T34" fmla="*/ 108367513 w 88"/>
              <a:gd name="T35" fmla="*/ 7559668 h 341"/>
              <a:gd name="T36" fmla="*/ 126007813 w 88"/>
              <a:gd name="T37" fmla="*/ 50403078 h 341"/>
              <a:gd name="T38" fmla="*/ 141128750 w 88"/>
              <a:gd name="T39" fmla="*/ 95765849 h 341"/>
              <a:gd name="T40" fmla="*/ 158769050 w 88"/>
              <a:gd name="T41" fmla="*/ 136088312 h 341"/>
              <a:gd name="T42" fmla="*/ 166330313 w 88"/>
              <a:gd name="T43" fmla="*/ 181451082 h 341"/>
              <a:gd name="T44" fmla="*/ 181451250 w 88"/>
              <a:gd name="T45" fmla="*/ 231854161 h 341"/>
              <a:gd name="T46" fmla="*/ 189012513 w 88"/>
              <a:gd name="T47" fmla="*/ 277216931 h 341"/>
              <a:gd name="T48" fmla="*/ 194052825 w 88"/>
              <a:gd name="T49" fmla="*/ 327620010 h 341"/>
              <a:gd name="T50" fmla="*/ 199093138 w 88"/>
              <a:gd name="T51" fmla="*/ 378023088 h 341"/>
              <a:gd name="T52" fmla="*/ 194052825 w 88"/>
              <a:gd name="T53" fmla="*/ 430945527 h 341"/>
              <a:gd name="T54" fmla="*/ 186491563 w 88"/>
              <a:gd name="T55" fmla="*/ 486388913 h 341"/>
              <a:gd name="T56" fmla="*/ 171370625 w 88"/>
              <a:gd name="T57" fmla="*/ 541832300 h 341"/>
              <a:gd name="T58" fmla="*/ 153728738 w 88"/>
              <a:gd name="T59" fmla="*/ 594756326 h 341"/>
              <a:gd name="T60" fmla="*/ 126007813 w 88"/>
              <a:gd name="T61" fmla="*/ 655240020 h 341"/>
              <a:gd name="T62" fmla="*/ 90725625 w 88"/>
              <a:gd name="T63" fmla="*/ 713202766 h 341"/>
              <a:gd name="T64" fmla="*/ 47883763 w 88"/>
              <a:gd name="T65" fmla="*/ 776207408 h 341"/>
              <a:gd name="T66" fmla="*/ 0 w 88"/>
              <a:gd name="T67" fmla="*/ 844250770 h 341"/>
              <a:gd name="T68" fmla="*/ 17640300 w 88"/>
              <a:gd name="T69" fmla="*/ 859371694 h 34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8"/>
              <a:gd name="T106" fmla="*/ 0 h 341"/>
              <a:gd name="T107" fmla="*/ 88 w 88"/>
              <a:gd name="T108" fmla="*/ 341 h 34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8" h="341">
                <a:moveTo>
                  <a:pt x="7" y="341"/>
                </a:moveTo>
                <a:lnTo>
                  <a:pt x="27" y="314"/>
                </a:lnTo>
                <a:lnTo>
                  <a:pt x="45" y="289"/>
                </a:lnTo>
                <a:lnTo>
                  <a:pt x="59" y="263"/>
                </a:lnTo>
                <a:lnTo>
                  <a:pt x="70" y="240"/>
                </a:lnTo>
                <a:lnTo>
                  <a:pt x="77" y="216"/>
                </a:lnTo>
                <a:lnTo>
                  <a:pt x="83" y="193"/>
                </a:lnTo>
                <a:lnTo>
                  <a:pt x="86" y="171"/>
                </a:lnTo>
                <a:lnTo>
                  <a:pt x="88" y="150"/>
                </a:lnTo>
                <a:lnTo>
                  <a:pt x="86" y="130"/>
                </a:lnTo>
                <a:lnTo>
                  <a:pt x="84" y="110"/>
                </a:lnTo>
                <a:lnTo>
                  <a:pt x="81" y="90"/>
                </a:lnTo>
                <a:lnTo>
                  <a:pt x="75" y="70"/>
                </a:lnTo>
                <a:lnTo>
                  <a:pt x="70" y="52"/>
                </a:lnTo>
                <a:lnTo>
                  <a:pt x="65" y="34"/>
                </a:lnTo>
                <a:lnTo>
                  <a:pt x="59" y="16"/>
                </a:lnTo>
                <a:lnTo>
                  <a:pt x="52" y="0"/>
                </a:lnTo>
                <a:lnTo>
                  <a:pt x="43" y="3"/>
                </a:lnTo>
                <a:lnTo>
                  <a:pt x="50" y="20"/>
                </a:lnTo>
                <a:lnTo>
                  <a:pt x="56" y="38"/>
                </a:lnTo>
                <a:lnTo>
                  <a:pt x="63" y="54"/>
                </a:lnTo>
                <a:lnTo>
                  <a:pt x="66" y="72"/>
                </a:lnTo>
                <a:lnTo>
                  <a:pt x="72" y="92"/>
                </a:lnTo>
                <a:lnTo>
                  <a:pt x="75" y="110"/>
                </a:lnTo>
                <a:lnTo>
                  <a:pt x="77" y="130"/>
                </a:lnTo>
                <a:lnTo>
                  <a:pt x="79" y="150"/>
                </a:lnTo>
                <a:lnTo>
                  <a:pt x="77" y="171"/>
                </a:lnTo>
                <a:lnTo>
                  <a:pt x="74" y="193"/>
                </a:lnTo>
                <a:lnTo>
                  <a:pt x="68" y="215"/>
                </a:lnTo>
                <a:lnTo>
                  <a:pt x="61" y="236"/>
                </a:lnTo>
                <a:lnTo>
                  <a:pt x="50" y="260"/>
                </a:lnTo>
                <a:lnTo>
                  <a:pt x="36" y="283"/>
                </a:lnTo>
                <a:lnTo>
                  <a:pt x="19" y="308"/>
                </a:lnTo>
                <a:lnTo>
                  <a:pt x="0" y="335"/>
                </a:lnTo>
                <a:lnTo>
                  <a:pt x="7" y="341"/>
                </a:ln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66" name="Freeform 6"/>
          <p:cNvSpPr>
            <a:spLocks/>
          </p:cNvSpPr>
          <p:nvPr/>
        </p:nvSpPr>
        <p:spPr bwMode="auto">
          <a:xfrm>
            <a:off x="5970588" y="5581650"/>
            <a:ext cx="141287" cy="554038"/>
          </a:xfrm>
          <a:custGeom>
            <a:avLst/>
            <a:gdLst>
              <a:gd name="T0" fmla="*/ 100805893 w 89"/>
              <a:gd name="T1" fmla="*/ 879536119 h 349"/>
              <a:gd name="T2" fmla="*/ 115926777 w 89"/>
              <a:gd name="T3" fmla="*/ 864415168 h 349"/>
              <a:gd name="T4" fmla="*/ 105846188 w 89"/>
              <a:gd name="T5" fmla="*/ 811491045 h 349"/>
              <a:gd name="T6" fmla="*/ 95765599 w 89"/>
              <a:gd name="T7" fmla="*/ 756047557 h 349"/>
              <a:gd name="T8" fmla="*/ 83164068 w 89"/>
              <a:gd name="T9" fmla="*/ 705644387 h 349"/>
              <a:gd name="T10" fmla="*/ 68043184 w 89"/>
              <a:gd name="T11" fmla="*/ 660281533 h 349"/>
              <a:gd name="T12" fmla="*/ 55443241 w 89"/>
              <a:gd name="T13" fmla="*/ 614918680 h 349"/>
              <a:gd name="T14" fmla="*/ 42841711 w 89"/>
              <a:gd name="T15" fmla="*/ 569555827 h 349"/>
              <a:gd name="T16" fmla="*/ 32761122 w 89"/>
              <a:gd name="T17" fmla="*/ 524192973 h 349"/>
              <a:gd name="T18" fmla="*/ 22680532 w 89"/>
              <a:gd name="T19" fmla="*/ 478830120 h 349"/>
              <a:gd name="T20" fmla="*/ 22680532 w 89"/>
              <a:gd name="T21" fmla="*/ 433467266 h 349"/>
              <a:gd name="T22" fmla="*/ 27720827 w 89"/>
              <a:gd name="T23" fmla="*/ 383064096 h 349"/>
              <a:gd name="T24" fmla="*/ 37801416 w 89"/>
              <a:gd name="T25" fmla="*/ 332660925 h 349"/>
              <a:gd name="T26" fmla="*/ 55443241 w 89"/>
              <a:gd name="T27" fmla="*/ 279738390 h 349"/>
              <a:gd name="T28" fmla="*/ 78123774 w 89"/>
              <a:gd name="T29" fmla="*/ 219254585 h 349"/>
              <a:gd name="T30" fmla="*/ 115926777 w 89"/>
              <a:gd name="T31" fmla="*/ 156249829 h 349"/>
              <a:gd name="T32" fmla="*/ 163808783 w 89"/>
              <a:gd name="T33" fmla="*/ 88206342 h 349"/>
              <a:gd name="T34" fmla="*/ 224292319 w 89"/>
              <a:gd name="T35" fmla="*/ 15120951 h 349"/>
              <a:gd name="T36" fmla="*/ 206652081 w 89"/>
              <a:gd name="T37" fmla="*/ 0 h 349"/>
              <a:gd name="T38" fmla="*/ 146168545 w 89"/>
              <a:gd name="T39" fmla="*/ 73085391 h 349"/>
              <a:gd name="T40" fmla="*/ 95765599 w 89"/>
              <a:gd name="T41" fmla="*/ 146169194 h 349"/>
              <a:gd name="T42" fmla="*/ 60483536 w 89"/>
              <a:gd name="T43" fmla="*/ 209173951 h 349"/>
              <a:gd name="T44" fmla="*/ 32761122 w 89"/>
              <a:gd name="T45" fmla="*/ 274698073 h 349"/>
              <a:gd name="T46" fmla="*/ 15120884 w 89"/>
              <a:gd name="T47" fmla="*/ 327620608 h 349"/>
              <a:gd name="T48" fmla="*/ 5040295 w 89"/>
              <a:gd name="T49" fmla="*/ 383064096 h 349"/>
              <a:gd name="T50" fmla="*/ 0 w 89"/>
              <a:gd name="T51" fmla="*/ 433467266 h 349"/>
              <a:gd name="T52" fmla="*/ 0 w 89"/>
              <a:gd name="T53" fmla="*/ 478830120 h 349"/>
              <a:gd name="T54" fmla="*/ 10080589 w 89"/>
              <a:gd name="T55" fmla="*/ 529233290 h 349"/>
              <a:gd name="T56" fmla="*/ 20161179 w 89"/>
              <a:gd name="T57" fmla="*/ 574596144 h 349"/>
              <a:gd name="T58" fmla="*/ 32761122 w 89"/>
              <a:gd name="T59" fmla="*/ 619958997 h 349"/>
              <a:gd name="T60" fmla="*/ 45362652 w 89"/>
              <a:gd name="T61" fmla="*/ 665321850 h 349"/>
              <a:gd name="T62" fmla="*/ 60483536 w 89"/>
              <a:gd name="T63" fmla="*/ 710684704 h 349"/>
              <a:gd name="T64" fmla="*/ 73083479 w 89"/>
              <a:gd name="T65" fmla="*/ 761087874 h 349"/>
              <a:gd name="T66" fmla="*/ 83164068 w 89"/>
              <a:gd name="T67" fmla="*/ 811491045 h 349"/>
              <a:gd name="T68" fmla="*/ 90725304 w 89"/>
              <a:gd name="T69" fmla="*/ 864415168 h 349"/>
              <a:gd name="T70" fmla="*/ 100805893 w 89"/>
              <a:gd name="T71" fmla="*/ 856853898 h 349"/>
              <a:gd name="T72" fmla="*/ 90725304 w 89"/>
              <a:gd name="T73" fmla="*/ 864415168 h 349"/>
              <a:gd name="T74" fmla="*/ 90725304 w 89"/>
              <a:gd name="T75" fmla="*/ 874495802 h 349"/>
              <a:gd name="T76" fmla="*/ 100805893 w 89"/>
              <a:gd name="T77" fmla="*/ 879536119 h 349"/>
              <a:gd name="T78" fmla="*/ 110886483 w 89"/>
              <a:gd name="T79" fmla="*/ 874495802 h 349"/>
              <a:gd name="T80" fmla="*/ 115926777 w 89"/>
              <a:gd name="T81" fmla="*/ 864415168 h 349"/>
              <a:gd name="T82" fmla="*/ 100805893 w 89"/>
              <a:gd name="T83" fmla="*/ 879536119 h 34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9"/>
              <a:gd name="T127" fmla="*/ 0 h 349"/>
              <a:gd name="T128" fmla="*/ 89 w 89"/>
              <a:gd name="T129" fmla="*/ 349 h 34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9" h="349">
                <a:moveTo>
                  <a:pt x="40" y="349"/>
                </a:moveTo>
                <a:lnTo>
                  <a:pt x="46" y="343"/>
                </a:lnTo>
                <a:lnTo>
                  <a:pt x="42" y="322"/>
                </a:lnTo>
                <a:lnTo>
                  <a:pt x="38" y="300"/>
                </a:lnTo>
                <a:lnTo>
                  <a:pt x="33" y="280"/>
                </a:lnTo>
                <a:lnTo>
                  <a:pt x="27" y="262"/>
                </a:lnTo>
                <a:lnTo>
                  <a:pt x="22" y="244"/>
                </a:lnTo>
                <a:lnTo>
                  <a:pt x="17" y="226"/>
                </a:lnTo>
                <a:lnTo>
                  <a:pt x="13" y="208"/>
                </a:lnTo>
                <a:lnTo>
                  <a:pt x="9" y="190"/>
                </a:lnTo>
                <a:lnTo>
                  <a:pt x="9" y="172"/>
                </a:lnTo>
                <a:lnTo>
                  <a:pt x="11" y="152"/>
                </a:lnTo>
                <a:lnTo>
                  <a:pt x="15" y="132"/>
                </a:lnTo>
                <a:lnTo>
                  <a:pt x="22" y="111"/>
                </a:lnTo>
                <a:lnTo>
                  <a:pt x="31" y="87"/>
                </a:lnTo>
                <a:lnTo>
                  <a:pt x="46" y="62"/>
                </a:lnTo>
                <a:lnTo>
                  <a:pt x="65" y="35"/>
                </a:lnTo>
                <a:lnTo>
                  <a:pt x="89" y="6"/>
                </a:lnTo>
                <a:lnTo>
                  <a:pt x="82" y="0"/>
                </a:lnTo>
                <a:lnTo>
                  <a:pt x="58" y="29"/>
                </a:lnTo>
                <a:lnTo>
                  <a:pt x="38" y="58"/>
                </a:lnTo>
                <a:lnTo>
                  <a:pt x="24" y="83"/>
                </a:lnTo>
                <a:lnTo>
                  <a:pt x="13" y="109"/>
                </a:lnTo>
                <a:lnTo>
                  <a:pt x="6" y="130"/>
                </a:lnTo>
                <a:lnTo>
                  <a:pt x="2" y="152"/>
                </a:lnTo>
                <a:lnTo>
                  <a:pt x="0" y="172"/>
                </a:lnTo>
                <a:lnTo>
                  <a:pt x="0" y="190"/>
                </a:lnTo>
                <a:lnTo>
                  <a:pt x="4" y="210"/>
                </a:lnTo>
                <a:lnTo>
                  <a:pt x="8" y="228"/>
                </a:lnTo>
                <a:lnTo>
                  <a:pt x="13" y="246"/>
                </a:lnTo>
                <a:lnTo>
                  <a:pt x="18" y="264"/>
                </a:lnTo>
                <a:lnTo>
                  <a:pt x="24" y="282"/>
                </a:lnTo>
                <a:lnTo>
                  <a:pt x="29" y="302"/>
                </a:lnTo>
                <a:lnTo>
                  <a:pt x="33" y="322"/>
                </a:lnTo>
                <a:lnTo>
                  <a:pt x="36" y="343"/>
                </a:lnTo>
                <a:lnTo>
                  <a:pt x="40" y="340"/>
                </a:lnTo>
                <a:lnTo>
                  <a:pt x="36" y="343"/>
                </a:lnTo>
                <a:lnTo>
                  <a:pt x="36" y="347"/>
                </a:lnTo>
                <a:lnTo>
                  <a:pt x="40" y="349"/>
                </a:lnTo>
                <a:lnTo>
                  <a:pt x="44" y="347"/>
                </a:lnTo>
                <a:lnTo>
                  <a:pt x="46" y="343"/>
                </a:lnTo>
                <a:lnTo>
                  <a:pt x="40" y="349"/>
                </a:ln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67" name="Freeform 7"/>
          <p:cNvSpPr>
            <a:spLocks/>
          </p:cNvSpPr>
          <p:nvPr/>
        </p:nvSpPr>
        <p:spPr bwMode="auto">
          <a:xfrm>
            <a:off x="2000250" y="5453063"/>
            <a:ext cx="4033838" cy="682625"/>
          </a:xfrm>
          <a:custGeom>
            <a:avLst/>
            <a:gdLst>
              <a:gd name="T0" fmla="*/ 0 w 2541"/>
              <a:gd name="T1" fmla="*/ 10080625 h 430"/>
              <a:gd name="T2" fmla="*/ 10080626 w 2541"/>
              <a:gd name="T3" fmla="*/ 22682200 h 430"/>
              <a:gd name="T4" fmla="*/ 2147483647 w 2541"/>
              <a:gd name="T5" fmla="*/ 1083667188 h 430"/>
              <a:gd name="T6" fmla="*/ 2147483647 w 2541"/>
              <a:gd name="T7" fmla="*/ 1060986575 h 430"/>
              <a:gd name="T8" fmla="*/ 10080626 w 2541"/>
              <a:gd name="T9" fmla="*/ 0 h 430"/>
              <a:gd name="T10" fmla="*/ 20161252 w 2541"/>
              <a:gd name="T11" fmla="*/ 17640300 h 430"/>
              <a:gd name="T12" fmla="*/ 10080626 w 2541"/>
              <a:gd name="T13" fmla="*/ 0 h 430"/>
              <a:gd name="T14" fmla="*/ 0 w 2541"/>
              <a:gd name="T15" fmla="*/ 5040313 h 430"/>
              <a:gd name="T16" fmla="*/ 0 w 2541"/>
              <a:gd name="T17" fmla="*/ 15120938 h 430"/>
              <a:gd name="T18" fmla="*/ 0 w 2541"/>
              <a:gd name="T19" fmla="*/ 17640300 h 430"/>
              <a:gd name="T20" fmla="*/ 10080626 w 2541"/>
              <a:gd name="T21" fmla="*/ 22682200 h 430"/>
              <a:gd name="T22" fmla="*/ 0 w 2541"/>
              <a:gd name="T23" fmla="*/ 10080625 h 4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41"/>
              <a:gd name="T37" fmla="*/ 0 h 430"/>
              <a:gd name="T38" fmla="*/ 2541 w 2541"/>
              <a:gd name="T39" fmla="*/ 430 h 43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41" h="430">
                <a:moveTo>
                  <a:pt x="0" y="4"/>
                </a:moveTo>
                <a:lnTo>
                  <a:pt x="4" y="9"/>
                </a:lnTo>
                <a:lnTo>
                  <a:pt x="2541" y="430"/>
                </a:lnTo>
                <a:lnTo>
                  <a:pt x="2541" y="421"/>
                </a:lnTo>
                <a:lnTo>
                  <a:pt x="4" y="0"/>
                </a:lnTo>
                <a:lnTo>
                  <a:pt x="8" y="7"/>
                </a:lnTo>
                <a:lnTo>
                  <a:pt x="4" y="0"/>
                </a:lnTo>
                <a:lnTo>
                  <a:pt x="0" y="2"/>
                </a:lnTo>
                <a:lnTo>
                  <a:pt x="0" y="6"/>
                </a:lnTo>
                <a:lnTo>
                  <a:pt x="0" y="7"/>
                </a:lnTo>
                <a:lnTo>
                  <a:pt x="4" y="9"/>
                </a:lnTo>
                <a:lnTo>
                  <a:pt x="0" y="4"/>
                </a:ln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68" name="Freeform 8"/>
          <p:cNvSpPr>
            <a:spLocks/>
          </p:cNvSpPr>
          <p:nvPr/>
        </p:nvSpPr>
        <p:spPr bwMode="auto">
          <a:xfrm>
            <a:off x="2000250" y="4992688"/>
            <a:ext cx="365125" cy="471487"/>
          </a:xfrm>
          <a:custGeom>
            <a:avLst/>
            <a:gdLst>
              <a:gd name="T0" fmla="*/ 569555313 w 230"/>
              <a:gd name="T1" fmla="*/ 0 h 297"/>
              <a:gd name="T2" fmla="*/ 491431263 w 230"/>
              <a:gd name="T3" fmla="*/ 35282150 h 297"/>
              <a:gd name="T4" fmla="*/ 428426563 w 230"/>
              <a:gd name="T5" fmla="*/ 70564300 h 297"/>
              <a:gd name="T6" fmla="*/ 365423450 w 230"/>
              <a:gd name="T7" fmla="*/ 118446424 h 297"/>
              <a:gd name="T8" fmla="*/ 309978425 w 230"/>
              <a:gd name="T9" fmla="*/ 163809189 h 297"/>
              <a:gd name="T10" fmla="*/ 264617200 w 230"/>
              <a:gd name="T11" fmla="*/ 204131646 h 297"/>
              <a:gd name="T12" fmla="*/ 224294700 w 230"/>
              <a:gd name="T13" fmla="*/ 254534718 h 297"/>
              <a:gd name="T14" fmla="*/ 186491563 w 230"/>
              <a:gd name="T15" fmla="*/ 299897482 h 297"/>
              <a:gd name="T16" fmla="*/ 156249688 w 230"/>
              <a:gd name="T17" fmla="*/ 350300554 h 297"/>
              <a:gd name="T18" fmla="*/ 128528763 w 230"/>
              <a:gd name="T19" fmla="*/ 398184265 h 297"/>
              <a:gd name="T20" fmla="*/ 105846563 w 230"/>
              <a:gd name="T21" fmla="*/ 448587337 h 297"/>
              <a:gd name="T22" fmla="*/ 83165950 w 230"/>
              <a:gd name="T23" fmla="*/ 498990408 h 297"/>
              <a:gd name="T24" fmla="*/ 65524063 w 230"/>
              <a:gd name="T25" fmla="*/ 549393480 h 297"/>
              <a:gd name="T26" fmla="*/ 45362813 w 230"/>
              <a:gd name="T27" fmla="*/ 599796551 h 297"/>
              <a:gd name="T28" fmla="*/ 27722513 w 230"/>
              <a:gd name="T29" fmla="*/ 645159316 h 297"/>
              <a:gd name="T30" fmla="*/ 15120938 w 230"/>
              <a:gd name="T31" fmla="*/ 695562387 h 297"/>
              <a:gd name="T32" fmla="*/ 0 w 230"/>
              <a:gd name="T33" fmla="*/ 740925152 h 297"/>
              <a:gd name="T34" fmla="*/ 20161250 w 230"/>
              <a:gd name="T35" fmla="*/ 748484819 h 297"/>
              <a:gd name="T36" fmla="*/ 37801550 w 230"/>
              <a:gd name="T37" fmla="*/ 700602695 h 297"/>
              <a:gd name="T38" fmla="*/ 50403125 w 230"/>
              <a:gd name="T39" fmla="*/ 655239930 h 297"/>
              <a:gd name="T40" fmla="*/ 68045013 w 230"/>
              <a:gd name="T41" fmla="*/ 604836859 h 297"/>
              <a:gd name="T42" fmla="*/ 88206263 w 230"/>
              <a:gd name="T43" fmla="*/ 554433787 h 297"/>
              <a:gd name="T44" fmla="*/ 105846563 w 230"/>
              <a:gd name="T45" fmla="*/ 504030715 h 297"/>
              <a:gd name="T46" fmla="*/ 123488450 w 230"/>
              <a:gd name="T47" fmla="*/ 458667951 h 297"/>
              <a:gd name="T48" fmla="*/ 146169063 w 230"/>
              <a:gd name="T49" fmla="*/ 408264880 h 297"/>
              <a:gd name="T50" fmla="*/ 173891575 w 230"/>
              <a:gd name="T51" fmla="*/ 357861808 h 297"/>
              <a:gd name="T52" fmla="*/ 206652813 w 230"/>
              <a:gd name="T53" fmla="*/ 312499044 h 297"/>
              <a:gd name="T54" fmla="*/ 241935000 w 230"/>
              <a:gd name="T55" fmla="*/ 267136279 h 297"/>
              <a:gd name="T56" fmla="*/ 282257500 w 230"/>
              <a:gd name="T57" fmla="*/ 221773515 h 297"/>
              <a:gd name="T58" fmla="*/ 327620313 w 230"/>
              <a:gd name="T59" fmla="*/ 176410750 h 297"/>
              <a:gd name="T60" fmla="*/ 378023438 w 230"/>
              <a:gd name="T61" fmla="*/ 136088293 h 297"/>
              <a:gd name="T62" fmla="*/ 438507188 w 230"/>
              <a:gd name="T63" fmla="*/ 95765836 h 297"/>
              <a:gd name="T64" fmla="*/ 506552200 w 230"/>
              <a:gd name="T65" fmla="*/ 52922431 h 297"/>
              <a:gd name="T66" fmla="*/ 579635938 w 230"/>
              <a:gd name="T67" fmla="*/ 17640281 h 297"/>
              <a:gd name="T68" fmla="*/ 569555313 w 230"/>
              <a:gd name="T69" fmla="*/ 0 h 29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30"/>
              <a:gd name="T106" fmla="*/ 0 h 297"/>
              <a:gd name="T107" fmla="*/ 230 w 230"/>
              <a:gd name="T108" fmla="*/ 297 h 29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30" h="297">
                <a:moveTo>
                  <a:pt x="226" y="0"/>
                </a:moveTo>
                <a:lnTo>
                  <a:pt x="195" y="14"/>
                </a:lnTo>
                <a:lnTo>
                  <a:pt x="170" y="28"/>
                </a:lnTo>
                <a:lnTo>
                  <a:pt x="145" y="47"/>
                </a:lnTo>
                <a:lnTo>
                  <a:pt x="123" y="65"/>
                </a:lnTo>
                <a:lnTo>
                  <a:pt x="105" y="81"/>
                </a:lnTo>
                <a:lnTo>
                  <a:pt x="89" y="101"/>
                </a:lnTo>
                <a:lnTo>
                  <a:pt x="74" y="119"/>
                </a:lnTo>
                <a:lnTo>
                  <a:pt x="62" y="139"/>
                </a:lnTo>
                <a:lnTo>
                  <a:pt x="51" y="158"/>
                </a:lnTo>
                <a:lnTo>
                  <a:pt x="42" y="178"/>
                </a:lnTo>
                <a:lnTo>
                  <a:pt x="33" y="198"/>
                </a:lnTo>
                <a:lnTo>
                  <a:pt x="26" y="218"/>
                </a:lnTo>
                <a:lnTo>
                  <a:pt x="18" y="238"/>
                </a:lnTo>
                <a:lnTo>
                  <a:pt x="11" y="256"/>
                </a:lnTo>
                <a:lnTo>
                  <a:pt x="6" y="276"/>
                </a:lnTo>
                <a:lnTo>
                  <a:pt x="0" y="294"/>
                </a:lnTo>
                <a:lnTo>
                  <a:pt x="8" y="297"/>
                </a:lnTo>
                <a:lnTo>
                  <a:pt x="15" y="278"/>
                </a:lnTo>
                <a:lnTo>
                  <a:pt x="20" y="260"/>
                </a:lnTo>
                <a:lnTo>
                  <a:pt x="27" y="240"/>
                </a:lnTo>
                <a:lnTo>
                  <a:pt x="35" y="220"/>
                </a:lnTo>
                <a:lnTo>
                  <a:pt x="42" y="200"/>
                </a:lnTo>
                <a:lnTo>
                  <a:pt x="49" y="182"/>
                </a:lnTo>
                <a:lnTo>
                  <a:pt x="58" y="162"/>
                </a:lnTo>
                <a:lnTo>
                  <a:pt x="69" y="142"/>
                </a:lnTo>
                <a:lnTo>
                  <a:pt x="82" y="124"/>
                </a:lnTo>
                <a:lnTo>
                  <a:pt x="96" y="106"/>
                </a:lnTo>
                <a:lnTo>
                  <a:pt x="112" y="88"/>
                </a:lnTo>
                <a:lnTo>
                  <a:pt x="130" y="70"/>
                </a:lnTo>
                <a:lnTo>
                  <a:pt x="150" y="54"/>
                </a:lnTo>
                <a:lnTo>
                  <a:pt x="174" y="38"/>
                </a:lnTo>
                <a:lnTo>
                  <a:pt x="201" y="21"/>
                </a:lnTo>
                <a:lnTo>
                  <a:pt x="230" y="7"/>
                </a:lnTo>
                <a:lnTo>
                  <a:pt x="226" y="0"/>
                </a:ln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69" name="Freeform 9"/>
          <p:cNvSpPr>
            <a:spLocks/>
          </p:cNvSpPr>
          <p:nvPr/>
        </p:nvSpPr>
        <p:spPr bwMode="auto">
          <a:xfrm>
            <a:off x="2359025" y="4573588"/>
            <a:ext cx="363538" cy="430212"/>
          </a:xfrm>
          <a:custGeom>
            <a:avLst/>
            <a:gdLst>
              <a:gd name="T0" fmla="*/ 569556096 w 229"/>
              <a:gd name="T1" fmla="*/ 0 h 271"/>
              <a:gd name="T2" fmla="*/ 554435138 w 229"/>
              <a:gd name="T3" fmla="*/ 12599973 h 271"/>
              <a:gd name="T4" fmla="*/ 554435138 w 229"/>
              <a:gd name="T5" fmla="*/ 45362760 h 271"/>
              <a:gd name="T6" fmla="*/ 549394818 w 229"/>
              <a:gd name="T7" fmla="*/ 78123959 h 271"/>
              <a:gd name="T8" fmla="*/ 549394818 w 229"/>
              <a:gd name="T9" fmla="*/ 108365799 h 271"/>
              <a:gd name="T10" fmla="*/ 544354499 w 229"/>
              <a:gd name="T11" fmla="*/ 146168893 h 271"/>
              <a:gd name="T12" fmla="*/ 536794813 w 229"/>
              <a:gd name="T13" fmla="*/ 176410732 h 271"/>
              <a:gd name="T14" fmla="*/ 526714174 w 229"/>
              <a:gd name="T15" fmla="*/ 219252545 h 271"/>
              <a:gd name="T16" fmla="*/ 514112582 w 229"/>
              <a:gd name="T17" fmla="*/ 254534692 h 271"/>
              <a:gd name="T18" fmla="*/ 491431938 w 229"/>
              <a:gd name="T19" fmla="*/ 294857145 h 271"/>
              <a:gd name="T20" fmla="*/ 463709388 w 229"/>
              <a:gd name="T21" fmla="*/ 337700545 h 271"/>
              <a:gd name="T22" fmla="*/ 430948105 w 229"/>
              <a:gd name="T23" fmla="*/ 378022998 h 271"/>
              <a:gd name="T24" fmla="*/ 385585230 w 229"/>
              <a:gd name="T25" fmla="*/ 423385758 h 271"/>
              <a:gd name="T26" fmla="*/ 332661083 w 229"/>
              <a:gd name="T27" fmla="*/ 468748518 h 271"/>
              <a:gd name="T28" fmla="*/ 267136930 w 229"/>
              <a:gd name="T29" fmla="*/ 514111277 h 271"/>
              <a:gd name="T30" fmla="*/ 191532138 w 229"/>
              <a:gd name="T31" fmla="*/ 564514344 h 271"/>
              <a:gd name="T32" fmla="*/ 103327342 w 229"/>
              <a:gd name="T33" fmla="*/ 609875516 h 271"/>
              <a:gd name="T34" fmla="*/ 0 w 229"/>
              <a:gd name="T35" fmla="*/ 665320477 h 271"/>
              <a:gd name="T36" fmla="*/ 10080639 w 229"/>
              <a:gd name="T37" fmla="*/ 682960756 h 271"/>
              <a:gd name="T38" fmla="*/ 113407981 w 229"/>
              <a:gd name="T39" fmla="*/ 632557690 h 271"/>
              <a:gd name="T40" fmla="*/ 204133731 w 229"/>
              <a:gd name="T41" fmla="*/ 582154623 h 271"/>
              <a:gd name="T42" fmla="*/ 282257888 w 229"/>
              <a:gd name="T43" fmla="*/ 531751557 h 271"/>
              <a:gd name="T44" fmla="*/ 345262675 w 229"/>
              <a:gd name="T45" fmla="*/ 486388797 h 271"/>
              <a:gd name="T46" fmla="*/ 400706189 w 229"/>
              <a:gd name="T47" fmla="*/ 435985731 h 271"/>
              <a:gd name="T48" fmla="*/ 446069064 w 229"/>
              <a:gd name="T49" fmla="*/ 395663278 h 271"/>
              <a:gd name="T50" fmla="*/ 481351300 w 229"/>
              <a:gd name="T51" fmla="*/ 350300518 h 271"/>
              <a:gd name="T52" fmla="*/ 509072263 w 229"/>
              <a:gd name="T53" fmla="*/ 304937758 h 271"/>
              <a:gd name="T54" fmla="*/ 531754494 w 229"/>
              <a:gd name="T55" fmla="*/ 264615305 h 271"/>
              <a:gd name="T56" fmla="*/ 549394818 w 229"/>
              <a:gd name="T57" fmla="*/ 224292852 h 271"/>
              <a:gd name="T58" fmla="*/ 559475457 w 229"/>
              <a:gd name="T59" fmla="*/ 181451039 h 271"/>
              <a:gd name="T60" fmla="*/ 569556096 w 229"/>
              <a:gd name="T61" fmla="*/ 146168893 h 271"/>
              <a:gd name="T62" fmla="*/ 572077049 w 229"/>
              <a:gd name="T63" fmla="*/ 108365799 h 271"/>
              <a:gd name="T64" fmla="*/ 572077049 w 229"/>
              <a:gd name="T65" fmla="*/ 78123959 h 271"/>
              <a:gd name="T66" fmla="*/ 577117369 w 229"/>
              <a:gd name="T67" fmla="*/ 45362760 h 271"/>
              <a:gd name="T68" fmla="*/ 577117369 w 229"/>
              <a:gd name="T69" fmla="*/ 12599973 h 271"/>
              <a:gd name="T70" fmla="*/ 569556096 w 229"/>
              <a:gd name="T71" fmla="*/ 22680586 h 271"/>
              <a:gd name="T72" fmla="*/ 577117369 w 229"/>
              <a:gd name="T73" fmla="*/ 12599973 h 271"/>
              <a:gd name="T74" fmla="*/ 577117369 w 229"/>
              <a:gd name="T75" fmla="*/ 5040307 h 271"/>
              <a:gd name="T76" fmla="*/ 569556096 w 229"/>
              <a:gd name="T77" fmla="*/ 0 h 271"/>
              <a:gd name="T78" fmla="*/ 559475457 w 229"/>
              <a:gd name="T79" fmla="*/ 5040307 h 271"/>
              <a:gd name="T80" fmla="*/ 554435138 w 229"/>
              <a:gd name="T81" fmla="*/ 12599973 h 271"/>
              <a:gd name="T82" fmla="*/ 569556096 w 229"/>
              <a:gd name="T83" fmla="*/ 0 h 27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29"/>
              <a:gd name="T127" fmla="*/ 0 h 271"/>
              <a:gd name="T128" fmla="*/ 229 w 229"/>
              <a:gd name="T129" fmla="*/ 271 h 27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29" h="271">
                <a:moveTo>
                  <a:pt x="226" y="0"/>
                </a:moveTo>
                <a:lnTo>
                  <a:pt x="220" y="5"/>
                </a:lnTo>
                <a:lnTo>
                  <a:pt x="220" y="18"/>
                </a:lnTo>
                <a:lnTo>
                  <a:pt x="218" y="31"/>
                </a:lnTo>
                <a:lnTo>
                  <a:pt x="218" y="43"/>
                </a:lnTo>
                <a:lnTo>
                  <a:pt x="216" y="58"/>
                </a:lnTo>
                <a:lnTo>
                  <a:pt x="213" y="70"/>
                </a:lnTo>
                <a:lnTo>
                  <a:pt x="209" y="87"/>
                </a:lnTo>
                <a:lnTo>
                  <a:pt x="204" y="101"/>
                </a:lnTo>
                <a:lnTo>
                  <a:pt x="195" y="117"/>
                </a:lnTo>
                <a:lnTo>
                  <a:pt x="184" y="134"/>
                </a:lnTo>
                <a:lnTo>
                  <a:pt x="171" y="150"/>
                </a:lnTo>
                <a:lnTo>
                  <a:pt x="153" y="168"/>
                </a:lnTo>
                <a:lnTo>
                  <a:pt x="132" y="186"/>
                </a:lnTo>
                <a:lnTo>
                  <a:pt x="106" y="204"/>
                </a:lnTo>
                <a:lnTo>
                  <a:pt x="76" y="224"/>
                </a:lnTo>
                <a:lnTo>
                  <a:pt x="41" y="242"/>
                </a:lnTo>
                <a:lnTo>
                  <a:pt x="0" y="264"/>
                </a:lnTo>
                <a:lnTo>
                  <a:pt x="4" y="271"/>
                </a:lnTo>
                <a:lnTo>
                  <a:pt x="45" y="251"/>
                </a:lnTo>
                <a:lnTo>
                  <a:pt x="81" y="231"/>
                </a:lnTo>
                <a:lnTo>
                  <a:pt x="112" y="211"/>
                </a:lnTo>
                <a:lnTo>
                  <a:pt x="137" y="193"/>
                </a:lnTo>
                <a:lnTo>
                  <a:pt x="159" y="173"/>
                </a:lnTo>
                <a:lnTo>
                  <a:pt x="177" y="157"/>
                </a:lnTo>
                <a:lnTo>
                  <a:pt x="191" y="139"/>
                </a:lnTo>
                <a:lnTo>
                  <a:pt x="202" y="121"/>
                </a:lnTo>
                <a:lnTo>
                  <a:pt x="211" y="105"/>
                </a:lnTo>
                <a:lnTo>
                  <a:pt x="218" y="89"/>
                </a:lnTo>
                <a:lnTo>
                  <a:pt x="222" y="72"/>
                </a:lnTo>
                <a:lnTo>
                  <a:pt x="226" y="58"/>
                </a:lnTo>
                <a:lnTo>
                  <a:pt x="227" y="43"/>
                </a:lnTo>
                <a:lnTo>
                  <a:pt x="227" y="31"/>
                </a:lnTo>
                <a:lnTo>
                  <a:pt x="229" y="18"/>
                </a:lnTo>
                <a:lnTo>
                  <a:pt x="229" y="5"/>
                </a:lnTo>
                <a:lnTo>
                  <a:pt x="226" y="9"/>
                </a:lnTo>
                <a:lnTo>
                  <a:pt x="229" y="5"/>
                </a:lnTo>
                <a:lnTo>
                  <a:pt x="229" y="2"/>
                </a:lnTo>
                <a:lnTo>
                  <a:pt x="226" y="0"/>
                </a:lnTo>
                <a:lnTo>
                  <a:pt x="222" y="2"/>
                </a:lnTo>
                <a:lnTo>
                  <a:pt x="220" y="5"/>
                </a:lnTo>
                <a:lnTo>
                  <a:pt x="226" y="0"/>
                </a:ln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70" name="Freeform 10"/>
          <p:cNvSpPr>
            <a:spLocks/>
          </p:cNvSpPr>
          <p:nvPr/>
        </p:nvSpPr>
        <p:spPr bwMode="auto">
          <a:xfrm>
            <a:off x="5103813" y="3911600"/>
            <a:ext cx="46037" cy="1495425"/>
          </a:xfrm>
          <a:custGeom>
            <a:avLst/>
            <a:gdLst>
              <a:gd name="T0" fmla="*/ 0 w 29"/>
              <a:gd name="T1" fmla="*/ 0 h 942"/>
              <a:gd name="T2" fmla="*/ 63002428 w 29"/>
              <a:gd name="T3" fmla="*/ 2147483647 h 942"/>
              <a:gd name="T4" fmla="*/ 73082944 w 29"/>
              <a:gd name="T5" fmla="*/ 2147483647 h 942"/>
              <a:gd name="T6" fmla="*/ 25201289 w 29"/>
              <a:gd name="T7" fmla="*/ 5040313 h 942"/>
              <a:gd name="T8" fmla="*/ 0 w 29"/>
              <a:gd name="T9" fmla="*/ 0 h 9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942"/>
              <a:gd name="T17" fmla="*/ 29 w 29"/>
              <a:gd name="T18" fmla="*/ 942 h 9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942">
                <a:moveTo>
                  <a:pt x="0" y="0"/>
                </a:moveTo>
                <a:lnTo>
                  <a:pt x="25" y="942"/>
                </a:lnTo>
                <a:lnTo>
                  <a:pt x="29" y="942"/>
                </a:lnTo>
                <a:lnTo>
                  <a:pt x="10" y="2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371" name="Freeform 11"/>
          <p:cNvSpPr>
            <a:spLocks/>
          </p:cNvSpPr>
          <p:nvPr/>
        </p:nvSpPr>
        <p:spPr bwMode="auto">
          <a:xfrm>
            <a:off x="5143500" y="3914775"/>
            <a:ext cx="42863" cy="1492250"/>
          </a:xfrm>
          <a:custGeom>
            <a:avLst/>
            <a:gdLst>
              <a:gd name="T0" fmla="*/ 40322970 w 27"/>
              <a:gd name="T1" fmla="*/ 0 h 940"/>
              <a:gd name="T2" fmla="*/ 0 w 27"/>
              <a:gd name="T3" fmla="*/ 2147483647 h 940"/>
              <a:gd name="T4" fmla="*/ 12601722 w 27"/>
              <a:gd name="T5" fmla="*/ 2147483647 h 940"/>
              <a:gd name="T6" fmla="*/ 68045806 w 27"/>
              <a:gd name="T7" fmla="*/ 0 h 940"/>
              <a:gd name="T8" fmla="*/ 40322970 w 27"/>
              <a:gd name="T9" fmla="*/ 0 h 9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940"/>
              <a:gd name="T17" fmla="*/ 27 w 27"/>
              <a:gd name="T18" fmla="*/ 940 h 9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940">
                <a:moveTo>
                  <a:pt x="16" y="0"/>
                </a:moveTo>
                <a:lnTo>
                  <a:pt x="0" y="940"/>
                </a:lnTo>
                <a:lnTo>
                  <a:pt x="5" y="940"/>
                </a:lnTo>
                <a:lnTo>
                  <a:pt x="27" y="0"/>
                </a:lnTo>
                <a:lnTo>
                  <a:pt x="16" y="0"/>
                </a:lnTo>
                <a:close/>
              </a:path>
            </a:pathLst>
          </a:custGeom>
          <a:solidFill>
            <a:srgbClr val="7F7F7F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372" name="Freeform 12"/>
          <p:cNvSpPr>
            <a:spLocks/>
          </p:cNvSpPr>
          <p:nvPr/>
        </p:nvSpPr>
        <p:spPr bwMode="auto">
          <a:xfrm>
            <a:off x="3971925" y="1900238"/>
            <a:ext cx="31750" cy="28575"/>
          </a:xfrm>
          <a:custGeom>
            <a:avLst/>
            <a:gdLst>
              <a:gd name="T0" fmla="*/ 5040313 w 20"/>
              <a:gd name="T1" fmla="*/ 0 h 18"/>
              <a:gd name="T2" fmla="*/ 0 w 20"/>
              <a:gd name="T3" fmla="*/ 10080625 h 18"/>
              <a:gd name="T4" fmla="*/ 0 w 20"/>
              <a:gd name="T5" fmla="*/ 22682200 h 18"/>
              <a:gd name="T6" fmla="*/ 5040313 w 20"/>
              <a:gd name="T7" fmla="*/ 32761238 h 18"/>
              <a:gd name="T8" fmla="*/ 7559675 w 20"/>
              <a:gd name="T9" fmla="*/ 35282188 h 18"/>
              <a:gd name="T10" fmla="*/ 17640300 w 20"/>
              <a:gd name="T11" fmla="*/ 45362813 h 18"/>
              <a:gd name="T12" fmla="*/ 27720925 w 20"/>
              <a:gd name="T13" fmla="*/ 45362813 h 18"/>
              <a:gd name="T14" fmla="*/ 40322500 w 20"/>
              <a:gd name="T15" fmla="*/ 40322500 h 18"/>
              <a:gd name="T16" fmla="*/ 50403125 w 20"/>
              <a:gd name="T17" fmla="*/ 32761238 h 18"/>
              <a:gd name="T18" fmla="*/ 5040313 w 20"/>
              <a:gd name="T19" fmla="*/ 0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18"/>
              <a:gd name="T32" fmla="*/ 20 w 20"/>
              <a:gd name="T33" fmla="*/ 18 h 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18">
                <a:moveTo>
                  <a:pt x="2" y="0"/>
                </a:moveTo>
                <a:lnTo>
                  <a:pt x="0" y="4"/>
                </a:lnTo>
                <a:lnTo>
                  <a:pt x="0" y="9"/>
                </a:lnTo>
                <a:lnTo>
                  <a:pt x="2" y="13"/>
                </a:lnTo>
                <a:lnTo>
                  <a:pt x="3" y="14"/>
                </a:lnTo>
                <a:lnTo>
                  <a:pt x="7" y="18"/>
                </a:lnTo>
                <a:lnTo>
                  <a:pt x="11" y="18"/>
                </a:lnTo>
                <a:lnTo>
                  <a:pt x="16" y="16"/>
                </a:lnTo>
                <a:lnTo>
                  <a:pt x="20" y="13"/>
                </a:lnTo>
                <a:lnTo>
                  <a:pt x="2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73" name="Freeform 13"/>
          <p:cNvSpPr>
            <a:spLocks/>
          </p:cNvSpPr>
          <p:nvPr/>
        </p:nvSpPr>
        <p:spPr bwMode="auto">
          <a:xfrm>
            <a:off x="3975100" y="1719263"/>
            <a:ext cx="460375" cy="201612"/>
          </a:xfrm>
          <a:custGeom>
            <a:avLst/>
            <a:gdLst>
              <a:gd name="T0" fmla="*/ 730845313 w 290"/>
              <a:gd name="T1" fmla="*/ 73083556 h 127"/>
              <a:gd name="T2" fmla="*/ 657761575 w 290"/>
              <a:gd name="T3" fmla="*/ 32761156 h 127"/>
              <a:gd name="T4" fmla="*/ 589716563 w 290"/>
              <a:gd name="T5" fmla="*/ 10080600 h 127"/>
              <a:gd name="T6" fmla="*/ 516631238 w 290"/>
              <a:gd name="T7" fmla="*/ 0 h 127"/>
              <a:gd name="T8" fmla="*/ 453628125 w 290"/>
              <a:gd name="T9" fmla="*/ 5040300 h 127"/>
              <a:gd name="T10" fmla="*/ 390623425 w 290"/>
              <a:gd name="T11" fmla="*/ 15120900 h 127"/>
              <a:gd name="T12" fmla="*/ 327620313 w 290"/>
              <a:gd name="T13" fmla="*/ 32761156 h 127"/>
              <a:gd name="T14" fmla="*/ 272176875 w 290"/>
              <a:gd name="T15" fmla="*/ 60483600 h 127"/>
              <a:gd name="T16" fmla="*/ 216733438 w 290"/>
              <a:gd name="T17" fmla="*/ 90725400 h 127"/>
              <a:gd name="T18" fmla="*/ 171370625 w 290"/>
              <a:gd name="T19" fmla="*/ 123486556 h 127"/>
              <a:gd name="T20" fmla="*/ 126007813 w 290"/>
              <a:gd name="T21" fmla="*/ 156249300 h 127"/>
              <a:gd name="T22" fmla="*/ 90725625 w 290"/>
              <a:gd name="T23" fmla="*/ 186491100 h 127"/>
              <a:gd name="T24" fmla="*/ 57962800 w 290"/>
              <a:gd name="T25" fmla="*/ 219252256 h 127"/>
              <a:gd name="T26" fmla="*/ 35282188 w 290"/>
              <a:gd name="T27" fmla="*/ 246974700 h 127"/>
              <a:gd name="T28" fmla="*/ 12599988 w 290"/>
              <a:gd name="T29" fmla="*/ 269655256 h 127"/>
              <a:gd name="T30" fmla="*/ 0 w 290"/>
              <a:gd name="T31" fmla="*/ 282256800 h 127"/>
              <a:gd name="T32" fmla="*/ 0 w 290"/>
              <a:gd name="T33" fmla="*/ 287297100 h 127"/>
              <a:gd name="T34" fmla="*/ 45362813 w 290"/>
              <a:gd name="T35" fmla="*/ 320058256 h 127"/>
              <a:gd name="T36" fmla="*/ 57962800 w 290"/>
              <a:gd name="T37" fmla="*/ 304937356 h 127"/>
              <a:gd name="T38" fmla="*/ 75604688 w 290"/>
              <a:gd name="T39" fmla="*/ 282256800 h 127"/>
              <a:gd name="T40" fmla="*/ 98285300 w 290"/>
              <a:gd name="T41" fmla="*/ 259574656 h 127"/>
              <a:gd name="T42" fmla="*/ 126007813 w 290"/>
              <a:gd name="T43" fmla="*/ 231853800 h 127"/>
              <a:gd name="T44" fmla="*/ 163810950 w 290"/>
              <a:gd name="T45" fmla="*/ 201612000 h 127"/>
              <a:gd name="T46" fmla="*/ 204131863 w 290"/>
              <a:gd name="T47" fmla="*/ 168849256 h 127"/>
              <a:gd name="T48" fmla="*/ 249494675 w 290"/>
              <a:gd name="T49" fmla="*/ 136088100 h 127"/>
              <a:gd name="T50" fmla="*/ 294857488 w 290"/>
              <a:gd name="T51" fmla="*/ 110886600 h 127"/>
              <a:gd name="T52" fmla="*/ 350302513 w 290"/>
              <a:gd name="T53" fmla="*/ 88204456 h 127"/>
              <a:gd name="T54" fmla="*/ 403225000 w 290"/>
              <a:gd name="T55" fmla="*/ 68043256 h 127"/>
              <a:gd name="T56" fmla="*/ 458668438 w 290"/>
              <a:gd name="T57" fmla="*/ 60483600 h 127"/>
              <a:gd name="T58" fmla="*/ 516631238 w 290"/>
              <a:gd name="T59" fmla="*/ 55443300 h 127"/>
              <a:gd name="T60" fmla="*/ 577114988 w 290"/>
              <a:gd name="T61" fmla="*/ 65523900 h 127"/>
              <a:gd name="T62" fmla="*/ 640119688 w 290"/>
              <a:gd name="T63" fmla="*/ 88204456 h 127"/>
              <a:gd name="T64" fmla="*/ 703124388 w 290"/>
              <a:gd name="T65" fmla="*/ 118446256 h 127"/>
              <a:gd name="T66" fmla="*/ 730845313 w 290"/>
              <a:gd name="T67" fmla="*/ 73083556 h 12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90"/>
              <a:gd name="T103" fmla="*/ 0 h 127"/>
              <a:gd name="T104" fmla="*/ 290 w 290"/>
              <a:gd name="T105" fmla="*/ 127 h 12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90" h="127">
                <a:moveTo>
                  <a:pt x="290" y="29"/>
                </a:moveTo>
                <a:lnTo>
                  <a:pt x="261" y="13"/>
                </a:lnTo>
                <a:lnTo>
                  <a:pt x="234" y="4"/>
                </a:lnTo>
                <a:lnTo>
                  <a:pt x="205" y="0"/>
                </a:lnTo>
                <a:lnTo>
                  <a:pt x="180" y="2"/>
                </a:lnTo>
                <a:lnTo>
                  <a:pt x="155" y="6"/>
                </a:lnTo>
                <a:lnTo>
                  <a:pt x="130" y="13"/>
                </a:lnTo>
                <a:lnTo>
                  <a:pt x="108" y="24"/>
                </a:lnTo>
                <a:lnTo>
                  <a:pt x="86" y="36"/>
                </a:lnTo>
                <a:lnTo>
                  <a:pt x="68" y="49"/>
                </a:lnTo>
                <a:lnTo>
                  <a:pt x="50" y="62"/>
                </a:lnTo>
                <a:lnTo>
                  <a:pt x="36" y="74"/>
                </a:lnTo>
                <a:lnTo>
                  <a:pt x="23" y="87"/>
                </a:lnTo>
                <a:lnTo>
                  <a:pt x="14" y="98"/>
                </a:lnTo>
                <a:lnTo>
                  <a:pt x="5" y="107"/>
                </a:lnTo>
                <a:lnTo>
                  <a:pt x="0" y="112"/>
                </a:lnTo>
                <a:lnTo>
                  <a:pt x="0" y="114"/>
                </a:lnTo>
                <a:lnTo>
                  <a:pt x="18" y="127"/>
                </a:lnTo>
                <a:lnTo>
                  <a:pt x="23" y="121"/>
                </a:lnTo>
                <a:lnTo>
                  <a:pt x="30" y="112"/>
                </a:lnTo>
                <a:lnTo>
                  <a:pt x="39" y="103"/>
                </a:lnTo>
                <a:lnTo>
                  <a:pt x="50" y="92"/>
                </a:lnTo>
                <a:lnTo>
                  <a:pt x="65" y="80"/>
                </a:lnTo>
                <a:lnTo>
                  <a:pt x="81" y="67"/>
                </a:lnTo>
                <a:lnTo>
                  <a:pt x="99" y="54"/>
                </a:lnTo>
                <a:lnTo>
                  <a:pt x="117" y="44"/>
                </a:lnTo>
                <a:lnTo>
                  <a:pt x="139" y="35"/>
                </a:lnTo>
                <a:lnTo>
                  <a:pt x="160" y="27"/>
                </a:lnTo>
                <a:lnTo>
                  <a:pt x="182" y="24"/>
                </a:lnTo>
                <a:lnTo>
                  <a:pt x="205" y="22"/>
                </a:lnTo>
                <a:lnTo>
                  <a:pt x="229" y="26"/>
                </a:lnTo>
                <a:lnTo>
                  <a:pt x="254" y="35"/>
                </a:lnTo>
                <a:lnTo>
                  <a:pt x="279" y="47"/>
                </a:lnTo>
                <a:lnTo>
                  <a:pt x="290" y="29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74" name="Freeform 14"/>
          <p:cNvSpPr>
            <a:spLocks/>
          </p:cNvSpPr>
          <p:nvPr/>
        </p:nvSpPr>
        <p:spPr bwMode="auto">
          <a:xfrm>
            <a:off x="4418013" y="1647825"/>
            <a:ext cx="261937" cy="166688"/>
          </a:xfrm>
          <a:custGeom>
            <a:avLst/>
            <a:gdLst>
              <a:gd name="T0" fmla="*/ 355340559 w 165"/>
              <a:gd name="T1" fmla="*/ 0 h 105"/>
              <a:gd name="T2" fmla="*/ 350300256 w 165"/>
              <a:gd name="T3" fmla="*/ 27722596 h 105"/>
              <a:gd name="T4" fmla="*/ 342740596 w 165"/>
              <a:gd name="T5" fmla="*/ 50403276 h 105"/>
              <a:gd name="T6" fmla="*/ 327619687 w 165"/>
              <a:gd name="T7" fmla="*/ 78125872 h 105"/>
              <a:gd name="T8" fmla="*/ 315018136 w 165"/>
              <a:gd name="T9" fmla="*/ 100806552 h 105"/>
              <a:gd name="T10" fmla="*/ 297377870 w 165"/>
              <a:gd name="T11" fmla="*/ 123488820 h 105"/>
              <a:gd name="T12" fmla="*/ 274695713 w 165"/>
              <a:gd name="T13" fmla="*/ 141129173 h 105"/>
              <a:gd name="T14" fmla="*/ 252015144 w 165"/>
              <a:gd name="T15" fmla="*/ 158771114 h 105"/>
              <a:gd name="T16" fmla="*/ 229332987 w 165"/>
              <a:gd name="T17" fmla="*/ 173892097 h 105"/>
              <a:gd name="T18" fmla="*/ 201612115 w 165"/>
              <a:gd name="T19" fmla="*/ 186492122 h 105"/>
              <a:gd name="T20" fmla="*/ 173889656 w 165"/>
              <a:gd name="T21" fmla="*/ 196572777 h 105"/>
              <a:gd name="T22" fmla="*/ 151209086 w 165"/>
              <a:gd name="T23" fmla="*/ 204134062 h 105"/>
              <a:gd name="T24" fmla="*/ 123486627 w 165"/>
              <a:gd name="T25" fmla="*/ 204134062 h 105"/>
              <a:gd name="T26" fmla="*/ 95765755 w 165"/>
              <a:gd name="T27" fmla="*/ 204134062 h 105"/>
              <a:gd name="T28" fmla="*/ 73083598 w 165"/>
              <a:gd name="T29" fmla="*/ 201613105 h 105"/>
              <a:gd name="T30" fmla="*/ 50403029 w 165"/>
              <a:gd name="T31" fmla="*/ 196572777 h 105"/>
              <a:gd name="T32" fmla="*/ 27720872 w 165"/>
              <a:gd name="T33" fmla="*/ 186492122 h 105"/>
              <a:gd name="T34" fmla="*/ 0 w 165"/>
              <a:gd name="T35" fmla="*/ 231855070 h 105"/>
              <a:gd name="T36" fmla="*/ 27720872 w 165"/>
              <a:gd name="T37" fmla="*/ 246976053 h 105"/>
              <a:gd name="T38" fmla="*/ 60483635 w 165"/>
              <a:gd name="T39" fmla="*/ 259577666 h 105"/>
              <a:gd name="T40" fmla="*/ 90725452 w 165"/>
              <a:gd name="T41" fmla="*/ 264617994 h 105"/>
              <a:gd name="T42" fmla="*/ 123486627 w 165"/>
              <a:gd name="T43" fmla="*/ 264617994 h 105"/>
              <a:gd name="T44" fmla="*/ 156249389 w 165"/>
              <a:gd name="T45" fmla="*/ 259577666 h 105"/>
              <a:gd name="T46" fmla="*/ 191531509 w 165"/>
              <a:gd name="T47" fmla="*/ 249497011 h 105"/>
              <a:gd name="T48" fmla="*/ 224292684 w 165"/>
              <a:gd name="T49" fmla="*/ 241935726 h 105"/>
              <a:gd name="T50" fmla="*/ 252015144 w 165"/>
              <a:gd name="T51" fmla="*/ 224295373 h 105"/>
              <a:gd name="T52" fmla="*/ 282256961 w 165"/>
              <a:gd name="T53" fmla="*/ 204134062 h 105"/>
              <a:gd name="T54" fmla="*/ 309977833 w 165"/>
              <a:gd name="T55" fmla="*/ 186492122 h 105"/>
              <a:gd name="T56" fmla="*/ 332659990 w 165"/>
              <a:gd name="T57" fmla="*/ 158771114 h 105"/>
              <a:gd name="T58" fmla="*/ 355340559 w 165"/>
              <a:gd name="T59" fmla="*/ 136088846 h 105"/>
              <a:gd name="T60" fmla="*/ 378022716 w 165"/>
              <a:gd name="T61" fmla="*/ 105846880 h 105"/>
              <a:gd name="T62" fmla="*/ 393143625 w 165"/>
              <a:gd name="T63" fmla="*/ 73085544 h 105"/>
              <a:gd name="T64" fmla="*/ 405743588 w 165"/>
              <a:gd name="T65" fmla="*/ 40322621 h 105"/>
              <a:gd name="T66" fmla="*/ 415824194 w 165"/>
              <a:gd name="T67" fmla="*/ 10080655 h 105"/>
              <a:gd name="T68" fmla="*/ 355340559 w 165"/>
              <a:gd name="T69" fmla="*/ 0 h 10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65"/>
              <a:gd name="T106" fmla="*/ 0 h 105"/>
              <a:gd name="T107" fmla="*/ 165 w 165"/>
              <a:gd name="T108" fmla="*/ 105 h 10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65" h="105">
                <a:moveTo>
                  <a:pt x="141" y="0"/>
                </a:moveTo>
                <a:lnTo>
                  <a:pt x="139" y="11"/>
                </a:lnTo>
                <a:lnTo>
                  <a:pt x="136" y="20"/>
                </a:lnTo>
                <a:lnTo>
                  <a:pt x="130" y="31"/>
                </a:lnTo>
                <a:lnTo>
                  <a:pt x="125" y="40"/>
                </a:lnTo>
                <a:lnTo>
                  <a:pt x="118" y="49"/>
                </a:lnTo>
                <a:lnTo>
                  <a:pt x="109" y="56"/>
                </a:lnTo>
                <a:lnTo>
                  <a:pt x="100" y="63"/>
                </a:lnTo>
                <a:lnTo>
                  <a:pt x="91" y="69"/>
                </a:lnTo>
                <a:lnTo>
                  <a:pt x="80" y="74"/>
                </a:lnTo>
                <a:lnTo>
                  <a:pt x="69" y="78"/>
                </a:lnTo>
                <a:lnTo>
                  <a:pt x="60" y="81"/>
                </a:lnTo>
                <a:lnTo>
                  <a:pt x="49" y="81"/>
                </a:lnTo>
                <a:lnTo>
                  <a:pt x="38" y="81"/>
                </a:lnTo>
                <a:lnTo>
                  <a:pt x="29" y="80"/>
                </a:lnTo>
                <a:lnTo>
                  <a:pt x="20" y="78"/>
                </a:lnTo>
                <a:lnTo>
                  <a:pt x="11" y="74"/>
                </a:lnTo>
                <a:lnTo>
                  <a:pt x="0" y="92"/>
                </a:lnTo>
                <a:lnTo>
                  <a:pt x="11" y="98"/>
                </a:lnTo>
                <a:lnTo>
                  <a:pt x="24" y="103"/>
                </a:lnTo>
                <a:lnTo>
                  <a:pt x="36" y="105"/>
                </a:lnTo>
                <a:lnTo>
                  <a:pt x="49" y="105"/>
                </a:lnTo>
                <a:lnTo>
                  <a:pt x="62" y="103"/>
                </a:lnTo>
                <a:lnTo>
                  <a:pt x="76" y="99"/>
                </a:lnTo>
                <a:lnTo>
                  <a:pt x="89" y="96"/>
                </a:lnTo>
                <a:lnTo>
                  <a:pt x="100" y="89"/>
                </a:lnTo>
                <a:lnTo>
                  <a:pt x="112" y="81"/>
                </a:lnTo>
                <a:lnTo>
                  <a:pt x="123" y="74"/>
                </a:lnTo>
                <a:lnTo>
                  <a:pt x="132" y="63"/>
                </a:lnTo>
                <a:lnTo>
                  <a:pt x="141" y="54"/>
                </a:lnTo>
                <a:lnTo>
                  <a:pt x="150" y="42"/>
                </a:lnTo>
                <a:lnTo>
                  <a:pt x="156" y="29"/>
                </a:lnTo>
                <a:lnTo>
                  <a:pt x="161" y="16"/>
                </a:lnTo>
                <a:lnTo>
                  <a:pt x="165" y="4"/>
                </a:lnTo>
                <a:lnTo>
                  <a:pt x="141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75" name="Freeform 15"/>
          <p:cNvSpPr>
            <a:spLocks/>
          </p:cNvSpPr>
          <p:nvPr/>
        </p:nvSpPr>
        <p:spPr bwMode="auto">
          <a:xfrm>
            <a:off x="4641850" y="1244600"/>
            <a:ext cx="1779588" cy="409575"/>
          </a:xfrm>
          <a:custGeom>
            <a:avLst/>
            <a:gdLst>
              <a:gd name="T0" fmla="*/ 2147483647 w 1121"/>
              <a:gd name="T1" fmla="*/ 239414050 h 258"/>
              <a:gd name="T2" fmla="*/ 2147483647 w 1121"/>
              <a:gd name="T3" fmla="*/ 166330313 h 258"/>
              <a:gd name="T4" fmla="*/ 2147483647 w 1121"/>
              <a:gd name="T5" fmla="*/ 108365925 h 258"/>
              <a:gd name="T6" fmla="*/ 2147483647 w 1121"/>
              <a:gd name="T7" fmla="*/ 63003113 h 258"/>
              <a:gd name="T8" fmla="*/ 1955641799 w 1121"/>
              <a:gd name="T9" fmla="*/ 27720925 h 258"/>
              <a:gd name="T10" fmla="*/ 1728827673 w 1121"/>
              <a:gd name="T11" fmla="*/ 7559675 h 258"/>
              <a:gd name="T12" fmla="*/ 1502013547 w 1121"/>
              <a:gd name="T13" fmla="*/ 0 h 258"/>
              <a:gd name="T14" fmla="*/ 1272680058 w 1121"/>
              <a:gd name="T15" fmla="*/ 2520950 h 258"/>
              <a:gd name="T16" fmla="*/ 1050906245 w 1121"/>
              <a:gd name="T17" fmla="*/ 22680613 h 258"/>
              <a:gd name="T18" fmla="*/ 841732424 w 1121"/>
              <a:gd name="T19" fmla="*/ 52922488 h 258"/>
              <a:gd name="T20" fmla="*/ 642640818 w 1121"/>
              <a:gd name="T21" fmla="*/ 98285300 h 258"/>
              <a:gd name="T22" fmla="*/ 463708880 w 1121"/>
              <a:gd name="T23" fmla="*/ 163809363 h 258"/>
              <a:gd name="T24" fmla="*/ 309980100 w 1121"/>
              <a:gd name="T25" fmla="*/ 239414050 h 258"/>
              <a:gd name="T26" fmla="*/ 176410987 w 1121"/>
              <a:gd name="T27" fmla="*/ 330139675 h 258"/>
              <a:gd name="T28" fmla="*/ 78125659 w 1121"/>
              <a:gd name="T29" fmla="*/ 441026550 h 258"/>
              <a:gd name="T30" fmla="*/ 17641892 w 1121"/>
              <a:gd name="T31" fmla="*/ 567034363 h 258"/>
              <a:gd name="T32" fmla="*/ 60483767 w 1121"/>
              <a:gd name="T33" fmla="*/ 650200313 h 258"/>
              <a:gd name="T34" fmla="*/ 95765964 w 1121"/>
              <a:gd name="T35" fmla="*/ 526711863 h 258"/>
              <a:gd name="T36" fmla="*/ 163810996 w 1121"/>
              <a:gd name="T37" fmla="*/ 423386250 h 258"/>
              <a:gd name="T38" fmla="*/ 269657588 w 1121"/>
              <a:gd name="T39" fmla="*/ 327620313 h 258"/>
              <a:gd name="T40" fmla="*/ 410786378 w 1121"/>
              <a:gd name="T41" fmla="*/ 249494675 h 258"/>
              <a:gd name="T42" fmla="*/ 569555473 w 1121"/>
              <a:gd name="T43" fmla="*/ 181451250 h 258"/>
              <a:gd name="T44" fmla="*/ 751006774 w 1121"/>
              <a:gd name="T45" fmla="*/ 131048125 h 258"/>
              <a:gd name="T46" fmla="*/ 950099967 w 1121"/>
              <a:gd name="T47" fmla="*/ 90725625 h 258"/>
              <a:gd name="T48" fmla="*/ 1164312515 w 1121"/>
              <a:gd name="T49" fmla="*/ 68043425 h 258"/>
              <a:gd name="T50" fmla="*/ 1386086327 w 1121"/>
              <a:gd name="T51" fmla="*/ 52922488 h 258"/>
              <a:gd name="T52" fmla="*/ 1615421404 w 1121"/>
              <a:gd name="T53" fmla="*/ 52922488 h 258"/>
              <a:gd name="T54" fmla="*/ 1837195216 w 1121"/>
              <a:gd name="T55" fmla="*/ 73083738 h 258"/>
              <a:gd name="T56" fmla="*/ 2061488392 w 1121"/>
              <a:gd name="T57" fmla="*/ 98285300 h 258"/>
              <a:gd name="T58" fmla="*/ 2147483647 w 1121"/>
              <a:gd name="T59" fmla="*/ 141128750 h 258"/>
              <a:gd name="T60" fmla="*/ 2147483647 w 1121"/>
              <a:gd name="T61" fmla="*/ 189010925 h 258"/>
              <a:gd name="T62" fmla="*/ 2147483647 w 1121"/>
              <a:gd name="T63" fmla="*/ 254534988 h 258"/>
              <a:gd name="T64" fmla="*/ 2147483647 w 1121"/>
              <a:gd name="T65" fmla="*/ 327620313 h 25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21"/>
              <a:gd name="T100" fmla="*/ 0 h 258"/>
              <a:gd name="T101" fmla="*/ 1121 w 1121"/>
              <a:gd name="T102" fmla="*/ 258 h 25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21" h="258">
                <a:moveTo>
                  <a:pt x="1121" y="110"/>
                </a:moveTo>
                <a:lnTo>
                  <a:pt x="1090" y="95"/>
                </a:lnTo>
                <a:lnTo>
                  <a:pt x="1058" y="81"/>
                </a:lnTo>
                <a:lnTo>
                  <a:pt x="1021" y="66"/>
                </a:lnTo>
                <a:lnTo>
                  <a:pt x="984" y="54"/>
                </a:lnTo>
                <a:lnTo>
                  <a:pt x="946" y="43"/>
                </a:lnTo>
                <a:lnTo>
                  <a:pt x="904" y="32"/>
                </a:lnTo>
                <a:lnTo>
                  <a:pt x="863" y="25"/>
                </a:lnTo>
                <a:lnTo>
                  <a:pt x="819" y="18"/>
                </a:lnTo>
                <a:lnTo>
                  <a:pt x="776" y="11"/>
                </a:lnTo>
                <a:lnTo>
                  <a:pt x="731" y="7"/>
                </a:lnTo>
                <a:lnTo>
                  <a:pt x="686" y="3"/>
                </a:lnTo>
                <a:lnTo>
                  <a:pt x="641" y="0"/>
                </a:lnTo>
                <a:lnTo>
                  <a:pt x="596" y="0"/>
                </a:lnTo>
                <a:lnTo>
                  <a:pt x="550" y="0"/>
                </a:lnTo>
                <a:lnTo>
                  <a:pt x="505" y="1"/>
                </a:lnTo>
                <a:lnTo>
                  <a:pt x="460" y="3"/>
                </a:lnTo>
                <a:lnTo>
                  <a:pt x="417" y="9"/>
                </a:lnTo>
                <a:lnTo>
                  <a:pt x="375" y="14"/>
                </a:lnTo>
                <a:lnTo>
                  <a:pt x="334" y="21"/>
                </a:lnTo>
                <a:lnTo>
                  <a:pt x="294" y="30"/>
                </a:lnTo>
                <a:lnTo>
                  <a:pt x="255" y="39"/>
                </a:lnTo>
                <a:lnTo>
                  <a:pt x="218" y="52"/>
                </a:lnTo>
                <a:lnTo>
                  <a:pt x="184" y="65"/>
                </a:lnTo>
                <a:lnTo>
                  <a:pt x="152" y="79"/>
                </a:lnTo>
                <a:lnTo>
                  <a:pt x="123" y="95"/>
                </a:lnTo>
                <a:lnTo>
                  <a:pt x="94" y="112"/>
                </a:lnTo>
                <a:lnTo>
                  <a:pt x="70" y="131"/>
                </a:lnTo>
                <a:lnTo>
                  <a:pt x="49" y="153"/>
                </a:lnTo>
                <a:lnTo>
                  <a:pt x="31" y="175"/>
                </a:lnTo>
                <a:lnTo>
                  <a:pt x="16" y="200"/>
                </a:lnTo>
                <a:lnTo>
                  <a:pt x="7" y="225"/>
                </a:lnTo>
                <a:lnTo>
                  <a:pt x="0" y="254"/>
                </a:lnTo>
                <a:lnTo>
                  <a:pt x="24" y="258"/>
                </a:lnTo>
                <a:lnTo>
                  <a:pt x="29" y="233"/>
                </a:lnTo>
                <a:lnTo>
                  <a:pt x="38" y="209"/>
                </a:lnTo>
                <a:lnTo>
                  <a:pt x="49" y="187"/>
                </a:lnTo>
                <a:lnTo>
                  <a:pt x="65" y="168"/>
                </a:lnTo>
                <a:lnTo>
                  <a:pt x="85" y="148"/>
                </a:lnTo>
                <a:lnTo>
                  <a:pt x="107" y="130"/>
                </a:lnTo>
                <a:lnTo>
                  <a:pt x="134" y="113"/>
                </a:lnTo>
                <a:lnTo>
                  <a:pt x="163" y="99"/>
                </a:lnTo>
                <a:lnTo>
                  <a:pt x="193" y="85"/>
                </a:lnTo>
                <a:lnTo>
                  <a:pt x="226" y="72"/>
                </a:lnTo>
                <a:lnTo>
                  <a:pt x="262" y="61"/>
                </a:lnTo>
                <a:lnTo>
                  <a:pt x="298" y="52"/>
                </a:lnTo>
                <a:lnTo>
                  <a:pt x="338" y="43"/>
                </a:lnTo>
                <a:lnTo>
                  <a:pt x="377" y="36"/>
                </a:lnTo>
                <a:lnTo>
                  <a:pt x="419" y="30"/>
                </a:lnTo>
                <a:lnTo>
                  <a:pt x="462" y="27"/>
                </a:lnTo>
                <a:lnTo>
                  <a:pt x="507" y="23"/>
                </a:lnTo>
                <a:lnTo>
                  <a:pt x="550" y="21"/>
                </a:lnTo>
                <a:lnTo>
                  <a:pt x="596" y="21"/>
                </a:lnTo>
                <a:lnTo>
                  <a:pt x="641" y="21"/>
                </a:lnTo>
                <a:lnTo>
                  <a:pt x="686" y="25"/>
                </a:lnTo>
                <a:lnTo>
                  <a:pt x="729" y="29"/>
                </a:lnTo>
                <a:lnTo>
                  <a:pt x="772" y="34"/>
                </a:lnTo>
                <a:lnTo>
                  <a:pt x="818" y="39"/>
                </a:lnTo>
                <a:lnTo>
                  <a:pt x="859" y="47"/>
                </a:lnTo>
                <a:lnTo>
                  <a:pt x="901" y="56"/>
                </a:lnTo>
                <a:lnTo>
                  <a:pt x="940" y="65"/>
                </a:lnTo>
                <a:lnTo>
                  <a:pt x="978" y="75"/>
                </a:lnTo>
                <a:lnTo>
                  <a:pt x="1014" y="88"/>
                </a:lnTo>
                <a:lnTo>
                  <a:pt x="1049" y="101"/>
                </a:lnTo>
                <a:lnTo>
                  <a:pt x="1081" y="115"/>
                </a:lnTo>
                <a:lnTo>
                  <a:pt x="1110" y="130"/>
                </a:lnTo>
                <a:lnTo>
                  <a:pt x="1121" y="11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76" name="Freeform 16"/>
          <p:cNvSpPr>
            <a:spLocks/>
          </p:cNvSpPr>
          <p:nvPr/>
        </p:nvSpPr>
        <p:spPr bwMode="auto">
          <a:xfrm>
            <a:off x="5624513" y="1419225"/>
            <a:ext cx="893762" cy="398463"/>
          </a:xfrm>
          <a:custGeom>
            <a:avLst/>
            <a:gdLst>
              <a:gd name="T0" fmla="*/ 73083697 w 563"/>
              <a:gd name="T1" fmla="*/ 632560806 h 251"/>
              <a:gd name="T2" fmla="*/ 221773626 w 563"/>
              <a:gd name="T3" fmla="*/ 632560806 h 251"/>
              <a:gd name="T4" fmla="*/ 378023226 w 563"/>
              <a:gd name="T5" fmla="*/ 622480169 h 251"/>
              <a:gd name="T6" fmla="*/ 526711568 w 563"/>
              <a:gd name="T7" fmla="*/ 609878578 h 251"/>
              <a:gd name="T8" fmla="*/ 672880549 w 563"/>
              <a:gd name="T9" fmla="*/ 587197937 h 251"/>
              <a:gd name="T10" fmla="*/ 814009220 w 563"/>
              <a:gd name="T11" fmla="*/ 559475390 h 251"/>
              <a:gd name="T12" fmla="*/ 945057271 w 563"/>
              <a:gd name="T13" fmla="*/ 521673792 h 251"/>
              <a:gd name="T14" fmla="*/ 1063505343 w 563"/>
              <a:gd name="T15" fmla="*/ 486391560 h 251"/>
              <a:gd name="T16" fmla="*/ 1169350258 w 563"/>
              <a:gd name="T17" fmla="*/ 441028691 h 251"/>
              <a:gd name="T18" fmla="*/ 1260075833 w 563"/>
              <a:gd name="T19" fmla="*/ 395665821 h 251"/>
              <a:gd name="T20" fmla="*/ 1338201426 w 563"/>
              <a:gd name="T21" fmla="*/ 340222314 h 251"/>
              <a:gd name="T22" fmla="*/ 1386085162 w 563"/>
              <a:gd name="T23" fmla="*/ 287298173 h 251"/>
              <a:gd name="T24" fmla="*/ 1413806072 w 563"/>
              <a:gd name="T25" fmla="*/ 221774028 h 251"/>
              <a:gd name="T26" fmla="*/ 1413806072 w 563"/>
              <a:gd name="T27" fmla="*/ 153730518 h 251"/>
              <a:gd name="T28" fmla="*/ 1378523904 w 563"/>
              <a:gd name="T29" fmla="*/ 90725739 h 251"/>
              <a:gd name="T30" fmla="*/ 1310480517 w 563"/>
              <a:gd name="T31" fmla="*/ 30241913 h 251"/>
              <a:gd name="T32" fmla="*/ 1237395233 w 563"/>
              <a:gd name="T33" fmla="*/ 50403188 h 251"/>
              <a:gd name="T34" fmla="*/ 1315520827 w 563"/>
              <a:gd name="T35" fmla="*/ 98287011 h 251"/>
              <a:gd name="T36" fmla="*/ 1350802994 w 563"/>
              <a:gd name="T37" fmla="*/ 148690199 h 251"/>
              <a:gd name="T38" fmla="*/ 1363402975 w 563"/>
              <a:gd name="T39" fmla="*/ 191532115 h 251"/>
              <a:gd name="T40" fmla="*/ 1355843304 w 563"/>
              <a:gd name="T41" fmla="*/ 231854666 h 251"/>
              <a:gd name="T42" fmla="*/ 1323080497 w 563"/>
              <a:gd name="T43" fmla="*/ 277217535 h 251"/>
              <a:gd name="T44" fmla="*/ 1270156452 w 563"/>
              <a:gd name="T45" fmla="*/ 322580405 h 251"/>
              <a:gd name="T46" fmla="*/ 1192032446 w 563"/>
              <a:gd name="T47" fmla="*/ 367943274 h 251"/>
              <a:gd name="T48" fmla="*/ 1101306871 w 563"/>
              <a:gd name="T49" fmla="*/ 408265825 h 251"/>
              <a:gd name="T50" fmla="*/ 990420058 w 563"/>
              <a:gd name="T51" fmla="*/ 448588375 h 251"/>
              <a:gd name="T52" fmla="*/ 869452626 w 563"/>
              <a:gd name="T53" fmla="*/ 486391560 h 251"/>
              <a:gd name="T54" fmla="*/ 733364265 w 563"/>
              <a:gd name="T55" fmla="*/ 519152839 h 251"/>
              <a:gd name="T56" fmla="*/ 594756542 w 563"/>
              <a:gd name="T57" fmla="*/ 541835067 h 251"/>
              <a:gd name="T58" fmla="*/ 446066613 w 563"/>
              <a:gd name="T59" fmla="*/ 559475390 h 251"/>
              <a:gd name="T60" fmla="*/ 299897632 w 563"/>
              <a:gd name="T61" fmla="*/ 572076980 h 251"/>
              <a:gd name="T62" fmla="*/ 151209290 w 563"/>
              <a:gd name="T63" fmla="*/ 577117299 h 251"/>
              <a:gd name="T64" fmla="*/ 0 w 563"/>
              <a:gd name="T65" fmla="*/ 572076980 h 25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63"/>
              <a:gd name="T100" fmla="*/ 0 h 251"/>
              <a:gd name="T101" fmla="*/ 563 w 563"/>
              <a:gd name="T102" fmla="*/ 251 h 25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63" h="251">
                <a:moveTo>
                  <a:pt x="0" y="249"/>
                </a:moveTo>
                <a:lnTo>
                  <a:pt x="29" y="251"/>
                </a:lnTo>
                <a:lnTo>
                  <a:pt x="60" y="251"/>
                </a:lnTo>
                <a:lnTo>
                  <a:pt x="88" y="251"/>
                </a:lnTo>
                <a:lnTo>
                  <a:pt x="119" y="249"/>
                </a:lnTo>
                <a:lnTo>
                  <a:pt x="150" y="247"/>
                </a:lnTo>
                <a:lnTo>
                  <a:pt x="179" y="245"/>
                </a:lnTo>
                <a:lnTo>
                  <a:pt x="209" y="242"/>
                </a:lnTo>
                <a:lnTo>
                  <a:pt x="238" y="238"/>
                </a:lnTo>
                <a:lnTo>
                  <a:pt x="267" y="233"/>
                </a:lnTo>
                <a:lnTo>
                  <a:pt x="296" y="227"/>
                </a:lnTo>
                <a:lnTo>
                  <a:pt x="323" y="222"/>
                </a:lnTo>
                <a:lnTo>
                  <a:pt x="350" y="215"/>
                </a:lnTo>
                <a:lnTo>
                  <a:pt x="375" y="207"/>
                </a:lnTo>
                <a:lnTo>
                  <a:pt x="399" y="200"/>
                </a:lnTo>
                <a:lnTo>
                  <a:pt x="422" y="193"/>
                </a:lnTo>
                <a:lnTo>
                  <a:pt x="444" y="184"/>
                </a:lnTo>
                <a:lnTo>
                  <a:pt x="464" y="175"/>
                </a:lnTo>
                <a:lnTo>
                  <a:pt x="484" y="166"/>
                </a:lnTo>
                <a:lnTo>
                  <a:pt x="500" y="157"/>
                </a:lnTo>
                <a:lnTo>
                  <a:pt x="516" y="146"/>
                </a:lnTo>
                <a:lnTo>
                  <a:pt x="531" y="135"/>
                </a:lnTo>
                <a:lnTo>
                  <a:pt x="541" y="124"/>
                </a:lnTo>
                <a:lnTo>
                  <a:pt x="550" y="114"/>
                </a:lnTo>
                <a:lnTo>
                  <a:pt x="558" y="101"/>
                </a:lnTo>
                <a:lnTo>
                  <a:pt x="561" y="88"/>
                </a:lnTo>
                <a:lnTo>
                  <a:pt x="563" y="76"/>
                </a:lnTo>
                <a:lnTo>
                  <a:pt x="561" y="61"/>
                </a:lnTo>
                <a:lnTo>
                  <a:pt x="556" y="49"/>
                </a:lnTo>
                <a:lnTo>
                  <a:pt x="547" y="36"/>
                </a:lnTo>
                <a:lnTo>
                  <a:pt x="534" y="23"/>
                </a:lnTo>
                <a:lnTo>
                  <a:pt x="520" y="12"/>
                </a:lnTo>
                <a:lnTo>
                  <a:pt x="502" y="0"/>
                </a:lnTo>
                <a:lnTo>
                  <a:pt x="491" y="20"/>
                </a:lnTo>
                <a:lnTo>
                  <a:pt x="507" y="30"/>
                </a:lnTo>
                <a:lnTo>
                  <a:pt x="522" y="39"/>
                </a:lnTo>
                <a:lnTo>
                  <a:pt x="531" y="50"/>
                </a:lnTo>
                <a:lnTo>
                  <a:pt x="536" y="59"/>
                </a:lnTo>
                <a:lnTo>
                  <a:pt x="540" y="67"/>
                </a:lnTo>
                <a:lnTo>
                  <a:pt x="541" y="76"/>
                </a:lnTo>
                <a:lnTo>
                  <a:pt x="540" y="83"/>
                </a:lnTo>
                <a:lnTo>
                  <a:pt x="538" y="92"/>
                </a:lnTo>
                <a:lnTo>
                  <a:pt x="532" y="101"/>
                </a:lnTo>
                <a:lnTo>
                  <a:pt x="525" y="110"/>
                </a:lnTo>
                <a:lnTo>
                  <a:pt x="516" y="119"/>
                </a:lnTo>
                <a:lnTo>
                  <a:pt x="504" y="128"/>
                </a:lnTo>
                <a:lnTo>
                  <a:pt x="489" y="137"/>
                </a:lnTo>
                <a:lnTo>
                  <a:pt x="473" y="146"/>
                </a:lnTo>
                <a:lnTo>
                  <a:pt x="455" y="155"/>
                </a:lnTo>
                <a:lnTo>
                  <a:pt x="437" y="162"/>
                </a:lnTo>
                <a:lnTo>
                  <a:pt x="415" y="171"/>
                </a:lnTo>
                <a:lnTo>
                  <a:pt x="393" y="178"/>
                </a:lnTo>
                <a:lnTo>
                  <a:pt x="368" y="186"/>
                </a:lnTo>
                <a:lnTo>
                  <a:pt x="345" y="193"/>
                </a:lnTo>
                <a:lnTo>
                  <a:pt x="318" y="200"/>
                </a:lnTo>
                <a:lnTo>
                  <a:pt x="291" y="206"/>
                </a:lnTo>
                <a:lnTo>
                  <a:pt x="264" y="211"/>
                </a:lnTo>
                <a:lnTo>
                  <a:pt x="236" y="215"/>
                </a:lnTo>
                <a:lnTo>
                  <a:pt x="208" y="218"/>
                </a:lnTo>
                <a:lnTo>
                  <a:pt x="177" y="222"/>
                </a:lnTo>
                <a:lnTo>
                  <a:pt x="148" y="225"/>
                </a:lnTo>
                <a:lnTo>
                  <a:pt x="119" y="227"/>
                </a:lnTo>
                <a:lnTo>
                  <a:pt x="88" y="227"/>
                </a:lnTo>
                <a:lnTo>
                  <a:pt x="60" y="229"/>
                </a:lnTo>
                <a:lnTo>
                  <a:pt x="29" y="227"/>
                </a:lnTo>
                <a:lnTo>
                  <a:pt x="0" y="227"/>
                </a:lnTo>
                <a:lnTo>
                  <a:pt x="0" y="249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77" name="Freeform 17"/>
          <p:cNvSpPr>
            <a:spLocks/>
          </p:cNvSpPr>
          <p:nvPr/>
        </p:nvSpPr>
        <p:spPr bwMode="auto">
          <a:xfrm>
            <a:off x="4914900" y="1527175"/>
            <a:ext cx="709613" cy="287338"/>
          </a:xfrm>
          <a:custGeom>
            <a:avLst/>
            <a:gdLst>
              <a:gd name="T0" fmla="*/ 0 w 447"/>
              <a:gd name="T1" fmla="*/ 27722561 h 181"/>
              <a:gd name="T2" fmla="*/ 17641900 w 447"/>
              <a:gd name="T3" fmla="*/ 68045131 h 181"/>
              <a:gd name="T4" fmla="*/ 47883796 w 447"/>
              <a:gd name="T5" fmla="*/ 110887068 h 181"/>
              <a:gd name="T6" fmla="*/ 85685373 w 447"/>
              <a:gd name="T7" fmla="*/ 141128996 h 181"/>
              <a:gd name="T8" fmla="*/ 136088533 w 447"/>
              <a:gd name="T9" fmla="*/ 183972520 h 181"/>
              <a:gd name="T10" fmla="*/ 194052962 w 447"/>
              <a:gd name="T11" fmla="*/ 214214448 h 181"/>
              <a:gd name="T12" fmla="*/ 257056119 w 447"/>
              <a:gd name="T13" fmla="*/ 246975742 h 181"/>
              <a:gd name="T14" fmla="*/ 330141495 w 447"/>
              <a:gd name="T15" fmla="*/ 277217670 h 181"/>
              <a:gd name="T16" fmla="*/ 413305916 w 447"/>
              <a:gd name="T17" fmla="*/ 309980552 h 181"/>
              <a:gd name="T18" fmla="*/ 493950973 w 447"/>
              <a:gd name="T19" fmla="*/ 337701525 h 181"/>
              <a:gd name="T20" fmla="*/ 584676662 w 447"/>
              <a:gd name="T21" fmla="*/ 365424086 h 181"/>
              <a:gd name="T22" fmla="*/ 680442667 w 447"/>
              <a:gd name="T23" fmla="*/ 388104738 h 181"/>
              <a:gd name="T24" fmla="*/ 776208672 w 447"/>
              <a:gd name="T25" fmla="*/ 410786977 h 181"/>
              <a:gd name="T26" fmla="*/ 877014993 w 447"/>
              <a:gd name="T27" fmla="*/ 428427308 h 181"/>
              <a:gd name="T28" fmla="*/ 977821314 w 447"/>
              <a:gd name="T29" fmla="*/ 441028905 h 181"/>
              <a:gd name="T30" fmla="*/ 1076108271 w 447"/>
              <a:gd name="T31" fmla="*/ 451109547 h 181"/>
              <a:gd name="T32" fmla="*/ 1126511431 w 447"/>
              <a:gd name="T33" fmla="*/ 400706335 h 181"/>
              <a:gd name="T34" fmla="*/ 1030745426 w 447"/>
              <a:gd name="T35" fmla="*/ 393145059 h 181"/>
              <a:gd name="T36" fmla="*/ 929939105 w 447"/>
              <a:gd name="T37" fmla="*/ 378024095 h 181"/>
              <a:gd name="T38" fmla="*/ 831652148 w 447"/>
              <a:gd name="T39" fmla="*/ 365424086 h 181"/>
              <a:gd name="T40" fmla="*/ 735886144 w 447"/>
              <a:gd name="T41" fmla="*/ 342741846 h 181"/>
              <a:gd name="T42" fmla="*/ 645160455 w 447"/>
              <a:gd name="T43" fmla="*/ 325101516 h 181"/>
              <a:gd name="T44" fmla="*/ 554434766 w 447"/>
              <a:gd name="T45" fmla="*/ 297378955 h 181"/>
              <a:gd name="T46" fmla="*/ 471270345 w 447"/>
              <a:gd name="T47" fmla="*/ 269657982 h 181"/>
              <a:gd name="T48" fmla="*/ 390625288 w 447"/>
              <a:gd name="T49" fmla="*/ 241935421 h 181"/>
              <a:gd name="T50" fmla="*/ 317539911 w 447"/>
              <a:gd name="T51" fmla="*/ 214214448 h 181"/>
              <a:gd name="T52" fmla="*/ 249496438 w 447"/>
              <a:gd name="T53" fmla="*/ 183972520 h 181"/>
              <a:gd name="T54" fmla="*/ 194052962 w 447"/>
              <a:gd name="T55" fmla="*/ 146169317 h 181"/>
              <a:gd name="T56" fmla="*/ 143649801 w 447"/>
              <a:gd name="T57" fmla="*/ 118448344 h 181"/>
              <a:gd name="T58" fmla="*/ 103327273 w 447"/>
              <a:gd name="T59" fmla="*/ 88206416 h 181"/>
              <a:gd name="T60" fmla="*/ 75604741 w 447"/>
              <a:gd name="T61" fmla="*/ 55443534 h 181"/>
              <a:gd name="T62" fmla="*/ 57964428 w 447"/>
              <a:gd name="T63" fmla="*/ 27722561 h 181"/>
              <a:gd name="T64" fmla="*/ 52924112 w 447"/>
              <a:gd name="T65" fmla="*/ 0 h 18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7"/>
              <a:gd name="T100" fmla="*/ 0 h 181"/>
              <a:gd name="T101" fmla="*/ 447 w 447"/>
              <a:gd name="T102" fmla="*/ 181 h 18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7" h="181">
                <a:moveTo>
                  <a:pt x="0" y="2"/>
                </a:moveTo>
                <a:lnTo>
                  <a:pt x="0" y="11"/>
                </a:lnTo>
                <a:lnTo>
                  <a:pt x="3" y="18"/>
                </a:lnTo>
                <a:lnTo>
                  <a:pt x="7" y="27"/>
                </a:lnTo>
                <a:lnTo>
                  <a:pt x="12" y="35"/>
                </a:lnTo>
                <a:lnTo>
                  <a:pt x="19" y="44"/>
                </a:lnTo>
                <a:lnTo>
                  <a:pt x="27" y="49"/>
                </a:lnTo>
                <a:lnTo>
                  <a:pt x="34" y="56"/>
                </a:lnTo>
                <a:lnTo>
                  <a:pt x="43" y="64"/>
                </a:lnTo>
                <a:lnTo>
                  <a:pt x="54" y="73"/>
                </a:lnTo>
                <a:lnTo>
                  <a:pt x="65" y="78"/>
                </a:lnTo>
                <a:lnTo>
                  <a:pt x="77" y="85"/>
                </a:lnTo>
                <a:lnTo>
                  <a:pt x="90" y="92"/>
                </a:lnTo>
                <a:lnTo>
                  <a:pt x="102" y="98"/>
                </a:lnTo>
                <a:lnTo>
                  <a:pt x="117" y="105"/>
                </a:lnTo>
                <a:lnTo>
                  <a:pt x="131" y="110"/>
                </a:lnTo>
                <a:lnTo>
                  <a:pt x="148" y="118"/>
                </a:lnTo>
                <a:lnTo>
                  <a:pt x="164" y="123"/>
                </a:lnTo>
                <a:lnTo>
                  <a:pt x="180" y="129"/>
                </a:lnTo>
                <a:lnTo>
                  <a:pt x="196" y="134"/>
                </a:lnTo>
                <a:lnTo>
                  <a:pt x="214" y="139"/>
                </a:lnTo>
                <a:lnTo>
                  <a:pt x="232" y="145"/>
                </a:lnTo>
                <a:lnTo>
                  <a:pt x="250" y="150"/>
                </a:lnTo>
                <a:lnTo>
                  <a:pt x="270" y="154"/>
                </a:lnTo>
                <a:lnTo>
                  <a:pt x="288" y="159"/>
                </a:lnTo>
                <a:lnTo>
                  <a:pt x="308" y="163"/>
                </a:lnTo>
                <a:lnTo>
                  <a:pt x="326" y="166"/>
                </a:lnTo>
                <a:lnTo>
                  <a:pt x="348" y="170"/>
                </a:lnTo>
                <a:lnTo>
                  <a:pt x="366" y="174"/>
                </a:lnTo>
                <a:lnTo>
                  <a:pt x="388" y="175"/>
                </a:lnTo>
                <a:lnTo>
                  <a:pt x="407" y="177"/>
                </a:lnTo>
                <a:lnTo>
                  <a:pt x="427" y="179"/>
                </a:lnTo>
                <a:lnTo>
                  <a:pt x="447" y="181"/>
                </a:lnTo>
                <a:lnTo>
                  <a:pt x="447" y="159"/>
                </a:lnTo>
                <a:lnTo>
                  <a:pt x="427" y="157"/>
                </a:lnTo>
                <a:lnTo>
                  <a:pt x="409" y="156"/>
                </a:lnTo>
                <a:lnTo>
                  <a:pt x="389" y="154"/>
                </a:lnTo>
                <a:lnTo>
                  <a:pt x="369" y="150"/>
                </a:lnTo>
                <a:lnTo>
                  <a:pt x="350" y="147"/>
                </a:lnTo>
                <a:lnTo>
                  <a:pt x="330" y="145"/>
                </a:lnTo>
                <a:lnTo>
                  <a:pt x="312" y="141"/>
                </a:lnTo>
                <a:lnTo>
                  <a:pt x="292" y="136"/>
                </a:lnTo>
                <a:lnTo>
                  <a:pt x="274" y="132"/>
                </a:lnTo>
                <a:lnTo>
                  <a:pt x="256" y="129"/>
                </a:lnTo>
                <a:lnTo>
                  <a:pt x="238" y="123"/>
                </a:lnTo>
                <a:lnTo>
                  <a:pt x="220" y="118"/>
                </a:lnTo>
                <a:lnTo>
                  <a:pt x="203" y="114"/>
                </a:lnTo>
                <a:lnTo>
                  <a:pt x="187" y="107"/>
                </a:lnTo>
                <a:lnTo>
                  <a:pt x="171" y="101"/>
                </a:lnTo>
                <a:lnTo>
                  <a:pt x="155" y="96"/>
                </a:lnTo>
                <a:lnTo>
                  <a:pt x="140" y="91"/>
                </a:lnTo>
                <a:lnTo>
                  <a:pt x="126" y="85"/>
                </a:lnTo>
                <a:lnTo>
                  <a:pt x="111" y="78"/>
                </a:lnTo>
                <a:lnTo>
                  <a:pt x="99" y="73"/>
                </a:lnTo>
                <a:lnTo>
                  <a:pt x="88" y="65"/>
                </a:lnTo>
                <a:lnTo>
                  <a:pt x="77" y="58"/>
                </a:lnTo>
                <a:lnTo>
                  <a:pt x="66" y="53"/>
                </a:lnTo>
                <a:lnTo>
                  <a:pt x="57" y="47"/>
                </a:lnTo>
                <a:lnTo>
                  <a:pt x="48" y="40"/>
                </a:lnTo>
                <a:lnTo>
                  <a:pt x="41" y="35"/>
                </a:lnTo>
                <a:lnTo>
                  <a:pt x="36" y="27"/>
                </a:lnTo>
                <a:lnTo>
                  <a:pt x="30" y="22"/>
                </a:lnTo>
                <a:lnTo>
                  <a:pt x="27" y="17"/>
                </a:lnTo>
                <a:lnTo>
                  <a:pt x="23" y="11"/>
                </a:lnTo>
                <a:lnTo>
                  <a:pt x="23" y="6"/>
                </a:lnTo>
                <a:lnTo>
                  <a:pt x="21" y="0"/>
                </a:lnTo>
                <a:lnTo>
                  <a:pt x="0" y="2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78" name="Freeform 18"/>
          <p:cNvSpPr>
            <a:spLocks/>
          </p:cNvSpPr>
          <p:nvPr/>
        </p:nvSpPr>
        <p:spPr bwMode="auto">
          <a:xfrm>
            <a:off x="4914900" y="1298575"/>
            <a:ext cx="898525" cy="231775"/>
          </a:xfrm>
          <a:custGeom>
            <a:avLst/>
            <a:gdLst>
              <a:gd name="T0" fmla="*/ 1363405325 w 566"/>
              <a:gd name="T1" fmla="*/ 10080625 h 146"/>
              <a:gd name="T2" fmla="*/ 1232355613 w 566"/>
              <a:gd name="T3" fmla="*/ 5040313 h 146"/>
              <a:gd name="T4" fmla="*/ 1103828438 w 566"/>
              <a:gd name="T5" fmla="*/ 0 h 146"/>
              <a:gd name="T6" fmla="*/ 977820625 w 566"/>
              <a:gd name="T7" fmla="*/ 0 h 146"/>
              <a:gd name="T8" fmla="*/ 849291863 w 566"/>
              <a:gd name="T9" fmla="*/ 5040313 h 146"/>
              <a:gd name="T10" fmla="*/ 730845313 w 566"/>
              <a:gd name="T11" fmla="*/ 10080625 h 146"/>
              <a:gd name="T12" fmla="*/ 612397175 w 566"/>
              <a:gd name="T13" fmla="*/ 17640300 h 146"/>
              <a:gd name="T14" fmla="*/ 509071563 w 566"/>
              <a:gd name="T15" fmla="*/ 32761238 h 146"/>
              <a:gd name="T16" fmla="*/ 403225000 w 566"/>
              <a:gd name="T17" fmla="*/ 50403125 h 146"/>
              <a:gd name="T18" fmla="*/ 312499375 w 566"/>
              <a:gd name="T19" fmla="*/ 73083738 h 146"/>
              <a:gd name="T20" fmla="*/ 231854375 w 566"/>
              <a:gd name="T21" fmla="*/ 100806250 h 146"/>
              <a:gd name="T22" fmla="*/ 158769050 w 566"/>
              <a:gd name="T23" fmla="*/ 136088438 h 146"/>
              <a:gd name="T24" fmla="*/ 93244988 w 566"/>
              <a:gd name="T25" fmla="*/ 173891575 h 146"/>
              <a:gd name="T26" fmla="*/ 45362813 w 566"/>
              <a:gd name="T27" fmla="*/ 219252800 h 146"/>
              <a:gd name="T28" fmla="*/ 12599988 w 566"/>
              <a:gd name="T29" fmla="*/ 277217188 h 146"/>
              <a:gd name="T30" fmla="*/ 0 w 566"/>
              <a:gd name="T31" fmla="*/ 337700938 h 146"/>
              <a:gd name="T32" fmla="*/ 52922488 w 566"/>
              <a:gd name="T33" fmla="*/ 362902500 h 146"/>
              <a:gd name="T34" fmla="*/ 57962800 w 566"/>
              <a:gd name="T35" fmla="*/ 317539688 h 146"/>
              <a:gd name="T36" fmla="*/ 75604688 w 566"/>
              <a:gd name="T37" fmla="*/ 277217188 h 146"/>
              <a:gd name="T38" fmla="*/ 108365925 w 566"/>
              <a:gd name="T39" fmla="*/ 236894688 h 146"/>
              <a:gd name="T40" fmla="*/ 153728738 w 566"/>
              <a:gd name="T41" fmla="*/ 199091550 h 146"/>
              <a:gd name="T42" fmla="*/ 211693125 w 566"/>
              <a:gd name="T43" fmla="*/ 168851263 h 146"/>
              <a:gd name="T44" fmla="*/ 284776863 w 566"/>
              <a:gd name="T45" fmla="*/ 141128750 h 146"/>
              <a:gd name="T46" fmla="*/ 372983125 w 566"/>
              <a:gd name="T47" fmla="*/ 118446550 h 146"/>
              <a:gd name="T48" fmla="*/ 463708750 w 566"/>
              <a:gd name="T49" fmla="*/ 95765938 h 146"/>
              <a:gd name="T50" fmla="*/ 567034363 w 566"/>
              <a:gd name="T51" fmla="*/ 80645000 h 146"/>
              <a:gd name="T52" fmla="*/ 675401875 w 566"/>
              <a:gd name="T53" fmla="*/ 68043425 h 146"/>
              <a:gd name="T54" fmla="*/ 791329063 w 566"/>
              <a:gd name="T55" fmla="*/ 63003113 h 146"/>
              <a:gd name="T56" fmla="*/ 912296563 w 566"/>
              <a:gd name="T57" fmla="*/ 57962800 h 146"/>
              <a:gd name="T58" fmla="*/ 1035783425 w 566"/>
              <a:gd name="T59" fmla="*/ 57962800 h 146"/>
              <a:gd name="T60" fmla="*/ 1166831550 w 566"/>
              <a:gd name="T61" fmla="*/ 57962800 h 146"/>
              <a:gd name="T62" fmla="*/ 1295360313 w 566"/>
              <a:gd name="T63" fmla="*/ 63003113 h 146"/>
              <a:gd name="T64" fmla="*/ 1426408438 w 566"/>
              <a:gd name="T65" fmla="*/ 68043425 h 14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66"/>
              <a:gd name="T100" fmla="*/ 0 h 146"/>
              <a:gd name="T101" fmla="*/ 566 w 566"/>
              <a:gd name="T102" fmla="*/ 146 h 14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66" h="146">
                <a:moveTo>
                  <a:pt x="566" y="5"/>
                </a:moveTo>
                <a:lnTo>
                  <a:pt x="541" y="4"/>
                </a:lnTo>
                <a:lnTo>
                  <a:pt x="514" y="2"/>
                </a:lnTo>
                <a:lnTo>
                  <a:pt x="489" y="2"/>
                </a:lnTo>
                <a:lnTo>
                  <a:pt x="463" y="0"/>
                </a:lnTo>
                <a:lnTo>
                  <a:pt x="438" y="0"/>
                </a:lnTo>
                <a:lnTo>
                  <a:pt x="411" y="0"/>
                </a:lnTo>
                <a:lnTo>
                  <a:pt x="388" y="0"/>
                </a:lnTo>
                <a:lnTo>
                  <a:pt x="362" y="0"/>
                </a:lnTo>
                <a:lnTo>
                  <a:pt x="337" y="2"/>
                </a:lnTo>
                <a:lnTo>
                  <a:pt x="314" y="2"/>
                </a:lnTo>
                <a:lnTo>
                  <a:pt x="290" y="4"/>
                </a:lnTo>
                <a:lnTo>
                  <a:pt x="267" y="5"/>
                </a:lnTo>
                <a:lnTo>
                  <a:pt x="243" y="7"/>
                </a:lnTo>
                <a:lnTo>
                  <a:pt x="221" y="11"/>
                </a:lnTo>
                <a:lnTo>
                  <a:pt x="202" y="13"/>
                </a:lnTo>
                <a:lnTo>
                  <a:pt x="180" y="16"/>
                </a:lnTo>
                <a:lnTo>
                  <a:pt x="160" y="20"/>
                </a:lnTo>
                <a:lnTo>
                  <a:pt x="142" y="25"/>
                </a:lnTo>
                <a:lnTo>
                  <a:pt x="124" y="29"/>
                </a:lnTo>
                <a:lnTo>
                  <a:pt x="108" y="34"/>
                </a:lnTo>
                <a:lnTo>
                  <a:pt x="92" y="40"/>
                </a:lnTo>
                <a:lnTo>
                  <a:pt x="75" y="47"/>
                </a:lnTo>
                <a:lnTo>
                  <a:pt x="63" y="54"/>
                </a:lnTo>
                <a:lnTo>
                  <a:pt x="50" y="61"/>
                </a:lnTo>
                <a:lnTo>
                  <a:pt x="37" y="69"/>
                </a:lnTo>
                <a:lnTo>
                  <a:pt x="28" y="78"/>
                </a:lnTo>
                <a:lnTo>
                  <a:pt x="18" y="87"/>
                </a:lnTo>
                <a:lnTo>
                  <a:pt x="12" y="97"/>
                </a:lnTo>
                <a:lnTo>
                  <a:pt x="5" y="110"/>
                </a:lnTo>
                <a:lnTo>
                  <a:pt x="1" y="121"/>
                </a:lnTo>
                <a:lnTo>
                  <a:pt x="0" y="134"/>
                </a:lnTo>
                <a:lnTo>
                  <a:pt x="0" y="146"/>
                </a:lnTo>
                <a:lnTo>
                  <a:pt x="21" y="144"/>
                </a:lnTo>
                <a:lnTo>
                  <a:pt x="21" y="135"/>
                </a:lnTo>
                <a:lnTo>
                  <a:pt x="23" y="126"/>
                </a:lnTo>
                <a:lnTo>
                  <a:pt x="25" y="117"/>
                </a:lnTo>
                <a:lnTo>
                  <a:pt x="30" y="110"/>
                </a:lnTo>
                <a:lnTo>
                  <a:pt x="36" y="101"/>
                </a:lnTo>
                <a:lnTo>
                  <a:pt x="43" y="94"/>
                </a:lnTo>
                <a:lnTo>
                  <a:pt x="52" y="87"/>
                </a:lnTo>
                <a:lnTo>
                  <a:pt x="61" y="79"/>
                </a:lnTo>
                <a:lnTo>
                  <a:pt x="72" y="72"/>
                </a:lnTo>
                <a:lnTo>
                  <a:pt x="84" y="67"/>
                </a:lnTo>
                <a:lnTo>
                  <a:pt x="99" y="61"/>
                </a:lnTo>
                <a:lnTo>
                  <a:pt x="113" y="56"/>
                </a:lnTo>
                <a:lnTo>
                  <a:pt x="129" y="51"/>
                </a:lnTo>
                <a:lnTo>
                  <a:pt x="148" y="47"/>
                </a:lnTo>
                <a:lnTo>
                  <a:pt x="166" y="43"/>
                </a:lnTo>
                <a:lnTo>
                  <a:pt x="184" y="38"/>
                </a:lnTo>
                <a:lnTo>
                  <a:pt x="203" y="36"/>
                </a:lnTo>
                <a:lnTo>
                  <a:pt x="225" y="32"/>
                </a:lnTo>
                <a:lnTo>
                  <a:pt x="245" y="31"/>
                </a:lnTo>
                <a:lnTo>
                  <a:pt x="268" y="27"/>
                </a:lnTo>
                <a:lnTo>
                  <a:pt x="290" y="25"/>
                </a:lnTo>
                <a:lnTo>
                  <a:pt x="314" y="25"/>
                </a:lnTo>
                <a:lnTo>
                  <a:pt x="337" y="23"/>
                </a:lnTo>
                <a:lnTo>
                  <a:pt x="362" y="23"/>
                </a:lnTo>
                <a:lnTo>
                  <a:pt x="388" y="23"/>
                </a:lnTo>
                <a:lnTo>
                  <a:pt x="411" y="23"/>
                </a:lnTo>
                <a:lnTo>
                  <a:pt x="438" y="23"/>
                </a:lnTo>
                <a:lnTo>
                  <a:pt x="463" y="23"/>
                </a:lnTo>
                <a:lnTo>
                  <a:pt x="489" y="23"/>
                </a:lnTo>
                <a:lnTo>
                  <a:pt x="514" y="25"/>
                </a:lnTo>
                <a:lnTo>
                  <a:pt x="539" y="25"/>
                </a:lnTo>
                <a:lnTo>
                  <a:pt x="566" y="27"/>
                </a:lnTo>
                <a:lnTo>
                  <a:pt x="566" y="5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79" name="Freeform 19"/>
          <p:cNvSpPr>
            <a:spLocks/>
          </p:cNvSpPr>
          <p:nvPr/>
        </p:nvSpPr>
        <p:spPr bwMode="auto">
          <a:xfrm>
            <a:off x="5813425" y="1306513"/>
            <a:ext cx="690563" cy="276225"/>
          </a:xfrm>
          <a:custGeom>
            <a:avLst/>
            <a:gdLst>
              <a:gd name="T0" fmla="*/ 1078627656 w 435"/>
              <a:gd name="T1" fmla="*/ 383063750 h 174"/>
              <a:gd name="T2" fmla="*/ 1033264811 w 435"/>
              <a:gd name="T3" fmla="*/ 342741250 h 174"/>
              <a:gd name="T4" fmla="*/ 977821333 w 435"/>
              <a:gd name="T5" fmla="*/ 302418750 h 174"/>
              <a:gd name="T6" fmla="*/ 919858491 w 435"/>
              <a:gd name="T7" fmla="*/ 264615613 h 174"/>
              <a:gd name="T8" fmla="*/ 854334381 w 435"/>
              <a:gd name="T9" fmla="*/ 231854375 h 174"/>
              <a:gd name="T10" fmla="*/ 786289319 w 435"/>
              <a:gd name="T11" fmla="*/ 196572188 h 174"/>
              <a:gd name="T12" fmla="*/ 713205529 w 435"/>
              <a:gd name="T13" fmla="*/ 168851263 h 174"/>
              <a:gd name="T14" fmla="*/ 632560471 w 435"/>
              <a:gd name="T15" fmla="*/ 138607800 h 174"/>
              <a:gd name="T16" fmla="*/ 554434776 w 435"/>
              <a:gd name="T17" fmla="*/ 110886875 h 174"/>
              <a:gd name="T18" fmla="*/ 473789718 w 435"/>
              <a:gd name="T19" fmla="*/ 88206263 h 174"/>
              <a:gd name="T20" fmla="*/ 395665611 w 435"/>
              <a:gd name="T21" fmla="*/ 68043425 h 174"/>
              <a:gd name="T22" fmla="*/ 315020553 w 435"/>
              <a:gd name="T23" fmla="*/ 45362813 h 174"/>
              <a:gd name="T24" fmla="*/ 236894859 w 435"/>
              <a:gd name="T25" fmla="*/ 32761238 h 174"/>
              <a:gd name="T26" fmla="*/ 163811069 w 435"/>
              <a:gd name="T27" fmla="*/ 20161250 h 174"/>
              <a:gd name="T28" fmla="*/ 95766007 w 435"/>
              <a:gd name="T29" fmla="*/ 10080625 h 174"/>
              <a:gd name="T30" fmla="*/ 27722533 w 435"/>
              <a:gd name="T31" fmla="*/ 0 h 174"/>
              <a:gd name="T32" fmla="*/ 0 w 435"/>
              <a:gd name="T33" fmla="*/ 55443438 h 174"/>
              <a:gd name="T34" fmla="*/ 60483794 w 435"/>
              <a:gd name="T35" fmla="*/ 60483750 h 174"/>
              <a:gd name="T36" fmla="*/ 123488539 w 435"/>
              <a:gd name="T37" fmla="*/ 68043425 h 174"/>
              <a:gd name="T38" fmla="*/ 191532014 w 435"/>
              <a:gd name="T39" fmla="*/ 78124050 h 174"/>
              <a:gd name="T40" fmla="*/ 264617392 w 435"/>
              <a:gd name="T41" fmla="*/ 95765938 h 174"/>
              <a:gd name="T42" fmla="*/ 340222134 w 435"/>
              <a:gd name="T43" fmla="*/ 110886875 h 174"/>
              <a:gd name="T44" fmla="*/ 423386557 w 435"/>
              <a:gd name="T45" fmla="*/ 133567488 h 174"/>
              <a:gd name="T46" fmla="*/ 501512251 w 435"/>
              <a:gd name="T47" fmla="*/ 151209375 h 174"/>
              <a:gd name="T48" fmla="*/ 577116993 w 435"/>
              <a:gd name="T49" fmla="*/ 178931888 h 174"/>
              <a:gd name="T50" fmla="*/ 655241099 w 435"/>
              <a:gd name="T51" fmla="*/ 206652813 h 174"/>
              <a:gd name="T52" fmla="*/ 728326477 w 435"/>
              <a:gd name="T53" fmla="*/ 231854375 h 174"/>
              <a:gd name="T54" fmla="*/ 801410268 w 435"/>
              <a:gd name="T55" fmla="*/ 264615613 h 174"/>
              <a:gd name="T56" fmla="*/ 864415013 w 435"/>
              <a:gd name="T57" fmla="*/ 297378438 h 174"/>
              <a:gd name="T58" fmla="*/ 922377855 w 435"/>
              <a:gd name="T59" fmla="*/ 332660625 h 174"/>
              <a:gd name="T60" fmla="*/ 972781017 w 435"/>
              <a:gd name="T61" fmla="*/ 370463763 h 174"/>
              <a:gd name="T62" fmla="*/ 1018143862 w 435"/>
              <a:gd name="T63" fmla="*/ 400705638 h 174"/>
              <a:gd name="T64" fmla="*/ 1050906711 w 435"/>
              <a:gd name="T65" fmla="*/ 438507188 h 1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35"/>
              <a:gd name="T100" fmla="*/ 0 h 174"/>
              <a:gd name="T101" fmla="*/ 435 w 435"/>
              <a:gd name="T102" fmla="*/ 174 h 17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35" h="174">
                <a:moveTo>
                  <a:pt x="435" y="159"/>
                </a:moveTo>
                <a:lnTo>
                  <a:pt x="428" y="152"/>
                </a:lnTo>
                <a:lnTo>
                  <a:pt x="419" y="143"/>
                </a:lnTo>
                <a:lnTo>
                  <a:pt x="410" y="136"/>
                </a:lnTo>
                <a:lnTo>
                  <a:pt x="399" y="129"/>
                </a:lnTo>
                <a:lnTo>
                  <a:pt x="388" y="120"/>
                </a:lnTo>
                <a:lnTo>
                  <a:pt x="377" y="112"/>
                </a:lnTo>
                <a:lnTo>
                  <a:pt x="365" y="105"/>
                </a:lnTo>
                <a:lnTo>
                  <a:pt x="354" y="98"/>
                </a:lnTo>
                <a:lnTo>
                  <a:pt x="339" y="92"/>
                </a:lnTo>
                <a:lnTo>
                  <a:pt x="327" y="85"/>
                </a:lnTo>
                <a:lnTo>
                  <a:pt x="312" y="78"/>
                </a:lnTo>
                <a:lnTo>
                  <a:pt x="296" y="73"/>
                </a:lnTo>
                <a:lnTo>
                  <a:pt x="283" y="67"/>
                </a:lnTo>
                <a:lnTo>
                  <a:pt x="267" y="60"/>
                </a:lnTo>
                <a:lnTo>
                  <a:pt x="251" y="55"/>
                </a:lnTo>
                <a:lnTo>
                  <a:pt x="237" y="49"/>
                </a:lnTo>
                <a:lnTo>
                  <a:pt x="220" y="44"/>
                </a:lnTo>
                <a:lnTo>
                  <a:pt x="204" y="40"/>
                </a:lnTo>
                <a:lnTo>
                  <a:pt x="188" y="35"/>
                </a:lnTo>
                <a:lnTo>
                  <a:pt x="172" y="31"/>
                </a:lnTo>
                <a:lnTo>
                  <a:pt x="157" y="27"/>
                </a:lnTo>
                <a:lnTo>
                  <a:pt x="141" y="22"/>
                </a:lnTo>
                <a:lnTo>
                  <a:pt x="125" y="18"/>
                </a:lnTo>
                <a:lnTo>
                  <a:pt x="110" y="15"/>
                </a:lnTo>
                <a:lnTo>
                  <a:pt x="94" y="13"/>
                </a:lnTo>
                <a:lnTo>
                  <a:pt x="80" y="9"/>
                </a:lnTo>
                <a:lnTo>
                  <a:pt x="65" y="8"/>
                </a:lnTo>
                <a:lnTo>
                  <a:pt x="51" y="6"/>
                </a:lnTo>
                <a:lnTo>
                  <a:pt x="38" y="4"/>
                </a:lnTo>
                <a:lnTo>
                  <a:pt x="25" y="2"/>
                </a:lnTo>
                <a:lnTo>
                  <a:pt x="11" y="0"/>
                </a:lnTo>
                <a:lnTo>
                  <a:pt x="0" y="0"/>
                </a:lnTo>
                <a:lnTo>
                  <a:pt x="0" y="22"/>
                </a:lnTo>
                <a:lnTo>
                  <a:pt x="11" y="22"/>
                </a:lnTo>
                <a:lnTo>
                  <a:pt x="24" y="24"/>
                </a:lnTo>
                <a:lnTo>
                  <a:pt x="36" y="26"/>
                </a:lnTo>
                <a:lnTo>
                  <a:pt x="49" y="27"/>
                </a:lnTo>
                <a:lnTo>
                  <a:pt x="63" y="29"/>
                </a:lnTo>
                <a:lnTo>
                  <a:pt x="76" y="31"/>
                </a:lnTo>
                <a:lnTo>
                  <a:pt x="90" y="35"/>
                </a:lnTo>
                <a:lnTo>
                  <a:pt x="105" y="38"/>
                </a:lnTo>
                <a:lnTo>
                  <a:pt x="121" y="40"/>
                </a:lnTo>
                <a:lnTo>
                  <a:pt x="135" y="44"/>
                </a:lnTo>
                <a:lnTo>
                  <a:pt x="152" y="47"/>
                </a:lnTo>
                <a:lnTo>
                  <a:pt x="168" y="53"/>
                </a:lnTo>
                <a:lnTo>
                  <a:pt x="182" y="56"/>
                </a:lnTo>
                <a:lnTo>
                  <a:pt x="199" y="60"/>
                </a:lnTo>
                <a:lnTo>
                  <a:pt x="213" y="65"/>
                </a:lnTo>
                <a:lnTo>
                  <a:pt x="229" y="71"/>
                </a:lnTo>
                <a:lnTo>
                  <a:pt x="246" y="76"/>
                </a:lnTo>
                <a:lnTo>
                  <a:pt x="260" y="82"/>
                </a:lnTo>
                <a:lnTo>
                  <a:pt x="274" y="87"/>
                </a:lnTo>
                <a:lnTo>
                  <a:pt x="289" y="92"/>
                </a:lnTo>
                <a:lnTo>
                  <a:pt x="303" y="100"/>
                </a:lnTo>
                <a:lnTo>
                  <a:pt x="318" y="105"/>
                </a:lnTo>
                <a:lnTo>
                  <a:pt x="330" y="110"/>
                </a:lnTo>
                <a:lnTo>
                  <a:pt x="343" y="118"/>
                </a:lnTo>
                <a:lnTo>
                  <a:pt x="354" y="125"/>
                </a:lnTo>
                <a:lnTo>
                  <a:pt x="366" y="132"/>
                </a:lnTo>
                <a:lnTo>
                  <a:pt x="375" y="138"/>
                </a:lnTo>
                <a:lnTo>
                  <a:pt x="386" y="147"/>
                </a:lnTo>
                <a:lnTo>
                  <a:pt x="395" y="152"/>
                </a:lnTo>
                <a:lnTo>
                  <a:pt x="404" y="159"/>
                </a:lnTo>
                <a:lnTo>
                  <a:pt x="412" y="166"/>
                </a:lnTo>
                <a:lnTo>
                  <a:pt x="417" y="174"/>
                </a:lnTo>
                <a:lnTo>
                  <a:pt x="435" y="159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80" name="Freeform 20"/>
          <p:cNvSpPr>
            <a:spLocks/>
          </p:cNvSpPr>
          <p:nvPr/>
        </p:nvSpPr>
        <p:spPr bwMode="auto">
          <a:xfrm>
            <a:off x="5799138" y="1558925"/>
            <a:ext cx="722312" cy="312738"/>
          </a:xfrm>
          <a:custGeom>
            <a:avLst/>
            <a:gdLst>
              <a:gd name="T0" fmla="*/ 113406159 w 455"/>
              <a:gd name="T1" fmla="*/ 486391728 h 197"/>
              <a:gd name="T2" fmla="*/ 309978210 w 455"/>
              <a:gd name="T3" fmla="*/ 463709491 h 197"/>
              <a:gd name="T4" fmla="*/ 478829356 w 455"/>
              <a:gd name="T5" fmla="*/ 438507889 h 197"/>
              <a:gd name="T6" fmla="*/ 622477369 w 455"/>
              <a:gd name="T7" fmla="*/ 405746599 h 197"/>
              <a:gd name="T8" fmla="*/ 745965734 w 455"/>
              <a:gd name="T9" fmla="*/ 378024042 h 197"/>
              <a:gd name="T10" fmla="*/ 846771914 w 455"/>
              <a:gd name="T11" fmla="*/ 345262752 h 197"/>
              <a:gd name="T12" fmla="*/ 932457167 w 455"/>
              <a:gd name="T13" fmla="*/ 309980508 h 197"/>
              <a:gd name="T14" fmla="*/ 1000500545 w 455"/>
              <a:gd name="T15" fmla="*/ 274698264 h 197"/>
              <a:gd name="T16" fmla="*/ 1055943944 w 455"/>
              <a:gd name="T17" fmla="*/ 236895066 h 197"/>
              <a:gd name="T18" fmla="*/ 1096266416 w 455"/>
              <a:gd name="T19" fmla="*/ 201612822 h 197"/>
              <a:gd name="T20" fmla="*/ 1123988909 w 455"/>
              <a:gd name="T21" fmla="*/ 163811212 h 197"/>
              <a:gd name="T22" fmla="*/ 1141629197 w 455"/>
              <a:gd name="T23" fmla="*/ 128528968 h 197"/>
              <a:gd name="T24" fmla="*/ 1146669506 w 455"/>
              <a:gd name="T25" fmla="*/ 90725770 h 197"/>
              <a:gd name="T26" fmla="*/ 1146669506 w 455"/>
              <a:gd name="T27" fmla="*/ 65524167 h 197"/>
              <a:gd name="T28" fmla="*/ 1136588888 w 455"/>
              <a:gd name="T29" fmla="*/ 37803198 h 197"/>
              <a:gd name="T30" fmla="*/ 1123988909 w 455"/>
              <a:gd name="T31" fmla="*/ 15120962 h 197"/>
              <a:gd name="T32" fmla="*/ 1073585819 w 455"/>
              <a:gd name="T33" fmla="*/ 37803198 h 197"/>
              <a:gd name="T34" fmla="*/ 1083666437 w 455"/>
              <a:gd name="T35" fmla="*/ 50403206 h 197"/>
              <a:gd name="T36" fmla="*/ 1086185798 w 455"/>
              <a:gd name="T37" fmla="*/ 65524167 h 197"/>
              <a:gd name="T38" fmla="*/ 1091226107 w 455"/>
              <a:gd name="T39" fmla="*/ 83166083 h 197"/>
              <a:gd name="T40" fmla="*/ 1086185798 w 455"/>
              <a:gd name="T41" fmla="*/ 100806411 h 197"/>
              <a:gd name="T42" fmla="*/ 1083666437 w 455"/>
              <a:gd name="T43" fmla="*/ 123488647 h 197"/>
              <a:gd name="T44" fmla="*/ 1063505201 w 455"/>
              <a:gd name="T45" fmla="*/ 151209617 h 197"/>
              <a:gd name="T46" fmla="*/ 1038303656 w 455"/>
              <a:gd name="T47" fmla="*/ 178932174 h 197"/>
              <a:gd name="T48" fmla="*/ 995460236 w 455"/>
              <a:gd name="T49" fmla="*/ 209174097 h 197"/>
              <a:gd name="T50" fmla="*/ 945057146 w 455"/>
              <a:gd name="T51" fmla="*/ 241935387 h 197"/>
              <a:gd name="T52" fmla="*/ 874492820 w 455"/>
              <a:gd name="T53" fmla="*/ 274698264 h 197"/>
              <a:gd name="T54" fmla="*/ 783767257 w 455"/>
              <a:gd name="T55" fmla="*/ 304940188 h 197"/>
              <a:gd name="T56" fmla="*/ 672880459 w 455"/>
              <a:gd name="T57" fmla="*/ 337701477 h 197"/>
              <a:gd name="T58" fmla="*/ 541832425 w 455"/>
              <a:gd name="T59" fmla="*/ 367943401 h 197"/>
              <a:gd name="T60" fmla="*/ 388103794 w 455"/>
              <a:gd name="T61" fmla="*/ 395665958 h 197"/>
              <a:gd name="T62" fmla="*/ 209172030 w 455"/>
              <a:gd name="T63" fmla="*/ 418346606 h 197"/>
              <a:gd name="T64" fmla="*/ 0 w 455"/>
              <a:gd name="T65" fmla="*/ 441028843 h 19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55"/>
              <a:gd name="T100" fmla="*/ 0 h 197"/>
              <a:gd name="T101" fmla="*/ 455 w 455"/>
              <a:gd name="T102" fmla="*/ 197 h 19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55" h="197">
                <a:moveTo>
                  <a:pt x="2" y="197"/>
                </a:moveTo>
                <a:lnTo>
                  <a:pt x="45" y="193"/>
                </a:lnTo>
                <a:lnTo>
                  <a:pt x="85" y="190"/>
                </a:lnTo>
                <a:lnTo>
                  <a:pt x="123" y="184"/>
                </a:lnTo>
                <a:lnTo>
                  <a:pt x="157" y="179"/>
                </a:lnTo>
                <a:lnTo>
                  <a:pt x="190" y="174"/>
                </a:lnTo>
                <a:lnTo>
                  <a:pt x="218" y="168"/>
                </a:lnTo>
                <a:lnTo>
                  <a:pt x="247" y="161"/>
                </a:lnTo>
                <a:lnTo>
                  <a:pt x="273" y="155"/>
                </a:lnTo>
                <a:lnTo>
                  <a:pt x="296" y="150"/>
                </a:lnTo>
                <a:lnTo>
                  <a:pt x="318" y="143"/>
                </a:lnTo>
                <a:lnTo>
                  <a:pt x="336" y="137"/>
                </a:lnTo>
                <a:lnTo>
                  <a:pt x="354" y="130"/>
                </a:lnTo>
                <a:lnTo>
                  <a:pt x="370" y="123"/>
                </a:lnTo>
                <a:lnTo>
                  <a:pt x="384" y="116"/>
                </a:lnTo>
                <a:lnTo>
                  <a:pt x="397" y="109"/>
                </a:lnTo>
                <a:lnTo>
                  <a:pt x="408" y="101"/>
                </a:lnTo>
                <a:lnTo>
                  <a:pt x="419" y="94"/>
                </a:lnTo>
                <a:lnTo>
                  <a:pt x="428" y="87"/>
                </a:lnTo>
                <a:lnTo>
                  <a:pt x="435" y="80"/>
                </a:lnTo>
                <a:lnTo>
                  <a:pt x="440" y="72"/>
                </a:lnTo>
                <a:lnTo>
                  <a:pt x="446" y="65"/>
                </a:lnTo>
                <a:lnTo>
                  <a:pt x="449" y="58"/>
                </a:lnTo>
                <a:lnTo>
                  <a:pt x="453" y="51"/>
                </a:lnTo>
                <a:lnTo>
                  <a:pt x="455" y="44"/>
                </a:lnTo>
                <a:lnTo>
                  <a:pt x="455" y="36"/>
                </a:lnTo>
                <a:lnTo>
                  <a:pt x="455" y="33"/>
                </a:lnTo>
                <a:lnTo>
                  <a:pt x="455" y="26"/>
                </a:lnTo>
                <a:lnTo>
                  <a:pt x="453" y="20"/>
                </a:lnTo>
                <a:lnTo>
                  <a:pt x="451" y="15"/>
                </a:lnTo>
                <a:lnTo>
                  <a:pt x="449" y="9"/>
                </a:lnTo>
                <a:lnTo>
                  <a:pt x="446" y="6"/>
                </a:lnTo>
                <a:lnTo>
                  <a:pt x="444" y="0"/>
                </a:lnTo>
                <a:lnTo>
                  <a:pt x="426" y="15"/>
                </a:lnTo>
                <a:lnTo>
                  <a:pt x="428" y="16"/>
                </a:lnTo>
                <a:lnTo>
                  <a:pt x="430" y="20"/>
                </a:lnTo>
                <a:lnTo>
                  <a:pt x="430" y="22"/>
                </a:lnTo>
                <a:lnTo>
                  <a:pt x="431" y="26"/>
                </a:lnTo>
                <a:lnTo>
                  <a:pt x="431" y="27"/>
                </a:lnTo>
                <a:lnTo>
                  <a:pt x="433" y="33"/>
                </a:lnTo>
                <a:lnTo>
                  <a:pt x="433" y="36"/>
                </a:lnTo>
                <a:lnTo>
                  <a:pt x="431" y="40"/>
                </a:lnTo>
                <a:lnTo>
                  <a:pt x="431" y="45"/>
                </a:lnTo>
                <a:lnTo>
                  <a:pt x="430" y="49"/>
                </a:lnTo>
                <a:lnTo>
                  <a:pt x="426" y="54"/>
                </a:lnTo>
                <a:lnTo>
                  <a:pt x="422" y="60"/>
                </a:lnTo>
                <a:lnTo>
                  <a:pt x="417" y="65"/>
                </a:lnTo>
                <a:lnTo>
                  <a:pt x="412" y="71"/>
                </a:lnTo>
                <a:lnTo>
                  <a:pt x="404" y="76"/>
                </a:lnTo>
                <a:lnTo>
                  <a:pt x="395" y="83"/>
                </a:lnTo>
                <a:lnTo>
                  <a:pt x="386" y="89"/>
                </a:lnTo>
                <a:lnTo>
                  <a:pt x="375" y="96"/>
                </a:lnTo>
                <a:lnTo>
                  <a:pt x="361" y="103"/>
                </a:lnTo>
                <a:lnTo>
                  <a:pt x="347" y="109"/>
                </a:lnTo>
                <a:lnTo>
                  <a:pt x="330" y="116"/>
                </a:lnTo>
                <a:lnTo>
                  <a:pt x="311" y="121"/>
                </a:lnTo>
                <a:lnTo>
                  <a:pt x="291" y="128"/>
                </a:lnTo>
                <a:lnTo>
                  <a:pt x="267" y="134"/>
                </a:lnTo>
                <a:lnTo>
                  <a:pt x="242" y="141"/>
                </a:lnTo>
                <a:lnTo>
                  <a:pt x="215" y="146"/>
                </a:lnTo>
                <a:lnTo>
                  <a:pt x="186" y="152"/>
                </a:lnTo>
                <a:lnTo>
                  <a:pt x="154" y="157"/>
                </a:lnTo>
                <a:lnTo>
                  <a:pt x="119" y="163"/>
                </a:lnTo>
                <a:lnTo>
                  <a:pt x="83" y="166"/>
                </a:lnTo>
                <a:lnTo>
                  <a:pt x="43" y="172"/>
                </a:lnTo>
                <a:lnTo>
                  <a:pt x="0" y="175"/>
                </a:lnTo>
                <a:lnTo>
                  <a:pt x="2" y="197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81" name="Freeform 21"/>
          <p:cNvSpPr>
            <a:spLocks/>
          </p:cNvSpPr>
          <p:nvPr/>
        </p:nvSpPr>
        <p:spPr bwMode="auto">
          <a:xfrm>
            <a:off x="4919663" y="1614488"/>
            <a:ext cx="882650" cy="260350"/>
          </a:xfrm>
          <a:custGeom>
            <a:avLst/>
            <a:gdLst>
              <a:gd name="T0" fmla="*/ 15120938 w 556"/>
              <a:gd name="T1" fmla="*/ 47883763 h 164"/>
              <a:gd name="T2" fmla="*/ 60483750 w 556"/>
              <a:gd name="T3" fmla="*/ 103327200 h 164"/>
              <a:gd name="T4" fmla="*/ 118446550 w 556"/>
              <a:gd name="T5" fmla="*/ 158769050 h 164"/>
              <a:gd name="T6" fmla="*/ 196572188 w 556"/>
              <a:gd name="T7" fmla="*/ 199093138 h 164"/>
              <a:gd name="T8" fmla="*/ 282257500 w 556"/>
              <a:gd name="T9" fmla="*/ 239414050 h 164"/>
              <a:gd name="T10" fmla="*/ 378023438 w 556"/>
              <a:gd name="T11" fmla="*/ 277217188 h 164"/>
              <a:gd name="T12" fmla="*/ 486389363 w 556"/>
              <a:gd name="T13" fmla="*/ 302418750 h 164"/>
              <a:gd name="T14" fmla="*/ 597276238 w 556"/>
              <a:gd name="T15" fmla="*/ 330141263 h 164"/>
              <a:gd name="T16" fmla="*/ 705643750 w 556"/>
              <a:gd name="T17" fmla="*/ 352821875 h 164"/>
              <a:gd name="T18" fmla="*/ 819049988 w 556"/>
              <a:gd name="T19" fmla="*/ 372983125 h 164"/>
              <a:gd name="T20" fmla="*/ 932457813 w 556"/>
              <a:gd name="T21" fmla="*/ 390625013 h 164"/>
              <a:gd name="T22" fmla="*/ 1038304375 w 556"/>
              <a:gd name="T23" fmla="*/ 398184688 h 164"/>
              <a:gd name="T24" fmla="*/ 1136589675 w 556"/>
              <a:gd name="T25" fmla="*/ 408265313 h 164"/>
              <a:gd name="T26" fmla="*/ 1227315300 w 556"/>
              <a:gd name="T27" fmla="*/ 413305625 h 164"/>
              <a:gd name="T28" fmla="*/ 1310481250 w 556"/>
              <a:gd name="T29" fmla="*/ 413305625 h 164"/>
              <a:gd name="T30" fmla="*/ 1373485950 w 556"/>
              <a:gd name="T31" fmla="*/ 413305625 h 164"/>
              <a:gd name="T32" fmla="*/ 1396166563 w 556"/>
              <a:gd name="T33" fmla="*/ 352821875 h 164"/>
              <a:gd name="T34" fmla="*/ 1340723125 w 556"/>
              <a:gd name="T35" fmla="*/ 357862188 h 164"/>
              <a:gd name="T36" fmla="*/ 1272678113 w 556"/>
              <a:gd name="T37" fmla="*/ 357862188 h 164"/>
              <a:gd name="T38" fmla="*/ 1186992800 w 556"/>
              <a:gd name="T39" fmla="*/ 352821875 h 164"/>
              <a:gd name="T40" fmla="*/ 1091226863 w 556"/>
              <a:gd name="T41" fmla="*/ 350302513 h 164"/>
              <a:gd name="T42" fmla="*/ 992941563 w 556"/>
              <a:gd name="T43" fmla="*/ 335181575 h 164"/>
              <a:gd name="T44" fmla="*/ 882054688 w 556"/>
              <a:gd name="T45" fmla="*/ 325100950 h 164"/>
              <a:gd name="T46" fmla="*/ 773687175 w 556"/>
              <a:gd name="T47" fmla="*/ 307459063 h 164"/>
              <a:gd name="T48" fmla="*/ 660280938 w 556"/>
              <a:gd name="T49" fmla="*/ 289817175 h 164"/>
              <a:gd name="T50" fmla="*/ 549394063 w 556"/>
              <a:gd name="T51" fmla="*/ 267136563 h 164"/>
              <a:gd name="T52" fmla="*/ 446066863 w 556"/>
              <a:gd name="T53" fmla="*/ 234373738 h 164"/>
              <a:gd name="T54" fmla="*/ 350302513 w 556"/>
              <a:gd name="T55" fmla="*/ 204133450 h 164"/>
              <a:gd name="T56" fmla="*/ 259575300 w 556"/>
              <a:gd name="T57" fmla="*/ 171370625 h 164"/>
              <a:gd name="T58" fmla="*/ 181451250 w 556"/>
              <a:gd name="T59" fmla="*/ 131048125 h 164"/>
              <a:gd name="T60" fmla="*/ 123486863 w 556"/>
              <a:gd name="T61" fmla="*/ 90725625 h 164"/>
              <a:gd name="T62" fmla="*/ 78124050 w 556"/>
              <a:gd name="T63" fmla="*/ 45362813 h 164"/>
              <a:gd name="T64" fmla="*/ 55443438 w 556"/>
              <a:gd name="T65" fmla="*/ 0 h 16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56"/>
              <a:gd name="T100" fmla="*/ 0 h 164"/>
              <a:gd name="T101" fmla="*/ 556 w 556"/>
              <a:gd name="T102" fmla="*/ 164 h 16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56" h="164">
                <a:moveTo>
                  <a:pt x="0" y="7"/>
                </a:moveTo>
                <a:lnTo>
                  <a:pt x="6" y="19"/>
                </a:lnTo>
                <a:lnTo>
                  <a:pt x="13" y="30"/>
                </a:lnTo>
                <a:lnTo>
                  <a:pt x="24" y="41"/>
                </a:lnTo>
                <a:lnTo>
                  <a:pt x="34" y="52"/>
                </a:lnTo>
                <a:lnTo>
                  <a:pt x="47" y="63"/>
                </a:lnTo>
                <a:lnTo>
                  <a:pt x="62" y="72"/>
                </a:lnTo>
                <a:lnTo>
                  <a:pt x="78" y="79"/>
                </a:lnTo>
                <a:lnTo>
                  <a:pt x="94" y="88"/>
                </a:lnTo>
                <a:lnTo>
                  <a:pt x="112" y="95"/>
                </a:lnTo>
                <a:lnTo>
                  <a:pt x="132" y="102"/>
                </a:lnTo>
                <a:lnTo>
                  <a:pt x="150" y="110"/>
                </a:lnTo>
                <a:lnTo>
                  <a:pt x="172" y="115"/>
                </a:lnTo>
                <a:lnTo>
                  <a:pt x="193" y="120"/>
                </a:lnTo>
                <a:lnTo>
                  <a:pt x="215" y="126"/>
                </a:lnTo>
                <a:lnTo>
                  <a:pt x="237" y="131"/>
                </a:lnTo>
                <a:lnTo>
                  <a:pt x="258" y="137"/>
                </a:lnTo>
                <a:lnTo>
                  <a:pt x="280" y="140"/>
                </a:lnTo>
                <a:lnTo>
                  <a:pt x="303" y="144"/>
                </a:lnTo>
                <a:lnTo>
                  <a:pt x="325" y="148"/>
                </a:lnTo>
                <a:lnTo>
                  <a:pt x="348" y="151"/>
                </a:lnTo>
                <a:lnTo>
                  <a:pt x="370" y="155"/>
                </a:lnTo>
                <a:lnTo>
                  <a:pt x="392" y="157"/>
                </a:lnTo>
                <a:lnTo>
                  <a:pt x="412" y="158"/>
                </a:lnTo>
                <a:lnTo>
                  <a:pt x="433" y="160"/>
                </a:lnTo>
                <a:lnTo>
                  <a:pt x="451" y="162"/>
                </a:lnTo>
                <a:lnTo>
                  <a:pt x="471" y="162"/>
                </a:lnTo>
                <a:lnTo>
                  <a:pt x="487" y="164"/>
                </a:lnTo>
                <a:lnTo>
                  <a:pt x="505" y="164"/>
                </a:lnTo>
                <a:lnTo>
                  <a:pt x="520" y="164"/>
                </a:lnTo>
                <a:lnTo>
                  <a:pt x="532" y="164"/>
                </a:lnTo>
                <a:lnTo>
                  <a:pt x="545" y="164"/>
                </a:lnTo>
                <a:lnTo>
                  <a:pt x="556" y="162"/>
                </a:lnTo>
                <a:lnTo>
                  <a:pt x="554" y="140"/>
                </a:lnTo>
                <a:lnTo>
                  <a:pt x="545" y="142"/>
                </a:lnTo>
                <a:lnTo>
                  <a:pt x="532" y="142"/>
                </a:lnTo>
                <a:lnTo>
                  <a:pt x="520" y="142"/>
                </a:lnTo>
                <a:lnTo>
                  <a:pt x="505" y="142"/>
                </a:lnTo>
                <a:lnTo>
                  <a:pt x="487" y="140"/>
                </a:lnTo>
                <a:lnTo>
                  <a:pt x="471" y="140"/>
                </a:lnTo>
                <a:lnTo>
                  <a:pt x="453" y="139"/>
                </a:lnTo>
                <a:lnTo>
                  <a:pt x="433" y="139"/>
                </a:lnTo>
                <a:lnTo>
                  <a:pt x="413" y="137"/>
                </a:lnTo>
                <a:lnTo>
                  <a:pt x="394" y="133"/>
                </a:lnTo>
                <a:lnTo>
                  <a:pt x="372" y="131"/>
                </a:lnTo>
                <a:lnTo>
                  <a:pt x="350" y="129"/>
                </a:lnTo>
                <a:lnTo>
                  <a:pt x="329" y="126"/>
                </a:lnTo>
                <a:lnTo>
                  <a:pt x="307" y="122"/>
                </a:lnTo>
                <a:lnTo>
                  <a:pt x="283" y="119"/>
                </a:lnTo>
                <a:lnTo>
                  <a:pt x="262" y="115"/>
                </a:lnTo>
                <a:lnTo>
                  <a:pt x="240" y="110"/>
                </a:lnTo>
                <a:lnTo>
                  <a:pt x="218" y="106"/>
                </a:lnTo>
                <a:lnTo>
                  <a:pt x="197" y="101"/>
                </a:lnTo>
                <a:lnTo>
                  <a:pt x="177" y="93"/>
                </a:lnTo>
                <a:lnTo>
                  <a:pt x="157" y="88"/>
                </a:lnTo>
                <a:lnTo>
                  <a:pt x="139" y="81"/>
                </a:lnTo>
                <a:lnTo>
                  <a:pt x="119" y="75"/>
                </a:lnTo>
                <a:lnTo>
                  <a:pt x="103" y="68"/>
                </a:lnTo>
                <a:lnTo>
                  <a:pt x="87" y="61"/>
                </a:lnTo>
                <a:lnTo>
                  <a:pt x="72" y="52"/>
                </a:lnTo>
                <a:lnTo>
                  <a:pt x="60" y="43"/>
                </a:lnTo>
                <a:lnTo>
                  <a:pt x="49" y="36"/>
                </a:lnTo>
                <a:lnTo>
                  <a:pt x="40" y="27"/>
                </a:lnTo>
                <a:lnTo>
                  <a:pt x="31" y="18"/>
                </a:lnTo>
                <a:lnTo>
                  <a:pt x="25" y="9"/>
                </a:lnTo>
                <a:lnTo>
                  <a:pt x="22" y="0"/>
                </a:lnTo>
                <a:lnTo>
                  <a:pt x="0" y="7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82" name="Freeform 22"/>
          <p:cNvSpPr>
            <a:spLocks/>
          </p:cNvSpPr>
          <p:nvPr/>
        </p:nvSpPr>
        <p:spPr bwMode="auto">
          <a:xfrm>
            <a:off x="4911725" y="1349375"/>
            <a:ext cx="908050" cy="276225"/>
          </a:xfrm>
          <a:custGeom>
            <a:avLst/>
            <a:gdLst>
              <a:gd name="T0" fmla="*/ 1391126250 w 572"/>
              <a:gd name="T1" fmla="*/ 10080625 h 174"/>
              <a:gd name="T2" fmla="*/ 1277718425 w 572"/>
              <a:gd name="T3" fmla="*/ 5040313 h 174"/>
              <a:gd name="T4" fmla="*/ 1159271875 w 572"/>
              <a:gd name="T5" fmla="*/ 0 h 174"/>
              <a:gd name="T6" fmla="*/ 1035783425 w 572"/>
              <a:gd name="T7" fmla="*/ 0 h 174"/>
              <a:gd name="T8" fmla="*/ 912296563 w 572"/>
              <a:gd name="T9" fmla="*/ 5040313 h 174"/>
              <a:gd name="T10" fmla="*/ 786288750 w 572"/>
              <a:gd name="T11" fmla="*/ 10080625 h 174"/>
              <a:gd name="T12" fmla="*/ 657761575 w 572"/>
              <a:gd name="T13" fmla="*/ 22682200 h 174"/>
              <a:gd name="T14" fmla="*/ 539313438 w 572"/>
              <a:gd name="T15" fmla="*/ 37801550 h 174"/>
              <a:gd name="T16" fmla="*/ 425905613 w 572"/>
              <a:gd name="T17" fmla="*/ 60483750 h 174"/>
              <a:gd name="T18" fmla="*/ 322580000 w 572"/>
              <a:gd name="T19" fmla="*/ 83165950 h 174"/>
              <a:gd name="T20" fmla="*/ 226814063 w 572"/>
              <a:gd name="T21" fmla="*/ 115927188 h 174"/>
              <a:gd name="T22" fmla="*/ 143648113 w 572"/>
              <a:gd name="T23" fmla="*/ 156249688 h 174"/>
              <a:gd name="T24" fmla="*/ 80645000 w 572"/>
              <a:gd name="T25" fmla="*/ 201612500 h 174"/>
              <a:gd name="T26" fmla="*/ 30241875 w 572"/>
              <a:gd name="T27" fmla="*/ 257055938 h 174"/>
              <a:gd name="T28" fmla="*/ 5040313 w 572"/>
              <a:gd name="T29" fmla="*/ 325100950 h 174"/>
              <a:gd name="T30" fmla="*/ 5040313 w 572"/>
              <a:gd name="T31" fmla="*/ 398184688 h 174"/>
              <a:gd name="T32" fmla="*/ 68043425 w 572"/>
              <a:gd name="T33" fmla="*/ 420866888 h 174"/>
              <a:gd name="T34" fmla="*/ 57962800 w 572"/>
              <a:gd name="T35" fmla="*/ 360383138 h 174"/>
              <a:gd name="T36" fmla="*/ 68043425 w 572"/>
              <a:gd name="T37" fmla="*/ 309978425 h 174"/>
              <a:gd name="T38" fmla="*/ 95765938 w 572"/>
              <a:gd name="T39" fmla="*/ 264615613 h 174"/>
              <a:gd name="T40" fmla="*/ 143648113 w 572"/>
              <a:gd name="T41" fmla="*/ 224293113 h 174"/>
              <a:gd name="T42" fmla="*/ 209172175 w 572"/>
              <a:gd name="T43" fmla="*/ 186491563 h 174"/>
              <a:gd name="T44" fmla="*/ 289817175 w 572"/>
              <a:gd name="T45" fmla="*/ 156249688 h 174"/>
              <a:gd name="T46" fmla="*/ 385583113 w 572"/>
              <a:gd name="T47" fmla="*/ 123486863 h 174"/>
              <a:gd name="T48" fmla="*/ 491429675 w 572"/>
              <a:gd name="T49" fmla="*/ 105846563 h 174"/>
              <a:gd name="T50" fmla="*/ 604837500 w 572"/>
              <a:gd name="T51" fmla="*/ 88206263 h 174"/>
              <a:gd name="T52" fmla="*/ 725805000 w 572"/>
              <a:gd name="T53" fmla="*/ 73083738 h 174"/>
              <a:gd name="T54" fmla="*/ 849291863 w 572"/>
              <a:gd name="T55" fmla="*/ 65524063 h 174"/>
              <a:gd name="T56" fmla="*/ 972780313 w 572"/>
              <a:gd name="T57" fmla="*/ 60483750 h 174"/>
              <a:gd name="T58" fmla="*/ 1098788125 w 572"/>
              <a:gd name="T59" fmla="*/ 60483750 h 174"/>
              <a:gd name="T60" fmla="*/ 1217234675 w 572"/>
              <a:gd name="T61" fmla="*/ 60483750 h 174"/>
              <a:gd name="T62" fmla="*/ 1330642500 w 572"/>
              <a:gd name="T63" fmla="*/ 65524063 h 174"/>
              <a:gd name="T64" fmla="*/ 1436489063 w 572"/>
              <a:gd name="T65" fmla="*/ 73083738 h 1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72"/>
              <a:gd name="T100" fmla="*/ 0 h 174"/>
              <a:gd name="T101" fmla="*/ 572 w 572"/>
              <a:gd name="T102" fmla="*/ 174 h 17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72" h="174">
                <a:moveTo>
                  <a:pt x="572" y="6"/>
                </a:moveTo>
                <a:lnTo>
                  <a:pt x="552" y="4"/>
                </a:lnTo>
                <a:lnTo>
                  <a:pt x="530" y="4"/>
                </a:lnTo>
                <a:lnTo>
                  <a:pt x="507" y="2"/>
                </a:lnTo>
                <a:lnTo>
                  <a:pt x="483" y="2"/>
                </a:lnTo>
                <a:lnTo>
                  <a:pt x="460" y="0"/>
                </a:lnTo>
                <a:lnTo>
                  <a:pt x="436" y="0"/>
                </a:lnTo>
                <a:lnTo>
                  <a:pt x="411" y="0"/>
                </a:lnTo>
                <a:lnTo>
                  <a:pt x="386" y="2"/>
                </a:lnTo>
                <a:lnTo>
                  <a:pt x="362" y="2"/>
                </a:lnTo>
                <a:lnTo>
                  <a:pt x="335" y="4"/>
                </a:lnTo>
                <a:lnTo>
                  <a:pt x="312" y="4"/>
                </a:lnTo>
                <a:lnTo>
                  <a:pt x="287" y="8"/>
                </a:lnTo>
                <a:lnTo>
                  <a:pt x="261" y="9"/>
                </a:lnTo>
                <a:lnTo>
                  <a:pt x="238" y="11"/>
                </a:lnTo>
                <a:lnTo>
                  <a:pt x="214" y="15"/>
                </a:lnTo>
                <a:lnTo>
                  <a:pt x="191" y="19"/>
                </a:lnTo>
                <a:lnTo>
                  <a:pt x="169" y="24"/>
                </a:lnTo>
                <a:lnTo>
                  <a:pt x="148" y="29"/>
                </a:lnTo>
                <a:lnTo>
                  <a:pt x="128" y="33"/>
                </a:lnTo>
                <a:lnTo>
                  <a:pt x="108" y="40"/>
                </a:lnTo>
                <a:lnTo>
                  <a:pt x="90" y="46"/>
                </a:lnTo>
                <a:lnTo>
                  <a:pt x="74" y="53"/>
                </a:lnTo>
                <a:lnTo>
                  <a:pt x="57" y="62"/>
                </a:lnTo>
                <a:lnTo>
                  <a:pt x="45" y="71"/>
                </a:lnTo>
                <a:lnTo>
                  <a:pt x="32" y="80"/>
                </a:lnTo>
                <a:lnTo>
                  <a:pt x="21" y="91"/>
                </a:lnTo>
                <a:lnTo>
                  <a:pt x="12" y="102"/>
                </a:lnTo>
                <a:lnTo>
                  <a:pt x="5" y="114"/>
                </a:lnTo>
                <a:lnTo>
                  <a:pt x="2" y="129"/>
                </a:lnTo>
                <a:lnTo>
                  <a:pt x="0" y="143"/>
                </a:lnTo>
                <a:lnTo>
                  <a:pt x="2" y="158"/>
                </a:lnTo>
                <a:lnTo>
                  <a:pt x="5" y="174"/>
                </a:lnTo>
                <a:lnTo>
                  <a:pt x="27" y="167"/>
                </a:lnTo>
                <a:lnTo>
                  <a:pt x="23" y="154"/>
                </a:lnTo>
                <a:lnTo>
                  <a:pt x="23" y="143"/>
                </a:lnTo>
                <a:lnTo>
                  <a:pt x="23" y="132"/>
                </a:lnTo>
                <a:lnTo>
                  <a:pt x="27" y="123"/>
                </a:lnTo>
                <a:lnTo>
                  <a:pt x="30" y="114"/>
                </a:lnTo>
                <a:lnTo>
                  <a:pt x="38" y="105"/>
                </a:lnTo>
                <a:lnTo>
                  <a:pt x="47" y="96"/>
                </a:lnTo>
                <a:lnTo>
                  <a:pt x="57" y="89"/>
                </a:lnTo>
                <a:lnTo>
                  <a:pt x="68" y="82"/>
                </a:lnTo>
                <a:lnTo>
                  <a:pt x="83" y="74"/>
                </a:lnTo>
                <a:lnTo>
                  <a:pt x="99" y="67"/>
                </a:lnTo>
                <a:lnTo>
                  <a:pt x="115" y="62"/>
                </a:lnTo>
                <a:lnTo>
                  <a:pt x="133" y="55"/>
                </a:lnTo>
                <a:lnTo>
                  <a:pt x="153" y="49"/>
                </a:lnTo>
                <a:lnTo>
                  <a:pt x="173" y="46"/>
                </a:lnTo>
                <a:lnTo>
                  <a:pt x="195" y="42"/>
                </a:lnTo>
                <a:lnTo>
                  <a:pt x="218" y="38"/>
                </a:lnTo>
                <a:lnTo>
                  <a:pt x="240" y="35"/>
                </a:lnTo>
                <a:lnTo>
                  <a:pt x="263" y="31"/>
                </a:lnTo>
                <a:lnTo>
                  <a:pt x="288" y="29"/>
                </a:lnTo>
                <a:lnTo>
                  <a:pt x="312" y="28"/>
                </a:lnTo>
                <a:lnTo>
                  <a:pt x="337" y="26"/>
                </a:lnTo>
                <a:lnTo>
                  <a:pt x="362" y="24"/>
                </a:lnTo>
                <a:lnTo>
                  <a:pt x="386" y="24"/>
                </a:lnTo>
                <a:lnTo>
                  <a:pt x="411" y="24"/>
                </a:lnTo>
                <a:lnTo>
                  <a:pt x="436" y="24"/>
                </a:lnTo>
                <a:lnTo>
                  <a:pt x="460" y="24"/>
                </a:lnTo>
                <a:lnTo>
                  <a:pt x="483" y="24"/>
                </a:lnTo>
                <a:lnTo>
                  <a:pt x="507" y="26"/>
                </a:lnTo>
                <a:lnTo>
                  <a:pt x="528" y="26"/>
                </a:lnTo>
                <a:lnTo>
                  <a:pt x="550" y="28"/>
                </a:lnTo>
                <a:lnTo>
                  <a:pt x="570" y="29"/>
                </a:lnTo>
                <a:lnTo>
                  <a:pt x="572" y="6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83" name="Freeform 23"/>
          <p:cNvSpPr>
            <a:spLocks/>
          </p:cNvSpPr>
          <p:nvPr/>
        </p:nvSpPr>
        <p:spPr bwMode="auto">
          <a:xfrm>
            <a:off x="5816600" y="1358900"/>
            <a:ext cx="708025" cy="323850"/>
          </a:xfrm>
          <a:custGeom>
            <a:avLst/>
            <a:gdLst>
              <a:gd name="T0" fmla="*/ 1123989688 w 446"/>
              <a:gd name="T1" fmla="*/ 486390950 h 204"/>
              <a:gd name="T2" fmla="*/ 1101309075 w 446"/>
              <a:gd name="T3" fmla="*/ 430947513 h 204"/>
              <a:gd name="T4" fmla="*/ 1058465625 w 446"/>
              <a:gd name="T5" fmla="*/ 383063750 h 204"/>
              <a:gd name="T6" fmla="*/ 1005543138 w 446"/>
              <a:gd name="T7" fmla="*/ 335181575 h 204"/>
              <a:gd name="T8" fmla="*/ 940019075 w 446"/>
              <a:gd name="T9" fmla="*/ 294857488 h 204"/>
              <a:gd name="T10" fmla="*/ 864414388 w 446"/>
              <a:gd name="T11" fmla="*/ 254536575 h 204"/>
              <a:gd name="T12" fmla="*/ 781248438 w 446"/>
              <a:gd name="T13" fmla="*/ 214214075 h 204"/>
              <a:gd name="T14" fmla="*/ 695563125 w 446"/>
              <a:gd name="T15" fmla="*/ 181451250 h 204"/>
              <a:gd name="T16" fmla="*/ 599797188 w 446"/>
              <a:gd name="T17" fmla="*/ 146169063 h 204"/>
              <a:gd name="T18" fmla="*/ 509071563 w 446"/>
              <a:gd name="T19" fmla="*/ 113407825 h 204"/>
              <a:gd name="T20" fmla="*/ 413305625 w 446"/>
              <a:gd name="T21" fmla="*/ 85685313 h 204"/>
              <a:gd name="T22" fmla="*/ 322580000 w 446"/>
              <a:gd name="T23" fmla="*/ 63004700 h 204"/>
              <a:gd name="T24" fmla="*/ 236894688 w 446"/>
              <a:gd name="T25" fmla="*/ 40322500 h 204"/>
              <a:gd name="T26" fmla="*/ 158769050 w 446"/>
              <a:gd name="T27" fmla="*/ 22682200 h 204"/>
              <a:gd name="T28" fmla="*/ 90725625 w 446"/>
              <a:gd name="T29" fmla="*/ 7561263 h 204"/>
              <a:gd name="T30" fmla="*/ 32762825 w 446"/>
              <a:gd name="T31" fmla="*/ 5040313 h 204"/>
              <a:gd name="T32" fmla="*/ 0 w 446"/>
              <a:gd name="T33" fmla="*/ 57964388 h 204"/>
              <a:gd name="T34" fmla="*/ 50403125 w 446"/>
              <a:gd name="T35" fmla="*/ 63004700 h 204"/>
              <a:gd name="T36" fmla="*/ 113407825 w 446"/>
              <a:gd name="T37" fmla="*/ 73083738 h 204"/>
              <a:gd name="T38" fmla="*/ 186491563 w 446"/>
              <a:gd name="T39" fmla="*/ 85685313 h 204"/>
              <a:gd name="T40" fmla="*/ 267136563 w 446"/>
              <a:gd name="T41" fmla="*/ 103327200 h 204"/>
              <a:gd name="T42" fmla="*/ 355342825 w 446"/>
              <a:gd name="T43" fmla="*/ 126007813 h 204"/>
              <a:gd name="T44" fmla="*/ 446068450 w 446"/>
              <a:gd name="T45" fmla="*/ 153728738 h 204"/>
              <a:gd name="T46" fmla="*/ 536794075 w 446"/>
              <a:gd name="T47" fmla="*/ 181451250 h 204"/>
              <a:gd name="T48" fmla="*/ 627518113 w 446"/>
              <a:gd name="T49" fmla="*/ 214214075 h 204"/>
              <a:gd name="T50" fmla="*/ 718245325 w 446"/>
              <a:gd name="T51" fmla="*/ 249496263 h 204"/>
              <a:gd name="T52" fmla="*/ 801409688 w 446"/>
              <a:gd name="T53" fmla="*/ 287297813 h 204"/>
              <a:gd name="T54" fmla="*/ 877014375 w 446"/>
              <a:gd name="T55" fmla="*/ 322580000 h 204"/>
              <a:gd name="T56" fmla="*/ 940019075 w 446"/>
              <a:gd name="T57" fmla="*/ 362902500 h 204"/>
              <a:gd name="T58" fmla="*/ 995462513 w 446"/>
              <a:gd name="T59" fmla="*/ 405745950 h 204"/>
              <a:gd name="T60" fmla="*/ 1035785013 w 446"/>
              <a:gd name="T61" fmla="*/ 441028138 h 204"/>
              <a:gd name="T62" fmla="*/ 1058465625 w 446"/>
              <a:gd name="T63" fmla="*/ 481350638 h 204"/>
              <a:gd name="T64" fmla="*/ 1068546250 w 446"/>
              <a:gd name="T65" fmla="*/ 514111875 h 2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6"/>
              <a:gd name="T100" fmla="*/ 0 h 204"/>
              <a:gd name="T101" fmla="*/ 446 w 446"/>
              <a:gd name="T102" fmla="*/ 204 h 20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6" h="204">
                <a:moveTo>
                  <a:pt x="446" y="204"/>
                </a:moveTo>
                <a:lnTo>
                  <a:pt x="446" y="193"/>
                </a:lnTo>
                <a:lnTo>
                  <a:pt x="442" y="182"/>
                </a:lnTo>
                <a:lnTo>
                  <a:pt x="437" y="171"/>
                </a:lnTo>
                <a:lnTo>
                  <a:pt x="429" y="162"/>
                </a:lnTo>
                <a:lnTo>
                  <a:pt x="420" y="152"/>
                </a:lnTo>
                <a:lnTo>
                  <a:pt x="410" y="142"/>
                </a:lnTo>
                <a:lnTo>
                  <a:pt x="399" y="133"/>
                </a:lnTo>
                <a:lnTo>
                  <a:pt x="386" y="124"/>
                </a:lnTo>
                <a:lnTo>
                  <a:pt x="373" y="117"/>
                </a:lnTo>
                <a:lnTo>
                  <a:pt x="359" y="108"/>
                </a:lnTo>
                <a:lnTo>
                  <a:pt x="343" y="101"/>
                </a:lnTo>
                <a:lnTo>
                  <a:pt x="327" y="92"/>
                </a:lnTo>
                <a:lnTo>
                  <a:pt x="310" y="85"/>
                </a:lnTo>
                <a:lnTo>
                  <a:pt x="292" y="77"/>
                </a:lnTo>
                <a:lnTo>
                  <a:pt x="276" y="72"/>
                </a:lnTo>
                <a:lnTo>
                  <a:pt x="256" y="63"/>
                </a:lnTo>
                <a:lnTo>
                  <a:pt x="238" y="58"/>
                </a:lnTo>
                <a:lnTo>
                  <a:pt x="220" y="50"/>
                </a:lnTo>
                <a:lnTo>
                  <a:pt x="202" y="45"/>
                </a:lnTo>
                <a:lnTo>
                  <a:pt x="182" y="40"/>
                </a:lnTo>
                <a:lnTo>
                  <a:pt x="164" y="34"/>
                </a:lnTo>
                <a:lnTo>
                  <a:pt x="146" y="29"/>
                </a:lnTo>
                <a:lnTo>
                  <a:pt x="128" y="25"/>
                </a:lnTo>
                <a:lnTo>
                  <a:pt x="110" y="20"/>
                </a:lnTo>
                <a:lnTo>
                  <a:pt x="94" y="16"/>
                </a:lnTo>
                <a:lnTo>
                  <a:pt x="79" y="13"/>
                </a:lnTo>
                <a:lnTo>
                  <a:pt x="63" y="9"/>
                </a:lnTo>
                <a:lnTo>
                  <a:pt x="49" y="7"/>
                </a:lnTo>
                <a:lnTo>
                  <a:pt x="36" y="3"/>
                </a:lnTo>
                <a:lnTo>
                  <a:pt x="23" y="2"/>
                </a:lnTo>
                <a:lnTo>
                  <a:pt x="13" y="2"/>
                </a:lnTo>
                <a:lnTo>
                  <a:pt x="2" y="0"/>
                </a:lnTo>
                <a:lnTo>
                  <a:pt x="0" y="23"/>
                </a:lnTo>
                <a:lnTo>
                  <a:pt x="11" y="23"/>
                </a:lnTo>
                <a:lnTo>
                  <a:pt x="20" y="25"/>
                </a:lnTo>
                <a:lnTo>
                  <a:pt x="32" y="27"/>
                </a:lnTo>
                <a:lnTo>
                  <a:pt x="45" y="29"/>
                </a:lnTo>
                <a:lnTo>
                  <a:pt x="60" y="32"/>
                </a:lnTo>
                <a:lnTo>
                  <a:pt x="74" y="34"/>
                </a:lnTo>
                <a:lnTo>
                  <a:pt x="90" y="38"/>
                </a:lnTo>
                <a:lnTo>
                  <a:pt x="106" y="41"/>
                </a:lnTo>
                <a:lnTo>
                  <a:pt x="123" y="47"/>
                </a:lnTo>
                <a:lnTo>
                  <a:pt x="141" y="50"/>
                </a:lnTo>
                <a:lnTo>
                  <a:pt x="159" y="56"/>
                </a:lnTo>
                <a:lnTo>
                  <a:pt x="177" y="61"/>
                </a:lnTo>
                <a:lnTo>
                  <a:pt x="195" y="67"/>
                </a:lnTo>
                <a:lnTo>
                  <a:pt x="213" y="72"/>
                </a:lnTo>
                <a:lnTo>
                  <a:pt x="231" y="79"/>
                </a:lnTo>
                <a:lnTo>
                  <a:pt x="249" y="85"/>
                </a:lnTo>
                <a:lnTo>
                  <a:pt x="267" y="92"/>
                </a:lnTo>
                <a:lnTo>
                  <a:pt x="285" y="99"/>
                </a:lnTo>
                <a:lnTo>
                  <a:pt x="301" y="106"/>
                </a:lnTo>
                <a:lnTo>
                  <a:pt x="318" y="114"/>
                </a:lnTo>
                <a:lnTo>
                  <a:pt x="334" y="121"/>
                </a:lnTo>
                <a:lnTo>
                  <a:pt x="348" y="128"/>
                </a:lnTo>
                <a:lnTo>
                  <a:pt x="361" y="137"/>
                </a:lnTo>
                <a:lnTo>
                  <a:pt x="373" y="144"/>
                </a:lnTo>
                <a:lnTo>
                  <a:pt x="386" y="152"/>
                </a:lnTo>
                <a:lnTo>
                  <a:pt x="395" y="161"/>
                </a:lnTo>
                <a:lnTo>
                  <a:pt x="404" y="168"/>
                </a:lnTo>
                <a:lnTo>
                  <a:pt x="411" y="175"/>
                </a:lnTo>
                <a:lnTo>
                  <a:pt x="417" y="184"/>
                </a:lnTo>
                <a:lnTo>
                  <a:pt x="420" y="191"/>
                </a:lnTo>
                <a:lnTo>
                  <a:pt x="422" y="198"/>
                </a:lnTo>
                <a:lnTo>
                  <a:pt x="424" y="204"/>
                </a:lnTo>
                <a:lnTo>
                  <a:pt x="446" y="204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84" name="Freeform 24"/>
          <p:cNvSpPr>
            <a:spLocks/>
          </p:cNvSpPr>
          <p:nvPr/>
        </p:nvSpPr>
        <p:spPr bwMode="auto">
          <a:xfrm>
            <a:off x="5638800" y="1682750"/>
            <a:ext cx="885825" cy="284163"/>
          </a:xfrm>
          <a:custGeom>
            <a:avLst/>
            <a:gdLst>
              <a:gd name="T0" fmla="*/ 10080625 w 558"/>
              <a:gd name="T1" fmla="*/ 451109556 h 179"/>
              <a:gd name="T2" fmla="*/ 45362813 w 558"/>
              <a:gd name="T3" fmla="*/ 446069235 h 179"/>
              <a:gd name="T4" fmla="*/ 105846563 w 558"/>
              <a:gd name="T5" fmla="*/ 441028914 h 179"/>
              <a:gd name="T6" fmla="*/ 186491563 w 558"/>
              <a:gd name="T7" fmla="*/ 430948271 h 179"/>
              <a:gd name="T8" fmla="*/ 282257500 w 558"/>
              <a:gd name="T9" fmla="*/ 418346674 h 179"/>
              <a:gd name="T10" fmla="*/ 395663738 w 558"/>
              <a:gd name="T11" fmla="*/ 400706343 h 179"/>
              <a:gd name="T12" fmla="*/ 514111875 w 558"/>
              <a:gd name="T13" fmla="*/ 378024103 h 179"/>
              <a:gd name="T14" fmla="*/ 642639050 w 558"/>
              <a:gd name="T15" fmla="*/ 355343450 h 179"/>
              <a:gd name="T16" fmla="*/ 768646863 w 558"/>
              <a:gd name="T17" fmla="*/ 327620889 h 179"/>
              <a:gd name="T18" fmla="*/ 897175625 w 558"/>
              <a:gd name="T19" fmla="*/ 294859594 h 179"/>
              <a:gd name="T20" fmla="*/ 1018143125 w 558"/>
              <a:gd name="T21" fmla="*/ 264617666 h 179"/>
              <a:gd name="T22" fmla="*/ 1129030000 w 558"/>
              <a:gd name="T23" fmla="*/ 226814462 h 179"/>
              <a:gd name="T24" fmla="*/ 1222274988 w 558"/>
              <a:gd name="T25" fmla="*/ 186491891 h 179"/>
              <a:gd name="T26" fmla="*/ 1305440938 w 558"/>
              <a:gd name="T27" fmla="*/ 141128998 h 179"/>
              <a:gd name="T28" fmla="*/ 1363405325 w 558"/>
              <a:gd name="T29" fmla="*/ 90725785 h 179"/>
              <a:gd name="T30" fmla="*/ 1401206875 w 558"/>
              <a:gd name="T31" fmla="*/ 35282250 h 179"/>
              <a:gd name="T32" fmla="*/ 1350803750 w 558"/>
              <a:gd name="T33" fmla="*/ 0 h 179"/>
              <a:gd name="T34" fmla="*/ 1340723125 w 558"/>
              <a:gd name="T35" fmla="*/ 35282250 h 179"/>
              <a:gd name="T36" fmla="*/ 1300400625 w 558"/>
              <a:gd name="T37" fmla="*/ 73085454 h 179"/>
              <a:gd name="T38" fmla="*/ 1242436238 w 558"/>
              <a:gd name="T39" fmla="*/ 113408025 h 179"/>
              <a:gd name="T40" fmla="*/ 1154231563 w 558"/>
              <a:gd name="T41" fmla="*/ 153730595 h 179"/>
              <a:gd name="T42" fmla="*/ 1055944675 w 558"/>
              <a:gd name="T43" fmla="*/ 191532212 h 179"/>
              <a:gd name="T44" fmla="*/ 942538438 w 558"/>
              <a:gd name="T45" fmla="*/ 226814462 h 179"/>
              <a:gd name="T46" fmla="*/ 824090300 w 558"/>
              <a:gd name="T47" fmla="*/ 259577344 h 179"/>
              <a:gd name="T48" fmla="*/ 695563125 w 558"/>
              <a:gd name="T49" fmla="*/ 287298318 h 179"/>
              <a:gd name="T50" fmla="*/ 569555313 w 558"/>
              <a:gd name="T51" fmla="*/ 309980558 h 179"/>
              <a:gd name="T52" fmla="*/ 446066863 w 558"/>
              <a:gd name="T53" fmla="*/ 332661210 h 179"/>
              <a:gd name="T54" fmla="*/ 332660625 w 558"/>
              <a:gd name="T55" fmla="*/ 355343450 h 179"/>
              <a:gd name="T56" fmla="*/ 226814063 w 558"/>
              <a:gd name="T57" fmla="*/ 367943460 h 179"/>
              <a:gd name="T58" fmla="*/ 136088438 w 558"/>
              <a:gd name="T59" fmla="*/ 380545057 h 179"/>
              <a:gd name="T60" fmla="*/ 68043425 w 558"/>
              <a:gd name="T61" fmla="*/ 390625700 h 179"/>
              <a:gd name="T62" fmla="*/ 22680613 w 558"/>
              <a:gd name="T63" fmla="*/ 390625700 h 179"/>
              <a:gd name="T64" fmla="*/ 0 w 558"/>
              <a:gd name="T65" fmla="*/ 451109556 h 17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58"/>
              <a:gd name="T100" fmla="*/ 0 h 179"/>
              <a:gd name="T101" fmla="*/ 558 w 558"/>
              <a:gd name="T102" fmla="*/ 179 h 17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58" h="179">
                <a:moveTo>
                  <a:pt x="0" y="179"/>
                </a:moveTo>
                <a:lnTo>
                  <a:pt x="4" y="179"/>
                </a:lnTo>
                <a:lnTo>
                  <a:pt x="11" y="179"/>
                </a:lnTo>
                <a:lnTo>
                  <a:pt x="18" y="177"/>
                </a:lnTo>
                <a:lnTo>
                  <a:pt x="29" y="177"/>
                </a:lnTo>
                <a:lnTo>
                  <a:pt x="42" y="175"/>
                </a:lnTo>
                <a:lnTo>
                  <a:pt x="56" y="173"/>
                </a:lnTo>
                <a:lnTo>
                  <a:pt x="74" y="171"/>
                </a:lnTo>
                <a:lnTo>
                  <a:pt x="92" y="168"/>
                </a:lnTo>
                <a:lnTo>
                  <a:pt x="112" y="166"/>
                </a:lnTo>
                <a:lnTo>
                  <a:pt x="134" y="162"/>
                </a:lnTo>
                <a:lnTo>
                  <a:pt x="157" y="159"/>
                </a:lnTo>
                <a:lnTo>
                  <a:pt x="181" y="155"/>
                </a:lnTo>
                <a:lnTo>
                  <a:pt x="204" y="150"/>
                </a:lnTo>
                <a:lnTo>
                  <a:pt x="229" y="146"/>
                </a:lnTo>
                <a:lnTo>
                  <a:pt x="255" y="141"/>
                </a:lnTo>
                <a:lnTo>
                  <a:pt x="280" y="135"/>
                </a:lnTo>
                <a:lnTo>
                  <a:pt x="305" y="130"/>
                </a:lnTo>
                <a:lnTo>
                  <a:pt x="330" y="123"/>
                </a:lnTo>
                <a:lnTo>
                  <a:pt x="356" y="117"/>
                </a:lnTo>
                <a:lnTo>
                  <a:pt x="379" y="112"/>
                </a:lnTo>
                <a:lnTo>
                  <a:pt x="404" y="105"/>
                </a:lnTo>
                <a:lnTo>
                  <a:pt x="426" y="97"/>
                </a:lnTo>
                <a:lnTo>
                  <a:pt x="448" y="90"/>
                </a:lnTo>
                <a:lnTo>
                  <a:pt x="467" y="83"/>
                </a:lnTo>
                <a:lnTo>
                  <a:pt x="485" y="74"/>
                </a:lnTo>
                <a:lnTo>
                  <a:pt x="504" y="65"/>
                </a:lnTo>
                <a:lnTo>
                  <a:pt x="518" y="56"/>
                </a:lnTo>
                <a:lnTo>
                  <a:pt x="531" y="47"/>
                </a:lnTo>
                <a:lnTo>
                  <a:pt x="541" y="36"/>
                </a:lnTo>
                <a:lnTo>
                  <a:pt x="550" y="25"/>
                </a:lnTo>
                <a:lnTo>
                  <a:pt x="556" y="14"/>
                </a:lnTo>
                <a:lnTo>
                  <a:pt x="558" y="0"/>
                </a:lnTo>
                <a:lnTo>
                  <a:pt x="536" y="0"/>
                </a:lnTo>
                <a:lnTo>
                  <a:pt x="534" y="7"/>
                </a:lnTo>
                <a:lnTo>
                  <a:pt x="532" y="14"/>
                </a:lnTo>
                <a:lnTo>
                  <a:pt x="525" y="22"/>
                </a:lnTo>
                <a:lnTo>
                  <a:pt x="516" y="29"/>
                </a:lnTo>
                <a:lnTo>
                  <a:pt x="505" y="38"/>
                </a:lnTo>
                <a:lnTo>
                  <a:pt x="493" y="45"/>
                </a:lnTo>
                <a:lnTo>
                  <a:pt x="476" y="54"/>
                </a:lnTo>
                <a:lnTo>
                  <a:pt x="458" y="61"/>
                </a:lnTo>
                <a:lnTo>
                  <a:pt x="440" y="68"/>
                </a:lnTo>
                <a:lnTo>
                  <a:pt x="419" y="76"/>
                </a:lnTo>
                <a:lnTo>
                  <a:pt x="397" y="83"/>
                </a:lnTo>
                <a:lnTo>
                  <a:pt x="374" y="90"/>
                </a:lnTo>
                <a:lnTo>
                  <a:pt x="350" y="96"/>
                </a:lnTo>
                <a:lnTo>
                  <a:pt x="327" y="103"/>
                </a:lnTo>
                <a:lnTo>
                  <a:pt x="301" y="108"/>
                </a:lnTo>
                <a:lnTo>
                  <a:pt x="276" y="114"/>
                </a:lnTo>
                <a:lnTo>
                  <a:pt x="251" y="119"/>
                </a:lnTo>
                <a:lnTo>
                  <a:pt x="226" y="123"/>
                </a:lnTo>
                <a:lnTo>
                  <a:pt x="200" y="128"/>
                </a:lnTo>
                <a:lnTo>
                  <a:pt x="177" y="132"/>
                </a:lnTo>
                <a:lnTo>
                  <a:pt x="153" y="135"/>
                </a:lnTo>
                <a:lnTo>
                  <a:pt x="132" y="141"/>
                </a:lnTo>
                <a:lnTo>
                  <a:pt x="110" y="142"/>
                </a:lnTo>
                <a:lnTo>
                  <a:pt x="90" y="146"/>
                </a:lnTo>
                <a:lnTo>
                  <a:pt x="72" y="148"/>
                </a:lnTo>
                <a:lnTo>
                  <a:pt x="54" y="151"/>
                </a:lnTo>
                <a:lnTo>
                  <a:pt x="40" y="153"/>
                </a:lnTo>
                <a:lnTo>
                  <a:pt x="27" y="155"/>
                </a:lnTo>
                <a:lnTo>
                  <a:pt x="18" y="155"/>
                </a:lnTo>
                <a:lnTo>
                  <a:pt x="9" y="155"/>
                </a:lnTo>
                <a:lnTo>
                  <a:pt x="4" y="157"/>
                </a:lnTo>
                <a:lnTo>
                  <a:pt x="0" y="179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85" name="Freeform 25"/>
          <p:cNvSpPr>
            <a:spLocks/>
          </p:cNvSpPr>
          <p:nvPr/>
        </p:nvSpPr>
        <p:spPr bwMode="auto">
          <a:xfrm>
            <a:off x="5014913" y="1714500"/>
            <a:ext cx="630237" cy="944563"/>
          </a:xfrm>
          <a:custGeom>
            <a:avLst/>
            <a:gdLst>
              <a:gd name="T0" fmla="*/ 22680595 w 397"/>
              <a:gd name="T1" fmla="*/ 277217334 h 595"/>
              <a:gd name="T2" fmla="*/ 5040309 w 397"/>
              <a:gd name="T3" fmla="*/ 735886015 h 595"/>
              <a:gd name="T4" fmla="*/ 0 w 397"/>
              <a:gd name="T5" fmla="*/ 1068546816 h 595"/>
              <a:gd name="T6" fmla="*/ 12599978 w 397"/>
              <a:gd name="T7" fmla="*/ 1295360998 h 595"/>
              <a:gd name="T8" fmla="*/ 35282160 w 397"/>
              <a:gd name="T9" fmla="*/ 1431449508 h 595"/>
              <a:gd name="T10" fmla="*/ 90725553 w 397"/>
              <a:gd name="T11" fmla="*/ 1499494556 h 595"/>
              <a:gd name="T12" fmla="*/ 163809233 w 397"/>
              <a:gd name="T13" fmla="*/ 1474292980 h 595"/>
              <a:gd name="T14" fmla="*/ 221773574 w 397"/>
              <a:gd name="T15" fmla="*/ 1391126986 h 595"/>
              <a:gd name="T16" fmla="*/ 289816945 w 397"/>
              <a:gd name="T17" fmla="*/ 1267640059 h 595"/>
              <a:gd name="T18" fmla="*/ 367942521 w 397"/>
              <a:gd name="T19" fmla="*/ 1123990282 h 595"/>
              <a:gd name="T20" fmla="*/ 448587457 w 397"/>
              <a:gd name="T21" fmla="*/ 960180833 h 595"/>
              <a:gd name="T22" fmla="*/ 539313010 w 397"/>
              <a:gd name="T23" fmla="*/ 796369797 h 595"/>
              <a:gd name="T24" fmla="*/ 635078871 w 397"/>
              <a:gd name="T25" fmla="*/ 645160342 h 595"/>
              <a:gd name="T26" fmla="*/ 735885041 w 397"/>
              <a:gd name="T27" fmla="*/ 516633098 h 595"/>
              <a:gd name="T28" fmla="*/ 841731520 w 397"/>
              <a:gd name="T29" fmla="*/ 430947741 h 595"/>
              <a:gd name="T30" fmla="*/ 940016742 w 397"/>
              <a:gd name="T31" fmla="*/ 395665534 h 595"/>
              <a:gd name="T32" fmla="*/ 1000500444 w 397"/>
              <a:gd name="T33" fmla="*/ 345262383 h 595"/>
              <a:gd name="T34" fmla="*/ 871973371 w 397"/>
              <a:gd name="T35" fmla="*/ 352822062 h 595"/>
              <a:gd name="T36" fmla="*/ 753525327 w 397"/>
              <a:gd name="T37" fmla="*/ 425907425 h 595"/>
              <a:gd name="T38" fmla="*/ 640119180 w 397"/>
              <a:gd name="T39" fmla="*/ 539313723 h 595"/>
              <a:gd name="T40" fmla="*/ 539313010 w 397"/>
              <a:gd name="T41" fmla="*/ 685482863 h 595"/>
              <a:gd name="T42" fmla="*/ 446066509 w 397"/>
              <a:gd name="T43" fmla="*/ 849293900 h 595"/>
              <a:gd name="T44" fmla="*/ 357861904 w 397"/>
              <a:gd name="T45" fmla="*/ 1018143664 h 595"/>
              <a:gd name="T46" fmla="*/ 277216968 w 397"/>
              <a:gd name="T47" fmla="*/ 1171874070 h 595"/>
              <a:gd name="T48" fmla="*/ 209172009 w 397"/>
              <a:gd name="T49" fmla="*/ 1305441629 h 595"/>
              <a:gd name="T50" fmla="*/ 148688307 w 397"/>
              <a:gd name="T51" fmla="*/ 1403728568 h 595"/>
              <a:gd name="T52" fmla="*/ 108365839 w 397"/>
              <a:gd name="T53" fmla="*/ 1446570453 h 595"/>
              <a:gd name="T54" fmla="*/ 98285222 w 397"/>
              <a:gd name="T55" fmla="*/ 1441530138 h 595"/>
              <a:gd name="T56" fmla="*/ 75604628 w 397"/>
              <a:gd name="T57" fmla="*/ 1368446362 h 595"/>
              <a:gd name="T58" fmla="*/ 57962754 w 397"/>
              <a:gd name="T59" fmla="*/ 1192035331 h 595"/>
              <a:gd name="T60" fmla="*/ 57962754 w 397"/>
              <a:gd name="T61" fmla="*/ 917337361 h 595"/>
              <a:gd name="T62" fmla="*/ 68043371 w 397"/>
              <a:gd name="T63" fmla="*/ 521673414 h 595"/>
              <a:gd name="T64" fmla="*/ 90725553 w 397"/>
              <a:gd name="T65" fmla="*/ 0 h 5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97"/>
              <a:gd name="T100" fmla="*/ 0 h 595"/>
              <a:gd name="T101" fmla="*/ 397 w 397"/>
              <a:gd name="T102" fmla="*/ 595 h 5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97" h="595">
                <a:moveTo>
                  <a:pt x="14" y="0"/>
                </a:moveTo>
                <a:lnTo>
                  <a:pt x="9" y="110"/>
                </a:lnTo>
                <a:lnTo>
                  <a:pt x="3" y="207"/>
                </a:lnTo>
                <a:lnTo>
                  <a:pt x="2" y="292"/>
                </a:lnTo>
                <a:lnTo>
                  <a:pt x="0" y="364"/>
                </a:lnTo>
                <a:lnTo>
                  <a:pt x="0" y="424"/>
                </a:lnTo>
                <a:lnTo>
                  <a:pt x="2" y="474"/>
                </a:lnTo>
                <a:lnTo>
                  <a:pt x="5" y="514"/>
                </a:lnTo>
                <a:lnTo>
                  <a:pt x="9" y="547"/>
                </a:lnTo>
                <a:lnTo>
                  <a:pt x="14" y="568"/>
                </a:lnTo>
                <a:lnTo>
                  <a:pt x="21" y="586"/>
                </a:lnTo>
                <a:lnTo>
                  <a:pt x="36" y="595"/>
                </a:lnTo>
                <a:lnTo>
                  <a:pt x="52" y="594"/>
                </a:lnTo>
                <a:lnTo>
                  <a:pt x="65" y="585"/>
                </a:lnTo>
                <a:lnTo>
                  <a:pt x="77" y="570"/>
                </a:lnTo>
                <a:lnTo>
                  <a:pt x="88" y="552"/>
                </a:lnTo>
                <a:lnTo>
                  <a:pt x="101" y="529"/>
                </a:lnTo>
                <a:lnTo>
                  <a:pt x="115" y="503"/>
                </a:lnTo>
                <a:lnTo>
                  <a:pt x="130" y="476"/>
                </a:lnTo>
                <a:lnTo>
                  <a:pt x="146" y="446"/>
                </a:lnTo>
                <a:lnTo>
                  <a:pt x="162" y="413"/>
                </a:lnTo>
                <a:lnTo>
                  <a:pt x="178" y="381"/>
                </a:lnTo>
                <a:lnTo>
                  <a:pt x="196" y="348"/>
                </a:lnTo>
                <a:lnTo>
                  <a:pt x="214" y="316"/>
                </a:lnTo>
                <a:lnTo>
                  <a:pt x="232" y="285"/>
                </a:lnTo>
                <a:lnTo>
                  <a:pt x="252" y="256"/>
                </a:lnTo>
                <a:lnTo>
                  <a:pt x="272" y="229"/>
                </a:lnTo>
                <a:lnTo>
                  <a:pt x="292" y="205"/>
                </a:lnTo>
                <a:lnTo>
                  <a:pt x="312" y="186"/>
                </a:lnTo>
                <a:lnTo>
                  <a:pt x="334" y="171"/>
                </a:lnTo>
                <a:lnTo>
                  <a:pt x="353" y="162"/>
                </a:lnTo>
                <a:lnTo>
                  <a:pt x="373" y="157"/>
                </a:lnTo>
                <a:lnTo>
                  <a:pt x="393" y="159"/>
                </a:lnTo>
                <a:lnTo>
                  <a:pt x="397" y="137"/>
                </a:lnTo>
                <a:lnTo>
                  <a:pt x="371" y="135"/>
                </a:lnTo>
                <a:lnTo>
                  <a:pt x="346" y="140"/>
                </a:lnTo>
                <a:lnTo>
                  <a:pt x="321" y="153"/>
                </a:lnTo>
                <a:lnTo>
                  <a:pt x="299" y="169"/>
                </a:lnTo>
                <a:lnTo>
                  <a:pt x="276" y="191"/>
                </a:lnTo>
                <a:lnTo>
                  <a:pt x="254" y="214"/>
                </a:lnTo>
                <a:lnTo>
                  <a:pt x="234" y="243"/>
                </a:lnTo>
                <a:lnTo>
                  <a:pt x="214" y="272"/>
                </a:lnTo>
                <a:lnTo>
                  <a:pt x="195" y="305"/>
                </a:lnTo>
                <a:lnTo>
                  <a:pt x="177" y="337"/>
                </a:lnTo>
                <a:lnTo>
                  <a:pt x="158" y="372"/>
                </a:lnTo>
                <a:lnTo>
                  <a:pt x="142" y="404"/>
                </a:lnTo>
                <a:lnTo>
                  <a:pt x="126" y="435"/>
                </a:lnTo>
                <a:lnTo>
                  <a:pt x="110" y="465"/>
                </a:lnTo>
                <a:lnTo>
                  <a:pt x="95" y="494"/>
                </a:lnTo>
                <a:lnTo>
                  <a:pt x="83" y="518"/>
                </a:lnTo>
                <a:lnTo>
                  <a:pt x="70" y="539"/>
                </a:lnTo>
                <a:lnTo>
                  <a:pt x="59" y="557"/>
                </a:lnTo>
                <a:lnTo>
                  <a:pt x="48" y="568"/>
                </a:lnTo>
                <a:lnTo>
                  <a:pt x="43" y="574"/>
                </a:lnTo>
                <a:lnTo>
                  <a:pt x="41" y="574"/>
                </a:lnTo>
                <a:lnTo>
                  <a:pt x="39" y="572"/>
                </a:lnTo>
                <a:lnTo>
                  <a:pt x="36" y="561"/>
                </a:lnTo>
                <a:lnTo>
                  <a:pt x="30" y="543"/>
                </a:lnTo>
                <a:lnTo>
                  <a:pt x="27" y="512"/>
                </a:lnTo>
                <a:lnTo>
                  <a:pt x="23" y="473"/>
                </a:lnTo>
                <a:lnTo>
                  <a:pt x="23" y="424"/>
                </a:lnTo>
                <a:lnTo>
                  <a:pt x="23" y="364"/>
                </a:lnTo>
                <a:lnTo>
                  <a:pt x="23" y="292"/>
                </a:lnTo>
                <a:lnTo>
                  <a:pt x="27" y="207"/>
                </a:lnTo>
                <a:lnTo>
                  <a:pt x="30" y="110"/>
                </a:lnTo>
                <a:lnTo>
                  <a:pt x="36" y="0"/>
                </a:lnTo>
                <a:lnTo>
                  <a:pt x="14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86" name="Freeform 26"/>
          <p:cNvSpPr>
            <a:spLocks/>
          </p:cNvSpPr>
          <p:nvPr/>
        </p:nvSpPr>
        <p:spPr bwMode="auto">
          <a:xfrm>
            <a:off x="5037138" y="1035050"/>
            <a:ext cx="669925" cy="679450"/>
          </a:xfrm>
          <a:custGeom>
            <a:avLst/>
            <a:gdLst>
              <a:gd name="T0" fmla="*/ 1060986575 w 422"/>
              <a:gd name="T1" fmla="*/ 972780313 h 428"/>
              <a:gd name="T2" fmla="*/ 1040825325 w 422"/>
              <a:gd name="T3" fmla="*/ 786288750 h 428"/>
              <a:gd name="T4" fmla="*/ 1000502825 w 422"/>
              <a:gd name="T5" fmla="*/ 617437488 h 428"/>
              <a:gd name="T6" fmla="*/ 945059388 w 422"/>
              <a:gd name="T7" fmla="*/ 458668438 h 428"/>
              <a:gd name="T8" fmla="*/ 882054688 w 422"/>
              <a:gd name="T9" fmla="*/ 317539688 h 428"/>
              <a:gd name="T10" fmla="*/ 806450000 w 422"/>
              <a:gd name="T11" fmla="*/ 199093138 h 428"/>
              <a:gd name="T12" fmla="*/ 718245325 w 422"/>
              <a:gd name="T13" fmla="*/ 108367513 h 428"/>
              <a:gd name="T14" fmla="*/ 622477800 w 422"/>
              <a:gd name="T15" fmla="*/ 40322500 h 428"/>
              <a:gd name="T16" fmla="*/ 524192500 w 422"/>
              <a:gd name="T17" fmla="*/ 5040313 h 428"/>
              <a:gd name="T18" fmla="*/ 423386250 w 422"/>
              <a:gd name="T19" fmla="*/ 5040313 h 428"/>
              <a:gd name="T20" fmla="*/ 327620313 w 422"/>
              <a:gd name="T21" fmla="*/ 45362813 h 428"/>
              <a:gd name="T22" fmla="*/ 241935000 w 422"/>
              <a:gd name="T23" fmla="*/ 131048125 h 428"/>
              <a:gd name="T24" fmla="*/ 163810950 w 422"/>
              <a:gd name="T25" fmla="*/ 254536575 h 428"/>
              <a:gd name="T26" fmla="*/ 95765938 w 422"/>
              <a:gd name="T27" fmla="*/ 428426563 h 428"/>
              <a:gd name="T28" fmla="*/ 45362813 w 422"/>
              <a:gd name="T29" fmla="*/ 650200313 h 428"/>
              <a:gd name="T30" fmla="*/ 10080625 w 422"/>
              <a:gd name="T31" fmla="*/ 919857825 h 428"/>
              <a:gd name="T32" fmla="*/ 55443438 w 422"/>
              <a:gd name="T33" fmla="*/ 1078626875 h 428"/>
              <a:gd name="T34" fmla="*/ 83165950 w 422"/>
              <a:gd name="T35" fmla="*/ 781248438 h 428"/>
              <a:gd name="T36" fmla="*/ 123488450 w 422"/>
              <a:gd name="T37" fmla="*/ 546873113 h 428"/>
              <a:gd name="T38" fmla="*/ 181451250 w 422"/>
              <a:gd name="T39" fmla="*/ 355342825 h 428"/>
              <a:gd name="T40" fmla="*/ 246975313 w 422"/>
              <a:gd name="T41" fmla="*/ 219254388 h 428"/>
              <a:gd name="T42" fmla="*/ 322580000 w 422"/>
              <a:gd name="T43" fmla="*/ 123488450 h 428"/>
              <a:gd name="T44" fmla="*/ 400705638 w 422"/>
              <a:gd name="T45" fmla="*/ 73083738 h 428"/>
              <a:gd name="T46" fmla="*/ 478829688 w 422"/>
              <a:gd name="T47" fmla="*/ 55443438 h 428"/>
              <a:gd name="T48" fmla="*/ 559474688 w 422"/>
              <a:gd name="T49" fmla="*/ 68043425 h 428"/>
              <a:gd name="T50" fmla="*/ 637598738 w 422"/>
              <a:gd name="T51" fmla="*/ 113407825 h 428"/>
              <a:gd name="T52" fmla="*/ 718245325 w 422"/>
              <a:gd name="T53" fmla="*/ 186491563 h 428"/>
              <a:gd name="T54" fmla="*/ 796369375 w 422"/>
              <a:gd name="T55" fmla="*/ 287297813 h 428"/>
              <a:gd name="T56" fmla="*/ 864414388 w 422"/>
              <a:gd name="T57" fmla="*/ 408265313 h 428"/>
              <a:gd name="T58" fmla="*/ 922377188 w 422"/>
              <a:gd name="T59" fmla="*/ 554434375 h 428"/>
              <a:gd name="T60" fmla="*/ 967740000 w 422"/>
              <a:gd name="T61" fmla="*/ 708164700 h 428"/>
              <a:gd name="T62" fmla="*/ 995462513 w 422"/>
              <a:gd name="T63" fmla="*/ 882054688 h 428"/>
              <a:gd name="T64" fmla="*/ 1010583450 w 422"/>
              <a:gd name="T65" fmla="*/ 1068546250 h 4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2"/>
              <a:gd name="T100" fmla="*/ 0 h 428"/>
              <a:gd name="T101" fmla="*/ 422 w 422"/>
              <a:gd name="T102" fmla="*/ 428 h 4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2" h="428">
                <a:moveTo>
                  <a:pt x="422" y="424"/>
                </a:moveTo>
                <a:lnTo>
                  <a:pt x="421" y="386"/>
                </a:lnTo>
                <a:lnTo>
                  <a:pt x="419" y="348"/>
                </a:lnTo>
                <a:lnTo>
                  <a:pt x="413" y="312"/>
                </a:lnTo>
                <a:lnTo>
                  <a:pt x="406" y="278"/>
                </a:lnTo>
                <a:lnTo>
                  <a:pt x="397" y="245"/>
                </a:lnTo>
                <a:lnTo>
                  <a:pt x="388" y="213"/>
                </a:lnTo>
                <a:lnTo>
                  <a:pt x="375" y="182"/>
                </a:lnTo>
                <a:lnTo>
                  <a:pt x="365" y="153"/>
                </a:lnTo>
                <a:lnTo>
                  <a:pt x="350" y="126"/>
                </a:lnTo>
                <a:lnTo>
                  <a:pt x="336" y="103"/>
                </a:lnTo>
                <a:lnTo>
                  <a:pt x="320" y="79"/>
                </a:lnTo>
                <a:lnTo>
                  <a:pt x="301" y="59"/>
                </a:lnTo>
                <a:lnTo>
                  <a:pt x="285" y="43"/>
                </a:lnTo>
                <a:lnTo>
                  <a:pt x="267" y="27"/>
                </a:lnTo>
                <a:lnTo>
                  <a:pt x="247" y="16"/>
                </a:lnTo>
                <a:lnTo>
                  <a:pt x="229" y="7"/>
                </a:lnTo>
                <a:lnTo>
                  <a:pt x="208" y="2"/>
                </a:lnTo>
                <a:lnTo>
                  <a:pt x="190" y="0"/>
                </a:lnTo>
                <a:lnTo>
                  <a:pt x="168" y="2"/>
                </a:lnTo>
                <a:lnTo>
                  <a:pt x="150" y="9"/>
                </a:lnTo>
                <a:lnTo>
                  <a:pt x="130" y="18"/>
                </a:lnTo>
                <a:lnTo>
                  <a:pt x="112" y="32"/>
                </a:lnTo>
                <a:lnTo>
                  <a:pt x="96" y="52"/>
                </a:lnTo>
                <a:lnTo>
                  <a:pt x="80" y="74"/>
                </a:lnTo>
                <a:lnTo>
                  <a:pt x="65" y="101"/>
                </a:lnTo>
                <a:lnTo>
                  <a:pt x="51" y="133"/>
                </a:lnTo>
                <a:lnTo>
                  <a:pt x="38" y="170"/>
                </a:lnTo>
                <a:lnTo>
                  <a:pt x="27" y="211"/>
                </a:lnTo>
                <a:lnTo>
                  <a:pt x="18" y="258"/>
                </a:lnTo>
                <a:lnTo>
                  <a:pt x="11" y="309"/>
                </a:lnTo>
                <a:lnTo>
                  <a:pt x="4" y="365"/>
                </a:lnTo>
                <a:lnTo>
                  <a:pt x="0" y="428"/>
                </a:lnTo>
                <a:lnTo>
                  <a:pt x="22" y="428"/>
                </a:lnTo>
                <a:lnTo>
                  <a:pt x="27" y="366"/>
                </a:lnTo>
                <a:lnTo>
                  <a:pt x="33" y="310"/>
                </a:lnTo>
                <a:lnTo>
                  <a:pt x="40" y="262"/>
                </a:lnTo>
                <a:lnTo>
                  <a:pt x="49" y="217"/>
                </a:lnTo>
                <a:lnTo>
                  <a:pt x="60" y="177"/>
                </a:lnTo>
                <a:lnTo>
                  <a:pt x="72" y="141"/>
                </a:lnTo>
                <a:lnTo>
                  <a:pt x="85" y="112"/>
                </a:lnTo>
                <a:lnTo>
                  <a:pt x="98" y="87"/>
                </a:lnTo>
                <a:lnTo>
                  <a:pt x="112" y="65"/>
                </a:lnTo>
                <a:lnTo>
                  <a:pt x="128" y="49"/>
                </a:lnTo>
                <a:lnTo>
                  <a:pt x="143" y="38"/>
                </a:lnTo>
                <a:lnTo>
                  <a:pt x="159" y="29"/>
                </a:lnTo>
                <a:lnTo>
                  <a:pt x="173" y="23"/>
                </a:lnTo>
                <a:lnTo>
                  <a:pt x="190" y="22"/>
                </a:lnTo>
                <a:lnTo>
                  <a:pt x="204" y="23"/>
                </a:lnTo>
                <a:lnTo>
                  <a:pt x="222" y="27"/>
                </a:lnTo>
                <a:lnTo>
                  <a:pt x="238" y="34"/>
                </a:lnTo>
                <a:lnTo>
                  <a:pt x="253" y="45"/>
                </a:lnTo>
                <a:lnTo>
                  <a:pt x="271" y="59"/>
                </a:lnTo>
                <a:lnTo>
                  <a:pt x="285" y="74"/>
                </a:lnTo>
                <a:lnTo>
                  <a:pt x="301" y="94"/>
                </a:lnTo>
                <a:lnTo>
                  <a:pt x="316" y="114"/>
                </a:lnTo>
                <a:lnTo>
                  <a:pt x="330" y="137"/>
                </a:lnTo>
                <a:lnTo>
                  <a:pt x="343" y="162"/>
                </a:lnTo>
                <a:lnTo>
                  <a:pt x="356" y="191"/>
                </a:lnTo>
                <a:lnTo>
                  <a:pt x="366" y="220"/>
                </a:lnTo>
                <a:lnTo>
                  <a:pt x="375" y="251"/>
                </a:lnTo>
                <a:lnTo>
                  <a:pt x="384" y="281"/>
                </a:lnTo>
                <a:lnTo>
                  <a:pt x="392" y="316"/>
                </a:lnTo>
                <a:lnTo>
                  <a:pt x="395" y="350"/>
                </a:lnTo>
                <a:lnTo>
                  <a:pt x="399" y="386"/>
                </a:lnTo>
                <a:lnTo>
                  <a:pt x="401" y="424"/>
                </a:lnTo>
                <a:lnTo>
                  <a:pt x="422" y="424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87" name="Freeform 27"/>
          <p:cNvSpPr>
            <a:spLocks/>
          </p:cNvSpPr>
          <p:nvPr/>
        </p:nvSpPr>
        <p:spPr bwMode="auto">
          <a:xfrm>
            <a:off x="5673725" y="1708150"/>
            <a:ext cx="33338" cy="17463"/>
          </a:xfrm>
          <a:custGeom>
            <a:avLst/>
            <a:gdLst>
              <a:gd name="T0" fmla="*/ 0 w 21"/>
              <a:gd name="T1" fmla="*/ 0 h 11"/>
              <a:gd name="T2" fmla="*/ 0 w 21"/>
              <a:gd name="T3" fmla="*/ 10080914 h 11"/>
              <a:gd name="T4" fmla="*/ 7561376 w 21"/>
              <a:gd name="T5" fmla="*/ 17642393 h 11"/>
              <a:gd name="T6" fmla="*/ 12601764 w 21"/>
              <a:gd name="T7" fmla="*/ 22682849 h 11"/>
              <a:gd name="T8" fmla="*/ 27722928 w 21"/>
              <a:gd name="T9" fmla="*/ 27723306 h 11"/>
              <a:gd name="T10" fmla="*/ 35282717 w 21"/>
              <a:gd name="T11" fmla="*/ 22682849 h 11"/>
              <a:gd name="T12" fmla="*/ 45363493 w 21"/>
              <a:gd name="T13" fmla="*/ 17642393 h 11"/>
              <a:gd name="T14" fmla="*/ 50403881 w 21"/>
              <a:gd name="T15" fmla="*/ 10080914 h 11"/>
              <a:gd name="T16" fmla="*/ 52924869 w 21"/>
              <a:gd name="T17" fmla="*/ 0 h 11"/>
              <a:gd name="T18" fmla="*/ 0 w 21"/>
              <a:gd name="T19" fmla="*/ 0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"/>
              <a:gd name="T31" fmla="*/ 0 h 11"/>
              <a:gd name="T32" fmla="*/ 21 w 21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" h="11">
                <a:moveTo>
                  <a:pt x="0" y="0"/>
                </a:moveTo>
                <a:lnTo>
                  <a:pt x="0" y="4"/>
                </a:lnTo>
                <a:lnTo>
                  <a:pt x="3" y="7"/>
                </a:lnTo>
                <a:lnTo>
                  <a:pt x="5" y="9"/>
                </a:lnTo>
                <a:lnTo>
                  <a:pt x="11" y="11"/>
                </a:lnTo>
                <a:lnTo>
                  <a:pt x="14" y="9"/>
                </a:lnTo>
                <a:lnTo>
                  <a:pt x="18" y="7"/>
                </a:lnTo>
                <a:lnTo>
                  <a:pt x="20" y="4"/>
                </a:lnTo>
                <a:lnTo>
                  <a:pt x="21" y="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88" name="Freeform 28"/>
          <p:cNvSpPr>
            <a:spLocks/>
          </p:cNvSpPr>
          <p:nvPr/>
        </p:nvSpPr>
        <p:spPr bwMode="auto">
          <a:xfrm>
            <a:off x="2163763" y="1804988"/>
            <a:ext cx="1951037" cy="544512"/>
          </a:xfrm>
          <a:custGeom>
            <a:avLst/>
            <a:gdLst>
              <a:gd name="T0" fmla="*/ 1532254607 w 1229"/>
              <a:gd name="T1" fmla="*/ 5040308 h 343"/>
              <a:gd name="T2" fmla="*/ 1638101143 w 1229"/>
              <a:gd name="T3" fmla="*/ 15120924 h 343"/>
              <a:gd name="T4" fmla="*/ 1738907367 w 1229"/>
              <a:gd name="T5" fmla="*/ 20161231 h 343"/>
              <a:gd name="T6" fmla="*/ 1837192642 w 1229"/>
              <a:gd name="T7" fmla="*/ 22680592 h 343"/>
              <a:gd name="T8" fmla="*/ 1937998866 w 1229"/>
              <a:gd name="T9" fmla="*/ 27720900 h 343"/>
              <a:gd name="T10" fmla="*/ 2038805090 w 1229"/>
              <a:gd name="T11" fmla="*/ 32761207 h 343"/>
              <a:gd name="T12" fmla="*/ 2137091952 w 1229"/>
              <a:gd name="T13" fmla="*/ 37801515 h 343"/>
              <a:gd name="T14" fmla="*/ 2147483647 w 1229"/>
              <a:gd name="T15" fmla="*/ 42841823 h 343"/>
              <a:gd name="T16" fmla="*/ 2147483647 w 1229"/>
              <a:gd name="T17" fmla="*/ 50403079 h 343"/>
              <a:gd name="T18" fmla="*/ 2147483647 w 1229"/>
              <a:gd name="T19" fmla="*/ 55443387 h 343"/>
              <a:gd name="T20" fmla="*/ 2147483647 w 1229"/>
              <a:gd name="T21" fmla="*/ 60483694 h 343"/>
              <a:gd name="T22" fmla="*/ 2147483647 w 1229"/>
              <a:gd name="T23" fmla="*/ 65524002 h 343"/>
              <a:gd name="T24" fmla="*/ 2147483647 w 1229"/>
              <a:gd name="T25" fmla="*/ 70564310 h 343"/>
              <a:gd name="T26" fmla="*/ 2147483647 w 1229"/>
              <a:gd name="T27" fmla="*/ 73083670 h 343"/>
              <a:gd name="T28" fmla="*/ 2147483647 w 1229"/>
              <a:gd name="T29" fmla="*/ 83164286 h 343"/>
              <a:gd name="T30" fmla="*/ 2147483647 w 1229"/>
              <a:gd name="T31" fmla="*/ 88204594 h 343"/>
              <a:gd name="T32" fmla="*/ 2147483647 w 1229"/>
              <a:gd name="T33" fmla="*/ 141128620 h 343"/>
              <a:gd name="T34" fmla="*/ 2147483647 w 1229"/>
              <a:gd name="T35" fmla="*/ 224292907 h 343"/>
              <a:gd name="T36" fmla="*/ 2147483647 w 1229"/>
              <a:gd name="T37" fmla="*/ 304937832 h 343"/>
              <a:gd name="T38" fmla="*/ 2147483647 w 1229"/>
              <a:gd name="T39" fmla="*/ 393144014 h 343"/>
              <a:gd name="T40" fmla="*/ 2147483647 w 1229"/>
              <a:gd name="T41" fmla="*/ 491429224 h 343"/>
              <a:gd name="T42" fmla="*/ 2147483647 w 1229"/>
              <a:gd name="T43" fmla="*/ 602315997 h 343"/>
              <a:gd name="T44" fmla="*/ 2147483647 w 1229"/>
              <a:gd name="T45" fmla="*/ 715723718 h 343"/>
              <a:gd name="T46" fmla="*/ 2147483647 w 1229"/>
              <a:gd name="T47" fmla="*/ 834170159 h 343"/>
              <a:gd name="T48" fmla="*/ 2091729151 w 1229"/>
              <a:gd name="T49" fmla="*/ 861892646 h 343"/>
              <a:gd name="T50" fmla="*/ 1948079488 w 1229"/>
              <a:gd name="T51" fmla="*/ 846771722 h 343"/>
              <a:gd name="T52" fmla="*/ 1809471724 w 1229"/>
              <a:gd name="T53" fmla="*/ 839210467 h 343"/>
              <a:gd name="T54" fmla="*/ 1668343010 w 1229"/>
              <a:gd name="T55" fmla="*/ 834170159 h 343"/>
              <a:gd name="T56" fmla="*/ 1529733658 w 1229"/>
              <a:gd name="T57" fmla="*/ 824089543 h 343"/>
              <a:gd name="T58" fmla="*/ 1388604944 w 1229"/>
              <a:gd name="T59" fmla="*/ 811489567 h 343"/>
              <a:gd name="T60" fmla="*/ 1247476230 w 1229"/>
              <a:gd name="T61" fmla="*/ 806449259 h 343"/>
              <a:gd name="T62" fmla="*/ 1111387828 w 1229"/>
              <a:gd name="T63" fmla="*/ 796368644 h 343"/>
              <a:gd name="T64" fmla="*/ 972780063 w 1229"/>
              <a:gd name="T65" fmla="*/ 788807388 h 343"/>
              <a:gd name="T66" fmla="*/ 836691661 w 1229"/>
              <a:gd name="T67" fmla="*/ 778726772 h 343"/>
              <a:gd name="T68" fmla="*/ 705643569 w 1229"/>
              <a:gd name="T69" fmla="*/ 771167104 h 343"/>
              <a:gd name="T70" fmla="*/ 569555167 w 1229"/>
              <a:gd name="T71" fmla="*/ 761086489 h 343"/>
              <a:gd name="T72" fmla="*/ 433466764 w 1229"/>
              <a:gd name="T73" fmla="*/ 751005873 h 343"/>
              <a:gd name="T74" fmla="*/ 299897723 w 1229"/>
              <a:gd name="T75" fmla="*/ 743444617 h 343"/>
              <a:gd name="T76" fmla="*/ 163809321 w 1229"/>
              <a:gd name="T77" fmla="*/ 733364002 h 343"/>
              <a:gd name="T78" fmla="*/ 32761229 w 1229"/>
              <a:gd name="T79" fmla="*/ 723283386 h 343"/>
              <a:gd name="T80" fmla="*/ 88204652 w 1229"/>
              <a:gd name="T81" fmla="*/ 677920615 h 343"/>
              <a:gd name="T82" fmla="*/ 201612448 w 1229"/>
              <a:gd name="T83" fmla="*/ 624998176 h 343"/>
              <a:gd name="T84" fmla="*/ 309978346 w 1229"/>
              <a:gd name="T85" fmla="*/ 569554790 h 343"/>
              <a:gd name="T86" fmla="*/ 418345830 w 1229"/>
              <a:gd name="T87" fmla="*/ 514111403 h 343"/>
              <a:gd name="T88" fmla="*/ 524192366 w 1229"/>
              <a:gd name="T89" fmla="*/ 466227684 h 343"/>
              <a:gd name="T90" fmla="*/ 622477640 w 1229"/>
              <a:gd name="T91" fmla="*/ 415824606 h 343"/>
              <a:gd name="T92" fmla="*/ 723283865 w 1229"/>
              <a:gd name="T93" fmla="*/ 365421527 h 343"/>
              <a:gd name="T94" fmla="*/ 819049778 w 1229"/>
              <a:gd name="T95" fmla="*/ 320058756 h 343"/>
              <a:gd name="T96" fmla="*/ 970259114 w 1229"/>
              <a:gd name="T97" fmla="*/ 246975086 h 343"/>
              <a:gd name="T98" fmla="*/ 1123989399 w 1229"/>
              <a:gd name="T99" fmla="*/ 168849520 h 343"/>
              <a:gd name="T100" fmla="*/ 1277718098 w 1229"/>
              <a:gd name="T101" fmla="*/ 93244902 h 343"/>
              <a:gd name="T102" fmla="*/ 1423887123 w 1229"/>
              <a:gd name="T103" fmla="*/ 20161231 h 34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229"/>
              <a:gd name="T157" fmla="*/ 0 h 343"/>
              <a:gd name="T158" fmla="*/ 1229 w 1229"/>
              <a:gd name="T159" fmla="*/ 343 h 34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229" h="343">
                <a:moveTo>
                  <a:pt x="579" y="0"/>
                </a:moveTo>
                <a:lnTo>
                  <a:pt x="589" y="2"/>
                </a:lnTo>
                <a:lnTo>
                  <a:pt x="599" y="2"/>
                </a:lnTo>
                <a:lnTo>
                  <a:pt x="608" y="2"/>
                </a:lnTo>
                <a:lnTo>
                  <a:pt x="619" y="4"/>
                </a:lnTo>
                <a:lnTo>
                  <a:pt x="628" y="4"/>
                </a:lnTo>
                <a:lnTo>
                  <a:pt x="639" y="4"/>
                </a:lnTo>
                <a:lnTo>
                  <a:pt x="650" y="6"/>
                </a:lnTo>
                <a:lnTo>
                  <a:pt x="659" y="6"/>
                </a:lnTo>
                <a:lnTo>
                  <a:pt x="668" y="6"/>
                </a:lnTo>
                <a:lnTo>
                  <a:pt x="679" y="6"/>
                </a:lnTo>
                <a:lnTo>
                  <a:pt x="690" y="8"/>
                </a:lnTo>
                <a:lnTo>
                  <a:pt x="699" y="8"/>
                </a:lnTo>
                <a:lnTo>
                  <a:pt x="708" y="8"/>
                </a:lnTo>
                <a:lnTo>
                  <a:pt x="718" y="9"/>
                </a:lnTo>
                <a:lnTo>
                  <a:pt x="729" y="9"/>
                </a:lnTo>
                <a:lnTo>
                  <a:pt x="738" y="9"/>
                </a:lnTo>
                <a:lnTo>
                  <a:pt x="747" y="9"/>
                </a:lnTo>
                <a:lnTo>
                  <a:pt x="758" y="11"/>
                </a:lnTo>
                <a:lnTo>
                  <a:pt x="769" y="11"/>
                </a:lnTo>
                <a:lnTo>
                  <a:pt x="778" y="11"/>
                </a:lnTo>
                <a:lnTo>
                  <a:pt x="787" y="13"/>
                </a:lnTo>
                <a:lnTo>
                  <a:pt x="798" y="13"/>
                </a:lnTo>
                <a:lnTo>
                  <a:pt x="809" y="13"/>
                </a:lnTo>
                <a:lnTo>
                  <a:pt x="818" y="13"/>
                </a:lnTo>
                <a:lnTo>
                  <a:pt x="829" y="15"/>
                </a:lnTo>
                <a:lnTo>
                  <a:pt x="838" y="15"/>
                </a:lnTo>
                <a:lnTo>
                  <a:pt x="848" y="15"/>
                </a:lnTo>
                <a:lnTo>
                  <a:pt x="857" y="17"/>
                </a:lnTo>
                <a:lnTo>
                  <a:pt x="868" y="17"/>
                </a:lnTo>
                <a:lnTo>
                  <a:pt x="877" y="17"/>
                </a:lnTo>
                <a:lnTo>
                  <a:pt x="888" y="17"/>
                </a:lnTo>
                <a:lnTo>
                  <a:pt x="897" y="19"/>
                </a:lnTo>
                <a:lnTo>
                  <a:pt x="908" y="19"/>
                </a:lnTo>
                <a:lnTo>
                  <a:pt x="919" y="19"/>
                </a:lnTo>
                <a:lnTo>
                  <a:pt x="930" y="20"/>
                </a:lnTo>
                <a:lnTo>
                  <a:pt x="939" y="20"/>
                </a:lnTo>
                <a:lnTo>
                  <a:pt x="949" y="20"/>
                </a:lnTo>
                <a:lnTo>
                  <a:pt x="960" y="20"/>
                </a:lnTo>
                <a:lnTo>
                  <a:pt x="969" y="22"/>
                </a:lnTo>
                <a:lnTo>
                  <a:pt x="980" y="22"/>
                </a:lnTo>
                <a:lnTo>
                  <a:pt x="991" y="22"/>
                </a:lnTo>
                <a:lnTo>
                  <a:pt x="1000" y="24"/>
                </a:lnTo>
                <a:lnTo>
                  <a:pt x="1011" y="24"/>
                </a:lnTo>
                <a:lnTo>
                  <a:pt x="1022" y="24"/>
                </a:lnTo>
                <a:lnTo>
                  <a:pt x="1031" y="24"/>
                </a:lnTo>
                <a:lnTo>
                  <a:pt x="1041" y="26"/>
                </a:lnTo>
                <a:lnTo>
                  <a:pt x="1052" y="26"/>
                </a:lnTo>
                <a:lnTo>
                  <a:pt x="1061" y="26"/>
                </a:lnTo>
                <a:lnTo>
                  <a:pt x="1072" y="28"/>
                </a:lnTo>
                <a:lnTo>
                  <a:pt x="1083" y="28"/>
                </a:lnTo>
                <a:lnTo>
                  <a:pt x="1094" y="28"/>
                </a:lnTo>
                <a:lnTo>
                  <a:pt x="1103" y="29"/>
                </a:lnTo>
                <a:lnTo>
                  <a:pt x="1114" y="29"/>
                </a:lnTo>
                <a:lnTo>
                  <a:pt x="1124" y="29"/>
                </a:lnTo>
                <a:lnTo>
                  <a:pt x="1135" y="29"/>
                </a:lnTo>
                <a:lnTo>
                  <a:pt x="1144" y="31"/>
                </a:lnTo>
                <a:lnTo>
                  <a:pt x="1155" y="31"/>
                </a:lnTo>
                <a:lnTo>
                  <a:pt x="1166" y="31"/>
                </a:lnTo>
                <a:lnTo>
                  <a:pt x="1177" y="33"/>
                </a:lnTo>
                <a:lnTo>
                  <a:pt x="1188" y="33"/>
                </a:lnTo>
                <a:lnTo>
                  <a:pt x="1197" y="33"/>
                </a:lnTo>
                <a:lnTo>
                  <a:pt x="1207" y="35"/>
                </a:lnTo>
                <a:lnTo>
                  <a:pt x="1218" y="35"/>
                </a:lnTo>
                <a:lnTo>
                  <a:pt x="1229" y="35"/>
                </a:lnTo>
                <a:lnTo>
                  <a:pt x="1220" y="42"/>
                </a:lnTo>
                <a:lnTo>
                  <a:pt x="1211" y="49"/>
                </a:lnTo>
                <a:lnTo>
                  <a:pt x="1202" y="56"/>
                </a:lnTo>
                <a:lnTo>
                  <a:pt x="1193" y="65"/>
                </a:lnTo>
                <a:lnTo>
                  <a:pt x="1184" y="73"/>
                </a:lnTo>
                <a:lnTo>
                  <a:pt x="1175" y="80"/>
                </a:lnTo>
                <a:lnTo>
                  <a:pt x="1166" y="89"/>
                </a:lnTo>
                <a:lnTo>
                  <a:pt x="1157" y="96"/>
                </a:lnTo>
                <a:lnTo>
                  <a:pt x="1148" y="105"/>
                </a:lnTo>
                <a:lnTo>
                  <a:pt x="1137" y="112"/>
                </a:lnTo>
                <a:lnTo>
                  <a:pt x="1128" y="121"/>
                </a:lnTo>
                <a:lnTo>
                  <a:pt x="1117" y="129"/>
                </a:lnTo>
                <a:lnTo>
                  <a:pt x="1108" y="138"/>
                </a:lnTo>
                <a:lnTo>
                  <a:pt x="1097" y="147"/>
                </a:lnTo>
                <a:lnTo>
                  <a:pt x="1088" y="156"/>
                </a:lnTo>
                <a:lnTo>
                  <a:pt x="1078" y="165"/>
                </a:lnTo>
                <a:lnTo>
                  <a:pt x="1065" y="174"/>
                </a:lnTo>
                <a:lnTo>
                  <a:pt x="1054" y="185"/>
                </a:lnTo>
                <a:lnTo>
                  <a:pt x="1043" y="195"/>
                </a:lnTo>
                <a:lnTo>
                  <a:pt x="1031" y="204"/>
                </a:lnTo>
                <a:lnTo>
                  <a:pt x="1018" y="215"/>
                </a:lnTo>
                <a:lnTo>
                  <a:pt x="1005" y="226"/>
                </a:lnTo>
                <a:lnTo>
                  <a:pt x="993" y="239"/>
                </a:lnTo>
                <a:lnTo>
                  <a:pt x="982" y="250"/>
                </a:lnTo>
                <a:lnTo>
                  <a:pt x="967" y="260"/>
                </a:lnTo>
                <a:lnTo>
                  <a:pt x="955" y="271"/>
                </a:lnTo>
                <a:lnTo>
                  <a:pt x="942" y="284"/>
                </a:lnTo>
                <a:lnTo>
                  <a:pt x="928" y="295"/>
                </a:lnTo>
                <a:lnTo>
                  <a:pt x="915" y="307"/>
                </a:lnTo>
                <a:lnTo>
                  <a:pt x="901" y="320"/>
                </a:lnTo>
                <a:lnTo>
                  <a:pt x="886" y="331"/>
                </a:lnTo>
                <a:lnTo>
                  <a:pt x="872" y="343"/>
                </a:lnTo>
                <a:lnTo>
                  <a:pt x="857" y="343"/>
                </a:lnTo>
                <a:lnTo>
                  <a:pt x="845" y="342"/>
                </a:lnTo>
                <a:lnTo>
                  <a:pt x="830" y="342"/>
                </a:lnTo>
                <a:lnTo>
                  <a:pt x="816" y="340"/>
                </a:lnTo>
                <a:lnTo>
                  <a:pt x="801" y="340"/>
                </a:lnTo>
                <a:lnTo>
                  <a:pt x="787" y="338"/>
                </a:lnTo>
                <a:lnTo>
                  <a:pt x="773" y="336"/>
                </a:lnTo>
                <a:lnTo>
                  <a:pt x="760" y="336"/>
                </a:lnTo>
                <a:lnTo>
                  <a:pt x="745" y="334"/>
                </a:lnTo>
                <a:lnTo>
                  <a:pt x="731" y="334"/>
                </a:lnTo>
                <a:lnTo>
                  <a:pt x="718" y="333"/>
                </a:lnTo>
                <a:lnTo>
                  <a:pt x="704" y="333"/>
                </a:lnTo>
                <a:lnTo>
                  <a:pt x="690" y="331"/>
                </a:lnTo>
                <a:lnTo>
                  <a:pt x="675" y="331"/>
                </a:lnTo>
                <a:lnTo>
                  <a:pt x="662" y="331"/>
                </a:lnTo>
                <a:lnTo>
                  <a:pt x="648" y="329"/>
                </a:lnTo>
                <a:lnTo>
                  <a:pt x="634" y="329"/>
                </a:lnTo>
                <a:lnTo>
                  <a:pt x="619" y="327"/>
                </a:lnTo>
                <a:lnTo>
                  <a:pt x="607" y="327"/>
                </a:lnTo>
                <a:lnTo>
                  <a:pt x="592" y="325"/>
                </a:lnTo>
                <a:lnTo>
                  <a:pt x="578" y="324"/>
                </a:lnTo>
                <a:lnTo>
                  <a:pt x="565" y="324"/>
                </a:lnTo>
                <a:lnTo>
                  <a:pt x="551" y="322"/>
                </a:lnTo>
                <a:lnTo>
                  <a:pt x="536" y="322"/>
                </a:lnTo>
                <a:lnTo>
                  <a:pt x="524" y="322"/>
                </a:lnTo>
                <a:lnTo>
                  <a:pt x="509" y="320"/>
                </a:lnTo>
                <a:lnTo>
                  <a:pt x="495" y="320"/>
                </a:lnTo>
                <a:lnTo>
                  <a:pt x="482" y="318"/>
                </a:lnTo>
                <a:lnTo>
                  <a:pt x="468" y="318"/>
                </a:lnTo>
                <a:lnTo>
                  <a:pt x="455" y="316"/>
                </a:lnTo>
                <a:lnTo>
                  <a:pt x="441" y="316"/>
                </a:lnTo>
                <a:lnTo>
                  <a:pt x="426" y="315"/>
                </a:lnTo>
                <a:lnTo>
                  <a:pt x="413" y="315"/>
                </a:lnTo>
                <a:lnTo>
                  <a:pt x="399" y="313"/>
                </a:lnTo>
                <a:lnTo>
                  <a:pt x="386" y="313"/>
                </a:lnTo>
                <a:lnTo>
                  <a:pt x="372" y="311"/>
                </a:lnTo>
                <a:lnTo>
                  <a:pt x="359" y="311"/>
                </a:lnTo>
                <a:lnTo>
                  <a:pt x="347" y="309"/>
                </a:lnTo>
                <a:lnTo>
                  <a:pt x="332" y="309"/>
                </a:lnTo>
                <a:lnTo>
                  <a:pt x="320" y="307"/>
                </a:lnTo>
                <a:lnTo>
                  <a:pt x="305" y="307"/>
                </a:lnTo>
                <a:lnTo>
                  <a:pt x="293" y="306"/>
                </a:lnTo>
                <a:lnTo>
                  <a:pt x="280" y="306"/>
                </a:lnTo>
                <a:lnTo>
                  <a:pt x="266" y="304"/>
                </a:lnTo>
                <a:lnTo>
                  <a:pt x="253" y="304"/>
                </a:lnTo>
                <a:lnTo>
                  <a:pt x="238" y="302"/>
                </a:lnTo>
                <a:lnTo>
                  <a:pt x="226" y="302"/>
                </a:lnTo>
                <a:lnTo>
                  <a:pt x="211" y="300"/>
                </a:lnTo>
                <a:lnTo>
                  <a:pt x="199" y="300"/>
                </a:lnTo>
                <a:lnTo>
                  <a:pt x="186" y="298"/>
                </a:lnTo>
                <a:lnTo>
                  <a:pt x="172" y="298"/>
                </a:lnTo>
                <a:lnTo>
                  <a:pt x="159" y="296"/>
                </a:lnTo>
                <a:lnTo>
                  <a:pt x="146" y="296"/>
                </a:lnTo>
                <a:lnTo>
                  <a:pt x="132" y="295"/>
                </a:lnTo>
                <a:lnTo>
                  <a:pt x="119" y="295"/>
                </a:lnTo>
                <a:lnTo>
                  <a:pt x="107" y="293"/>
                </a:lnTo>
                <a:lnTo>
                  <a:pt x="92" y="293"/>
                </a:lnTo>
                <a:lnTo>
                  <a:pt x="80" y="291"/>
                </a:lnTo>
                <a:lnTo>
                  <a:pt x="65" y="291"/>
                </a:lnTo>
                <a:lnTo>
                  <a:pt x="53" y="291"/>
                </a:lnTo>
                <a:lnTo>
                  <a:pt x="40" y="289"/>
                </a:lnTo>
                <a:lnTo>
                  <a:pt x="26" y="289"/>
                </a:lnTo>
                <a:lnTo>
                  <a:pt x="13" y="287"/>
                </a:lnTo>
                <a:lnTo>
                  <a:pt x="0" y="286"/>
                </a:lnTo>
                <a:lnTo>
                  <a:pt x="11" y="280"/>
                </a:lnTo>
                <a:lnTo>
                  <a:pt x="24" y="275"/>
                </a:lnTo>
                <a:lnTo>
                  <a:pt x="35" y="269"/>
                </a:lnTo>
                <a:lnTo>
                  <a:pt x="45" y="264"/>
                </a:lnTo>
                <a:lnTo>
                  <a:pt x="58" y="259"/>
                </a:lnTo>
                <a:lnTo>
                  <a:pt x="69" y="253"/>
                </a:lnTo>
                <a:lnTo>
                  <a:pt x="80" y="248"/>
                </a:lnTo>
                <a:lnTo>
                  <a:pt x="90" y="242"/>
                </a:lnTo>
                <a:lnTo>
                  <a:pt x="101" y="237"/>
                </a:lnTo>
                <a:lnTo>
                  <a:pt x="112" y="232"/>
                </a:lnTo>
                <a:lnTo>
                  <a:pt x="123" y="226"/>
                </a:lnTo>
                <a:lnTo>
                  <a:pt x="134" y="221"/>
                </a:lnTo>
                <a:lnTo>
                  <a:pt x="145" y="215"/>
                </a:lnTo>
                <a:lnTo>
                  <a:pt x="155" y="210"/>
                </a:lnTo>
                <a:lnTo>
                  <a:pt x="166" y="204"/>
                </a:lnTo>
                <a:lnTo>
                  <a:pt x="177" y="201"/>
                </a:lnTo>
                <a:lnTo>
                  <a:pt x="186" y="195"/>
                </a:lnTo>
                <a:lnTo>
                  <a:pt x="197" y="190"/>
                </a:lnTo>
                <a:lnTo>
                  <a:pt x="208" y="185"/>
                </a:lnTo>
                <a:lnTo>
                  <a:pt x="219" y="179"/>
                </a:lnTo>
                <a:lnTo>
                  <a:pt x="228" y="176"/>
                </a:lnTo>
                <a:lnTo>
                  <a:pt x="238" y="170"/>
                </a:lnTo>
                <a:lnTo>
                  <a:pt x="247" y="165"/>
                </a:lnTo>
                <a:lnTo>
                  <a:pt x="258" y="161"/>
                </a:lnTo>
                <a:lnTo>
                  <a:pt x="267" y="156"/>
                </a:lnTo>
                <a:lnTo>
                  <a:pt x="276" y="150"/>
                </a:lnTo>
                <a:lnTo>
                  <a:pt x="287" y="145"/>
                </a:lnTo>
                <a:lnTo>
                  <a:pt x="296" y="141"/>
                </a:lnTo>
                <a:lnTo>
                  <a:pt x="307" y="136"/>
                </a:lnTo>
                <a:lnTo>
                  <a:pt x="316" y="132"/>
                </a:lnTo>
                <a:lnTo>
                  <a:pt x="325" y="127"/>
                </a:lnTo>
                <a:lnTo>
                  <a:pt x="334" y="123"/>
                </a:lnTo>
                <a:lnTo>
                  <a:pt x="352" y="114"/>
                </a:lnTo>
                <a:lnTo>
                  <a:pt x="368" y="107"/>
                </a:lnTo>
                <a:lnTo>
                  <a:pt x="385" y="98"/>
                </a:lnTo>
                <a:lnTo>
                  <a:pt x="399" y="91"/>
                </a:lnTo>
                <a:lnTo>
                  <a:pt x="415" y="82"/>
                </a:lnTo>
                <a:lnTo>
                  <a:pt x="432" y="74"/>
                </a:lnTo>
                <a:lnTo>
                  <a:pt x="446" y="67"/>
                </a:lnTo>
                <a:lnTo>
                  <a:pt x="462" y="58"/>
                </a:lnTo>
                <a:lnTo>
                  <a:pt x="478" y="51"/>
                </a:lnTo>
                <a:lnTo>
                  <a:pt x="493" y="44"/>
                </a:lnTo>
                <a:lnTo>
                  <a:pt x="507" y="37"/>
                </a:lnTo>
                <a:lnTo>
                  <a:pt x="522" y="29"/>
                </a:lnTo>
                <a:lnTo>
                  <a:pt x="536" y="22"/>
                </a:lnTo>
                <a:lnTo>
                  <a:pt x="551" y="15"/>
                </a:lnTo>
                <a:lnTo>
                  <a:pt x="565" y="8"/>
                </a:lnTo>
                <a:lnTo>
                  <a:pt x="579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89" name="Freeform 29"/>
          <p:cNvSpPr>
            <a:spLocks/>
          </p:cNvSpPr>
          <p:nvPr/>
        </p:nvSpPr>
        <p:spPr bwMode="auto">
          <a:xfrm>
            <a:off x="2163763" y="1804988"/>
            <a:ext cx="1951037" cy="544512"/>
          </a:xfrm>
          <a:custGeom>
            <a:avLst/>
            <a:gdLst>
              <a:gd name="T0" fmla="*/ 1532254607 w 1229"/>
              <a:gd name="T1" fmla="*/ 5040308 h 343"/>
              <a:gd name="T2" fmla="*/ 1638101143 w 1229"/>
              <a:gd name="T3" fmla="*/ 15120924 h 343"/>
              <a:gd name="T4" fmla="*/ 1738907367 w 1229"/>
              <a:gd name="T5" fmla="*/ 20161231 h 343"/>
              <a:gd name="T6" fmla="*/ 1837192642 w 1229"/>
              <a:gd name="T7" fmla="*/ 22680592 h 343"/>
              <a:gd name="T8" fmla="*/ 1937998866 w 1229"/>
              <a:gd name="T9" fmla="*/ 27720900 h 343"/>
              <a:gd name="T10" fmla="*/ 2038805090 w 1229"/>
              <a:gd name="T11" fmla="*/ 32761207 h 343"/>
              <a:gd name="T12" fmla="*/ 2137091952 w 1229"/>
              <a:gd name="T13" fmla="*/ 37801515 h 343"/>
              <a:gd name="T14" fmla="*/ 2147483647 w 1229"/>
              <a:gd name="T15" fmla="*/ 42841823 h 343"/>
              <a:gd name="T16" fmla="*/ 2147483647 w 1229"/>
              <a:gd name="T17" fmla="*/ 50403079 h 343"/>
              <a:gd name="T18" fmla="*/ 2147483647 w 1229"/>
              <a:gd name="T19" fmla="*/ 55443387 h 343"/>
              <a:gd name="T20" fmla="*/ 2147483647 w 1229"/>
              <a:gd name="T21" fmla="*/ 60483694 h 343"/>
              <a:gd name="T22" fmla="*/ 2147483647 w 1229"/>
              <a:gd name="T23" fmla="*/ 65524002 h 343"/>
              <a:gd name="T24" fmla="*/ 2147483647 w 1229"/>
              <a:gd name="T25" fmla="*/ 70564310 h 343"/>
              <a:gd name="T26" fmla="*/ 2147483647 w 1229"/>
              <a:gd name="T27" fmla="*/ 73083670 h 343"/>
              <a:gd name="T28" fmla="*/ 2147483647 w 1229"/>
              <a:gd name="T29" fmla="*/ 83164286 h 343"/>
              <a:gd name="T30" fmla="*/ 2147483647 w 1229"/>
              <a:gd name="T31" fmla="*/ 88204594 h 343"/>
              <a:gd name="T32" fmla="*/ 2147483647 w 1229"/>
              <a:gd name="T33" fmla="*/ 141128620 h 343"/>
              <a:gd name="T34" fmla="*/ 2147483647 w 1229"/>
              <a:gd name="T35" fmla="*/ 224292907 h 343"/>
              <a:gd name="T36" fmla="*/ 2147483647 w 1229"/>
              <a:gd name="T37" fmla="*/ 304937832 h 343"/>
              <a:gd name="T38" fmla="*/ 2147483647 w 1229"/>
              <a:gd name="T39" fmla="*/ 393144014 h 343"/>
              <a:gd name="T40" fmla="*/ 2147483647 w 1229"/>
              <a:gd name="T41" fmla="*/ 491429224 h 343"/>
              <a:gd name="T42" fmla="*/ 2147483647 w 1229"/>
              <a:gd name="T43" fmla="*/ 602315997 h 343"/>
              <a:gd name="T44" fmla="*/ 2147483647 w 1229"/>
              <a:gd name="T45" fmla="*/ 715723718 h 343"/>
              <a:gd name="T46" fmla="*/ 2147483647 w 1229"/>
              <a:gd name="T47" fmla="*/ 834170159 h 343"/>
              <a:gd name="T48" fmla="*/ 2091729151 w 1229"/>
              <a:gd name="T49" fmla="*/ 861892646 h 343"/>
              <a:gd name="T50" fmla="*/ 1948079488 w 1229"/>
              <a:gd name="T51" fmla="*/ 846771722 h 343"/>
              <a:gd name="T52" fmla="*/ 1809471724 w 1229"/>
              <a:gd name="T53" fmla="*/ 839210467 h 343"/>
              <a:gd name="T54" fmla="*/ 1668343010 w 1229"/>
              <a:gd name="T55" fmla="*/ 834170159 h 343"/>
              <a:gd name="T56" fmla="*/ 1529733658 w 1229"/>
              <a:gd name="T57" fmla="*/ 824089543 h 343"/>
              <a:gd name="T58" fmla="*/ 1388604944 w 1229"/>
              <a:gd name="T59" fmla="*/ 811489567 h 343"/>
              <a:gd name="T60" fmla="*/ 1247476230 w 1229"/>
              <a:gd name="T61" fmla="*/ 806449259 h 343"/>
              <a:gd name="T62" fmla="*/ 1111387828 w 1229"/>
              <a:gd name="T63" fmla="*/ 796368644 h 343"/>
              <a:gd name="T64" fmla="*/ 972780063 w 1229"/>
              <a:gd name="T65" fmla="*/ 788807388 h 343"/>
              <a:gd name="T66" fmla="*/ 836691661 w 1229"/>
              <a:gd name="T67" fmla="*/ 778726772 h 343"/>
              <a:gd name="T68" fmla="*/ 705643569 w 1229"/>
              <a:gd name="T69" fmla="*/ 771167104 h 343"/>
              <a:gd name="T70" fmla="*/ 569555167 w 1229"/>
              <a:gd name="T71" fmla="*/ 761086489 h 343"/>
              <a:gd name="T72" fmla="*/ 433466764 w 1229"/>
              <a:gd name="T73" fmla="*/ 751005873 h 343"/>
              <a:gd name="T74" fmla="*/ 299897723 w 1229"/>
              <a:gd name="T75" fmla="*/ 743444617 h 343"/>
              <a:gd name="T76" fmla="*/ 163809321 w 1229"/>
              <a:gd name="T77" fmla="*/ 733364002 h 343"/>
              <a:gd name="T78" fmla="*/ 32761229 w 1229"/>
              <a:gd name="T79" fmla="*/ 723283386 h 343"/>
              <a:gd name="T80" fmla="*/ 88204652 w 1229"/>
              <a:gd name="T81" fmla="*/ 677920615 h 343"/>
              <a:gd name="T82" fmla="*/ 201612448 w 1229"/>
              <a:gd name="T83" fmla="*/ 624998176 h 343"/>
              <a:gd name="T84" fmla="*/ 309978346 w 1229"/>
              <a:gd name="T85" fmla="*/ 569554790 h 343"/>
              <a:gd name="T86" fmla="*/ 418345830 w 1229"/>
              <a:gd name="T87" fmla="*/ 514111403 h 343"/>
              <a:gd name="T88" fmla="*/ 524192366 w 1229"/>
              <a:gd name="T89" fmla="*/ 466227684 h 343"/>
              <a:gd name="T90" fmla="*/ 622477640 w 1229"/>
              <a:gd name="T91" fmla="*/ 415824606 h 343"/>
              <a:gd name="T92" fmla="*/ 723283865 w 1229"/>
              <a:gd name="T93" fmla="*/ 365421527 h 343"/>
              <a:gd name="T94" fmla="*/ 819049778 w 1229"/>
              <a:gd name="T95" fmla="*/ 320058756 h 343"/>
              <a:gd name="T96" fmla="*/ 970259114 w 1229"/>
              <a:gd name="T97" fmla="*/ 246975086 h 343"/>
              <a:gd name="T98" fmla="*/ 1123989399 w 1229"/>
              <a:gd name="T99" fmla="*/ 168849520 h 343"/>
              <a:gd name="T100" fmla="*/ 1277718098 w 1229"/>
              <a:gd name="T101" fmla="*/ 93244902 h 343"/>
              <a:gd name="T102" fmla="*/ 1423887123 w 1229"/>
              <a:gd name="T103" fmla="*/ 20161231 h 34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229"/>
              <a:gd name="T157" fmla="*/ 0 h 343"/>
              <a:gd name="T158" fmla="*/ 1229 w 1229"/>
              <a:gd name="T159" fmla="*/ 343 h 34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229" h="343">
                <a:moveTo>
                  <a:pt x="579" y="0"/>
                </a:moveTo>
                <a:lnTo>
                  <a:pt x="589" y="2"/>
                </a:lnTo>
                <a:lnTo>
                  <a:pt x="599" y="2"/>
                </a:lnTo>
                <a:lnTo>
                  <a:pt x="608" y="2"/>
                </a:lnTo>
                <a:lnTo>
                  <a:pt x="619" y="4"/>
                </a:lnTo>
                <a:lnTo>
                  <a:pt x="628" y="4"/>
                </a:lnTo>
                <a:lnTo>
                  <a:pt x="639" y="4"/>
                </a:lnTo>
                <a:lnTo>
                  <a:pt x="650" y="6"/>
                </a:lnTo>
                <a:lnTo>
                  <a:pt x="659" y="6"/>
                </a:lnTo>
                <a:lnTo>
                  <a:pt x="668" y="6"/>
                </a:lnTo>
                <a:lnTo>
                  <a:pt x="679" y="6"/>
                </a:lnTo>
                <a:lnTo>
                  <a:pt x="690" y="8"/>
                </a:lnTo>
                <a:lnTo>
                  <a:pt x="699" y="8"/>
                </a:lnTo>
                <a:lnTo>
                  <a:pt x="708" y="8"/>
                </a:lnTo>
                <a:lnTo>
                  <a:pt x="718" y="9"/>
                </a:lnTo>
                <a:lnTo>
                  <a:pt x="729" y="9"/>
                </a:lnTo>
                <a:lnTo>
                  <a:pt x="738" y="9"/>
                </a:lnTo>
                <a:lnTo>
                  <a:pt x="747" y="9"/>
                </a:lnTo>
                <a:lnTo>
                  <a:pt x="758" y="11"/>
                </a:lnTo>
                <a:lnTo>
                  <a:pt x="769" y="11"/>
                </a:lnTo>
                <a:lnTo>
                  <a:pt x="778" y="11"/>
                </a:lnTo>
                <a:lnTo>
                  <a:pt x="787" y="13"/>
                </a:lnTo>
                <a:lnTo>
                  <a:pt x="798" y="13"/>
                </a:lnTo>
                <a:lnTo>
                  <a:pt x="809" y="13"/>
                </a:lnTo>
                <a:lnTo>
                  <a:pt x="818" y="13"/>
                </a:lnTo>
                <a:lnTo>
                  <a:pt x="829" y="15"/>
                </a:lnTo>
                <a:lnTo>
                  <a:pt x="838" y="15"/>
                </a:lnTo>
                <a:lnTo>
                  <a:pt x="848" y="15"/>
                </a:lnTo>
                <a:lnTo>
                  <a:pt x="857" y="17"/>
                </a:lnTo>
                <a:lnTo>
                  <a:pt x="868" y="17"/>
                </a:lnTo>
                <a:lnTo>
                  <a:pt x="877" y="17"/>
                </a:lnTo>
                <a:lnTo>
                  <a:pt x="888" y="17"/>
                </a:lnTo>
                <a:lnTo>
                  <a:pt x="897" y="19"/>
                </a:lnTo>
                <a:lnTo>
                  <a:pt x="908" y="19"/>
                </a:lnTo>
                <a:lnTo>
                  <a:pt x="919" y="19"/>
                </a:lnTo>
                <a:lnTo>
                  <a:pt x="930" y="20"/>
                </a:lnTo>
                <a:lnTo>
                  <a:pt x="939" y="20"/>
                </a:lnTo>
                <a:lnTo>
                  <a:pt x="949" y="20"/>
                </a:lnTo>
                <a:lnTo>
                  <a:pt x="960" y="20"/>
                </a:lnTo>
                <a:lnTo>
                  <a:pt x="969" y="22"/>
                </a:lnTo>
                <a:lnTo>
                  <a:pt x="980" y="22"/>
                </a:lnTo>
                <a:lnTo>
                  <a:pt x="991" y="22"/>
                </a:lnTo>
                <a:lnTo>
                  <a:pt x="1000" y="24"/>
                </a:lnTo>
                <a:lnTo>
                  <a:pt x="1011" y="24"/>
                </a:lnTo>
                <a:lnTo>
                  <a:pt x="1022" y="24"/>
                </a:lnTo>
                <a:lnTo>
                  <a:pt x="1031" y="24"/>
                </a:lnTo>
                <a:lnTo>
                  <a:pt x="1041" y="26"/>
                </a:lnTo>
                <a:lnTo>
                  <a:pt x="1052" y="26"/>
                </a:lnTo>
                <a:lnTo>
                  <a:pt x="1061" y="26"/>
                </a:lnTo>
                <a:lnTo>
                  <a:pt x="1072" y="28"/>
                </a:lnTo>
                <a:lnTo>
                  <a:pt x="1083" y="28"/>
                </a:lnTo>
                <a:lnTo>
                  <a:pt x="1094" y="28"/>
                </a:lnTo>
                <a:lnTo>
                  <a:pt x="1103" y="29"/>
                </a:lnTo>
                <a:lnTo>
                  <a:pt x="1114" y="29"/>
                </a:lnTo>
                <a:lnTo>
                  <a:pt x="1124" y="29"/>
                </a:lnTo>
                <a:lnTo>
                  <a:pt x="1135" y="29"/>
                </a:lnTo>
                <a:lnTo>
                  <a:pt x="1144" y="31"/>
                </a:lnTo>
                <a:lnTo>
                  <a:pt x="1155" y="31"/>
                </a:lnTo>
                <a:lnTo>
                  <a:pt x="1166" y="31"/>
                </a:lnTo>
                <a:lnTo>
                  <a:pt x="1177" y="33"/>
                </a:lnTo>
                <a:lnTo>
                  <a:pt x="1188" y="33"/>
                </a:lnTo>
                <a:lnTo>
                  <a:pt x="1197" y="33"/>
                </a:lnTo>
                <a:lnTo>
                  <a:pt x="1207" y="35"/>
                </a:lnTo>
                <a:lnTo>
                  <a:pt x="1218" y="35"/>
                </a:lnTo>
                <a:lnTo>
                  <a:pt x="1229" y="35"/>
                </a:lnTo>
                <a:lnTo>
                  <a:pt x="1220" y="42"/>
                </a:lnTo>
                <a:lnTo>
                  <a:pt x="1211" y="49"/>
                </a:lnTo>
                <a:lnTo>
                  <a:pt x="1202" y="56"/>
                </a:lnTo>
                <a:lnTo>
                  <a:pt x="1193" y="65"/>
                </a:lnTo>
                <a:lnTo>
                  <a:pt x="1184" y="73"/>
                </a:lnTo>
                <a:lnTo>
                  <a:pt x="1175" y="80"/>
                </a:lnTo>
                <a:lnTo>
                  <a:pt x="1166" y="89"/>
                </a:lnTo>
                <a:lnTo>
                  <a:pt x="1157" y="96"/>
                </a:lnTo>
                <a:lnTo>
                  <a:pt x="1148" y="105"/>
                </a:lnTo>
                <a:lnTo>
                  <a:pt x="1137" y="112"/>
                </a:lnTo>
                <a:lnTo>
                  <a:pt x="1128" y="121"/>
                </a:lnTo>
                <a:lnTo>
                  <a:pt x="1117" y="129"/>
                </a:lnTo>
                <a:lnTo>
                  <a:pt x="1108" y="138"/>
                </a:lnTo>
                <a:lnTo>
                  <a:pt x="1097" y="147"/>
                </a:lnTo>
                <a:lnTo>
                  <a:pt x="1088" y="156"/>
                </a:lnTo>
                <a:lnTo>
                  <a:pt x="1078" y="165"/>
                </a:lnTo>
                <a:lnTo>
                  <a:pt x="1065" y="174"/>
                </a:lnTo>
                <a:lnTo>
                  <a:pt x="1054" y="185"/>
                </a:lnTo>
                <a:lnTo>
                  <a:pt x="1043" y="195"/>
                </a:lnTo>
                <a:lnTo>
                  <a:pt x="1031" y="204"/>
                </a:lnTo>
                <a:lnTo>
                  <a:pt x="1018" y="215"/>
                </a:lnTo>
                <a:lnTo>
                  <a:pt x="1005" y="226"/>
                </a:lnTo>
                <a:lnTo>
                  <a:pt x="993" y="239"/>
                </a:lnTo>
                <a:lnTo>
                  <a:pt x="982" y="250"/>
                </a:lnTo>
                <a:lnTo>
                  <a:pt x="967" y="260"/>
                </a:lnTo>
                <a:lnTo>
                  <a:pt x="955" y="271"/>
                </a:lnTo>
                <a:lnTo>
                  <a:pt x="942" y="284"/>
                </a:lnTo>
                <a:lnTo>
                  <a:pt x="928" y="295"/>
                </a:lnTo>
                <a:lnTo>
                  <a:pt x="915" y="307"/>
                </a:lnTo>
                <a:lnTo>
                  <a:pt x="901" y="320"/>
                </a:lnTo>
                <a:lnTo>
                  <a:pt x="886" y="331"/>
                </a:lnTo>
                <a:lnTo>
                  <a:pt x="872" y="343"/>
                </a:lnTo>
                <a:lnTo>
                  <a:pt x="857" y="343"/>
                </a:lnTo>
                <a:lnTo>
                  <a:pt x="845" y="342"/>
                </a:lnTo>
                <a:lnTo>
                  <a:pt x="830" y="342"/>
                </a:lnTo>
                <a:lnTo>
                  <a:pt x="816" y="340"/>
                </a:lnTo>
                <a:lnTo>
                  <a:pt x="801" y="340"/>
                </a:lnTo>
                <a:lnTo>
                  <a:pt x="787" y="338"/>
                </a:lnTo>
                <a:lnTo>
                  <a:pt x="773" y="336"/>
                </a:lnTo>
                <a:lnTo>
                  <a:pt x="760" y="336"/>
                </a:lnTo>
                <a:lnTo>
                  <a:pt x="745" y="334"/>
                </a:lnTo>
                <a:lnTo>
                  <a:pt x="731" y="334"/>
                </a:lnTo>
                <a:lnTo>
                  <a:pt x="718" y="333"/>
                </a:lnTo>
                <a:lnTo>
                  <a:pt x="704" y="333"/>
                </a:lnTo>
                <a:lnTo>
                  <a:pt x="690" y="331"/>
                </a:lnTo>
                <a:lnTo>
                  <a:pt x="675" y="331"/>
                </a:lnTo>
                <a:lnTo>
                  <a:pt x="662" y="331"/>
                </a:lnTo>
                <a:lnTo>
                  <a:pt x="648" y="329"/>
                </a:lnTo>
                <a:lnTo>
                  <a:pt x="634" y="329"/>
                </a:lnTo>
                <a:lnTo>
                  <a:pt x="619" y="327"/>
                </a:lnTo>
                <a:lnTo>
                  <a:pt x="607" y="327"/>
                </a:lnTo>
                <a:lnTo>
                  <a:pt x="592" y="325"/>
                </a:lnTo>
                <a:lnTo>
                  <a:pt x="578" y="324"/>
                </a:lnTo>
                <a:lnTo>
                  <a:pt x="565" y="324"/>
                </a:lnTo>
                <a:lnTo>
                  <a:pt x="551" y="322"/>
                </a:lnTo>
                <a:lnTo>
                  <a:pt x="536" y="322"/>
                </a:lnTo>
                <a:lnTo>
                  <a:pt x="524" y="322"/>
                </a:lnTo>
                <a:lnTo>
                  <a:pt x="509" y="320"/>
                </a:lnTo>
                <a:lnTo>
                  <a:pt x="495" y="320"/>
                </a:lnTo>
                <a:lnTo>
                  <a:pt x="482" y="318"/>
                </a:lnTo>
                <a:lnTo>
                  <a:pt x="468" y="318"/>
                </a:lnTo>
                <a:lnTo>
                  <a:pt x="455" y="316"/>
                </a:lnTo>
                <a:lnTo>
                  <a:pt x="441" y="316"/>
                </a:lnTo>
                <a:lnTo>
                  <a:pt x="426" y="315"/>
                </a:lnTo>
                <a:lnTo>
                  <a:pt x="413" y="315"/>
                </a:lnTo>
                <a:lnTo>
                  <a:pt x="399" y="313"/>
                </a:lnTo>
                <a:lnTo>
                  <a:pt x="386" y="313"/>
                </a:lnTo>
                <a:lnTo>
                  <a:pt x="372" y="311"/>
                </a:lnTo>
                <a:lnTo>
                  <a:pt x="359" y="311"/>
                </a:lnTo>
                <a:lnTo>
                  <a:pt x="347" y="309"/>
                </a:lnTo>
                <a:lnTo>
                  <a:pt x="332" y="309"/>
                </a:lnTo>
                <a:lnTo>
                  <a:pt x="320" y="307"/>
                </a:lnTo>
                <a:lnTo>
                  <a:pt x="305" y="307"/>
                </a:lnTo>
                <a:lnTo>
                  <a:pt x="293" y="306"/>
                </a:lnTo>
                <a:lnTo>
                  <a:pt x="280" y="306"/>
                </a:lnTo>
                <a:lnTo>
                  <a:pt x="266" y="304"/>
                </a:lnTo>
                <a:lnTo>
                  <a:pt x="253" y="304"/>
                </a:lnTo>
                <a:lnTo>
                  <a:pt x="238" y="302"/>
                </a:lnTo>
                <a:lnTo>
                  <a:pt x="226" y="302"/>
                </a:lnTo>
                <a:lnTo>
                  <a:pt x="211" y="300"/>
                </a:lnTo>
                <a:lnTo>
                  <a:pt x="199" y="300"/>
                </a:lnTo>
                <a:lnTo>
                  <a:pt x="186" y="298"/>
                </a:lnTo>
                <a:lnTo>
                  <a:pt x="172" y="298"/>
                </a:lnTo>
                <a:lnTo>
                  <a:pt x="159" y="296"/>
                </a:lnTo>
                <a:lnTo>
                  <a:pt x="146" y="296"/>
                </a:lnTo>
                <a:lnTo>
                  <a:pt x="132" y="295"/>
                </a:lnTo>
                <a:lnTo>
                  <a:pt x="119" y="295"/>
                </a:lnTo>
                <a:lnTo>
                  <a:pt x="107" y="293"/>
                </a:lnTo>
                <a:lnTo>
                  <a:pt x="92" y="293"/>
                </a:lnTo>
                <a:lnTo>
                  <a:pt x="80" y="291"/>
                </a:lnTo>
                <a:lnTo>
                  <a:pt x="65" y="291"/>
                </a:lnTo>
                <a:lnTo>
                  <a:pt x="53" y="291"/>
                </a:lnTo>
                <a:lnTo>
                  <a:pt x="40" y="289"/>
                </a:lnTo>
                <a:lnTo>
                  <a:pt x="26" y="289"/>
                </a:lnTo>
                <a:lnTo>
                  <a:pt x="13" y="287"/>
                </a:lnTo>
                <a:lnTo>
                  <a:pt x="0" y="286"/>
                </a:lnTo>
                <a:lnTo>
                  <a:pt x="11" y="280"/>
                </a:lnTo>
                <a:lnTo>
                  <a:pt x="24" y="275"/>
                </a:lnTo>
                <a:lnTo>
                  <a:pt x="35" y="269"/>
                </a:lnTo>
                <a:lnTo>
                  <a:pt x="45" y="264"/>
                </a:lnTo>
                <a:lnTo>
                  <a:pt x="58" y="259"/>
                </a:lnTo>
                <a:lnTo>
                  <a:pt x="69" y="253"/>
                </a:lnTo>
                <a:lnTo>
                  <a:pt x="80" y="248"/>
                </a:lnTo>
                <a:lnTo>
                  <a:pt x="90" y="242"/>
                </a:lnTo>
                <a:lnTo>
                  <a:pt x="101" y="237"/>
                </a:lnTo>
                <a:lnTo>
                  <a:pt x="112" y="232"/>
                </a:lnTo>
                <a:lnTo>
                  <a:pt x="123" y="226"/>
                </a:lnTo>
                <a:lnTo>
                  <a:pt x="134" y="221"/>
                </a:lnTo>
                <a:lnTo>
                  <a:pt x="145" y="215"/>
                </a:lnTo>
                <a:lnTo>
                  <a:pt x="155" y="210"/>
                </a:lnTo>
                <a:lnTo>
                  <a:pt x="166" y="204"/>
                </a:lnTo>
                <a:lnTo>
                  <a:pt x="177" y="201"/>
                </a:lnTo>
                <a:lnTo>
                  <a:pt x="186" y="195"/>
                </a:lnTo>
                <a:lnTo>
                  <a:pt x="197" y="190"/>
                </a:lnTo>
                <a:lnTo>
                  <a:pt x="208" y="185"/>
                </a:lnTo>
                <a:lnTo>
                  <a:pt x="219" y="179"/>
                </a:lnTo>
                <a:lnTo>
                  <a:pt x="228" y="176"/>
                </a:lnTo>
                <a:lnTo>
                  <a:pt x="238" y="170"/>
                </a:lnTo>
                <a:lnTo>
                  <a:pt x="247" y="165"/>
                </a:lnTo>
                <a:lnTo>
                  <a:pt x="258" y="161"/>
                </a:lnTo>
                <a:lnTo>
                  <a:pt x="267" y="156"/>
                </a:lnTo>
                <a:lnTo>
                  <a:pt x="276" y="150"/>
                </a:lnTo>
                <a:lnTo>
                  <a:pt x="287" y="145"/>
                </a:lnTo>
                <a:lnTo>
                  <a:pt x="296" y="141"/>
                </a:lnTo>
                <a:lnTo>
                  <a:pt x="307" y="136"/>
                </a:lnTo>
                <a:lnTo>
                  <a:pt x="316" y="132"/>
                </a:lnTo>
                <a:lnTo>
                  <a:pt x="325" y="127"/>
                </a:lnTo>
                <a:lnTo>
                  <a:pt x="334" y="123"/>
                </a:lnTo>
                <a:lnTo>
                  <a:pt x="352" y="114"/>
                </a:lnTo>
                <a:lnTo>
                  <a:pt x="368" y="107"/>
                </a:lnTo>
                <a:lnTo>
                  <a:pt x="385" y="98"/>
                </a:lnTo>
                <a:lnTo>
                  <a:pt x="399" y="91"/>
                </a:lnTo>
                <a:lnTo>
                  <a:pt x="415" y="82"/>
                </a:lnTo>
                <a:lnTo>
                  <a:pt x="432" y="74"/>
                </a:lnTo>
                <a:lnTo>
                  <a:pt x="446" y="67"/>
                </a:lnTo>
                <a:lnTo>
                  <a:pt x="462" y="58"/>
                </a:lnTo>
                <a:lnTo>
                  <a:pt x="478" y="51"/>
                </a:lnTo>
                <a:lnTo>
                  <a:pt x="493" y="44"/>
                </a:lnTo>
                <a:lnTo>
                  <a:pt x="507" y="37"/>
                </a:lnTo>
                <a:lnTo>
                  <a:pt x="522" y="29"/>
                </a:lnTo>
                <a:lnTo>
                  <a:pt x="536" y="22"/>
                </a:lnTo>
                <a:lnTo>
                  <a:pt x="551" y="15"/>
                </a:lnTo>
                <a:lnTo>
                  <a:pt x="565" y="8"/>
                </a:lnTo>
                <a:lnTo>
                  <a:pt x="579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90" name="Freeform 30"/>
          <p:cNvSpPr>
            <a:spLocks/>
          </p:cNvSpPr>
          <p:nvPr/>
        </p:nvSpPr>
        <p:spPr bwMode="auto">
          <a:xfrm>
            <a:off x="3548063" y="1860550"/>
            <a:ext cx="566737" cy="488950"/>
          </a:xfrm>
          <a:custGeom>
            <a:avLst/>
            <a:gdLst>
              <a:gd name="T0" fmla="*/ 0 w 357"/>
              <a:gd name="T1" fmla="*/ 776208125 h 308"/>
              <a:gd name="T2" fmla="*/ 35282156 w 357"/>
              <a:gd name="T3" fmla="*/ 745966250 h 308"/>
              <a:gd name="T4" fmla="*/ 73083673 w 357"/>
              <a:gd name="T5" fmla="*/ 713205013 h 308"/>
              <a:gd name="T6" fmla="*/ 103325521 w 357"/>
              <a:gd name="T7" fmla="*/ 685482500 h 308"/>
              <a:gd name="T8" fmla="*/ 141128625 w 357"/>
              <a:gd name="T9" fmla="*/ 655240625 h 308"/>
              <a:gd name="T10" fmla="*/ 171370474 w 357"/>
              <a:gd name="T11" fmla="*/ 627518113 h 308"/>
              <a:gd name="T12" fmla="*/ 209171990 w 357"/>
              <a:gd name="T13" fmla="*/ 594756875 h 308"/>
              <a:gd name="T14" fmla="*/ 239413839 w 357"/>
              <a:gd name="T15" fmla="*/ 567034363 h 308"/>
              <a:gd name="T16" fmla="*/ 277216943 w 357"/>
              <a:gd name="T17" fmla="*/ 541832800 h 308"/>
              <a:gd name="T18" fmla="*/ 304937843 w 357"/>
              <a:gd name="T19" fmla="*/ 509071563 h 308"/>
              <a:gd name="T20" fmla="*/ 340220000 w 357"/>
              <a:gd name="T21" fmla="*/ 481349050 h 308"/>
              <a:gd name="T22" fmla="*/ 367942488 w 357"/>
              <a:gd name="T23" fmla="*/ 453628125 h 308"/>
              <a:gd name="T24" fmla="*/ 400703696 w 357"/>
              <a:gd name="T25" fmla="*/ 425905613 h 308"/>
              <a:gd name="T26" fmla="*/ 430945545 w 357"/>
              <a:gd name="T27" fmla="*/ 403225000 h 308"/>
              <a:gd name="T28" fmla="*/ 463708341 w 357"/>
              <a:gd name="T29" fmla="*/ 378023438 h 308"/>
              <a:gd name="T30" fmla="*/ 491429241 w 357"/>
              <a:gd name="T31" fmla="*/ 350302513 h 308"/>
              <a:gd name="T32" fmla="*/ 519151729 w 357"/>
              <a:gd name="T33" fmla="*/ 327620313 h 308"/>
              <a:gd name="T34" fmla="*/ 544353270 w 357"/>
              <a:gd name="T35" fmla="*/ 304938113 h 308"/>
              <a:gd name="T36" fmla="*/ 572074170 w 357"/>
              <a:gd name="T37" fmla="*/ 282257500 h 308"/>
              <a:gd name="T38" fmla="*/ 594756350 w 357"/>
              <a:gd name="T39" fmla="*/ 259575300 h 308"/>
              <a:gd name="T40" fmla="*/ 622477251 w 357"/>
              <a:gd name="T41" fmla="*/ 236894688 h 308"/>
              <a:gd name="T42" fmla="*/ 645159431 w 357"/>
              <a:gd name="T43" fmla="*/ 216733438 h 308"/>
              <a:gd name="T44" fmla="*/ 667840023 w 357"/>
              <a:gd name="T45" fmla="*/ 194052825 h 308"/>
              <a:gd name="T46" fmla="*/ 695562511 w 357"/>
              <a:gd name="T47" fmla="*/ 176410938 h 308"/>
              <a:gd name="T48" fmla="*/ 718243104 w 357"/>
              <a:gd name="T49" fmla="*/ 153728738 h 308"/>
              <a:gd name="T50" fmla="*/ 740925284 w 357"/>
              <a:gd name="T51" fmla="*/ 136088438 h 308"/>
              <a:gd name="T52" fmla="*/ 763605876 w 357"/>
              <a:gd name="T53" fmla="*/ 113406238 h 308"/>
              <a:gd name="T54" fmla="*/ 786288056 w 357"/>
              <a:gd name="T55" fmla="*/ 95765938 h 308"/>
              <a:gd name="T56" fmla="*/ 808968649 w 357"/>
              <a:gd name="T57" fmla="*/ 75604688 h 308"/>
              <a:gd name="T58" fmla="*/ 831650829 w 357"/>
              <a:gd name="T59" fmla="*/ 52922488 h 308"/>
              <a:gd name="T60" fmla="*/ 854331421 w 357"/>
              <a:gd name="T61" fmla="*/ 35282188 h 308"/>
              <a:gd name="T62" fmla="*/ 877013601 w 357"/>
              <a:gd name="T63" fmla="*/ 17640300 h 308"/>
              <a:gd name="T64" fmla="*/ 899694194 w 357"/>
              <a:gd name="T65" fmla="*/ 0 h 30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57"/>
              <a:gd name="T100" fmla="*/ 0 h 308"/>
              <a:gd name="T101" fmla="*/ 357 w 357"/>
              <a:gd name="T102" fmla="*/ 308 h 30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57" h="308">
                <a:moveTo>
                  <a:pt x="0" y="308"/>
                </a:moveTo>
                <a:lnTo>
                  <a:pt x="14" y="296"/>
                </a:lnTo>
                <a:lnTo>
                  <a:pt x="29" y="283"/>
                </a:lnTo>
                <a:lnTo>
                  <a:pt x="41" y="272"/>
                </a:lnTo>
                <a:lnTo>
                  <a:pt x="56" y="260"/>
                </a:lnTo>
                <a:lnTo>
                  <a:pt x="68" y="249"/>
                </a:lnTo>
                <a:lnTo>
                  <a:pt x="83" y="236"/>
                </a:lnTo>
                <a:lnTo>
                  <a:pt x="95" y="225"/>
                </a:lnTo>
                <a:lnTo>
                  <a:pt x="110" y="215"/>
                </a:lnTo>
                <a:lnTo>
                  <a:pt x="121" y="202"/>
                </a:lnTo>
                <a:lnTo>
                  <a:pt x="135" y="191"/>
                </a:lnTo>
                <a:lnTo>
                  <a:pt x="146" y="180"/>
                </a:lnTo>
                <a:lnTo>
                  <a:pt x="159" y="169"/>
                </a:lnTo>
                <a:lnTo>
                  <a:pt x="171" y="160"/>
                </a:lnTo>
                <a:lnTo>
                  <a:pt x="184" y="150"/>
                </a:lnTo>
                <a:lnTo>
                  <a:pt x="195" y="139"/>
                </a:lnTo>
                <a:lnTo>
                  <a:pt x="206" y="130"/>
                </a:lnTo>
                <a:lnTo>
                  <a:pt x="216" y="121"/>
                </a:lnTo>
                <a:lnTo>
                  <a:pt x="227" y="112"/>
                </a:lnTo>
                <a:lnTo>
                  <a:pt x="236" y="103"/>
                </a:lnTo>
                <a:lnTo>
                  <a:pt x="247" y="94"/>
                </a:lnTo>
                <a:lnTo>
                  <a:pt x="256" y="86"/>
                </a:lnTo>
                <a:lnTo>
                  <a:pt x="265" y="77"/>
                </a:lnTo>
                <a:lnTo>
                  <a:pt x="276" y="70"/>
                </a:lnTo>
                <a:lnTo>
                  <a:pt x="285" y="61"/>
                </a:lnTo>
                <a:lnTo>
                  <a:pt x="294" y="54"/>
                </a:lnTo>
                <a:lnTo>
                  <a:pt x="303" y="45"/>
                </a:lnTo>
                <a:lnTo>
                  <a:pt x="312" y="38"/>
                </a:lnTo>
                <a:lnTo>
                  <a:pt x="321" y="30"/>
                </a:lnTo>
                <a:lnTo>
                  <a:pt x="330" y="21"/>
                </a:lnTo>
                <a:lnTo>
                  <a:pt x="339" y="14"/>
                </a:lnTo>
                <a:lnTo>
                  <a:pt x="348" y="7"/>
                </a:lnTo>
                <a:lnTo>
                  <a:pt x="357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91" name="Freeform 31"/>
          <p:cNvSpPr>
            <a:spLocks/>
          </p:cNvSpPr>
          <p:nvPr/>
        </p:nvSpPr>
        <p:spPr bwMode="auto">
          <a:xfrm>
            <a:off x="2163763" y="1797050"/>
            <a:ext cx="922337" cy="461963"/>
          </a:xfrm>
          <a:custGeom>
            <a:avLst/>
            <a:gdLst>
              <a:gd name="T0" fmla="*/ 1423886716 w 581"/>
              <a:gd name="T1" fmla="*/ 32762860 h 291"/>
              <a:gd name="T2" fmla="*/ 1350803018 w 581"/>
              <a:gd name="T3" fmla="*/ 68045086 h 291"/>
              <a:gd name="T4" fmla="*/ 1277717732 w 581"/>
              <a:gd name="T5" fmla="*/ 105846677 h 291"/>
              <a:gd name="T6" fmla="*/ 1204632447 w 581"/>
              <a:gd name="T7" fmla="*/ 141128903 h 291"/>
              <a:gd name="T8" fmla="*/ 1123989078 w 581"/>
              <a:gd name="T9" fmla="*/ 181451446 h 291"/>
              <a:gd name="T10" fmla="*/ 1045863483 w 581"/>
              <a:gd name="T11" fmla="*/ 219254625 h 291"/>
              <a:gd name="T12" fmla="*/ 970258837 w 581"/>
              <a:gd name="T13" fmla="*/ 259577168 h 291"/>
              <a:gd name="T14" fmla="*/ 887094519 w 581"/>
              <a:gd name="T15" fmla="*/ 299899712 h 291"/>
              <a:gd name="T16" fmla="*/ 819049543 w 581"/>
              <a:gd name="T17" fmla="*/ 332660985 h 291"/>
              <a:gd name="T18" fmla="*/ 773686756 w 581"/>
              <a:gd name="T19" fmla="*/ 355343210 h 291"/>
              <a:gd name="T20" fmla="*/ 723283658 w 581"/>
              <a:gd name="T21" fmla="*/ 378023847 h 291"/>
              <a:gd name="T22" fmla="*/ 672880560 w 581"/>
              <a:gd name="T23" fmla="*/ 405746389 h 291"/>
              <a:gd name="T24" fmla="*/ 622477463 w 581"/>
              <a:gd name="T25" fmla="*/ 428427026 h 291"/>
              <a:gd name="T26" fmla="*/ 574595314 w 581"/>
              <a:gd name="T27" fmla="*/ 451109251 h 291"/>
              <a:gd name="T28" fmla="*/ 524192216 w 581"/>
              <a:gd name="T29" fmla="*/ 478830206 h 291"/>
              <a:gd name="T30" fmla="*/ 473789118 w 581"/>
              <a:gd name="T31" fmla="*/ 504031796 h 291"/>
              <a:gd name="T32" fmla="*/ 418345711 w 581"/>
              <a:gd name="T33" fmla="*/ 526714020 h 291"/>
              <a:gd name="T34" fmla="*/ 365421664 w 581"/>
              <a:gd name="T35" fmla="*/ 554434975 h 291"/>
              <a:gd name="T36" fmla="*/ 309978257 w 581"/>
              <a:gd name="T37" fmla="*/ 582157518 h 291"/>
              <a:gd name="T38" fmla="*/ 259575159 w 581"/>
              <a:gd name="T39" fmla="*/ 609878473 h 291"/>
              <a:gd name="T40" fmla="*/ 201612391 w 581"/>
              <a:gd name="T41" fmla="*/ 637601015 h 291"/>
              <a:gd name="T42" fmla="*/ 146168983 w 581"/>
              <a:gd name="T43" fmla="*/ 665321970 h 291"/>
              <a:gd name="T44" fmla="*/ 88204627 w 581"/>
              <a:gd name="T45" fmla="*/ 690523560 h 291"/>
              <a:gd name="T46" fmla="*/ 32761220 w 581"/>
              <a:gd name="T47" fmla="*/ 718246102 h 291"/>
              <a:gd name="T48" fmla="*/ 10080620 w 581"/>
              <a:gd name="T49" fmla="*/ 728326738 h 291"/>
              <a:gd name="T50" fmla="*/ 17640290 w 581"/>
              <a:gd name="T51" fmla="*/ 713205784 h 291"/>
              <a:gd name="T52" fmla="*/ 55443407 w 581"/>
              <a:gd name="T53" fmla="*/ 690523560 h 291"/>
              <a:gd name="T54" fmla="*/ 110886815 w 581"/>
              <a:gd name="T55" fmla="*/ 665321970 h 291"/>
              <a:gd name="T56" fmla="*/ 168849583 w 581"/>
              <a:gd name="T57" fmla="*/ 637601015 h 291"/>
              <a:gd name="T58" fmla="*/ 224292991 w 581"/>
              <a:gd name="T59" fmla="*/ 609878473 h 291"/>
              <a:gd name="T60" fmla="*/ 277217037 w 581"/>
              <a:gd name="T61" fmla="*/ 582157518 h 291"/>
              <a:gd name="T62" fmla="*/ 332660445 w 581"/>
              <a:gd name="T63" fmla="*/ 554434975 h 291"/>
              <a:gd name="T64" fmla="*/ 388103852 w 581"/>
              <a:gd name="T65" fmla="*/ 526714020 h 291"/>
              <a:gd name="T66" fmla="*/ 435986001 w 581"/>
              <a:gd name="T67" fmla="*/ 504031796 h 291"/>
              <a:gd name="T68" fmla="*/ 486389099 w 581"/>
              <a:gd name="T69" fmla="*/ 478830206 h 291"/>
              <a:gd name="T70" fmla="*/ 541832506 w 581"/>
              <a:gd name="T71" fmla="*/ 451109251 h 291"/>
              <a:gd name="T72" fmla="*/ 592235604 w 581"/>
              <a:gd name="T73" fmla="*/ 428427026 h 291"/>
              <a:gd name="T74" fmla="*/ 642638702 w 581"/>
              <a:gd name="T75" fmla="*/ 405746389 h 291"/>
              <a:gd name="T76" fmla="*/ 688001490 w 581"/>
              <a:gd name="T77" fmla="*/ 383064165 h 291"/>
              <a:gd name="T78" fmla="*/ 738404587 w 581"/>
              <a:gd name="T79" fmla="*/ 355343210 h 291"/>
              <a:gd name="T80" fmla="*/ 786288324 w 581"/>
              <a:gd name="T81" fmla="*/ 332660985 h 291"/>
              <a:gd name="T82" fmla="*/ 831651112 w 581"/>
              <a:gd name="T83" fmla="*/ 309980348 h 291"/>
              <a:gd name="T84" fmla="*/ 897175139 w 581"/>
              <a:gd name="T85" fmla="*/ 277217488 h 291"/>
              <a:gd name="T86" fmla="*/ 977820095 w 581"/>
              <a:gd name="T87" fmla="*/ 236894944 h 291"/>
              <a:gd name="T88" fmla="*/ 1055944103 w 581"/>
              <a:gd name="T89" fmla="*/ 199093353 h 291"/>
              <a:gd name="T90" fmla="*/ 1136589059 w 581"/>
              <a:gd name="T91" fmla="*/ 158770809 h 291"/>
              <a:gd name="T92" fmla="*/ 1209672757 w 581"/>
              <a:gd name="T93" fmla="*/ 123488584 h 291"/>
              <a:gd name="T94" fmla="*/ 1287798352 w 581"/>
              <a:gd name="T95" fmla="*/ 85685405 h 291"/>
              <a:gd name="T96" fmla="*/ 1360883637 w 581"/>
              <a:gd name="T97" fmla="*/ 50403180 h 291"/>
              <a:gd name="T98" fmla="*/ 1428927025 w 581"/>
              <a:gd name="T99" fmla="*/ 12601589 h 291"/>
              <a:gd name="T100" fmla="*/ 1464209194 w 581"/>
              <a:gd name="T101" fmla="*/ 5040318 h 291"/>
              <a:gd name="T102" fmla="*/ 1459168884 w 581"/>
              <a:gd name="T103" fmla="*/ 10080636 h 2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81"/>
              <a:gd name="T157" fmla="*/ 0 h 291"/>
              <a:gd name="T158" fmla="*/ 581 w 581"/>
              <a:gd name="T159" fmla="*/ 291 h 29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81" h="291">
                <a:moveTo>
                  <a:pt x="579" y="5"/>
                </a:moveTo>
                <a:lnTo>
                  <a:pt x="565" y="13"/>
                </a:lnTo>
                <a:lnTo>
                  <a:pt x="551" y="20"/>
                </a:lnTo>
                <a:lnTo>
                  <a:pt x="536" y="27"/>
                </a:lnTo>
                <a:lnTo>
                  <a:pt x="522" y="34"/>
                </a:lnTo>
                <a:lnTo>
                  <a:pt x="507" y="42"/>
                </a:lnTo>
                <a:lnTo>
                  <a:pt x="493" y="49"/>
                </a:lnTo>
                <a:lnTo>
                  <a:pt x="478" y="56"/>
                </a:lnTo>
                <a:lnTo>
                  <a:pt x="462" y="63"/>
                </a:lnTo>
                <a:lnTo>
                  <a:pt x="446" y="72"/>
                </a:lnTo>
                <a:lnTo>
                  <a:pt x="432" y="79"/>
                </a:lnTo>
                <a:lnTo>
                  <a:pt x="415" y="87"/>
                </a:lnTo>
                <a:lnTo>
                  <a:pt x="399" y="94"/>
                </a:lnTo>
                <a:lnTo>
                  <a:pt x="385" y="103"/>
                </a:lnTo>
                <a:lnTo>
                  <a:pt x="368" y="110"/>
                </a:lnTo>
                <a:lnTo>
                  <a:pt x="352" y="119"/>
                </a:lnTo>
                <a:lnTo>
                  <a:pt x="336" y="126"/>
                </a:lnTo>
                <a:lnTo>
                  <a:pt x="325" y="132"/>
                </a:lnTo>
                <a:lnTo>
                  <a:pt x="316" y="135"/>
                </a:lnTo>
                <a:lnTo>
                  <a:pt x="307" y="141"/>
                </a:lnTo>
                <a:lnTo>
                  <a:pt x="298" y="146"/>
                </a:lnTo>
                <a:lnTo>
                  <a:pt x="287" y="150"/>
                </a:lnTo>
                <a:lnTo>
                  <a:pt x="278" y="155"/>
                </a:lnTo>
                <a:lnTo>
                  <a:pt x="267" y="161"/>
                </a:lnTo>
                <a:lnTo>
                  <a:pt x="258" y="164"/>
                </a:lnTo>
                <a:lnTo>
                  <a:pt x="247" y="170"/>
                </a:lnTo>
                <a:lnTo>
                  <a:pt x="238" y="175"/>
                </a:lnTo>
                <a:lnTo>
                  <a:pt x="228" y="179"/>
                </a:lnTo>
                <a:lnTo>
                  <a:pt x="219" y="184"/>
                </a:lnTo>
                <a:lnTo>
                  <a:pt x="208" y="190"/>
                </a:lnTo>
                <a:lnTo>
                  <a:pt x="197" y="195"/>
                </a:lnTo>
                <a:lnTo>
                  <a:pt x="188" y="200"/>
                </a:lnTo>
                <a:lnTo>
                  <a:pt x="177" y="204"/>
                </a:lnTo>
                <a:lnTo>
                  <a:pt x="166" y="209"/>
                </a:lnTo>
                <a:lnTo>
                  <a:pt x="155" y="215"/>
                </a:lnTo>
                <a:lnTo>
                  <a:pt x="145" y="220"/>
                </a:lnTo>
                <a:lnTo>
                  <a:pt x="134" y="226"/>
                </a:lnTo>
                <a:lnTo>
                  <a:pt x="123" y="231"/>
                </a:lnTo>
                <a:lnTo>
                  <a:pt x="114" y="237"/>
                </a:lnTo>
                <a:lnTo>
                  <a:pt x="103" y="242"/>
                </a:lnTo>
                <a:lnTo>
                  <a:pt x="90" y="247"/>
                </a:lnTo>
                <a:lnTo>
                  <a:pt x="80" y="253"/>
                </a:lnTo>
                <a:lnTo>
                  <a:pt x="69" y="258"/>
                </a:lnTo>
                <a:lnTo>
                  <a:pt x="58" y="264"/>
                </a:lnTo>
                <a:lnTo>
                  <a:pt x="47" y="269"/>
                </a:lnTo>
                <a:lnTo>
                  <a:pt x="35" y="274"/>
                </a:lnTo>
                <a:lnTo>
                  <a:pt x="24" y="280"/>
                </a:lnTo>
                <a:lnTo>
                  <a:pt x="13" y="285"/>
                </a:lnTo>
                <a:lnTo>
                  <a:pt x="0" y="291"/>
                </a:lnTo>
                <a:lnTo>
                  <a:pt x="4" y="289"/>
                </a:lnTo>
                <a:lnTo>
                  <a:pt x="6" y="285"/>
                </a:lnTo>
                <a:lnTo>
                  <a:pt x="7" y="283"/>
                </a:lnTo>
                <a:lnTo>
                  <a:pt x="9" y="280"/>
                </a:lnTo>
                <a:lnTo>
                  <a:pt x="22" y="274"/>
                </a:lnTo>
                <a:lnTo>
                  <a:pt x="33" y="269"/>
                </a:lnTo>
                <a:lnTo>
                  <a:pt x="44" y="264"/>
                </a:lnTo>
                <a:lnTo>
                  <a:pt x="54" y="258"/>
                </a:lnTo>
                <a:lnTo>
                  <a:pt x="67" y="253"/>
                </a:lnTo>
                <a:lnTo>
                  <a:pt x="78" y="247"/>
                </a:lnTo>
                <a:lnTo>
                  <a:pt x="89" y="242"/>
                </a:lnTo>
                <a:lnTo>
                  <a:pt x="99" y="237"/>
                </a:lnTo>
                <a:lnTo>
                  <a:pt x="110" y="231"/>
                </a:lnTo>
                <a:lnTo>
                  <a:pt x="121" y="226"/>
                </a:lnTo>
                <a:lnTo>
                  <a:pt x="132" y="220"/>
                </a:lnTo>
                <a:lnTo>
                  <a:pt x="143" y="215"/>
                </a:lnTo>
                <a:lnTo>
                  <a:pt x="154" y="209"/>
                </a:lnTo>
                <a:lnTo>
                  <a:pt x="163" y="206"/>
                </a:lnTo>
                <a:lnTo>
                  <a:pt x="173" y="200"/>
                </a:lnTo>
                <a:lnTo>
                  <a:pt x="184" y="195"/>
                </a:lnTo>
                <a:lnTo>
                  <a:pt x="193" y="190"/>
                </a:lnTo>
                <a:lnTo>
                  <a:pt x="204" y="184"/>
                </a:lnTo>
                <a:lnTo>
                  <a:pt x="215" y="179"/>
                </a:lnTo>
                <a:lnTo>
                  <a:pt x="224" y="175"/>
                </a:lnTo>
                <a:lnTo>
                  <a:pt x="235" y="170"/>
                </a:lnTo>
                <a:lnTo>
                  <a:pt x="244" y="166"/>
                </a:lnTo>
                <a:lnTo>
                  <a:pt x="255" y="161"/>
                </a:lnTo>
                <a:lnTo>
                  <a:pt x="264" y="155"/>
                </a:lnTo>
                <a:lnTo>
                  <a:pt x="273" y="152"/>
                </a:lnTo>
                <a:lnTo>
                  <a:pt x="284" y="146"/>
                </a:lnTo>
                <a:lnTo>
                  <a:pt x="293" y="141"/>
                </a:lnTo>
                <a:lnTo>
                  <a:pt x="303" y="137"/>
                </a:lnTo>
                <a:lnTo>
                  <a:pt x="312" y="132"/>
                </a:lnTo>
                <a:lnTo>
                  <a:pt x="321" y="128"/>
                </a:lnTo>
                <a:lnTo>
                  <a:pt x="330" y="123"/>
                </a:lnTo>
                <a:lnTo>
                  <a:pt x="339" y="119"/>
                </a:lnTo>
                <a:lnTo>
                  <a:pt x="356" y="110"/>
                </a:lnTo>
                <a:lnTo>
                  <a:pt x="372" y="103"/>
                </a:lnTo>
                <a:lnTo>
                  <a:pt x="388" y="94"/>
                </a:lnTo>
                <a:lnTo>
                  <a:pt x="404" y="87"/>
                </a:lnTo>
                <a:lnTo>
                  <a:pt x="419" y="79"/>
                </a:lnTo>
                <a:lnTo>
                  <a:pt x="435" y="72"/>
                </a:lnTo>
                <a:lnTo>
                  <a:pt x="451" y="63"/>
                </a:lnTo>
                <a:lnTo>
                  <a:pt x="466" y="56"/>
                </a:lnTo>
                <a:lnTo>
                  <a:pt x="480" y="49"/>
                </a:lnTo>
                <a:lnTo>
                  <a:pt x="496" y="42"/>
                </a:lnTo>
                <a:lnTo>
                  <a:pt x="511" y="34"/>
                </a:lnTo>
                <a:lnTo>
                  <a:pt x="525" y="27"/>
                </a:lnTo>
                <a:lnTo>
                  <a:pt x="540" y="20"/>
                </a:lnTo>
                <a:lnTo>
                  <a:pt x="554" y="13"/>
                </a:lnTo>
                <a:lnTo>
                  <a:pt x="567" y="5"/>
                </a:lnTo>
                <a:lnTo>
                  <a:pt x="581" y="0"/>
                </a:lnTo>
                <a:lnTo>
                  <a:pt x="581" y="2"/>
                </a:lnTo>
                <a:lnTo>
                  <a:pt x="581" y="4"/>
                </a:lnTo>
                <a:lnTo>
                  <a:pt x="579" y="4"/>
                </a:lnTo>
                <a:lnTo>
                  <a:pt x="579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92" name="Freeform 32"/>
          <p:cNvSpPr>
            <a:spLocks/>
          </p:cNvSpPr>
          <p:nvPr/>
        </p:nvSpPr>
        <p:spPr bwMode="auto">
          <a:xfrm>
            <a:off x="2163763" y="1797050"/>
            <a:ext cx="922337" cy="461963"/>
          </a:xfrm>
          <a:custGeom>
            <a:avLst/>
            <a:gdLst>
              <a:gd name="T0" fmla="*/ 1423886716 w 581"/>
              <a:gd name="T1" fmla="*/ 32762860 h 291"/>
              <a:gd name="T2" fmla="*/ 1350803018 w 581"/>
              <a:gd name="T3" fmla="*/ 68045086 h 291"/>
              <a:gd name="T4" fmla="*/ 1277717732 w 581"/>
              <a:gd name="T5" fmla="*/ 105846677 h 291"/>
              <a:gd name="T6" fmla="*/ 1204632447 w 581"/>
              <a:gd name="T7" fmla="*/ 141128903 h 291"/>
              <a:gd name="T8" fmla="*/ 1123989078 w 581"/>
              <a:gd name="T9" fmla="*/ 181451446 h 291"/>
              <a:gd name="T10" fmla="*/ 1045863483 w 581"/>
              <a:gd name="T11" fmla="*/ 219254625 h 291"/>
              <a:gd name="T12" fmla="*/ 970258837 w 581"/>
              <a:gd name="T13" fmla="*/ 259577168 h 291"/>
              <a:gd name="T14" fmla="*/ 887094519 w 581"/>
              <a:gd name="T15" fmla="*/ 299899712 h 291"/>
              <a:gd name="T16" fmla="*/ 819049543 w 581"/>
              <a:gd name="T17" fmla="*/ 332660985 h 291"/>
              <a:gd name="T18" fmla="*/ 773686756 w 581"/>
              <a:gd name="T19" fmla="*/ 355343210 h 291"/>
              <a:gd name="T20" fmla="*/ 723283658 w 581"/>
              <a:gd name="T21" fmla="*/ 378023847 h 291"/>
              <a:gd name="T22" fmla="*/ 672880560 w 581"/>
              <a:gd name="T23" fmla="*/ 405746389 h 291"/>
              <a:gd name="T24" fmla="*/ 622477463 w 581"/>
              <a:gd name="T25" fmla="*/ 428427026 h 291"/>
              <a:gd name="T26" fmla="*/ 574595314 w 581"/>
              <a:gd name="T27" fmla="*/ 451109251 h 291"/>
              <a:gd name="T28" fmla="*/ 524192216 w 581"/>
              <a:gd name="T29" fmla="*/ 478830206 h 291"/>
              <a:gd name="T30" fmla="*/ 473789118 w 581"/>
              <a:gd name="T31" fmla="*/ 504031796 h 291"/>
              <a:gd name="T32" fmla="*/ 418345711 w 581"/>
              <a:gd name="T33" fmla="*/ 526714020 h 291"/>
              <a:gd name="T34" fmla="*/ 365421664 w 581"/>
              <a:gd name="T35" fmla="*/ 554434975 h 291"/>
              <a:gd name="T36" fmla="*/ 309978257 w 581"/>
              <a:gd name="T37" fmla="*/ 582157518 h 291"/>
              <a:gd name="T38" fmla="*/ 259575159 w 581"/>
              <a:gd name="T39" fmla="*/ 609878473 h 291"/>
              <a:gd name="T40" fmla="*/ 201612391 w 581"/>
              <a:gd name="T41" fmla="*/ 637601015 h 291"/>
              <a:gd name="T42" fmla="*/ 146168983 w 581"/>
              <a:gd name="T43" fmla="*/ 665321970 h 291"/>
              <a:gd name="T44" fmla="*/ 88204627 w 581"/>
              <a:gd name="T45" fmla="*/ 690523560 h 291"/>
              <a:gd name="T46" fmla="*/ 32761220 w 581"/>
              <a:gd name="T47" fmla="*/ 718246102 h 291"/>
              <a:gd name="T48" fmla="*/ 10080620 w 581"/>
              <a:gd name="T49" fmla="*/ 728326738 h 291"/>
              <a:gd name="T50" fmla="*/ 17640290 w 581"/>
              <a:gd name="T51" fmla="*/ 713205784 h 291"/>
              <a:gd name="T52" fmla="*/ 55443407 w 581"/>
              <a:gd name="T53" fmla="*/ 690523560 h 291"/>
              <a:gd name="T54" fmla="*/ 110886815 w 581"/>
              <a:gd name="T55" fmla="*/ 665321970 h 291"/>
              <a:gd name="T56" fmla="*/ 168849583 w 581"/>
              <a:gd name="T57" fmla="*/ 637601015 h 291"/>
              <a:gd name="T58" fmla="*/ 224292991 w 581"/>
              <a:gd name="T59" fmla="*/ 609878473 h 291"/>
              <a:gd name="T60" fmla="*/ 277217037 w 581"/>
              <a:gd name="T61" fmla="*/ 582157518 h 291"/>
              <a:gd name="T62" fmla="*/ 332660445 w 581"/>
              <a:gd name="T63" fmla="*/ 554434975 h 291"/>
              <a:gd name="T64" fmla="*/ 388103852 w 581"/>
              <a:gd name="T65" fmla="*/ 526714020 h 291"/>
              <a:gd name="T66" fmla="*/ 435986001 w 581"/>
              <a:gd name="T67" fmla="*/ 504031796 h 291"/>
              <a:gd name="T68" fmla="*/ 486389099 w 581"/>
              <a:gd name="T69" fmla="*/ 478830206 h 291"/>
              <a:gd name="T70" fmla="*/ 541832506 w 581"/>
              <a:gd name="T71" fmla="*/ 451109251 h 291"/>
              <a:gd name="T72" fmla="*/ 592235604 w 581"/>
              <a:gd name="T73" fmla="*/ 428427026 h 291"/>
              <a:gd name="T74" fmla="*/ 642638702 w 581"/>
              <a:gd name="T75" fmla="*/ 405746389 h 291"/>
              <a:gd name="T76" fmla="*/ 688001490 w 581"/>
              <a:gd name="T77" fmla="*/ 383064165 h 291"/>
              <a:gd name="T78" fmla="*/ 738404587 w 581"/>
              <a:gd name="T79" fmla="*/ 355343210 h 291"/>
              <a:gd name="T80" fmla="*/ 786288324 w 581"/>
              <a:gd name="T81" fmla="*/ 332660985 h 291"/>
              <a:gd name="T82" fmla="*/ 831651112 w 581"/>
              <a:gd name="T83" fmla="*/ 309980348 h 291"/>
              <a:gd name="T84" fmla="*/ 897175139 w 581"/>
              <a:gd name="T85" fmla="*/ 277217488 h 291"/>
              <a:gd name="T86" fmla="*/ 977820095 w 581"/>
              <a:gd name="T87" fmla="*/ 236894944 h 291"/>
              <a:gd name="T88" fmla="*/ 1055944103 w 581"/>
              <a:gd name="T89" fmla="*/ 199093353 h 291"/>
              <a:gd name="T90" fmla="*/ 1136589059 w 581"/>
              <a:gd name="T91" fmla="*/ 158770809 h 291"/>
              <a:gd name="T92" fmla="*/ 1209672757 w 581"/>
              <a:gd name="T93" fmla="*/ 123488584 h 291"/>
              <a:gd name="T94" fmla="*/ 1287798352 w 581"/>
              <a:gd name="T95" fmla="*/ 85685405 h 291"/>
              <a:gd name="T96" fmla="*/ 1360883637 w 581"/>
              <a:gd name="T97" fmla="*/ 50403180 h 291"/>
              <a:gd name="T98" fmla="*/ 1428927025 w 581"/>
              <a:gd name="T99" fmla="*/ 12601589 h 291"/>
              <a:gd name="T100" fmla="*/ 1464209194 w 581"/>
              <a:gd name="T101" fmla="*/ 5040318 h 291"/>
              <a:gd name="T102" fmla="*/ 1459168884 w 581"/>
              <a:gd name="T103" fmla="*/ 10080636 h 2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81"/>
              <a:gd name="T157" fmla="*/ 0 h 291"/>
              <a:gd name="T158" fmla="*/ 581 w 581"/>
              <a:gd name="T159" fmla="*/ 291 h 29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81" h="291">
                <a:moveTo>
                  <a:pt x="579" y="5"/>
                </a:moveTo>
                <a:lnTo>
                  <a:pt x="565" y="13"/>
                </a:lnTo>
                <a:lnTo>
                  <a:pt x="551" y="20"/>
                </a:lnTo>
                <a:lnTo>
                  <a:pt x="536" y="27"/>
                </a:lnTo>
                <a:lnTo>
                  <a:pt x="522" y="34"/>
                </a:lnTo>
                <a:lnTo>
                  <a:pt x="507" y="42"/>
                </a:lnTo>
                <a:lnTo>
                  <a:pt x="493" y="49"/>
                </a:lnTo>
                <a:lnTo>
                  <a:pt x="478" y="56"/>
                </a:lnTo>
                <a:lnTo>
                  <a:pt x="462" y="63"/>
                </a:lnTo>
                <a:lnTo>
                  <a:pt x="446" y="72"/>
                </a:lnTo>
                <a:lnTo>
                  <a:pt x="432" y="79"/>
                </a:lnTo>
                <a:lnTo>
                  <a:pt x="415" y="87"/>
                </a:lnTo>
                <a:lnTo>
                  <a:pt x="399" y="94"/>
                </a:lnTo>
                <a:lnTo>
                  <a:pt x="385" y="103"/>
                </a:lnTo>
                <a:lnTo>
                  <a:pt x="368" y="110"/>
                </a:lnTo>
                <a:lnTo>
                  <a:pt x="352" y="119"/>
                </a:lnTo>
                <a:lnTo>
                  <a:pt x="336" y="126"/>
                </a:lnTo>
                <a:lnTo>
                  <a:pt x="325" y="132"/>
                </a:lnTo>
                <a:lnTo>
                  <a:pt x="316" y="135"/>
                </a:lnTo>
                <a:lnTo>
                  <a:pt x="307" y="141"/>
                </a:lnTo>
                <a:lnTo>
                  <a:pt x="298" y="146"/>
                </a:lnTo>
                <a:lnTo>
                  <a:pt x="287" y="150"/>
                </a:lnTo>
                <a:lnTo>
                  <a:pt x="278" y="155"/>
                </a:lnTo>
                <a:lnTo>
                  <a:pt x="267" y="161"/>
                </a:lnTo>
                <a:lnTo>
                  <a:pt x="258" y="164"/>
                </a:lnTo>
                <a:lnTo>
                  <a:pt x="247" y="170"/>
                </a:lnTo>
                <a:lnTo>
                  <a:pt x="238" y="175"/>
                </a:lnTo>
                <a:lnTo>
                  <a:pt x="228" y="179"/>
                </a:lnTo>
                <a:lnTo>
                  <a:pt x="219" y="184"/>
                </a:lnTo>
                <a:lnTo>
                  <a:pt x="208" y="190"/>
                </a:lnTo>
                <a:lnTo>
                  <a:pt x="197" y="195"/>
                </a:lnTo>
                <a:lnTo>
                  <a:pt x="188" y="200"/>
                </a:lnTo>
                <a:lnTo>
                  <a:pt x="177" y="204"/>
                </a:lnTo>
                <a:lnTo>
                  <a:pt x="166" y="209"/>
                </a:lnTo>
                <a:lnTo>
                  <a:pt x="155" y="215"/>
                </a:lnTo>
                <a:lnTo>
                  <a:pt x="145" y="220"/>
                </a:lnTo>
                <a:lnTo>
                  <a:pt x="134" y="226"/>
                </a:lnTo>
                <a:lnTo>
                  <a:pt x="123" y="231"/>
                </a:lnTo>
                <a:lnTo>
                  <a:pt x="114" y="237"/>
                </a:lnTo>
                <a:lnTo>
                  <a:pt x="103" y="242"/>
                </a:lnTo>
                <a:lnTo>
                  <a:pt x="90" y="247"/>
                </a:lnTo>
                <a:lnTo>
                  <a:pt x="80" y="253"/>
                </a:lnTo>
                <a:lnTo>
                  <a:pt x="69" y="258"/>
                </a:lnTo>
                <a:lnTo>
                  <a:pt x="58" y="264"/>
                </a:lnTo>
                <a:lnTo>
                  <a:pt x="47" y="269"/>
                </a:lnTo>
                <a:lnTo>
                  <a:pt x="35" y="274"/>
                </a:lnTo>
                <a:lnTo>
                  <a:pt x="24" y="280"/>
                </a:lnTo>
                <a:lnTo>
                  <a:pt x="13" y="285"/>
                </a:lnTo>
                <a:lnTo>
                  <a:pt x="0" y="291"/>
                </a:lnTo>
                <a:lnTo>
                  <a:pt x="4" y="289"/>
                </a:lnTo>
                <a:lnTo>
                  <a:pt x="6" y="285"/>
                </a:lnTo>
                <a:lnTo>
                  <a:pt x="7" y="283"/>
                </a:lnTo>
                <a:lnTo>
                  <a:pt x="9" y="280"/>
                </a:lnTo>
                <a:lnTo>
                  <a:pt x="22" y="274"/>
                </a:lnTo>
                <a:lnTo>
                  <a:pt x="33" y="269"/>
                </a:lnTo>
                <a:lnTo>
                  <a:pt x="44" y="264"/>
                </a:lnTo>
                <a:lnTo>
                  <a:pt x="54" y="258"/>
                </a:lnTo>
                <a:lnTo>
                  <a:pt x="67" y="253"/>
                </a:lnTo>
                <a:lnTo>
                  <a:pt x="78" y="247"/>
                </a:lnTo>
                <a:lnTo>
                  <a:pt x="89" y="242"/>
                </a:lnTo>
                <a:lnTo>
                  <a:pt x="99" y="237"/>
                </a:lnTo>
                <a:lnTo>
                  <a:pt x="110" y="231"/>
                </a:lnTo>
                <a:lnTo>
                  <a:pt x="121" y="226"/>
                </a:lnTo>
                <a:lnTo>
                  <a:pt x="132" y="220"/>
                </a:lnTo>
                <a:lnTo>
                  <a:pt x="143" y="215"/>
                </a:lnTo>
                <a:lnTo>
                  <a:pt x="154" y="209"/>
                </a:lnTo>
                <a:lnTo>
                  <a:pt x="163" y="206"/>
                </a:lnTo>
                <a:lnTo>
                  <a:pt x="173" y="200"/>
                </a:lnTo>
                <a:lnTo>
                  <a:pt x="184" y="195"/>
                </a:lnTo>
                <a:lnTo>
                  <a:pt x="193" y="190"/>
                </a:lnTo>
                <a:lnTo>
                  <a:pt x="204" y="184"/>
                </a:lnTo>
                <a:lnTo>
                  <a:pt x="215" y="179"/>
                </a:lnTo>
                <a:lnTo>
                  <a:pt x="224" y="175"/>
                </a:lnTo>
                <a:lnTo>
                  <a:pt x="235" y="170"/>
                </a:lnTo>
                <a:lnTo>
                  <a:pt x="244" y="166"/>
                </a:lnTo>
                <a:lnTo>
                  <a:pt x="255" y="161"/>
                </a:lnTo>
                <a:lnTo>
                  <a:pt x="264" y="155"/>
                </a:lnTo>
                <a:lnTo>
                  <a:pt x="273" y="152"/>
                </a:lnTo>
                <a:lnTo>
                  <a:pt x="284" y="146"/>
                </a:lnTo>
                <a:lnTo>
                  <a:pt x="293" y="141"/>
                </a:lnTo>
                <a:lnTo>
                  <a:pt x="303" y="137"/>
                </a:lnTo>
                <a:lnTo>
                  <a:pt x="312" y="132"/>
                </a:lnTo>
                <a:lnTo>
                  <a:pt x="321" y="128"/>
                </a:lnTo>
                <a:lnTo>
                  <a:pt x="330" y="123"/>
                </a:lnTo>
                <a:lnTo>
                  <a:pt x="339" y="119"/>
                </a:lnTo>
                <a:lnTo>
                  <a:pt x="356" y="110"/>
                </a:lnTo>
                <a:lnTo>
                  <a:pt x="372" y="103"/>
                </a:lnTo>
                <a:lnTo>
                  <a:pt x="388" y="94"/>
                </a:lnTo>
                <a:lnTo>
                  <a:pt x="404" y="87"/>
                </a:lnTo>
                <a:lnTo>
                  <a:pt x="419" y="79"/>
                </a:lnTo>
                <a:lnTo>
                  <a:pt x="435" y="72"/>
                </a:lnTo>
                <a:lnTo>
                  <a:pt x="451" y="63"/>
                </a:lnTo>
                <a:lnTo>
                  <a:pt x="466" y="56"/>
                </a:lnTo>
                <a:lnTo>
                  <a:pt x="480" y="49"/>
                </a:lnTo>
                <a:lnTo>
                  <a:pt x="496" y="42"/>
                </a:lnTo>
                <a:lnTo>
                  <a:pt x="511" y="34"/>
                </a:lnTo>
                <a:lnTo>
                  <a:pt x="525" y="27"/>
                </a:lnTo>
                <a:lnTo>
                  <a:pt x="540" y="20"/>
                </a:lnTo>
                <a:lnTo>
                  <a:pt x="554" y="13"/>
                </a:lnTo>
                <a:lnTo>
                  <a:pt x="567" y="5"/>
                </a:lnTo>
                <a:lnTo>
                  <a:pt x="581" y="0"/>
                </a:lnTo>
                <a:lnTo>
                  <a:pt x="581" y="2"/>
                </a:lnTo>
                <a:lnTo>
                  <a:pt x="581" y="4"/>
                </a:lnTo>
                <a:lnTo>
                  <a:pt x="579" y="4"/>
                </a:lnTo>
                <a:lnTo>
                  <a:pt x="579" y="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93" name="Freeform 33"/>
          <p:cNvSpPr>
            <a:spLocks/>
          </p:cNvSpPr>
          <p:nvPr/>
        </p:nvSpPr>
        <p:spPr bwMode="auto">
          <a:xfrm>
            <a:off x="2063750" y="1790700"/>
            <a:ext cx="1022350" cy="450850"/>
          </a:xfrm>
          <a:custGeom>
            <a:avLst/>
            <a:gdLst>
              <a:gd name="T0" fmla="*/ 27720925 w 644"/>
              <a:gd name="T1" fmla="*/ 688003450 h 284"/>
              <a:gd name="T2" fmla="*/ 90725625 w 644"/>
              <a:gd name="T3" fmla="*/ 660280938 h 284"/>
              <a:gd name="T4" fmla="*/ 146169063 w 644"/>
              <a:gd name="T5" fmla="*/ 632558425 h 284"/>
              <a:gd name="T6" fmla="*/ 204131863 w 644"/>
              <a:gd name="T7" fmla="*/ 607356863 h 284"/>
              <a:gd name="T8" fmla="*/ 259575300 w 644"/>
              <a:gd name="T9" fmla="*/ 579635938 h 284"/>
              <a:gd name="T10" fmla="*/ 317539688 w 644"/>
              <a:gd name="T11" fmla="*/ 556953738 h 284"/>
              <a:gd name="T12" fmla="*/ 367942813 w 644"/>
              <a:gd name="T13" fmla="*/ 529232813 h 284"/>
              <a:gd name="T14" fmla="*/ 428426563 w 644"/>
              <a:gd name="T15" fmla="*/ 501510300 h 284"/>
              <a:gd name="T16" fmla="*/ 478829688 w 644"/>
              <a:gd name="T17" fmla="*/ 478829688 h 284"/>
              <a:gd name="T18" fmla="*/ 531752175 w 644"/>
              <a:gd name="T19" fmla="*/ 451107175 h 284"/>
              <a:gd name="T20" fmla="*/ 582155300 w 644"/>
              <a:gd name="T21" fmla="*/ 428426563 h 284"/>
              <a:gd name="T22" fmla="*/ 637598738 w 644"/>
              <a:gd name="T23" fmla="*/ 405744363 h 284"/>
              <a:gd name="T24" fmla="*/ 688003450 w 644"/>
              <a:gd name="T25" fmla="*/ 378023438 h 284"/>
              <a:gd name="T26" fmla="*/ 735885625 w 644"/>
              <a:gd name="T27" fmla="*/ 355342825 h 284"/>
              <a:gd name="T28" fmla="*/ 781248438 w 644"/>
              <a:gd name="T29" fmla="*/ 332660625 h 284"/>
              <a:gd name="T30" fmla="*/ 831651563 w 644"/>
              <a:gd name="T31" fmla="*/ 309978425 h 284"/>
              <a:gd name="T32" fmla="*/ 899694988 w 644"/>
              <a:gd name="T33" fmla="*/ 279736550 h 284"/>
              <a:gd name="T34" fmla="*/ 982860938 w 644"/>
              <a:gd name="T35" fmla="*/ 236894688 h 284"/>
              <a:gd name="T36" fmla="*/ 1063505938 w 644"/>
              <a:gd name="T37" fmla="*/ 201612500 h 284"/>
              <a:gd name="T38" fmla="*/ 1146670300 w 644"/>
              <a:gd name="T39" fmla="*/ 163810950 h 284"/>
              <a:gd name="T40" fmla="*/ 1222274988 w 644"/>
              <a:gd name="T41" fmla="*/ 128527175 h 284"/>
              <a:gd name="T42" fmla="*/ 1300400625 w 644"/>
              <a:gd name="T43" fmla="*/ 93244988 h 284"/>
              <a:gd name="T44" fmla="*/ 1378526263 w 644"/>
              <a:gd name="T45" fmla="*/ 55443438 h 284"/>
              <a:gd name="T46" fmla="*/ 1451610000 w 644"/>
              <a:gd name="T47" fmla="*/ 20161250 h 284"/>
              <a:gd name="T48" fmla="*/ 1502013125 w 644"/>
              <a:gd name="T49" fmla="*/ 0 h 284"/>
              <a:gd name="T50" fmla="*/ 1537295313 w 644"/>
              <a:gd name="T51" fmla="*/ 5040313 h 284"/>
              <a:gd name="T52" fmla="*/ 1572577500 w 644"/>
              <a:gd name="T53" fmla="*/ 5040313 h 284"/>
              <a:gd name="T54" fmla="*/ 1605340325 w 644"/>
              <a:gd name="T55" fmla="*/ 10080625 h 284"/>
              <a:gd name="T56" fmla="*/ 1587698438 w 644"/>
              <a:gd name="T57" fmla="*/ 22680613 h 284"/>
              <a:gd name="T58" fmla="*/ 1519655013 w 644"/>
              <a:gd name="T59" fmla="*/ 60483750 h 284"/>
              <a:gd name="T60" fmla="*/ 1446569688 w 644"/>
              <a:gd name="T61" fmla="*/ 95765938 h 284"/>
              <a:gd name="T62" fmla="*/ 1368445638 w 644"/>
              <a:gd name="T63" fmla="*/ 133567488 h 284"/>
              <a:gd name="T64" fmla="*/ 1295360313 w 644"/>
              <a:gd name="T65" fmla="*/ 168851263 h 284"/>
              <a:gd name="T66" fmla="*/ 1214715313 w 644"/>
              <a:gd name="T67" fmla="*/ 209172175 h 284"/>
              <a:gd name="T68" fmla="*/ 1136589675 w 644"/>
              <a:gd name="T69" fmla="*/ 246975313 h 284"/>
              <a:gd name="T70" fmla="*/ 1055944675 w 644"/>
              <a:gd name="T71" fmla="*/ 287297813 h 284"/>
              <a:gd name="T72" fmla="*/ 990420613 w 644"/>
              <a:gd name="T73" fmla="*/ 320059050 h 284"/>
              <a:gd name="T74" fmla="*/ 945057800 w 644"/>
              <a:gd name="T75" fmla="*/ 342741250 h 284"/>
              <a:gd name="T76" fmla="*/ 897175625 w 644"/>
              <a:gd name="T77" fmla="*/ 365421863 h 284"/>
              <a:gd name="T78" fmla="*/ 846772500 w 644"/>
              <a:gd name="T79" fmla="*/ 393144375 h 284"/>
              <a:gd name="T80" fmla="*/ 801409688 w 644"/>
              <a:gd name="T81" fmla="*/ 415824988 h 284"/>
              <a:gd name="T82" fmla="*/ 751006563 w 644"/>
              <a:gd name="T83" fmla="*/ 438507188 h 284"/>
              <a:gd name="T84" fmla="*/ 700603438 w 644"/>
              <a:gd name="T85" fmla="*/ 461187800 h 284"/>
              <a:gd name="T86" fmla="*/ 645160000 w 644"/>
              <a:gd name="T87" fmla="*/ 488910313 h 284"/>
              <a:gd name="T88" fmla="*/ 594756875 w 644"/>
              <a:gd name="T89" fmla="*/ 514111875 h 284"/>
              <a:gd name="T90" fmla="*/ 546873113 w 644"/>
              <a:gd name="T91" fmla="*/ 536792488 h 284"/>
              <a:gd name="T92" fmla="*/ 491429675 w 644"/>
              <a:gd name="T93" fmla="*/ 564515000 h 284"/>
              <a:gd name="T94" fmla="*/ 435986238 w 644"/>
              <a:gd name="T95" fmla="*/ 592235925 h 284"/>
              <a:gd name="T96" fmla="*/ 383063750 w 644"/>
              <a:gd name="T97" fmla="*/ 619958438 h 284"/>
              <a:gd name="T98" fmla="*/ 327620313 w 644"/>
              <a:gd name="T99" fmla="*/ 647680950 h 284"/>
              <a:gd name="T100" fmla="*/ 269655925 w 644"/>
              <a:gd name="T101" fmla="*/ 675401875 h 284"/>
              <a:gd name="T102" fmla="*/ 214212488 w 644"/>
              <a:gd name="T103" fmla="*/ 700603438 h 284"/>
              <a:gd name="T104" fmla="*/ 173891575 w 644"/>
              <a:gd name="T105" fmla="*/ 715724375 h 284"/>
              <a:gd name="T106" fmla="*/ 151209375 w 644"/>
              <a:gd name="T107" fmla="*/ 710684063 h 284"/>
              <a:gd name="T108" fmla="*/ 128527175 w 644"/>
              <a:gd name="T109" fmla="*/ 710684063 h 284"/>
              <a:gd name="T110" fmla="*/ 105846563 w 644"/>
              <a:gd name="T111" fmla="*/ 710684063 h 284"/>
              <a:gd name="T112" fmla="*/ 83165950 w 644"/>
              <a:gd name="T113" fmla="*/ 705643750 h 284"/>
              <a:gd name="T114" fmla="*/ 60483750 w 644"/>
              <a:gd name="T115" fmla="*/ 705643750 h 284"/>
              <a:gd name="T116" fmla="*/ 32761238 w 644"/>
              <a:gd name="T117" fmla="*/ 705643750 h 284"/>
              <a:gd name="T118" fmla="*/ 10080625 w 644"/>
              <a:gd name="T119" fmla="*/ 700603438 h 28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44"/>
              <a:gd name="T181" fmla="*/ 0 h 284"/>
              <a:gd name="T182" fmla="*/ 644 w 644"/>
              <a:gd name="T183" fmla="*/ 284 h 28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44" h="284">
                <a:moveTo>
                  <a:pt x="0" y="278"/>
                </a:moveTo>
                <a:lnTo>
                  <a:pt x="11" y="273"/>
                </a:lnTo>
                <a:lnTo>
                  <a:pt x="24" y="268"/>
                </a:lnTo>
                <a:lnTo>
                  <a:pt x="36" y="262"/>
                </a:lnTo>
                <a:lnTo>
                  <a:pt x="47" y="257"/>
                </a:lnTo>
                <a:lnTo>
                  <a:pt x="58" y="251"/>
                </a:lnTo>
                <a:lnTo>
                  <a:pt x="70" y="246"/>
                </a:lnTo>
                <a:lnTo>
                  <a:pt x="81" y="241"/>
                </a:lnTo>
                <a:lnTo>
                  <a:pt x="92" y="235"/>
                </a:lnTo>
                <a:lnTo>
                  <a:pt x="103" y="230"/>
                </a:lnTo>
                <a:lnTo>
                  <a:pt x="114" y="224"/>
                </a:lnTo>
                <a:lnTo>
                  <a:pt x="126" y="221"/>
                </a:lnTo>
                <a:lnTo>
                  <a:pt x="137" y="215"/>
                </a:lnTo>
                <a:lnTo>
                  <a:pt x="146" y="210"/>
                </a:lnTo>
                <a:lnTo>
                  <a:pt x="159" y="204"/>
                </a:lnTo>
                <a:lnTo>
                  <a:pt x="170" y="199"/>
                </a:lnTo>
                <a:lnTo>
                  <a:pt x="179" y="195"/>
                </a:lnTo>
                <a:lnTo>
                  <a:pt x="190" y="190"/>
                </a:lnTo>
                <a:lnTo>
                  <a:pt x="200" y="185"/>
                </a:lnTo>
                <a:lnTo>
                  <a:pt x="211" y="179"/>
                </a:lnTo>
                <a:lnTo>
                  <a:pt x="220" y="174"/>
                </a:lnTo>
                <a:lnTo>
                  <a:pt x="231" y="170"/>
                </a:lnTo>
                <a:lnTo>
                  <a:pt x="242" y="165"/>
                </a:lnTo>
                <a:lnTo>
                  <a:pt x="253" y="161"/>
                </a:lnTo>
                <a:lnTo>
                  <a:pt x="262" y="156"/>
                </a:lnTo>
                <a:lnTo>
                  <a:pt x="273" y="150"/>
                </a:lnTo>
                <a:lnTo>
                  <a:pt x="282" y="147"/>
                </a:lnTo>
                <a:lnTo>
                  <a:pt x="292" y="141"/>
                </a:lnTo>
                <a:lnTo>
                  <a:pt x="301" y="136"/>
                </a:lnTo>
                <a:lnTo>
                  <a:pt x="310" y="132"/>
                </a:lnTo>
                <a:lnTo>
                  <a:pt x="321" y="127"/>
                </a:lnTo>
                <a:lnTo>
                  <a:pt x="330" y="123"/>
                </a:lnTo>
                <a:lnTo>
                  <a:pt x="339" y="120"/>
                </a:lnTo>
                <a:lnTo>
                  <a:pt x="357" y="111"/>
                </a:lnTo>
                <a:lnTo>
                  <a:pt x="374" y="103"/>
                </a:lnTo>
                <a:lnTo>
                  <a:pt x="390" y="94"/>
                </a:lnTo>
                <a:lnTo>
                  <a:pt x="406" y="87"/>
                </a:lnTo>
                <a:lnTo>
                  <a:pt x="422" y="80"/>
                </a:lnTo>
                <a:lnTo>
                  <a:pt x="439" y="73"/>
                </a:lnTo>
                <a:lnTo>
                  <a:pt x="455" y="65"/>
                </a:lnTo>
                <a:lnTo>
                  <a:pt x="469" y="58"/>
                </a:lnTo>
                <a:lnTo>
                  <a:pt x="485" y="51"/>
                </a:lnTo>
                <a:lnTo>
                  <a:pt x="502" y="44"/>
                </a:lnTo>
                <a:lnTo>
                  <a:pt x="516" y="37"/>
                </a:lnTo>
                <a:lnTo>
                  <a:pt x="531" y="29"/>
                </a:lnTo>
                <a:lnTo>
                  <a:pt x="547" y="22"/>
                </a:lnTo>
                <a:lnTo>
                  <a:pt x="561" y="15"/>
                </a:lnTo>
                <a:lnTo>
                  <a:pt x="576" y="8"/>
                </a:lnTo>
                <a:lnTo>
                  <a:pt x="590" y="0"/>
                </a:lnTo>
                <a:lnTo>
                  <a:pt x="596" y="0"/>
                </a:lnTo>
                <a:lnTo>
                  <a:pt x="603" y="0"/>
                </a:lnTo>
                <a:lnTo>
                  <a:pt x="610" y="2"/>
                </a:lnTo>
                <a:lnTo>
                  <a:pt x="617" y="2"/>
                </a:lnTo>
                <a:lnTo>
                  <a:pt x="624" y="2"/>
                </a:lnTo>
                <a:lnTo>
                  <a:pt x="630" y="2"/>
                </a:lnTo>
                <a:lnTo>
                  <a:pt x="637" y="4"/>
                </a:lnTo>
                <a:lnTo>
                  <a:pt x="644" y="4"/>
                </a:lnTo>
                <a:lnTo>
                  <a:pt x="630" y="9"/>
                </a:lnTo>
                <a:lnTo>
                  <a:pt x="617" y="17"/>
                </a:lnTo>
                <a:lnTo>
                  <a:pt x="603" y="24"/>
                </a:lnTo>
                <a:lnTo>
                  <a:pt x="588" y="31"/>
                </a:lnTo>
                <a:lnTo>
                  <a:pt x="574" y="38"/>
                </a:lnTo>
                <a:lnTo>
                  <a:pt x="559" y="46"/>
                </a:lnTo>
                <a:lnTo>
                  <a:pt x="543" y="53"/>
                </a:lnTo>
                <a:lnTo>
                  <a:pt x="529" y="60"/>
                </a:lnTo>
                <a:lnTo>
                  <a:pt x="514" y="67"/>
                </a:lnTo>
                <a:lnTo>
                  <a:pt x="498" y="76"/>
                </a:lnTo>
                <a:lnTo>
                  <a:pt x="482" y="83"/>
                </a:lnTo>
                <a:lnTo>
                  <a:pt x="467" y="91"/>
                </a:lnTo>
                <a:lnTo>
                  <a:pt x="451" y="98"/>
                </a:lnTo>
                <a:lnTo>
                  <a:pt x="435" y="107"/>
                </a:lnTo>
                <a:lnTo>
                  <a:pt x="419" y="114"/>
                </a:lnTo>
                <a:lnTo>
                  <a:pt x="402" y="123"/>
                </a:lnTo>
                <a:lnTo>
                  <a:pt x="393" y="127"/>
                </a:lnTo>
                <a:lnTo>
                  <a:pt x="384" y="132"/>
                </a:lnTo>
                <a:lnTo>
                  <a:pt x="375" y="136"/>
                </a:lnTo>
                <a:lnTo>
                  <a:pt x="366" y="141"/>
                </a:lnTo>
                <a:lnTo>
                  <a:pt x="356" y="145"/>
                </a:lnTo>
                <a:lnTo>
                  <a:pt x="347" y="150"/>
                </a:lnTo>
                <a:lnTo>
                  <a:pt x="336" y="156"/>
                </a:lnTo>
                <a:lnTo>
                  <a:pt x="327" y="159"/>
                </a:lnTo>
                <a:lnTo>
                  <a:pt x="318" y="165"/>
                </a:lnTo>
                <a:lnTo>
                  <a:pt x="307" y="170"/>
                </a:lnTo>
                <a:lnTo>
                  <a:pt x="298" y="174"/>
                </a:lnTo>
                <a:lnTo>
                  <a:pt x="287" y="179"/>
                </a:lnTo>
                <a:lnTo>
                  <a:pt x="278" y="183"/>
                </a:lnTo>
                <a:lnTo>
                  <a:pt x="267" y="188"/>
                </a:lnTo>
                <a:lnTo>
                  <a:pt x="256" y="194"/>
                </a:lnTo>
                <a:lnTo>
                  <a:pt x="247" y="199"/>
                </a:lnTo>
                <a:lnTo>
                  <a:pt x="236" y="204"/>
                </a:lnTo>
                <a:lnTo>
                  <a:pt x="226" y="210"/>
                </a:lnTo>
                <a:lnTo>
                  <a:pt x="217" y="213"/>
                </a:lnTo>
                <a:lnTo>
                  <a:pt x="206" y="219"/>
                </a:lnTo>
                <a:lnTo>
                  <a:pt x="195" y="224"/>
                </a:lnTo>
                <a:lnTo>
                  <a:pt x="184" y="230"/>
                </a:lnTo>
                <a:lnTo>
                  <a:pt x="173" y="235"/>
                </a:lnTo>
                <a:lnTo>
                  <a:pt x="162" y="241"/>
                </a:lnTo>
                <a:lnTo>
                  <a:pt x="152" y="246"/>
                </a:lnTo>
                <a:lnTo>
                  <a:pt x="141" y="251"/>
                </a:lnTo>
                <a:lnTo>
                  <a:pt x="130" y="257"/>
                </a:lnTo>
                <a:lnTo>
                  <a:pt x="117" y="262"/>
                </a:lnTo>
                <a:lnTo>
                  <a:pt x="107" y="268"/>
                </a:lnTo>
                <a:lnTo>
                  <a:pt x="96" y="273"/>
                </a:lnTo>
                <a:lnTo>
                  <a:pt x="85" y="278"/>
                </a:lnTo>
                <a:lnTo>
                  <a:pt x="72" y="284"/>
                </a:lnTo>
                <a:lnTo>
                  <a:pt x="69" y="284"/>
                </a:lnTo>
                <a:lnTo>
                  <a:pt x="63" y="284"/>
                </a:lnTo>
                <a:lnTo>
                  <a:pt x="60" y="282"/>
                </a:lnTo>
                <a:lnTo>
                  <a:pt x="54" y="282"/>
                </a:lnTo>
                <a:lnTo>
                  <a:pt x="51" y="282"/>
                </a:lnTo>
                <a:lnTo>
                  <a:pt x="45" y="282"/>
                </a:lnTo>
                <a:lnTo>
                  <a:pt x="42" y="282"/>
                </a:lnTo>
                <a:lnTo>
                  <a:pt x="36" y="282"/>
                </a:lnTo>
                <a:lnTo>
                  <a:pt x="33" y="280"/>
                </a:lnTo>
                <a:lnTo>
                  <a:pt x="27" y="280"/>
                </a:lnTo>
                <a:lnTo>
                  <a:pt x="24" y="280"/>
                </a:lnTo>
                <a:lnTo>
                  <a:pt x="18" y="280"/>
                </a:lnTo>
                <a:lnTo>
                  <a:pt x="13" y="280"/>
                </a:lnTo>
                <a:lnTo>
                  <a:pt x="9" y="278"/>
                </a:lnTo>
                <a:lnTo>
                  <a:pt x="4" y="278"/>
                </a:lnTo>
                <a:lnTo>
                  <a:pt x="0" y="278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94" name="Freeform 34"/>
          <p:cNvSpPr>
            <a:spLocks/>
          </p:cNvSpPr>
          <p:nvPr/>
        </p:nvSpPr>
        <p:spPr bwMode="auto">
          <a:xfrm>
            <a:off x="2063750" y="1790700"/>
            <a:ext cx="1022350" cy="450850"/>
          </a:xfrm>
          <a:custGeom>
            <a:avLst/>
            <a:gdLst>
              <a:gd name="T0" fmla="*/ 27720925 w 644"/>
              <a:gd name="T1" fmla="*/ 688003450 h 284"/>
              <a:gd name="T2" fmla="*/ 90725625 w 644"/>
              <a:gd name="T3" fmla="*/ 660280938 h 284"/>
              <a:gd name="T4" fmla="*/ 146169063 w 644"/>
              <a:gd name="T5" fmla="*/ 632558425 h 284"/>
              <a:gd name="T6" fmla="*/ 204131863 w 644"/>
              <a:gd name="T7" fmla="*/ 607356863 h 284"/>
              <a:gd name="T8" fmla="*/ 259575300 w 644"/>
              <a:gd name="T9" fmla="*/ 579635938 h 284"/>
              <a:gd name="T10" fmla="*/ 317539688 w 644"/>
              <a:gd name="T11" fmla="*/ 556953738 h 284"/>
              <a:gd name="T12" fmla="*/ 367942813 w 644"/>
              <a:gd name="T13" fmla="*/ 529232813 h 284"/>
              <a:gd name="T14" fmla="*/ 428426563 w 644"/>
              <a:gd name="T15" fmla="*/ 501510300 h 284"/>
              <a:gd name="T16" fmla="*/ 478829688 w 644"/>
              <a:gd name="T17" fmla="*/ 478829688 h 284"/>
              <a:gd name="T18" fmla="*/ 531752175 w 644"/>
              <a:gd name="T19" fmla="*/ 451107175 h 284"/>
              <a:gd name="T20" fmla="*/ 582155300 w 644"/>
              <a:gd name="T21" fmla="*/ 428426563 h 284"/>
              <a:gd name="T22" fmla="*/ 637598738 w 644"/>
              <a:gd name="T23" fmla="*/ 405744363 h 284"/>
              <a:gd name="T24" fmla="*/ 688003450 w 644"/>
              <a:gd name="T25" fmla="*/ 378023438 h 284"/>
              <a:gd name="T26" fmla="*/ 735885625 w 644"/>
              <a:gd name="T27" fmla="*/ 355342825 h 284"/>
              <a:gd name="T28" fmla="*/ 781248438 w 644"/>
              <a:gd name="T29" fmla="*/ 332660625 h 284"/>
              <a:gd name="T30" fmla="*/ 831651563 w 644"/>
              <a:gd name="T31" fmla="*/ 309978425 h 284"/>
              <a:gd name="T32" fmla="*/ 899694988 w 644"/>
              <a:gd name="T33" fmla="*/ 279736550 h 284"/>
              <a:gd name="T34" fmla="*/ 982860938 w 644"/>
              <a:gd name="T35" fmla="*/ 236894688 h 284"/>
              <a:gd name="T36" fmla="*/ 1063505938 w 644"/>
              <a:gd name="T37" fmla="*/ 201612500 h 284"/>
              <a:gd name="T38" fmla="*/ 1146670300 w 644"/>
              <a:gd name="T39" fmla="*/ 163810950 h 284"/>
              <a:gd name="T40" fmla="*/ 1222274988 w 644"/>
              <a:gd name="T41" fmla="*/ 128527175 h 284"/>
              <a:gd name="T42" fmla="*/ 1300400625 w 644"/>
              <a:gd name="T43" fmla="*/ 93244988 h 284"/>
              <a:gd name="T44" fmla="*/ 1378526263 w 644"/>
              <a:gd name="T45" fmla="*/ 55443438 h 284"/>
              <a:gd name="T46" fmla="*/ 1451610000 w 644"/>
              <a:gd name="T47" fmla="*/ 20161250 h 284"/>
              <a:gd name="T48" fmla="*/ 1502013125 w 644"/>
              <a:gd name="T49" fmla="*/ 0 h 284"/>
              <a:gd name="T50" fmla="*/ 1537295313 w 644"/>
              <a:gd name="T51" fmla="*/ 5040313 h 284"/>
              <a:gd name="T52" fmla="*/ 1572577500 w 644"/>
              <a:gd name="T53" fmla="*/ 5040313 h 284"/>
              <a:gd name="T54" fmla="*/ 1605340325 w 644"/>
              <a:gd name="T55" fmla="*/ 10080625 h 284"/>
              <a:gd name="T56" fmla="*/ 1587698438 w 644"/>
              <a:gd name="T57" fmla="*/ 22680613 h 284"/>
              <a:gd name="T58" fmla="*/ 1519655013 w 644"/>
              <a:gd name="T59" fmla="*/ 60483750 h 284"/>
              <a:gd name="T60" fmla="*/ 1446569688 w 644"/>
              <a:gd name="T61" fmla="*/ 95765938 h 284"/>
              <a:gd name="T62" fmla="*/ 1368445638 w 644"/>
              <a:gd name="T63" fmla="*/ 133567488 h 284"/>
              <a:gd name="T64" fmla="*/ 1295360313 w 644"/>
              <a:gd name="T65" fmla="*/ 168851263 h 284"/>
              <a:gd name="T66" fmla="*/ 1214715313 w 644"/>
              <a:gd name="T67" fmla="*/ 209172175 h 284"/>
              <a:gd name="T68" fmla="*/ 1136589675 w 644"/>
              <a:gd name="T69" fmla="*/ 246975313 h 284"/>
              <a:gd name="T70" fmla="*/ 1055944675 w 644"/>
              <a:gd name="T71" fmla="*/ 287297813 h 284"/>
              <a:gd name="T72" fmla="*/ 990420613 w 644"/>
              <a:gd name="T73" fmla="*/ 320059050 h 284"/>
              <a:gd name="T74" fmla="*/ 945057800 w 644"/>
              <a:gd name="T75" fmla="*/ 342741250 h 284"/>
              <a:gd name="T76" fmla="*/ 897175625 w 644"/>
              <a:gd name="T77" fmla="*/ 365421863 h 284"/>
              <a:gd name="T78" fmla="*/ 846772500 w 644"/>
              <a:gd name="T79" fmla="*/ 393144375 h 284"/>
              <a:gd name="T80" fmla="*/ 801409688 w 644"/>
              <a:gd name="T81" fmla="*/ 415824988 h 284"/>
              <a:gd name="T82" fmla="*/ 751006563 w 644"/>
              <a:gd name="T83" fmla="*/ 438507188 h 284"/>
              <a:gd name="T84" fmla="*/ 700603438 w 644"/>
              <a:gd name="T85" fmla="*/ 461187800 h 284"/>
              <a:gd name="T86" fmla="*/ 645160000 w 644"/>
              <a:gd name="T87" fmla="*/ 488910313 h 284"/>
              <a:gd name="T88" fmla="*/ 594756875 w 644"/>
              <a:gd name="T89" fmla="*/ 514111875 h 284"/>
              <a:gd name="T90" fmla="*/ 546873113 w 644"/>
              <a:gd name="T91" fmla="*/ 536792488 h 284"/>
              <a:gd name="T92" fmla="*/ 491429675 w 644"/>
              <a:gd name="T93" fmla="*/ 564515000 h 284"/>
              <a:gd name="T94" fmla="*/ 435986238 w 644"/>
              <a:gd name="T95" fmla="*/ 592235925 h 284"/>
              <a:gd name="T96" fmla="*/ 383063750 w 644"/>
              <a:gd name="T97" fmla="*/ 619958438 h 284"/>
              <a:gd name="T98" fmla="*/ 327620313 w 644"/>
              <a:gd name="T99" fmla="*/ 647680950 h 284"/>
              <a:gd name="T100" fmla="*/ 269655925 w 644"/>
              <a:gd name="T101" fmla="*/ 675401875 h 284"/>
              <a:gd name="T102" fmla="*/ 214212488 w 644"/>
              <a:gd name="T103" fmla="*/ 700603438 h 284"/>
              <a:gd name="T104" fmla="*/ 173891575 w 644"/>
              <a:gd name="T105" fmla="*/ 715724375 h 284"/>
              <a:gd name="T106" fmla="*/ 151209375 w 644"/>
              <a:gd name="T107" fmla="*/ 710684063 h 284"/>
              <a:gd name="T108" fmla="*/ 128527175 w 644"/>
              <a:gd name="T109" fmla="*/ 710684063 h 284"/>
              <a:gd name="T110" fmla="*/ 105846563 w 644"/>
              <a:gd name="T111" fmla="*/ 710684063 h 284"/>
              <a:gd name="T112" fmla="*/ 83165950 w 644"/>
              <a:gd name="T113" fmla="*/ 705643750 h 284"/>
              <a:gd name="T114" fmla="*/ 60483750 w 644"/>
              <a:gd name="T115" fmla="*/ 705643750 h 284"/>
              <a:gd name="T116" fmla="*/ 32761238 w 644"/>
              <a:gd name="T117" fmla="*/ 705643750 h 284"/>
              <a:gd name="T118" fmla="*/ 10080625 w 644"/>
              <a:gd name="T119" fmla="*/ 700603438 h 28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44"/>
              <a:gd name="T181" fmla="*/ 0 h 284"/>
              <a:gd name="T182" fmla="*/ 644 w 644"/>
              <a:gd name="T183" fmla="*/ 284 h 28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44" h="284">
                <a:moveTo>
                  <a:pt x="0" y="278"/>
                </a:moveTo>
                <a:lnTo>
                  <a:pt x="11" y="273"/>
                </a:lnTo>
                <a:lnTo>
                  <a:pt x="24" y="268"/>
                </a:lnTo>
                <a:lnTo>
                  <a:pt x="36" y="262"/>
                </a:lnTo>
                <a:lnTo>
                  <a:pt x="47" y="257"/>
                </a:lnTo>
                <a:lnTo>
                  <a:pt x="58" y="251"/>
                </a:lnTo>
                <a:lnTo>
                  <a:pt x="70" y="246"/>
                </a:lnTo>
                <a:lnTo>
                  <a:pt x="81" y="241"/>
                </a:lnTo>
                <a:lnTo>
                  <a:pt x="92" y="235"/>
                </a:lnTo>
                <a:lnTo>
                  <a:pt x="103" y="230"/>
                </a:lnTo>
                <a:lnTo>
                  <a:pt x="114" y="224"/>
                </a:lnTo>
                <a:lnTo>
                  <a:pt x="126" y="221"/>
                </a:lnTo>
                <a:lnTo>
                  <a:pt x="137" y="215"/>
                </a:lnTo>
                <a:lnTo>
                  <a:pt x="146" y="210"/>
                </a:lnTo>
                <a:lnTo>
                  <a:pt x="159" y="204"/>
                </a:lnTo>
                <a:lnTo>
                  <a:pt x="170" y="199"/>
                </a:lnTo>
                <a:lnTo>
                  <a:pt x="179" y="195"/>
                </a:lnTo>
                <a:lnTo>
                  <a:pt x="190" y="190"/>
                </a:lnTo>
                <a:lnTo>
                  <a:pt x="200" y="185"/>
                </a:lnTo>
                <a:lnTo>
                  <a:pt x="211" y="179"/>
                </a:lnTo>
                <a:lnTo>
                  <a:pt x="220" y="174"/>
                </a:lnTo>
                <a:lnTo>
                  <a:pt x="231" y="170"/>
                </a:lnTo>
                <a:lnTo>
                  <a:pt x="242" y="165"/>
                </a:lnTo>
                <a:lnTo>
                  <a:pt x="253" y="161"/>
                </a:lnTo>
                <a:lnTo>
                  <a:pt x="262" y="156"/>
                </a:lnTo>
                <a:lnTo>
                  <a:pt x="273" y="150"/>
                </a:lnTo>
                <a:lnTo>
                  <a:pt x="282" y="147"/>
                </a:lnTo>
                <a:lnTo>
                  <a:pt x="292" y="141"/>
                </a:lnTo>
                <a:lnTo>
                  <a:pt x="301" y="136"/>
                </a:lnTo>
                <a:lnTo>
                  <a:pt x="310" y="132"/>
                </a:lnTo>
                <a:lnTo>
                  <a:pt x="321" y="127"/>
                </a:lnTo>
                <a:lnTo>
                  <a:pt x="330" y="123"/>
                </a:lnTo>
                <a:lnTo>
                  <a:pt x="339" y="120"/>
                </a:lnTo>
                <a:lnTo>
                  <a:pt x="357" y="111"/>
                </a:lnTo>
                <a:lnTo>
                  <a:pt x="374" y="103"/>
                </a:lnTo>
                <a:lnTo>
                  <a:pt x="390" y="94"/>
                </a:lnTo>
                <a:lnTo>
                  <a:pt x="406" y="87"/>
                </a:lnTo>
                <a:lnTo>
                  <a:pt x="422" y="80"/>
                </a:lnTo>
                <a:lnTo>
                  <a:pt x="439" y="73"/>
                </a:lnTo>
                <a:lnTo>
                  <a:pt x="455" y="65"/>
                </a:lnTo>
                <a:lnTo>
                  <a:pt x="469" y="58"/>
                </a:lnTo>
                <a:lnTo>
                  <a:pt x="485" y="51"/>
                </a:lnTo>
                <a:lnTo>
                  <a:pt x="502" y="44"/>
                </a:lnTo>
                <a:lnTo>
                  <a:pt x="516" y="37"/>
                </a:lnTo>
                <a:lnTo>
                  <a:pt x="531" y="29"/>
                </a:lnTo>
                <a:lnTo>
                  <a:pt x="547" y="22"/>
                </a:lnTo>
                <a:lnTo>
                  <a:pt x="561" y="15"/>
                </a:lnTo>
                <a:lnTo>
                  <a:pt x="576" y="8"/>
                </a:lnTo>
                <a:lnTo>
                  <a:pt x="590" y="0"/>
                </a:lnTo>
                <a:lnTo>
                  <a:pt x="596" y="0"/>
                </a:lnTo>
                <a:lnTo>
                  <a:pt x="603" y="0"/>
                </a:lnTo>
                <a:lnTo>
                  <a:pt x="610" y="2"/>
                </a:lnTo>
                <a:lnTo>
                  <a:pt x="617" y="2"/>
                </a:lnTo>
                <a:lnTo>
                  <a:pt x="624" y="2"/>
                </a:lnTo>
                <a:lnTo>
                  <a:pt x="630" y="2"/>
                </a:lnTo>
                <a:lnTo>
                  <a:pt x="637" y="4"/>
                </a:lnTo>
                <a:lnTo>
                  <a:pt x="644" y="4"/>
                </a:lnTo>
                <a:lnTo>
                  <a:pt x="630" y="9"/>
                </a:lnTo>
                <a:lnTo>
                  <a:pt x="617" y="17"/>
                </a:lnTo>
                <a:lnTo>
                  <a:pt x="603" y="24"/>
                </a:lnTo>
                <a:lnTo>
                  <a:pt x="588" y="31"/>
                </a:lnTo>
                <a:lnTo>
                  <a:pt x="574" y="38"/>
                </a:lnTo>
                <a:lnTo>
                  <a:pt x="559" y="46"/>
                </a:lnTo>
                <a:lnTo>
                  <a:pt x="543" y="53"/>
                </a:lnTo>
                <a:lnTo>
                  <a:pt x="529" y="60"/>
                </a:lnTo>
                <a:lnTo>
                  <a:pt x="514" y="67"/>
                </a:lnTo>
                <a:lnTo>
                  <a:pt x="498" y="76"/>
                </a:lnTo>
                <a:lnTo>
                  <a:pt x="482" y="83"/>
                </a:lnTo>
                <a:lnTo>
                  <a:pt x="467" y="91"/>
                </a:lnTo>
                <a:lnTo>
                  <a:pt x="451" y="98"/>
                </a:lnTo>
                <a:lnTo>
                  <a:pt x="435" y="107"/>
                </a:lnTo>
                <a:lnTo>
                  <a:pt x="419" y="114"/>
                </a:lnTo>
                <a:lnTo>
                  <a:pt x="402" y="123"/>
                </a:lnTo>
                <a:lnTo>
                  <a:pt x="393" y="127"/>
                </a:lnTo>
                <a:lnTo>
                  <a:pt x="384" y="132"/>
                </a:lnTo>
                <a:lnTo>
                  <a:pt x="375" y="136"/>
                </a:lnTo>
                <a:lnTo>
                  <a:pt x="366" y="141"/>
                </a:lnTo>
                <a:lnTo>
                  <a:pt x="356" y="145"/>
                </a:lnTo>
                <a:lnTo>
                  <a:pt x="347" y="150"/>
                </a:lnTo>
                <a:lnTo>
                  <a:pt x="336" y="156"/>
                </a:lnTo>
                <a:lnTo>
                  <a:pt x="327" y="159"/>
                </a:lnTo>
                <a:lnTo>
                  <a:pt x="318" y="165"/>
                </a:lnTo>
                <a:lnTo>
                  <a:pt x="307" y="170"/>
                </a:lnTo>
                <a:lnTo>
                  <a:pt x="298" y="174"/>
                </a:lnTo>
                <a:lnTo>
                  <a:pt x="287" y="179"/>
                </a:lnTo>
                <a:lnTo>
                  <a:pt x="278" y="183"/>
                </a:lnTo>
                <a:lnTo>
                  <a:pt x="267" y="188"/>
                </a:lnTo>
                <a:lnTo>
                  <a:pt x="256" y="194"/>
                </a:lnTo>
                <a:lnTo>
                  <a:pt x="247" y="199"/>
                </a:lnTo>
                <a:lnTo>
                  <a:pt x="236" y="204"/>
                </a:lnTo>
                <a:lnTo>
                  <a:pt x="226" y="210"/>
                </a:lnTo>
                <a:lnTo>
                  <a:pt x="217" y="213"/>
                </a:lnTo>
                <a:lnTo>
                  <a:pt x="206" y="219"/>
                </a:lnTo>
                <a:lnTo>
                  <a:pt x="195" y="224"/>
                </a:lnTo>
                <a:lnTo>
                  <a:pt x="184" y="230"/>
                </a:lnTo>
                <a:lnTo>
                  <a:pt x="173" y="235"/>
                </a:lnTo>
                <a:lnTo>
                  <a:pt x="162" y="241"/>
                </a:lnTo>
                <a:lnTo>
                  <a:pt x="152" y="246"/>
                </a:lnTo>
                <a:lnTo>
                  <a:pt x="141" y="251"/>
                </a:lnTo>
                <a:lnTo>
                  <a:pt x="130" y="257"/>
                </a:lnTo>
                <a:lnTo>
                  <a:pt x="117" y="262"/>
                </a:lnTo>
                <a:lnTo>
                  <a:pt x="107" y="268"/>
                </a:lnTo>
                <a:lnTo>
                  <a:pt x="96" y="273"/>
                </a:lnTo>
                <a:lnTo>
                  <a:pt x="85" y="278"/>
                </a:lnTo>
                <a:lnTo>
                  <a:pt x="72" y="284"/>
                </a:lnTo>
                <a:lnTo>
                  <a:pt x="69" y="284"/>
                </a:lnTo>
                <a:lnTo>
                  <a:pt x="63" y="284"/>
                </a:lnTo>
                <a:lnTo>
                  <a:pt x="60" y="282"/>
                </a:lnTo>
                <a:lnTo>
                  <a:pt x="54" y="282"/>
                </a:lnTo>
                <a:lnTo>
                  <a:pt x="51" y="282"/>
                </a:lnTo>
                <a:lnTo>
                  <a:pt x="45" y="282"/>
                </a:lnTo>
                <a:lnTo>
                  <a:pt x="42" y="282"/>
                </a:lnTo>
                <a:lnTo>
                  <a:pt x="36" y="282"/>
                </a:lnTo>
                <a:lnTo>
                  <a:pt x="33" y="280"/>
                </a:lnTo>
                <a:lnTo>
                  <a:pt x="27" y="280"/>
                </a:lnTo>
                <a:lnTo>
                  <a:pt x="24" y="280"/>
                </a:lnTo>
                <a:lnTo>
                  <a:pt x="18" y="280"/>
                </a:lnTo>
                <a:lnTo>
                  <a:pt x="13" y="280"/>
                </a:lnTo>
                <a:lnTo>
                  <a:pt x="9" y="278"/>
                </a:lnTo>
                <a:lnTo>
                  <a:pt x="4" y="278"/>
                </a:lnTo>
                <a:lnTo>
                  <a:pt x="0" y="278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95" name="Freeform 35"/>
          <p:cNvSpPr>
            <a:spLocks/>
          </p:cNvSpPr>
          <p:nvPr/>
        </p:nvSpPr>
        <p:spPr bwMode="auto">
          <a:xfrm>
            <a:off x="3548063" y="1849438"/>
            <a:ext cx="655637" cy="488950"/>
          </a:xfrm>
          <a:custGeom>
            <a:avLst/>
            <a:gdLst>
              <a:gd name="T0" fmla="*/ 186491420 w 413"/>
              <a:gd name="T1" fmla="*/ 776208125 h 308"/>
              <a:gd name="T2" fmla="*/ 163809238 w 413"/>
              <a:gd name="T3" fmla="*/ 771167813 h 308"/>
              <a:gd name="T4" fmla="*/ 136088334 w 413"/>
              <a:gd name="T5" fmla="*/ 771167813 h 308"/>
              <a:gd name="T6" fmla="*/ 113406151 w 413"/>
              <a:gd name="T7" fmla="*/ 771167813 h 308"/>
              <a:gd name="T8" fmla="*/ 85685247 w 413"/>
              <a:gd name="T9" fmla="*/ 768648450 h 308"/>
              <a:gd name="T10" fmla="*/ 57962756 w 413"/>
              <a:gd name="T11" fmla="*/ 768648450 h 308"/>
              <a:gd name="T12" fmla="*/ 35282161 w 413"/>
              <a:gd name="T13" fmla="*/ 768648450 h 308"/>
              <a:gd name="T14" fmla="*/ 12599978 w 413"/>
              <a:gd name="T15" fmla="*/ 763608138 h 308"/>
              <a:gd name="T16" fmla="*/ 35282161 w 413"/>
              <a:gd name="T17" fmla="*/ 730845313 h 308"/>
              <a:gd name="T18" fmla="*/ 103325534 w 413"/>
              <a:gd name="T19" fmla="*/ 672882513 h 308"/>
              <a:gd name="T20" fmla="*/ 171370494 w 413"/>
              <a:gd name="T21" fmla="*/ 612397175 h 308"/>
              <a:gd name="T22" fmla="*/ 239413867 w 413"/>
              <a:gd name="T23" fmla="*/ 559474688 h 308"/>
              <a:gd name="T24" fmla="*/ 304937880 w 413"/>
              <a:gd name="T25" fmla="*/ 504031250 h 308"/>
              <a:gd name="T26" fmla="*/ 362902223 w 413"/>
              <a:gd name="T27" fmla="*/ 448587813 h 308"/>
              <a:gd name="T28" fmla="*/ 425905288 w 413"/>
              <a:gd name="T29" fmla="*/ 395663738 h 308"/>
              <a:gd name="T30" fmla="*/ 486388992 w 413"/>
              <a:gd name="T31" fmla="*/ 345262200 h 308"/>
              <a:gd name="T32" fmla="*/ 541832387 w 413"/>
              <a:gd name="T33" fmla="*/ 299897800 h 308"/>
              <a:gd name="T34" fmla="*/ 589716113 w 413"/>
              <a:gd name="T35" fmla="*/ 254534988 h 308"/>
              <a:gd name="T36" fmla="*/ 640119199 w 413"/>
              <a:gd name="T37" fmla="*/ 211693125 h 308"/>
              <a:gd name="T38" fmla="*/ 685481977 w 413"/>
              <a:gd name="T39" fmla="*/ 171370625 h 308"/>
              <a:gd name="T40" fmla="*/ 735885064 w 413"/>
              <a:gd name="T41" fmla="*/ 131048125 h 308"/>
              <a:gd name="T42" fmla="*/ 781247842 w 413"/>
              <a:gd name="T43" fmla="*/ 93246575 h 308"/>
              <a:gd name="T44" fmla="*/ 826610620 w 413"/>
              <a:gd name="T45" fmla="*/ 52922488 h 308"/>
              <a:gd name="T46" fmla="*/ 871973398 w 413"/>
              <a:gd name="T47" fmla="*/ 17640300 h 308"/>
              <a:gd name="T48" fmla="*/ 909774919 w 413"/>
              <a:gd name="T49" fmla="*/ 0 h 308"/>
              <a:gd name="T50" fmla="*/ 950097388 w 413"/>
              <a:gd name="T51" fmla="*/ 2520950 h 308"/>
              <a:gd name="T52" fmla="*/ 985379549 w 413"/>
              <a:gd name="T53" fmla="*/ 2520950 h 308"/>
              <a:gd name="T54" fmla="*/ 1023182657 w 413"/>
              <a:gd name="T55" fmla="*/ 2520950 h 308"/>
              <a:gd name="T56" fmla="*/ 1023182657 w 413"/>
              <a:gd name="T57" fmla="*/ 25201563 h 308"/>
              <a:gd name="T58" fmla="*/ 982860188 w 413"/>
              <a:gd name="T59" fmla="*/ 63003113 h 308"/>
              <a:gd name="T60" fmla="*/ 937497410 w 413"/>
              <a:gd name="T61" fmla="*/ 98285300 h 308"/>
              <a:gd name="T62" fmla="*/ 894653993 w 413"/>
              <a:gd name="T63" fmla="*/ 138607800 h 308"/>
              <a:gd name="T64" fmla="*/ 849291215 w 413"/>
              <a:gd name="T65" fmla="*/ 181451250 h 308"/>
              <a:gd name="T66" fmla="*/ 803928437 w 413"/>
              <a:gd name="T67" fmla="*/ 221773750 h 308"/>
              <a:gd name="T68" fmla="*/ 753525350 w 413"/>
              <a:gd name="T69" fmla="*/ 262096250 h 308"/>
              <a:gd name="T70" fmla="*/ 708162572 w 413"/>
              <a:gd name="T71" fmla="*/ 307459063 h 308"/>
              <a:gd name="T72" fmla="*/ 657759486 w 413"/>
              <a:gd name="T73" fmla="*/ 352821875 h 308"/>
              <a:gd name="T74" fmla="*/ 599796730 w 413"/>
              <a:gd name="T75" fmla="*/ 403225000 h 308"/>
              <a:gd name="T76" fmla="*/ 544353335 w 413"/>
              <a:gd name="T77" fmla="*/ 458668438 h 308"/>
              <a:gd name="T78" fmla="*/ 486388992 w 413"/>
              <a:gd name="T79" fmla="*/ 514111875 h 308"/>
              <a:gd name="T80" fmla="*/ 425905288 w 413"/>
              <a:gd name="T81" fmla="*/ 567034363 h 308"/>
              <a:gd name="T82" fmla="*/ 362902223 w 413"/>
              <a:gd name="T83" fmla="*/ 627518113 h 308"/>
              <a:gd name="T84" fmla="*/ 299897571 w 413"/>
              <a:gd name="T85" fmla="*/ 685482500 h 308"/>
              <a:gd name="T86" fmla="*/ 231854198 w 413"/>
              <a:gd name="T87" fmla="*/ 745966250 h 30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13"/>
              <a:gd name="T133" fmla="*/ 0 h 308"/>
              <a:gd name="T134" fmla="*/ 413 w 413"/>
              <a:gd name="T135" fmla="*/ 308 h 30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13" h="308">
                <a:moveTo>
                  <a:pt x="79" y="308"/>
                </a:moveTo>
                <a:lnTo>
                  <a:pt x="74" y="308"/>
                </a:lnTo>
                <a:lnTo>
                  <a:pt x="68" y="308"/>
                </a:lnTo>
                <a:lnTo>
                  <a:pt x="65" y="306"/>
                </a:lnTo>
                <a:lnTo>
                  <a:pt x="59" y="306"/>
                </a:lnTo>
                <a:lnTo>
                  <a:pt x="54" y="306"/>
                </a:lnTo>
                <a:lnTo>
                  <a:pt x="49" y="306"/>
                </a:lnTo>
                <a:lnTo>
                  <a:pt x="45" y="306"/>
                </a:lnTo>
                <a:lnTo>
                  <a:pt x="40" y="306"/>
                </a:lnTo>
                <a:lnTo>
                  <a:pt x="34" y="305"/>
                </a:lnTo>
                <a:lnTo>
                  <a:pt x="29" y="305"/>
                </a:lnTo>
                <a:lnTo>
                  <a:pt x="23" y="305"/>
                </a:lnTo>
                <a:lnTo>
                  <a:pt x="20" y="305"/>
                </a:lnTo>
                <a:lnTo>
                  <a:pt x="14" y="305"/>
                </a:lnTo>
                <a:lnTo>
                  <a:pt x="9" y="303"/>
                </a:lnTo>
                <a:lnTo>
                  <a:pt x="5" y="303"/>
                </a:lnTo>
                <a:lnTo>
                  <a:pt x="0" y="303"/>
                </a:lnTo>
                <a:lnTo>
                  <a:pt x="14" y="290"/>
                </a:lnTo>
                <a:lnTo>
                  <a:pt x="27" y="279"/>
                </a:lnTo>
                <a:lnTo>
                  <a:pt x="41" y="267"/>
                </a:lnTo>
                <a:lnTo>
                  <a:pt x="56" y="256"/>
                </a:lnTo>
                <a:lnTo>
                  <a:pt x="68" y="243"/>
                </a:lnTo>
                <a:lnTo>
                  <a:pt x="81" y="232"/>
                </a:lnTo>
                <a:lnTo>
                  <a:pt x="95" y="222"/>
                </a:lnTo>
                <a:lnTo>
                  <a:pt x="108" y="211"/>
                </a:lnTo>
                <a:lnTo>
                  <a:pt x="121" y="200"/>
                </a:lnTo>
                <a:lnTo>
                  <a:pt x="133" y="189"/>
                </a:lnTo>
                <a:lnTo>
                  <a:pt x="144" y="178"/>
                </a:lnTo>
                <a:lnTo>
                  <a:pt x="157" y="167"/>
                </a:lnTo>
                <a:lnTo>
                  <a:pt x="169" y="157"/>
                </a:lnTo>
                <a:lnTo>
                  <a:pt x="182" y="148"/>
                </a:lnTo>
                <a:lnTo>
                  <a:pt x="193" y="137"/>
                </a:lnTo>
                <a:lnTo>
                  <a:pt x="204" y="128"/>
                </a:lnTo>
                <a:lnTo>
                  <a:pt x="215" y="119"/>
                </a:lnTo>
                <a:lnTo>
                  <a:pt x="224" y="110"/>
                </a:lnTo>
                <a:lnTo>
                  <a:pt x="234" y="101"/>
                </a:lnTo>
                <a:lnTo>
                  <a:pt x="243" y="93"/>
                </a:lnTo>
                <a:lnTo>
                  <a:pt x="254" y="84"/>
                </a:lnTo>
                <a:lnTo>
                  <a:pt x="263" y="77"/>
                </a:lnTo>
                <a:lnTo>
                  <a:pt x="272" y="68"/>
                </a:lnTo>
                <a:lnTo>
                  <a:pt x="283" y="61"/>
                </a:lnTo>
                <a:lnTo>
                  <a:pt x="292" y="52"/>
                </a:lnTo>
                <a:lnTo>
                  <a:pt x="301" y="45"/>
                </a:lnTo>
                <a:lnTo>
                  <a:pt x="310" y="37"/>
                </a:lnTo>
                <a:lnTo>
                  <a:pt x="319" y="30"/>
                </a:lnTo>
                <a:lnTo>
                  <a:pt x="328" y="21"/>
                </a:lnTo>
                <a:lnTo>
                  <a:pt x="337" y="14"/>
                </a:lnTo>
                <a:lnTo>
                  <a:pt x="346" y="7"/>
                </a:lnTo>
                <a:lnTo>
                  <a:pt x="355" y="0"/>
                </a:lnTo>
                <a:lnTo>
                  <a:pt x="361" y="0"/>
                </a:lnTo>
                <a:lnTo>
                  <a:pt x="370" y="0"/>
                </a:lnTo>
                <a:lnTo>
                  <a:pt x="377" y="1"/>
                </a:lnTo>
                <a:lnTo>
                  <a:pt x="384" y="1"/>
                </a:lnTo>
                <a:lnTo>
                  <a:pt x="391" y="1"/>
                </a:lnTo>
                <a:lnTo>
                  <a:pt x="399" y="1"/>
                </a:lnTo>
                <a:lnTo>
                  <a:pt x="406" y="1"/>
                </a:lnTo>
                <a:lnTo>
                  <a:pt x="413" y="1"/>
                </a:lnTo>
                <a:lnTo>
                  <a:pt x="406" y="10"/>
                </a:lnTo>
                <a:lnTo>
                  <a:pt x="397" y="18"/>
                </a:lnTo>
                <a:lnTo>
                  <a:pt x="390" y="25"/>
                </a:lnTo>
                <a:lnTo>
                  <a:pt x="381" y="32"/>
                </a:lnTo>
                <a:lnTo>
                  <a:pt x="372" y="39"/>
                </a:lnTo>
                <a:lnTo>
                  <a:pt x="363" y="48"/>
                </a:lnTo>
                <a:lnTo>
                  <a:pt x="355" y="55"/>
                </a:lnTo>
                <a:lnTo>
                  <a:pt x="346" y="63"/>
                </a:lnTo>
                <a:lnTo>
                  <a:pt x="337" y="72"/>
                </a:lnTo>
                <a:lnTo>
                  <a:pt x="328" y="81"/>
                </a:lnTo>
                <a:lnTo>
                  <a:pt x="319" y="88"/>
                </a:lnTo>
                <a:lnTo>
                  <a:pt x="308" y="97"/>
                </a:lnTo>
                <a:lnTo>
                  <a:pt x="299" y="104"/>
                </a:lnTo>
                <a:lnTo>
                  <a:pt x="290" y="113"/>
                </a:lnTo>
                <a:lnTo>
                  <a:pt x="281" y="122"/>
                </a:lnTo>
                <a:lnTo>
                  <a:pt x="270" y="131"/>
                </a:lnTo>
                <a:lnTo>
                  <a:pt x="261" y="140"/>
                </a:lnTo>
                <a:lnTo>
                  <a:pt x="251" y="151"/>
                </a:lnTo>
                <a:lnTo>
                  <a:pt x="238" y="160"/>
                </a:lnTo>
                <a:lnTo>
                  <a:pt x="227" y="171"/>
                </a:lnTo>
                <a:lnTo>
                  <a:pt x="216" y="182"/>
                </a:lnTo>
                <a:lnTo>
                  <a:pt x="204" y="193"/>
                </a:lnTo>
                <a:lnTo>
                  <a:pt x="193" y="204"/>
                </a:lnTo>
                <a:lnTo>
                  <a:pt x="180" y="214"/>
                </a:lnTo>
                <a:lnTo>
                  <a:pt x="169" y="225"/>
                </a:lnTo>
                <a:lnTo>
                  <a:pt x="157" y="236"/>
                </a:lnTo>
                <a:lnTo>
                  <a:pt x="144" y="249"/>
                </a:lnTo>
                <a:lnTo>
                  <a:pt x="132" y="259"/>
                </a:lnTo>
                <a:lnTo>
                  <a:pt x="119" y="272"/>
                </a:lnTo>
                <a:lnTo>
                  <a:pt x="104" y="283"/>
                </a:lnTo>
                <a:lnTo>
                  <a:pt x="92" y="296"/>
                </a:lnTo>
                <a:lnTo>
                  <a:pt x="79" y="308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96" name="Freeform 36"/>
          <p:cNvSpPr>
            <a:spLocks/>
          </p:cNvSpPr>
          <p:nvPr/>
        </p:nvSpPr>
        <p:spPr bwMode="auto">
          <a:xfrm>
            <a:off x="3548063" y="1849438"/>
            <a:ext cx="655637" cy="488950"/>
          </a:xfrm>
          <a:custGeom>
            <a:avLst/>
            <a:gdLst>
              <a:gd name="T0" fmla="*/ 186491420 w 413"/>
              <a:gd name="T1" fmla="*/ 776208125 h 308"/>
              <a:gd name="T2" fmla="*/ 163809238 w 413"/>
              <a:gd name="T3" fmla="*/ 771167813 h 308"/>
              <a:gd name="T4" fmla="*/ 136088334 w 413"/>
              <a:gd name="T5" fmla="*/ 771167813 h 308"/>
              <a:gd name="T6" fmla="*/ 113406151 w 413"/>
              <a:gd name="T7" fmla="*/ 771167813 h 308"/>
              <a:gd name="T8" fmla="*/ 85685247 w 413"/>
              <a:gd name="T9" fmla="*/ 768648450 h 308"/>
              <a:gd name="T10" fmla="*/ 57962756 w 413"/>
              <a:gd name="T11" fmla="*/ 768648450 h 308"/>
              <a:gd name="T12" fmla="*/ 35282161 w 413"/>
              <a:gd name="T13" fmla="*/ 768648450 h 308"/>
              <a:gd name="T14" fmla="*/ 12599978 w 413"/>
              <a:gd name="T15" fmla="*/ 763608138 h 308"/>
              <a:gd name="T16" fmla="*/ 35282161 w 413"/>
              <a:gd name="T17" fmla="*/ 730845313 h 308"/>
              <a:gd name="T18" fmla="*/ 103325534 w 413"/>
              <a:gd name="T19" fmla="*/ 672882513 h 308"/>
              <a:gd name="T20" fmla="*/ 171370494 w 413"/>
              <a:gd name="T21" fmla="*/ 612397175 h 308"/>
              <a:gd name="T22" fmla="*/ 239413867 w 413"/>
              <a:gd name="T23" fmla="*/ 559474688 h 308"/>
              <a:gd name="T24" fmla="*/ 304937880 w 413"/>
              <a:gd name="T25" fmla="*/ 504031250 h 308"/>
              <a:gd name="T26" fmla="*/ 362902223 w 413"/>
              <a:gd name="T27" fmla="*/ 448587813 h 308"/>
              <a:gd name="T28" fmla="*/ 425905288 w 413"/>
              <a:gd name="T29" fmla="*/ 395663738 h 308"/>
              <a:gd name="T30" fmla="*/ 486388992 w 413"/>
              <a:gd name="T31" fmla="*/ 345262200 h 308"/>
              <a:gd name="T32" fmla="*/ 541832387 w 413"/>
              <a:gd name="T33" fmla="*/ 299897800 h 308"/>
              <a:gd name="T34" fmla="*/ 589716113 w 413"/>
              <a:gd name="T35" fmla="*/ 254534988 h 308"/>
              <a:gd name="T36" fmla="*/ 640119199 w 413"/>
              <a:gd name="T37" fmla="*/ 211693125 h 308"/>
              <a:gd name="T38" fmla="*/ 685481977 w 413"/>
              <a:gd name="T39" fmla="*/ 171370625 h 308"/>
              <a:gd name="T40" fmla="*/ 735885064 w 413"/>
              <a:gd name="T41" fmla="*/ 131048125 h 308"/>
              <a:gd name="T42" fmla="*/ 781247842 w 413"/>
              <a:gd name="T43" fmla="*/ 93246575 h 308"/>
              <a:gd name="T44" fmla="*/ 826610620 w 413"/>
              <a:gd name="T45" fmla="*/ 52922488 h 308"/>
              <a:gd name="T46" fmla="*/ 871973398 w 413"/>
              <a:gd name="T47" fmla="*/ 17640300 h 308"/>
              <a:gd name="T48" fmla="*/ 909774919 w 413"/>
              <a:gd name="T49" fmla="*/ 0 h 308"/>
              <a:gd name="T50" fmla="*/ 950097388 w 413"/>
              <a:gd name="T51" fmla="*/ 2520950 h 308"/>
              <a:gd name="T52" fmla="*/ 985379549 w 413"/>
              <a:gd name="T53" fmla="*/ 2520950 h 308"/>
              <a:gd name="T54" fmla="*/ 1023182657 w 413"/>
              <a:gd name="T55" fmla="*/ 2520950 h 308"/>
              <a:gd name="T56" fmla="*/ 1023182657 w 413"/>
              <a:gd name="T57" fmla="*/ 25201563 h 308"/>
              <a:gd name="T58" fmla="*/ 982860188 w 413"/>
              <a:gd name="T59" fmla="*/ 63003113 h 308"/>
              <a:gd name="T60" fmla="*/ 937497410 w 413"/>
              <a:gd name="T61" fmla="*/ 98285300 h 308"/>
              <a:gd name="T62" fmla="*/ 894653993 w 413"/>
              <a:gd name="T63" fmla="*/ 138607800 h 308"/>
              <a:gd name="T64" fmla="*/ 849291215 w 413"/>
              <a:gd name="T65" fmla="*/ 181451250 h 308"/>
              <a:gd name="T66" fmla="*/ 803928437 w 413"/>
              <a:gd name="T67" fmla="*/ 221773750 h 308"/>
              <a:gd name="T68" fmla="*/ 753525350 w 413"/>
              <a:gd name="T69" fmla="*/ 262096250 h 308"/>
              <a:gd name="T70" fmla="*/ 708162572 w 413"/>
              <a:gd name="T71" fmla="*/ 307459063 h 308"/>
              <a:gd name="T72" fmla="*/ 657759486 w 413"/>
              <a:gd name="T73" fmla="*/ 352821875 h 308"/>
              <a:gd name="T74" fmla="*/ 599796730 w 413"/>
              <a:gd name="T75" fmla="*/ 403225000 h 308"/>
              <a:gd name="T76" fmla="*/ 544353335 w 413"/>
              <a:gd name="T77" fmla="*/ 458668438 h 308"/>
              <a:gd name="T78" fmla="*/ 486388992 w 413"/>
              <a:gd name="T79" fmla="*/ 514111875 h 308"/>
              <a:gd name="T80" fmla="*/ 425905288 w 413"/>
              <a:gd name="T81" fmla="*/ 567034363 h 308"/>
              <a:gd name="T82" fmla="*/ 362902223 w 413"/>
              <a:gd name="T83" fmla="*/ 627518113 h 308"/>
              <a:gd name="T84" fmla="*/ 299897571 w 413"/>
              <a:gd name="T85" fmla="*/ 685482500 h 308"/>
              <a:gd name="T86" fmla="*/ 231854198 w 413"/>
              <a:gd name="T87" fmla="*/ 745966250 h 30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13"/>
              <a:gd name="T133" fmla="*/ 0 h 308"/>
              <a:gd name="T134" fmla="*/ 413 w 413"/>
              <a:gd name="T135" fmla="*/ 308 h 30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13" h="308">
                <a:moveTo>
                  <a:pt x="79" y="308"/>
                </a:moveTo>
                <a:lnTo>
                  <a:pt x="74" y="308"/>
                </a:lnTo>
                <a:lnTo>
                  <a:pt x="68" y="308"/>
                </a:lnTo>
                <a:lnTo>
                  <a:pt x="65" y="306"/>
                </a:lnTo>
                <a:lnTo>
                  <a:pt x="59" y="306"/>
                </a:lnTo>
                <a:lnTo>
                  <a:pt x="54" y="306"/>
                </a:lnTo>
                <a:lnTo>
                  <a:pt x="49" y="306"/>
                </a:lnTo>
                <a:lnTo>
                  <a:pt x="45" y="306"/>
                </a:lnTo>
                <a:lnTo>
                  <a:pt x="40" y="306"/>
                </a:lnTo>
                <a:lnTo>
                  <a:pt x="34" y="305"/>
                </a:lnTo>
                <a:lnTo>
                  <a:pt x="29" y="305"/>
                </a:lnTo>
                <a:lnTo>
                  <a:pt x="23" y="305"/>
                </a:lnTo>
                <a:lnTo>
                  <a:pt x="20" y="305"/>
                </a:lnTo>
                <a:lnTo>
                  <a:pt x="14" y="305"/>
                </a:lnTo>
                <a:lnTo>
                  <a:pt x="9" y="303"/>
                </a:lnTo>
                <a:lnTo>
                  <a:pt x="5" y="303"/>
                </a:lnTo>
                <a:lnTo>
                  <a:pt x="0" y="303"/>
                </a:lnTo>
                <a:lnTo>
                  <a:pt x="14" y="290"/>
                </a:lnTo>
                <a:lnTo>
                  <a:pt x="27" y="279"/>
                </a:lnTo>
                <a:lnTo>
                  <a:pt x="41" y="267"/>
                </a:lnTo>
                <a:lnTo>
                  <a:pt x="56" y="256"/>
                </a:lnTo>
                <a:lnTo>
                  <a:pt x="68" y="243"/>
                </a:lnTo>
                <a:lnTo>
                  <a:pt x="81" y="232"/>
                </a:lnTo>
                <a:lnTo>
                  <a:pt x="95" y="222"/>
                </a:lnTo>
                <a:lnTo>
                  <a:pt x="108" y="211"/>
                </a:lnTo>
                <a:lnTo>
                  <a:pt x="121" y="200"/>
                </a:lnTo>
                <a:lnTo>
                  <a:pt x="133" y="189"/>
                </a:lnTo>
                <a:lnTo>
                  <a:pt x="144" y="178"/>
                </a:lnTo>
                <a:lnTo>
                  <a:pt x="157" y="167"/>
                </a:lnTo>
                <a:lnTo>
                  <a:pt x="169" y="157"/>
                </a:lnTo>
                <a:lnTo>
                  <a:pt x="182" y="148"/>
                </a:lnTo>
                <a:lnTo>
                  <a:pt x="193" y="137"/>
                </a:lnTo>
                <a:lnTo>
                  <a:pt x="204" y="128"/>
                </a:lnTo>
                <a:lnTo>
                  <a:pt x="215" y="119"/>
                </a:lnTo>
                <a:lnTo>
                  <a:pt x="224" y="110"/>
                </a:lnTo>
                <a:lnTo>
                  <a:pt x="234" y="101"/>
                </a:lnTo>
                <a:lnTo>
                  <a:pt x="243" y="93"/>
                </a:lnTo>
                <a:lnTo>
                  <a:pt x="254" y="84"/>
                </a:lnTo>
                <a:lnTo>
                  <a:pt x="263" y="77"/>
                </a:lnTo>
                <a:lnTo>
                  <a:pt x="272" y="68"/>
                </a:lnTo>
                <a:lnTo>
                  <a:pt x="283" y="61"/>
                </a:lnTo>
                <a:lnTo>
                  <a:pt x="292" y="52"/>
                </a:lnTo>
                <a:lnTo>
                  <a:pt x="301" y="45"/>
                </a:lnTo>
                <a:lnTo>
                  <a:pt x="310" y="37"/>
                </a:lnTo>
                <a:lnTo>
                  <a:pt x="319" y="30"/>
                </a:lnTo>
                <a:lnTo>
                  <a:pt x="328" y="21"/>
                </a:lnTo>
                <a:lnTo>
                  <a:pt x="337" y="14"/>
                </a:lnTo>
                <a:lnTo>
                  <a:pt x="346" y="7"/>
                </a:lnTo>
                <a:lnTo>
                  <a:pt x="355" y="0"/>
                </a:lnTo>
                <a:lnTo>
                  <a:pt x="361" y="0"/>
                </a:lnTo>
                <a:lnTo>
                  <a:pt x="370" y="0"/>
                </a:lnTo>
                <a:lnTo>
                  <a:pt x="377" y="1"/>
                </a:lnTo>
                <a:lnTo>
                  <a:pt x="384" y="1"/>
                </a:lnTo>
                <a:lnTo>
                  <a:pt x="391" y="1"/>
                </a:lnTo>
                <a:lnTo>
                  <a:pt x="399" y="1"/>
                </a:lnTo>
                <a:lnTo>
                  <a:pt x="406" y="1"/>
                </a:lnTo>
                <a:lnTo>
                  <a:pt x="413" y="1"/>
                </a:lnTo>
                <a:lnTo>
                  <a:pt x="406" y="10"/>
                </a:lnTo>
                <a:lnTo>
                  <a:pt x="397" y="18"/>
                </a:lnTo>
                <a:lnTo>
                  <a:pt x="390" y="25"/>
                </a:lnTo>
                <a:lnTo>
                  <a:pt x="381" y="32"/>
                </a:lnTo>
                <a:lnTo>
                  <a:pt x="372" y="39"/>
                </a:lnTo>
                <a:lnTo>
                  <a:pt x="363" y="48"/>
                </a:lnTo>
                <a:lnTo>
                  <a:pt x="355" y="55"/>
                </a:lnTo>
                <a:lnTo>
                  <a:pt x="346" y="63"/>
                </a:lnTo>
                <a:lnTo>
                  <a:pt x="337" y="72"/>
                </a:lnTo>
                <a:lnTo>
                  <a:pt x="328" y="81"/>
                </a:lnTo>
                <a:lnTo>
                  <a:pt x="319" y="88"/>
                </a:lnTo>
                <a:lnTo>
                  <a:pt x="308" y="97"/>
                </a:lnTo>
                <a:lnTo>
                  <a:pt x="299" y="104"/>
                </a:lnTo>
                <a:lnTo>
                  <a:pt x="290" y="113"/>
                </a:lnTo>
                <a:lnTo>
                  <a:pt x="281" y="122"/>
                </a:lnTo>
                <a:lnTo>
                  <a:pt x="270" y="131"/>
                </a:lnTo>
                <a:lnTo>
                  <a:pt x="261" y="140"/>
                </a:lnTo>
                <a:lnTo>
                  <a:pt x="251" y="151"/>
                </a:lnTo>
                <a:lnTo>
                  <a:pt x="238" y="160"/>
                </a:lnTo>
                <a:lnTo>
                  <a:pt x="227" y="171"/>
                </a:lnTo>
                <a:lnTo>
                  <a:pt x="216" y="182"/>
                </a:lnTo>
                <a:lnTo>
                  <a:pt x="204" y="193"/>
                </a:lnTo>
                <a:lnTo>
                  <a:pt x="193" y="204"/>
                </a:lnTo>
                <a:lnTo>
                  <a:pt x="180" y="214"/>
                </a:lnTo>
                <a:lnTo>
                  <a:pt x="169" y="225"/>
                </a:lnTo>
                <a:lnTo>
                  <a:pt x="157" y="236"/>
                </a:lnTo>
                <a:lnTo>
                  <a:pt x="144" y="249"/>
                </a:lnTo>
                <a:lnTo>
                  <a:pt x="132" y="259"/>
                </a:lnTo>
                <a:lnTo>
                  <a:pt x="119" y="272"/>
                </a:lnTo>
                <a:lnTo>
                  <a:pt x="104" y="283"/>
                </a:lnTo>
                <a:lnTo>
                  <a:pt x="92" y="296"/>
                </a:lnTo>
                <a:lnTo>
                  <a:pt x="79" y="308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97" name="Freeform 37"/>
          <p:cNvSpPr>
            <a:spLocks/>
          </p:cNvSpPr>
          <p:nvPr/>
        </p:nvSpPr>
        <p:spPr bwMode="auto">
          <a:xfrm>
            <a:off x="3659188" y="1957388"/>
            <a:ext cx="536575" cy="1384300"/>
          </a:xfrm>
          <a:custGeom>
            <a:avLst/>
            <a:gdLst>
              <a:gd name="T0" fmla="*/ 32761238 w 338"/>
              <a:gd name="T1" fmla="*/ 783769388 h 872"/>
              <a:gd name="T2" fmla="*/ 95765938 w 338"/>
              <a:gd name="T3" fmla="*/ 723285638 h 872"/>
              <a:gd name="T4" fmla="*/ 156249688 w 338"/>
              <a:gd name="T5" fmla="*/ 665321250 h 872"/>
              <a:gd name="T6" fmla="*/ 214212488 w 338"/>
              <a:gd name="T7" fmla="*/ 604837500 h 872"/>
              <a:gd name="T8" fmla="*/ 272176875 w 338"/>
              <a:gd name="T9" fmla="*/ 551913425 h 872"/>
              <a:gd name="T10" fmla="*/ 327620313 w 338"/>
              <a:gd name="T11" fmla="*/ 496471575 h 872"/>
              <a:gd name="T12" fmla="*/ 388104063 w 338"/>
              <a:gd name="T13" fmla="*/ 441028138 h 872"/>
              <a:gd name="T14" fmla="*/ 441026550 w 338"/>
              <a:gd name="T15" fmla="*/ 390625013 h 872"/>
              <a:gd name="T16" fmla="*/ 496469988 w 338"/>
              <a:gd name="T17" fmla="*/ 342741250 h 872"/>
              <a:gd name="T18" fmla="*/ 546873113 w 338"/>
              <a:gd name="T19" fmla="*/ 292338125 h 872"/>
              <a:gd name="T20" fmla="*/ 592235925 w 338"/>
              <a:gd name="T21" fmla="*/ 246975313 h 872"/>
              <a:gd name="T22" fmla="*/ 642639050 w 338"/>
              <a:gd name="T23" fmla="*/ 201612500 h 872"/>
              <a:gd name="T24" fmla="*/ 690522813 w 338"/>
              <a:gd name="T25" fmla="*/ 153728738 h 872"/>
              <a:gd name="T26" fmla="*/ 738406575 w 338"/>
              <a:gd name="T27" fmla="*/ 108367513 h 872"/>
              <a:gd name="T28" fmla="*/ 783769388 w 338"/>
              <a:gd name="T29" fmla="*/ 63004700 h 872"/>
              <a:gd name="T30" fmla="*/ 829132200 w 338"/>
              <a:gd name="T31" fmla="*/ 22682200 h 872"/>
              <a:gd name="T32" fmla="*/ 851812813 w 338"/>
              <a:gd name="T33" fmla="*/ 141128750 h 872"/>
              <a:gd name="T34" fmla="*/ 851812813 w 338"/>
              <a:gd name="T35" fmla="*/ 418345938 h 872"/>
              <a:gd name="T36" fmla="*/ 851812813 w 338"/>
              <a:gd name="T37" fmla="*/ 700603438 h 872"/>
              <a:gd name="T38" fmla="*/ 851812813 w 338"/>
              <a:gd name="T39" fmla="*/ 977820625 h 872"/>
              <a:gd name="T40" fmla="*/ 829132200 w 338"/>
              <a:gd name="T41" fmla="*/ 1146670300 h 872"/>
              <a:gd name="T42" fmla="*/ 783769388 w 338"/>
              <a:gd name="T43" fmla="*/ 1204634688 h 872"/>
              <a:gd name="T44" fmla="*/ 738406575 w 338"/>
              <a:gd name="T45" fmla="*/ 1265118438 h 872"/>
              <a:gd name="T46" fmla="*/ 690522813 w 338"/>
              <a:gd name="T47" fmla="*/ 1323082825 h 872"/>
              <a:gd name="T48" fmla="*/ 642639050 w 338"/>
              <a:gd name="T49" fmla="*/ 1383566575 h 872"/>
              <a:gd name="T50" fmla="*/ 597276238 w 338"/>
              <a:gd name="T51" fmla="*/ 1441529375 h 872"/>
              <a:gd name="T52" fmla="*/ 546873113 w 338"/>
              <a:gd name="T53" fmla="*/ 1507053438 h 872"/>
              <a:gd name="T54" fmla="*/ 496469988 w 338"/>
              <a:gd name="T55" fmla="*/ 1570058138 h 872"/>
              <a:gd name="T56" fmla="*/ 441026550 w 338"/>
              <a:gd name="T57" fmla="*/ 1638101563 h 872"/>
              <a:gd name="T58" fmla="*/ 388104063 w 338"/>
              <a:gd name="T59" fmla="*/ 1706146575 h 872"/>
              <a:gd name="T60" fmla="*/ 332660625 w 338"/>
              <a:gd name="T61" fmla="*/ 1779230313 h 872"/>
              <a:gd name="T62" fmla="*/ 272176875 w 338"/>
              <a:gd name="T63" fmla="*/ 1852315638 h 872"/>
              <a:gd name="T64" fmla="*/ 214212488 w 338"/>
              <a:gd name="T65" fmla="*/ 1925399375 h 872"/>
              <a:gd name="T66" fmla="*/ 156249688 w 338"/>
              <a:gd name="T67" fmla="*/ 2001004063 h 872"/>
              <a:gd name="T68" fmla="*/ 95765938 w 338"/>
              <a:gd name="T69" fmla="*/ 2079129700 h 872"/>
              <a:gd name="T70" fmla="*/ 32761238 w 338"/>
              <a:gd name="T71" fmla="*/ 2147483647 h 872"/>
              <a:gd name="T72" fmla="*/ 0 w 338"/>
              <a:gd name="T73" fmla="*/ 2023686263 h 872"/>
              <a:gd name="T74" fmla="*/ 0 w 338"/>
              <a:gd name="T75" fmla="*/ 1673383750 h 872"/>
              <a:gd name="T76" fmla="*/ 0 w 338"/>
              <a:gd name="T77" fmla="*/ 1328123138 h 872"/>
              <a:gd name="T78" fmla="*/ 0 w 338"/>
              <a:gd name="T79" fmla="*/ 982860938 h 87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38"/>
              <a:gd name="T121" fmla="*/ 0 h 872"/>
              <a:gd name="T122" fmla="*/ 338 w 338"/>
              <a:gd name="T123" fmla="*/ 872 h 87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38" h="872">
                <a:moveTo>
                  <a:pt x="0" y="321"/>
                </a:moveTo>
                <a:lnTo>
                  <a:pt x="13" y="311"/>
                </a:lnTo>
                <a:lnTo>
                  <a:pt x="25" y="298"/>
                </a:lnTo>
                <a:lnTo>
                  <a:pt x="38" y="287"/>
                </a:lnTo>
                <a:lnTo>
                  <a:pt x="49" y="274"/>
                </a:lnTo>
                <a:lnTo>
                  <a:pt x="62" y="264"/>
                </a:lnTo>
                <a:lnTo>
                  <a:pt x="74" y="251"/>
                </a:lnTo>
                <a:lnTo>
                  <a:pt x="85" y="240"/>
                </a:lnTo>
                <a:lnTo>
                  <a:pt x="98" y="229"/>
                </a:lnTo>
                <a:lnTo>
                  <a:pt x="108" y="219"/>
                </a:lnTo>
                <a:lnTo>
                  <a:pt x="119" y="208"/>
                </a:lnTo>
                <a:lnTo>
                  <a:pt x="130" y="197"/>
                </a:lnTo>
                <a:lnTo>
                  <a:pt x="143" y="186"/>
                </a:lnTo>
                <a:lnTo>
                  <a:pt x="154" y="175"/>
                </a:lnTo>
                <a:lnTo>
                  <a:pt x="164" y="164"/>
                </a:lnTo>
                <a:lnTo>
                  <a:pt x="175" y="155"/>
                </a:lnTo>
                <a:lnTo>
                  <a:pt x="186" y="145"/>
                </a:lnTo>
                <a:lnTo>
                  <a:pt x="197" y="136"/>
                </a:lnTo>
                <a:lnTo>
                  <a:pt x="206" y="125"/>
                </a:lnTo>
                <a:lnTo>
                  <a:pt x="217" y="116"/>
                </a:lnTo>
                <a:lnTo>
                  <a:pt x="226" y="107"/>
                </a:lnTo>
                <a:lnTo>
                  <a:pt x="235" y="98"/>
                </a:lnTo>
                <a:lnTo>
                  <a:pt x="246" y="89"/>
                </a:lnTo>
                <a:lnTo>
                  <a:pt x="255" y="80"/>
                </a:lnTo>
                <a:lnTo>
                  <a:pt x="264" y="71"/>
                </a:lnTo>
                <a:lnTo>
                  <a:pt x="274" y="61"/>
                </a:lnTo>
                <a:lnTo>
                  <a:pt x="283" y="52"/>
                </a:lnTo>
                <a:lnTo>
                  <a:pt x="293" y="43"/>
                </a:lnTo>
                <a:lnTo>
                  <a:pt x="302" y="34"/>
                </a:lnTo>
                <a:lnTo>
                  <a:pt x="311" y="25"/>
                </a:lnTo>
                <a:lnTo>
                  <a:pt x="320" y="18"/>
                </a:lnTo>
                <a:lnTo>
                  <a:pt x="329" y="9"/>
                </a:lnTo>
                <a:lnTo>
                  <a:pt x="338" y="0"/>
                </a:lnTo>
                <a:lnTo>
                  <a:pt x="338" y="56"/>
                </a:lnTo>
                <a:lnTo>
                  <a:pt x="338" y="112"/>
                </a:lnTo>
                <a:lnTo>
                  <a:pt x="338" y="166"/>
                </a:lnTo>
                <a:lnTo>
                  <a:pt x="338" y="222"/>
                </a:lnTo>
                <a:lnTo>
                  <a:pt x="338" y="278"/>
                </a:lnTo>
                <a:lnTo>
                  <a:pt x="338" y="334"/>
                </a:lnTo>
                <a:lnTo>
                  <a:pt x="338" y="388"/>
                </a:lnTo>
                <a:lnTo>
                  <a:pt x="338" y="444"/>
                </a:lnTo>
                <a:lnTo>
                  <a:pt x="329" y="455"/>
                </a:lnTo>
                <a:lnTo>
                  <a:pt x="320" y="468"/>
                </a:lnTo>
                <a:lnTo>
                  <a:pt x="311" y="478"/>
                </a:lnTo>
                <a:lnTo>
                  <a:pt x="302" y="489"/>
                </a:lnTo>
                <a:lnTo>
                  <a:pt x="293" y="502"/>
                </a:lnTo>
                <a:lnTo>
                  <a:pt x="283" y="513"/>
                </a:lnTo>
                <a:lnTo>
                  <a:pt x="274" y="525"/>
                </a:lnTo>
                <a:lnTo>
                  <a:pt x="264" y="536"/>
                </a:lnTo>
                <a:lnTo>
                  <a:pt x="255" y="549"/>
                </a:lnTo>
                <a:lnTo>
                  <a:pt x="246" y="561"/>
                </a:lnTo>
                <a:lnTo>
                  <a:pt x="237" y="572"/>
                </a:lnTo>
                <a:lnTo>
                  <a:pt x="226" y="585"/>
                </a:lnTo>
                <a:lnTo>
                  <a:pt x="217" y="598"/>
                </a:lnTo>
                <a:lnTo>
                  <a:pt x="206" y="610"/>
                </a:lnTo>
                <a:lnTo>
                  <a:pt x="197" y="623"/>
                </a:lnTo>
                <a:lnTo>
                  <a:pt x="186" y="635"/>
                </a:lnTo>
                <a:lnTo>
                  <a:pt x="175" y="650"/>
                </a:lnTo>
                <a:lnTo>
                  <a:pt x="164" y="663"/>
                </a:lnTo>
                <a:lnTo>
                  <a:pt x="154" y="677"/>
                </a:lnTo>
                <a:lnTo>
                  <a:pt x="143" y="691"/>
                </a:lnTo>
                <a:lnTo>
                  <a:pt x="132" y="706"/>
                </a:lnTo>
                <a:lnTo>
                  <a:pt x="119" y="720"/>
                </a:lnTo>
                <a:lnTo>
                  <a:pt x="108" y="735"/>
                </a:lnTo>
                <a:lnTo>
                  <a:pt x="98" y="749"/>
                </a:lnTo>
                <a:lnTo>
                  <a:pt x="85" y="764"/>
                </a:lnTo>
                <a:lnTo>
                  <a:pt x="74" y="778"/>
                </a:lnTo>
                <a:lnTo>
                  <a:pt x="62" y="794"/>
                </a:lnTo>
                <a:lnTo>
                  <a:pt x="49" y="809"/>
                </a:lnTo>
                <a:lnTo>
                  <a:pt x="38" y="825"/>
                </a:lnTo>
                <a:lnTo>
                  <a:pt x="25" y="839"/>
                </a:lnTo>
                <a:lnTo>
                  <a:pt x="13" y="856"/>
                </a:lnTo>
                <a:lnTo>
                  <a:pt x="0" y="872"/>
                </a:lnTo>
                <a:lnTo>
                  <a:pt x="0" y="803"/>
                </a:lnTo>
                <a:lnTo>
                  <a:pt x="0" y="733"/>
                </a:lnTo>
                <a:lnTo>
                  <a:pt x="0" y="664"/>
                </a:lnTo>
                <a:lnTo>
                  <a:pt x="0" y="596"/>
                </a:lnTo>
                <a:lnTo>
                  <a:pt x="0" y="527"/>
                </a:lnTo>
                <a:lnTo>
                  <a:pt x="0" y="459"/>
                </a:lnTo>
                <a:lnTo>
                  <a:pt x="0" y="390"/>
                </a:lnTo>
                <a:lnTo>
                  <a:pt x="0" y="321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98" name="Freeform 38"/>
          <p:cNvSpPr>
            <a:spLocks/>
          </p:cNvSpPr>
          <p:nvPr/>
        </p:nvSpPr>
        <p:spPr bwMode="auto">
          <a:xfrm>
            <a:off x="3659188" y="1957388"/>
            <a:ext cx="536575" cy="1384300"/>
          </a:xfrm>
          <a:custGeom>
            <a:avLst/>
            <a:gdLst>
              <a:gd name="T0" fmla="*/ 32761238 w 338"/>
              <a:gd name="T1" fmla="*/ 783769388 h 872"/>
              <a:gd name="T2" fmla="*/ 95765938 w 338"/>
              <a:gd name="T3" fmla="*/ 723285638 h 872"/>
              <a:gd name="T4" fmla="*/ 156249688 w 338"/>
              <a:gd name="T5" fmla="*/ 665321250 h 872"/>
              <a:gd name="T6" fmla="*/ 214212488 w 338"/>
              <a:gd name="T7" fmla="*/ 604837500 h 872"/>
              <a:gd name="T8" fmla="*/ 272176875 w 338"/>
              <a:gd name="T9" fmla="*/ 551913425 h 872"/>
              <a:gd name="T10" fmla="*/ 327620313 w 338"/>
              <a:gd name="T11" fmla="*/ 496471575 h 872"/>
              <a:gd name="T12" fmla="*/ 388104063 w 338"/>
              <a:gd name="T13" fmla="*/ 441028138 h 872"/>
              <a:gd name="T14" fmla="*/ 441026550 w 338"/>
              <a:gd name="T15" fmla="*/ 390625013 h 872"/>
              <a:gd name="T16" fmla="*/ 496469988 w 338"/>
              <a:gd name="T17" fmla="*/ 342741250 h 872"/>
              <a:gd name="T18" fmla="*/ 546873113 w 338"/>
              <a:gd name="T19" fmla="*/ 292338125 h 872"/>
              <a:gd name="T20" fmla="*/ 592235925 w 338"/>
              <a:gd name="T21" fmla="*/ 246975313 h 872"/>
              <a:gd name="T22" fmla="*/ 642639050 w 338"/>
              <a:gd name="T23" fmla="*/ 201612500 h 872"/>
              <a:gd name="T24" fmla="*/ 690522813 w 338"/>
              <a:gd name="T25" fmla="*/ 153728738 h 872"/>
              <a:gd name="T26" fmla="*/ 738406575 w 338"/>
              <a:gd name="T27" fmla="*/ 108367513 h 872"/>
              <a:gd name="T28" fmla="*/ 783769388 w 338"/>
              <a:gd name="T29" fmla="*/ 63004700 h 872"/>
              <a:gd name="T30" fmla="*/ 829132200 w 338"/>
              <a:gd name="T31" fmla="*/ 22682200 h 872"/>
              <a:gd name="T32" fmla="*/ 851812813 w 338"/>
              <a:gd name="T33" fmla="*/ 141128750 h 872"/>
              <a:gd name="T34" fmla="*/ 851812813 w 338"/>
              <a:gd name="T35" fmla="*/ 418345938 h 872"/>
              <a:gd name="T36" fmla="*/ 851812813 w 338"/>
              <a:gd name="T37" fmla="*/ 700603438 h 872"/>
              <a:gd name="T38" fmla="*/ 851812813 w 338"/>
              <a:gd name="T39" fmla="*/ 977820625 h 872"/>
              <a:gd name="T40" fmla="*/ 829132200 w 338"/>
              <a:gd name="T41" fmla="*/ 1146670300 h 872"/>
              <a:gd name="T42" fmla="*/ 783769388 w 338"/>
              <a:gd name="T43" fmla="*/ 1204634688 h 872"/>
              <a:gd name="T44" fmla="*/ 738406575 w 338"/>
              <a:gd name="T45" fmla="*/ 1265118438 h 872"/>
              <a:gd name="T46" fmla="*/ 690522813 w 338"/>
              <a:gd name="T47" fmla="*/ 1323082825 h 872"/>
              <a:gd name="T48" fmla="*/ 642639050 w 338"/>
              <a:gd name="T49" fmla="*/ 1383566575 h 872"/>
              <a:gd name="T50" fmla="*/ 597276238 w 338"/>
              <a:gd name="T51" fmla="*/ 1441529375 h 872"/>
              <a:gd name="T52" fmla="*/ 546873113 w 338"/>
              <a:gd name="T53" fmla="*/ 1507053438 h 872"/>
              <a:gd name="T54" fmla="*/ 496469988 w 338"/>
              <a:gd name="T55" fmla="*/ 1570058138 h 872"/>
              <a:gd name="T56" fmla="*/ 441026550 w 338"/>
              <a:gd name="T57" fmla="*/ 1638101563 h 872"/>
              <a:gd name="T58" fmla="*/ 388104063 w 338"/>
              <a:gd name="T59" fmla="*/ 1706146575 h 872"/>
              <a:gd name="T60" fmla="*/ 332660625 w 338"/>
              <a:gd name="T61" fmla="*/ 1779230313 h 872"/>
              <a:gd name="T62" fmla="*/ 272176875 w 338"/>
              <a:gd name="T63" fmla="*/ 1852315638 h 872"/>
              <a:gd name="T64" fmla="*/ 214212488 w 338"/>
              <a:gd name="T65" fmla="*/ 1925399375 h 872"/>
              <a:gd name="T66" fmla="*/ 156249688 w 338"/>
              <a:gd name="T67" fmla="*/ 2001004063 h 872"/>
              <a:gd name="T68" fmla="*/ 95765938 w 338"/>
              <a:gd name="T69" fmla="*/ 2079129700 h 872"/>
              <a:gd name="T70" fmla="*/ 32761238 w 338"/>
              <a:gd name="T71" fmla="*/ 2147483647 h 872"/>
              <a:gd name="T72" fmla="*/ 0 w 338"/>
              <a:gd name="T73" fmla="*/ 2023686263 h 872"/>
              <a:gd name="T74" fmla="*/ 0 w 338"/>
              <a:gd name="T75" fmla="*/ 1673383750 h 872"/>
              <a:gd name="T76" fmla="*/ 0 w 338"/>
              <a:gd name="T77" fmla="*/ 1328123138 h 872"/>
              <a:gd name="T78" fmla="*/ 0 w 338"/>
              <a:gd name="T79" fmla="*/ 982860938 h 87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38"/>
              <a:gd name="T121" fmla="*/ 0 h 872"/>
              <a:gd name="T122" fmla="*/ 338 w 338"/>
              <a:gd name="T123" fmla="*/ 872 h 87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38" h="872">
                <a:moveTo>
                  <a:pt x="0" y="321"/>
                </a:moveTo>
                <a:lnTo>
                  <a:pt x="13" y="311"/>
                </a:lnTo>
                <a:lnTo>
                  <a:pt x="25" y="298"/>
                </a:lnTo>
                <a:lnTo>
                  <a:pt x="38" y="287"/>
                </a:lnTo>
                <a:lnTo>
                  <a:pt x="49" y="274"/>
                </a:lnTo>
                <a:lnTo>
                  <a:pt x="62" y="264"/>
                </a:lnTo>
                <a:lnTo>
                  <a:pt x="74" y="251"/>
                </a:lnTo>
                <a:lnTo>
                  <a:pt x="85" y="240"/>
                </a:lnTo>
                <a:lnTo>
                  <a:pt x="98" y="229"/>
                </a:lnTo>
                <a:lnTo>
                  <a:pt x="108" y="219"/>
                </a:lnTo>
                <a:lnTo>
                  <a:pt x="119" y="208"/>
                </a:lnTo>
                <a:lnTo>
                  <a:pt x="130" y="197"/>
                </a:lnTo>
                <a:lnTo>
                  <a:pt x="143" y="186"/>
                </a:lnTo>
                <a:lnTo>
                  <a:pt x="154" y="175"/>
                </a:lnTo>
                <a:lnTo>
                  <a:pt x="164" y="164"/>
                </a:lnTo>
                <a:lnTo>
                  <a:pt x="175" y="155"/>
                </a:lnTo>
                <a:lnTo>
                  <a:pt x="186" y="145"/>
                </a:lnTo>
                <a:lnTo>
                  <a:pt x="197" y="136"/>
                </a:lnTo>
                <a:lnTo>
                  <a:pt x="206" y="125"/>
                </a:lnTo>
                <a:lnTo>
                  <a:pt x="217" y="116"/>
                </a:lnTo>
                <a:lnTo>
                  <a:pt x="226" y="107"/>
                </a:lnTo>
                <a:lnTo>
                  <a:pt x="235" y="98"/>
                </a:lnTo>
                <a:lnTo>
                  <a:pt x="246" y="89"/>
                </a:lnTo>
                <a:lnTo>
                  <a:pt x="255" y="80"/>
                </a:lnTo>
                <a:lnTo>
                  <a:pt x="264" y="71"/>
                </a:lnTo>
                <a:lnTo>
                  <a:pt x="274" y="61"/>
                </a:lnTo>
                <a:lnTo>
                  <a:pt x="283" y="52"/>
                </a:lnTo>
                <a:lnTo>
                  <a:pt x="293" y="43"/>
                </a:lnTo>
                <a:lnTo>
                  <a:pt x="302" y="34"/>
                </a:lnTo>
                <a:lnTo>
                  <a:pt x="311" y="25"/>
                </a:lnTo>
                <a:lnTo>
                  <a:pt x="320" y="18"/>
                </a:lnTo>
                <a:lnTo>
                  <a:pt x="329" y="9"/>
                </a:lnTo>
                <a:lnTo>
                  <a:pt x="338" y="0"/>
                </a:lnTo>
                <a:lnTo>
                  <a:pt x="338" y="56"/>
                </a:lnTo>
                <a:lnTo>
                  <a:pt x="338" y="112"/>
                </a:lnTo>
                <a:lnTo>
                  <a:pt x="338" y="166"/>
                </a:lnTo>
                <a:lnTo>
                  <a:pt x="338" y="222"/>
                </a:lnTo>
                <a:lnTo>
                  <a:pt x="338" y="278"/>
                </a:lnTo>
                <a:lnTo>
                  <a:pt x="338" y="334"/>
                </a:lnTo>
                <a:lnTo>
                  <a:pt x="338" y="388"/>
                </a:lnTo>
                <a:lnTo>
                  <a:pt x="338" y="444"/>
                </a:lnTo>
                <a:lnTo>
                  <a:pt x="329" y="455"/>
                </a:lnTo>
                <a:lnTo>
                  <a:pt x="320" y="468"/>
                </a:lnTo>
                <a:lnTo>
                  <a:pt x="311" y="478"/>
                </a:lnTo>
                <a:lnTo>
                  <a:pt x="302" y="489"/>
                </a:lnTo>
                <a:lnTo>
                  <a:pt x="293" y="502"/>
                </a:lnTo>
                <a:lnTo>
                  <a:pt x="283" y="513"/>
                </a:lnTo>
                <a:lnTo>
                  <a:pt x="274" y="525"/>
                </a:lnTo>
                <a:lnTo>
                  <a:pt x="264" y="536"/>
                </a:lnTo>
                <a:lnTo>
                  <a:pt x="255" y="549"/>
                </a:lnTo>
                <a:lnTo>
                  <a:pt x="246" y="561"/>
                </a:lnTo>
                <a:lnTo>
                  <a:pt x="237" y="572"/>
                </a:lnTo>
                <a:lnTo>
                  <a:pt x="226" y="585"/>
                </a:lnTo>
                <a:lnTo>
                  <a:pt x="217" y="598"/>
                </a:lnTo>
                <a:lnTo>
                  <a:pt x="206" y="610"/>
                </a:lnTo>
                <a:lnTo>
                  <a:pt x="197" y="623"/>
                </a:lnTo>
                <a:lnTo>
                  <a:pt x="186" y="635"/>
                </a:lnTo>
                <a:lnTo>
                  <a:pt x="175" y="650"/>
                </a:lnTo>
                <a:lnTo>
                  <a:pt x="164" y="663"/>
                </a:lnTo>
                <a:lnTo>
                  <a:pt x="154" y="677"/>
                </a:lnTo>
                <a:lnTo>
                  <a:pt x="143" y="691"/>
                </a:lnTo>
                <a:lnTo>
                  <a:pt x="132" y="706"/>
                </a:lnTo>
                <a:lnTo>
                  <a:pt x="119" y="720"/>
                </a:lnTo>
                <a:lnTo>
                  <a:pt x="108" y="735"/>
                </a:lnTo>
                <a:lnTo>
                  <a:pt x="98" y="749"/>
                </a:lnTo>
                <a:lnTo>
                  <a:pt x="85" y="764"/>
                </a:lnTo>
                <a:lnTo>
                  <a:pt x="74" y="778"/>
                </a:lnTo>
                <a:lnTo>
                  <a:pt x="62" y="794"/>
                </a:lnTo>
                <a:lnTo>
                  <a:pt x="49" y="809"/>
                </a:lnTo>
                <a:lnTo>
                  <a:pt x="38" y="825"/>
                </a:lnTo>
                <a:lnTo>
                  <a:pt x="25" y="839"/>
                </a:lnTo>
                <a:lnTo>
                  <a:pt x="13" y="856"/>
                </a:lnTo>
                <a:lnTo>
                  <a:pt x="0" y="872"/>
                </a:lnTo>
                <a:lnTo>
                  <a:pt x="0" y="803"/>
                </a:lnTo>
                <a:lnTo>
                  <a:pt x="0" y="733"/>
                </a:lnTo>
                <a:lnTo>
                  <a:pt x="0" y="664"/>
                </a:lnTo>
                <a:lnTo>
                  <a:pt x="0" y="596"/>
                </a:lnTo>
                <a:lnTo>
                  <a:pt x="0" y="527"/>
                </a:lnTo>
                <a:lnTo>
                  <a:pt x="0" y="459"/>
                </a:lnTo>
                <a:lnTo>
                  <a:pt x="0" y="390"/>
                </a:lnTo>
                <a:lnTo>
                  <a:pt x="0" y="32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99" name="Freeform 39"/>
          <p:cNvSpPr>
            <a:spLocks/>
          </p:cNvSpPr>
          <p:nvPr/>
        </p:nvSpPr>
        <p:spPr bwMode="auto">
          <a:xfrm>
            <a:off x="3670300" y="2659063"/>
            <a:ext cx="533400" cy="803275"/>
          </a:xfrm>
          <a:custGeom>
            <a:avLst/>
            <a:gdLst>
              <a:gd name="T0" fmla="*/ 824091888 w 336"/>
              <a:gd name="T1" fmla="*/ 191531875 h 506"/>
              <a:gd name="T2" fmla="*/ 778729075 w 336"/>
              <a:gd name="T3" fmla="*/ 252015625 h 506"/>
              <a:gd name="T4" fmla="*/ 733366263 w 336"/>
              <a:gd name="T5" fmla="*/ 315020325 h 506"/>
              <a:gd name="T6" fmla="*/ 682963138 w 336"/>
              <a:gd name="T7" fmla="*/ 372983125 h 506"/>
              <a:gd name="T8" fmla="*/ 637598738 w 336"/>
              <a:gd name="T9" fmla="*/ 438507188 h 506"/>
              <a:gd name="T10" fmla="*/ 587195613 w 336"/>
              <a:gd name="T11" fmla="*/ 496471575 h 506"/>
              <a:gd name="T12" fmla="*/ 541832800 w 336"/>
              <a:gd name="T13" fmla="*/ 564515000 h 506"/>
              <a:gd name="T14" fmla="*/ 491429675 w 336"/>
              <a:gd name="T15" fmla="*/ 627519700 h 506"/>
              <a:gd name="T16" fmla="*/ 441026550 w 336"/>
              <a:gd name="T17" fmla="*/ 698084075 h 506"/>
              <a:gd name="T18" fmla="*/ 383063750 w 336"/>
              <a:gd name="T19" fmla="*/ 768648450 h 506"/>
              <a:gd name="T20" fmla="*/ 327620313 w 336"/>
              <a:gd name="T21" fmla="*/ 841732188 h 506"/>
              <a:gd name="T22" fmla="*/ 274696238 w 336"/>
              <a:gd name="T23" fmla="*/ 919857825 h 506"/>
              <a:gd name="T24" fmla="*/ 214212488 w 336"/>
              <a:gd name="T25" fmla="*/ 997981875 h 506"/>
              <a:gd name="T26" fmla="*/ 156249688 w 336"/>
              <a:gd name="T27" fmla="*/ 1073586563 h 506"/>
              <a:gd name="T28" fmla="*/ 95765938 w 336"/>
              <a:gd name="T29" fmla="*/ 1151712200 h 506"/>
              <a:gd name="T30" fmla="*/ 32761238 w 336"/>
              <a:gd name="T31" fmla="*/ 1234876563 h 506"/>
              <a:gd name="T32" fmla="*/ 0 w 336"/>
              <a:gd name="T33" fmla="*/ 1224795938 h 506"/>
              <a:gd name="T34" fmla="*/ 0 w 336"/>
              <a:gd name="T35" fmla="*/ 1123989688 h 506"/>
              <a:gd name="T36" fmla="*/ 32761238 w 336"/>
              <a:gd name="T37" fmla="*/ 1033264063 h 506"/>
              <a:gd name="T38" fmla="*/ 90725625 w 336"/>
              <a:gd name="T39" fmla="*/ 952619063 h 506"/>
              <a:gd name="T40" fmla="*/ 156249688 w 336"/>
              <a:gd name="T41" fmla="*/ 879535325 h 506"/>
              <a:gd name="T42" fmla="*/ 214212488 w 336"/>
              <a:gd name="T43" fmla="*/ 801409688 h 506"/>
              <a:gd name="T44" fmla="*/ 274696238 w 336"/>
              <a:gd name="T45" fmla="*/ 728325950 h 506"/>
              <a:gd name="T46" fmla="*/ 327620313 w 336"/>
              <a:gd name="T47" fmla="*/ 655240625 h 506"/>
              <a:gd name="T48" fmla="*/ 383063750 w 336"/>
              <a:gd name="T49" fmla="*/ 587197200 h 506"/>
              <a:gd name="T50" fmla="*/ 441026550 w 336"/>
              <a:gd name="T51" fmla="*/ 514111875 h 506"/>
              <a:gd name="T52" fmla="*/ 491429675 w 336"/>
              <a:gd name="T53" fmla="*/ 451108763 h 506"/>
              <a:gd name="T54" fmla="*/ 541832800 w 336"/>
              <a:gd name="T55" fmla="*/ 388104063 h 506"/>
              <a:gd name="T56" fmla="*/ 592235925 w 336"/>
              <a:gd name="T57" fmla="*/ 325100950 h 506"/>
              <a:gd name="T58" fmla="*/ 637598738 w 336"/>
              <a:gd name="T59" fmla="*/ 264617200 h 506"/>
              <a:gd name="T60" fmla="*/ 682963138 w 336"/>
              <a:gd name="T61" fmla="*/ 206652813 h 506"/>
              <a:gd name="T62" fmla="*/ 733366263 w 336"/>
              <a:gd name="T63" fmla="*/ 146169063 h 506"/>
              <a:gd name="T64" fmla="*/ 778729075 w 336"/>
              <a:gd name="T65" fmla="*/ 88206263 h 506"/>
              <a:gd name="T66" fmla="*/ 824091888 w 336"/>
              <a:gd name="T67" fmla="*/ 27722513 h 506"/>
              <a:gd name="T68" fmla="*/ 846772500 w 336"/>
              <a:gd name="T69" fmla="*/ 42843450 h 506"/>
              <a:gd name="T70" fmla="*/ 846772500 w 336"/>
              <a:gd name="T71" fmla="*/ 123488450 h 50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36"/>
              <a:gd name="T109" fmla="*/ 0 h 506"/>
              <a:gd name="T110" fmla="*/ 336 w 336"/>
              <a:gd name="T111" fmla="*/ 506 h 50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36" h="506">
                <a:moveTo>
                  <a:pt x="336" y="65"/>
                </a:moveTo>
                <a:lnTo>
                  <a:pt x="327" y="76"/>
                </a:lnTo>
                <a:lnTo>
                  <a:pt x="318" y="89"/>
                </a:lnTo>
                <a:lnTo>
                  <a:pt x="309" y="100"/>
                </a:lnTo>
                <a:lnTo>
                  <a:pt x="300" y="112"/>
                </a:lnTo>
                <a:lnTo>
                  <a:pt x="291" y="125"/>
                </a:lnTo>
                <a:lnTo>
                  <a:pt x="282" y="136"/>
                </a:lnTo>
                <a:lnTo>
                  <a:pt x="271" y="148"/>
                </a:lnTo>
                <a:lnTo>
                  <a:pt x="262" y="161"/>
                </a:lnTo>
                <a:lnTo>
                  <a:pt x="253" y="174"/>
                </a:lnTo>
                <a:lnTo>
                  <a:pt x="244" y="186"/>
                </a:lnTo>
                <a:lnTo>
                  <a:pt x="233" y="197"/>
                </a:lnTo>
                <a:lnTo>
                  <a:pt x="224" y="210"/>
                </a:lnTo>
                <a:lnTo>
                  <a:pt x="215" y="224"/>
                </a:lnTo>
                <a:lnTo>
                  <a:pt x="204" y="237"/>
                </a:lnTo>
                <a:lnTo>
                  <a:pt x="195" y="249"/>
                </a:lnTo>
                <a:lnTo>
                  <a:pt x="186" y="262"/>
                </a:lnTo>
                <a:lnTo>
                  <a:pt x="175" y="277"/>
                </a:lnTo>
                <a:lnTo>
                  <a:pt x="165" y="291"/>
                </a:lnTo>
                <a:lnTo>
                  <a:pt x="152" y="305"/>
                </a:lnTo>
                <a:lnTo>
                  <a:pt x="141" y="320"/>
                </a:lnTo>
                <a:lnTo>
                  <a:pt x="130" y="334"/>
                </a:lnTo>
                <a:lnTo>
                  <a:pt x="119" y="349"/>
                </a:lnTo>
                <a:lnTo>
                  <a:pt x="109" y="365"/>
                </a:lnTo>
                <a:lnTo>
                  <a:pt x="96" y="379"/>
                </a:lnTo>
                <a:lnTo>
                  <a:pt x="85" y="396"/>
                </a:lnTo>
                <a:lnTo>
                  <a:pt x="73" y="410"/>
                </a:lnTo>
                <a:lnTo>
                  <a:pt x="62" y="426"/>
                </a:lnTo>
                <a:lnTo>
                  <a:pt x="49" y="441"/>
                </a:lnTo>
                <a:lnTo>
                  <a:pt x="38" y="457"/>
                </a:lnTo>
                <a:lnTo>
                  <a:pt x="26" y="473"/>
                </a:lnTo>
                <a:lnTo>
                  <a:pt x="13" y="490"/>
                </a:lnTo>
                <a:lnTo>
                  <a:pt x="0" y="506"/>
                </a:lnTo>
                <a:lnTo>
                  <a:pt x="0" y="486"/>
                </a:lnTo>
                <a:lnTo>
                  <a:pt x="0" y="466"/>
                </a:lnTo>
                <a:lnTo>
                  <a:pt x="0" y="446"/>
                </a:lnTo>
                <a:lnTo>
                  <a:pt x="0" y="425"/>
                </a:lnTo>
                <a:lnTo>
                  <a:pt x="13" y="410"/>
                </a:lnTo>
                <a:lnTo>
                  <a:pt x="26" y="394"/>
                </a:lnTo>
                <a:lnTo>
                  <a:pt x="36" y="378"/>
                </a:lnTo>
                <a:lnTo>
                  <a:pt x="49" y="363"/>
                </a:lnTo>
                <a:lnTo>
                  <a:pt x="62" y="349"/>
                </a:lnTo>
                <a:lnTo>
                  <a:pt x="73" y="332"/>
                </a:lnTo>
                <a:lnTo>
                  <a:pt x="85" y="318"/>
                </a:lnTo>
                <a:lnTo>
                  <a:pt x="96" y="304"/>
                </a:lnTo>
                <a:lnTo>
                  <a:pt x="109" y="289"/>
                </a:lnTo>
                <a:lnTo>
                  <a:pt x="119" y="275"/>
                </a:lnTo>
                <a:lnTo>
                  <a:pt x="130" y="260"/>
                </a:lnTo>
                <a:lnTo>
                  <a:pt x="143" y="246"/>
                </a:lnTo>
                <a:lnTo>
                  <a:pt x="152" y="233"/>
                </a:lnTo>
                <a:lnTo>
                  <a:pt x="165" y="219"/>
                </a:lnTo>
                <a:lnTo>
                  <a:pt x="175" y="204"/>
                </a:lnTo>
                <a:lnTo>
                  <a:pt x="186" y="192"/>
                </a:lnTo>
                <a:lnTo>
                  <a:pt x="195" y="179"/>
                </a:lnTo>
                <a:lnTo>
                  <a:pt x="204" y="166"/>
                </a:lnTo>
                <a:lnTo>
                  <a:pt x="215" y="154"/>
                </a:lnTo>
                <a:lnTo>
                  <a:pt x="224" y="141"/>
                </a:lnTo>
                <a:lnTo>
                  <a:pt x="235" y="129"/>
                </a:lnTo>
                <a:lnTo>
                  <a:pt x="244" y="118"/>
                </a:lnTo>
                <a:lnTo>
                  <a:pt x="253" y="105"/>
                </a:lnTo>
                <a:lnTo>
                  <a:pt x="262" y="92"/>
                </a:lnTo>
                <a:lnTo>
                  <a:pt x="271" y="82"/>
                </a:lnTo>
                <a:lnTo>
                  <a:pt x="282" y="69"/>
                </a:lnTo>
                <a:lnTo>
                  <a:pt x="291" y="58"/>
                </a:lnTo>
                <a:lnTo>
                  <a:pt x="300" y="45"/>
                </a:lnTo>
                <a:lnTo>
                  <a:pt x="309" y="35"/>
                </a:lnTo>
                <a:lnTo>
                  <a:pt x="318" y="24"/>
                </a:lnTo>
                <a:lnTo>
                  <a:pt x="327" y="11"/>
                </a:lnTo>
                <a:lnTo>
                  <a:pt x="336" y="0"/>
                </a:lnTo>
                <a:lnTo>
                  <a:pt x="336" y="17"/>
                </a:lnTo>
                <a:lnTo>
                  <a:pt x="336" y="33"/>
                </a:lnTo>
                <a:lnTo>
                  <a:pt x="336" y="49"/>
                </a:lnTo>
                <a:lnTo>
                  <a:pt x="336" y="65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00" name="Freeform 40"/>
          <p:cNvSpPr>
            <a:spLocks/>
          </p:cNvSpPr>
          <p:nvPr/>
        </p:nvSpPr>
        <p:spPr bwMode="auto">
          <a:xfrm>
            <a:off x="3670300" y="2659063"/>
            <a:ext cx="533400" cy="803275"/>
          </a:xfrm>
          <a:custGeom>
            <a:avLst/>
            <a:gdLst>
              <a:gd name="T0" fmla="*/ 824091888 w 336"/>
              <a:gd name="T1" fmla="*/ 191531875 h 506"/>
              <a:gd name="T2" fmla="*/ 778729075 w 336"/>
              <a:gd name="T3" fmla="*/ 252015625 h 506"/>
              <a:gd name="T4" fmla="*/ 733366263 w 336"/>
              <a:gd name="T5" fmla="*/ 315020325 h 506"/>
              <a:gd name="T6" fmla="*/ 682963138 w 336"/>
              <a:gd name="T7" fmla="*/ 372983125 h 506"/>
              <a:gd name="T8" fmla="*/ 637598738 w 336"/>
              <a:gd name="T9" fmla="*/ 438507188 h 506"/>
              <a:gd name="T10" fmla="*/ 587195613 w 336"/>
              <a:gd name="T11" fmla="*/ 496471575 h 506"/>
              <a:gd name="T12" fmla="*/ 541832800 w 336"/>
              <a:gd name="T13" fmla="*/ 564515000 h 506"/>
              <a:gd name="T14" fmla="*/ 491429675 w 336"/>
              <a:gd name="T15" fmla="*/ 627519700 h 506"/>
              <a:gd name="T16" fmla="*/ 441026550 w 336"/>
              <a:gd name="T17" fmla="*/ 698084075 h 506"/>
              <a:gd name="T18" fmla="*/ 383063750 w 336"/>
              <a:gd name="T19" fmla="*/ 768648450 h 506"/>
              <a:gd name="T20" fmla="*/ 327620313 w 336"/>
              <a:gd name="T21" fmla="*/ 841732188 h 506"/>
              <a:gd name="T22" fmla="*/ 274696238 w 336"/>
              <a:gd name="T23" fmla="*/ 919857825 h 506"/>
              <a:gd name="T24" fmla="*/ 214212488 w 336"/>
              <a:gd name="T25" fmla="*/ 997981875 h 506"/>
              <a:gd name="T26" fmla="*/ 156249688 w 336"/>
              <a:gd name="T27" fmla="*/ 1073586563 h 506"/>
              <a:gd name="T28" fmla="*/ 95765938 w 336"/>
              <a:gd name="T29" fmla="*/ 1151712200 h 506"/>
              <a:gd name="T30" fmla="*/ 32761238 w 336"/>
              <a:gd name="T31" fmla="*/ 1234876563 h 506"/>
              <a:gd name="T32" fmla="*/ 0 w 336"/>
              <a:gd name="T33" fmla="*/ 1224795938 h 506"/>
              <a:gd name="T34" fmla="*/ 0 w 336"/>
              <a:gd name="T35" fmla="*/ 1123989688 h 506"/>
              <a:gd name="T36" fmla="*/ 32761238 w 336"/>
              <a:gd name="T37" fmla="*/ 1033264063 h 506"/>
              <a:gd name="T38" fmla="*/ 90725625 w 336"/>
              <a:gd name="T39" fmla="*/ 952619063 h 506"/>
              <a:gd name="T40" fmla="*/ 156249688 w 336"/>
              <a:gd name="T41" fmla="*/ 879535325 h 506"/>
              <a:gd name="T42" fmla="*/ 214212488 w 336"/>
              <a:gd name="T43" fmla="*/ 801409688 h 506"/>
              <a:gd name="T44" fmla="*/ 274696238 w 336"/>
              <a:gd name="T45" fmla="*/ 728325950 h 506"/>
              <a:gd name="T46" fmla="*/ 327620313 w 336"/>
              <a:gd name="T47" fmla="*/ 655240625 h 506"/>
              <a:gd name="T48" fmla="*/ 383063750 w 336"/>
              <a:gd name="T49" fmla="*/ 587197200 h 506"/>
              <a:gd name="T50" fmla="*/ 441026550 w 336"/>
              <a:gd name="T51" fmla="*/ 514111875 h 506"/>
              <a:gd name="T52" fmla="*/ 491429675 w 336"/>
              <a:gd name="T53" fmla="*/ 451108763 h 506"/>
              <a:gd name="T54" fmla="*/ 541832800 w 336"/>
              <a:gd name="T55" fmla="*/ 388104063 h 506"/>
              <a:gd name="T56" fmla="*/ 592235925 w 336"/>
              <a:gd name="T57" fmla="*/ 325100950 h 506"/>
              <a:gd name="T58" fmla="*/ 637598738 w 336"/>
              <a:gd name="T59" fmla="*/ 264617200 h 506"/>
              <a:gd name="T60" fmla="*/ 682963138 w 336"/>
              <a:gd name="T61" fmla="*/ 206652813 h 506"/>
              <a:gd name="T62" fmla="*/ 733366263 w 336"/>
              <a:gd name="T63" fmla="*/ 146169063 h 506"/>
              <a:gd name="T64" fmla="*/ 778729075 w 336"/>
              <a:gd name="T65" fmla="*/ 88206263 h 506"/>
              <a:gd name="T66" fmla="*/ 824091888 w 336"/>
              <a:gd name="T67" fmla="*/ 27722513 h 506"/>
              <a:gd name="T68" fmla="*/ 846772500 w 336"/>
              <a:gd name="T69" fmla="*/ 42843450 h 506"/>
              <a:gd name="T70" fmla="*/ 846772500 w 336"/>
              <a:gd name="T71" fmla="*/ 123488450 h 50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36"/>
              <a:gd name="T109" fmla="*/ 0 h 506"/>
              <a:gd name="T110" fmla="*/ 336 w 336"/>
              <a:gd name="T111" fmla="*/ 506 h 50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36" h="506">
                <a:moveTo>
                  <a:pt x="336" y="65"/>
                </a:moveTo>
                <a:lnTo>
                  <a:pt x="327" y="76"/>
                </a:lnTo>
                <a:lnTo>
                  <a:pt x="318" y="89"/>
                </a:lnTo>
                <a:lnTo>
                  <a:pt x="309" y="100"/>
                </a:lnTo>
                <a:lnTo>
                  <a:pt x="300" y="112"/>
                </a:lnTo>
                <a:lnTo>
                  <a:pt x="291" y="125"/>
                </a:lnTo>
                <a:lnTo>
                  <a:pt x="282" y="136"/>
                </a:lnTo>
                <a:lnTo>
                  <a:pt x="271" y="148"/>
                </a:lnTo>
                <a:lnTo>
                  <a:pt x="262" y="161"/>
                </a:lnTo>
                <a:lnTo>
                  <a:pt x="253" y="174"/>
                </a:lnTo>
                <a:lnTo>
                  <a:pt x="244" y="186"/>
                </a:lnTo>
                <a:lnTo>
                  <a:pt x="233" y="197"/>
                </a:lnTo>
                <a:lnTo>
                  <a:pt x="224" y="210"/>
                </a:lnTo>
                <a:lnTo>
                  <a:pt x="215" y="224"/>
                </a:lnTo>
                <a:lnTo>
                  <a:pt x="204" y="237"/>
                </a:lnTo>
                <a:lnTo>
                  <a:pt x="195" y="249"/>
                </a:lnTo>
                <a:lnTo>
                  <a:pt x="186" y="262"/>
                </a:lnTo>
                <a:lnTo>
                  <a:pt x="175" y="277"/>
                </a:lnTo>
                <a:lnTo>
                  <a:pt x="165" y="291"/>
                </a:lnTo>
                <a:lnTo>
                  <a:pt x="152" y="305"/>
                </a:lnTo>
                <a:lnTo>
                  <a:pt x="141" y="320"/>
                </a:lnTo>
                <a:lnTo>
                  <a:pt x="130" y="334"/>
                </a:lnTo>
                <a:lnTo>
                  <a:pt x="119" y="349"/>
                </a:lnTo>
                <a:lnTo>
                  <a:pt x="109" y="365"/>
                </a:lnTo>
                <a:lnTo>
                  <a:pt x="96" y="379"/>
                </a:lnTo>
                <a:lnTo>
                  <a:pt x="85" y="396"/>
                </a:lnTo>
                <a:lnTo>
                  <a:pt x="73" y="410"/>
                </a:lnTo>
                <a:lnTo>
                  <a:pt x="62" y="426"/>
                </a:lnTo>
                <a:lnTo>
                  <a:pt x="49" y="441"/>
                </a:lnTo>
                <a:lnTo>
                  <a:pt x="38" y="457"/>
                </a:lnTo>
                <a:lnTo>
                  <a:pt x="26" y="473"/>
                </a:lnTo>
                <a:lnTo>
                  <a:pt x="13" y="490"/>
                </a:lnTo>
                <a:lnTo>
                  <a:pt x="0" y="506"/>
                </a:lnTo>
                <a:lnTo>
                  <a:pt x="0" y="486"/>
                </a:lnTo>
                <a:lnTo>
                  <a:pt x="0" y="466"/>
                </a:lnTo>
                <a:lnTo>
                  <a:pt x="0" y="446"/>
                </a:lnTo>
                <a:lnTo>
                  <a:pt x="0" y="425"/>
                </a:lnTo>
                <a:lnTo>
                  <a:pt x="13" y="410"/>
                </a:lnTo>
                <a:lnTo>
                  <a:pt x="26" y="394"/>
                </a:lnTo>
                <a:lnTo>
                  <a:pt x="36" y="378"/>
                </a:lnTo>
                <a:lnTo>
                  <a:pt x="49" y="363"/>
                </a:lnTo>
                <a:lnTo>
                  <a:pt x="62" y="349"/>
                </a:lnTo>
                <a:lnTo>
                  <a:pt x="73" y="332"/>
                </a:lnTo>
                <a:lnTo>
                  <a:pt x="85" y="318"/>
                </a:lnTo>
                <a:lnTo>
                  <a:pt x="96" y="304"/>
                </a:lnTo>
                <a:lnTo>
                  <a:pt x="109" y="289"/>
                </a:lnTo>
                <a:lnTo>
                  <a:pt x="119" y="275"/>
                </a:lnTo>
                <a:lnTo>
                  <a:pt x="130" y="260"/>
                </a:lnTo>
                <a:lnTo>
                  <a:pt x="143" y="246"/>
                </a:lnTo>
                <a:lnTo>
                  <a:pt x="152" y="233"/>
                </a:lnTo>
                <a:lnTo>
                  <a:pt x="165" y="219"/>
                </a:lnTo>
                <a:lnTo>
                  <a:pt x="175" y="204"/>
                </a:lnTo>
                <a:lnTo>
                  <a:pt x="186" y="192"/>
                </a:lnTo>
                <a:lnTo>
                  <a:pt x="195" y="179"/>
                </a:lnTo>
                <a:lnTo>
                  <a:pt x="204" y="166"/>
                </a:lnTo>
                <a:lnTo>
                  <a:pt x="215" y="154"/>
                </a:lnTo>
                <a:lnTo>
                  <a:pt x="224" y="141"/>
                </a:lnTo>
                <a:lnTo>
                  <a:pt x="235" y="129"/>
                </a:lnTo>
                <a:lnTo>
                  <a:pt x="244" y="118"/>
                </a:lnTo>
                <a:lnTo>
                  <a:pt x="253" y="105"/>
                </a:lnTo>
                <a:lnTo>
                  <a:pt x="262" y="92"/>
                </a:lnTo>
                <a:lnTo>
                  <a:pt x="271" y="82"/>
                </a:lnTo>
                <a:lnTo>
                  <a:pt x="282" y="69"/>
                </a:lnTo>
                <a:lnTo>
                  <a:pt x="291" y="58"/>
                </a:lnTo>
                <a:lnTo>
                  <a:pt x="300" y="45"/>
                </a:lnTo>
                <a:lnTo>
                  <a:pt x="309" y="35"/>
                </a:lnTo>
                <a:lnTo>
                  <a:pt x="318" y="24"/>
                </a:lnTo>
                <a:lnTo>
                  <a:pt x="327" y="11"/>
                </a:lnTo>
                <a:lnTo>
                  <a:pt x="336" y="0"/>
                </a:lnTo>
                <a:lnTo>
                  <a:pt x="336" y="17"/>
                </a:lnTo>
                <a:lnTo>
                  <a:pt x="336" y="33"/>
                </a:lnTo>
                <a:lnTo>
                  <a:pt x="336" y="49"/>
                </a:lnTo>
                <a:lnTo>
                  <a:pt x="336" y="6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01" name="Freeform 41"/>
          <p:cNvSpPr>
            <a:spLocks/>
          </p:cNvSpPr>
          <p:nvPr/>
        </p:nvSpPr>
        <p:spPr bwMode="auto">
          <a:xfrm>
            <a:off x="3670300" y="1851025"/>
            <a:ext cx="533400" cy="615950"/>
          </a:xfrm>
          <a:custGeom>
            <a:avLst/>
            <a:gdLst>
              <a:gd name="T0" fmla="*/ 824091888 w 336"/>
              <a:gd name="T1" fmla="*/ 191531875 h 388"/>
              <a:gd name="T2" fmla="*/ 778729075 w 336"/>
              <a:gd name="T3" fmla="*/ 231854375 h 388"/>
              <a:gd name="T4" fmla="*/ 733366263 w 336"/>
              <a:gd name="T5" fmla="*/ 277217188 h 388"/>
              <a:gd name="T6" fmla="*/ 682963138 w 336"/>
              <a:gd name="T7" fmla="*/ 322580000 h 388"/>
              <a:gd name="T8" fmla="*/ 637598738 w 336"/>
              <a:gd name="T9" fmla="*/ 365423450 h 388"/>
              <a:gd name="T10" fmla="*/ 587195613 w 336"/>
              <a:gd name="T11" fmla="*/ 415826575 h 388"/>
              <a:gd name="T12" fmla="*/ 541832800 w 336"/>
              <a:gd name="T13" fmla="*/ 461189388 h 388"/>
              <a:gd name="T14" fmla="*/ 491429675 w 336"/>
              <a:gd name="T15" fmla="*/ 506550613 h 388"/>
              <a:gd name="T16" fmla="*/ 441026550 w 336"/>
              <a:gd name="T17" fmla="*/ 556953738 h 388"/>
              <a:gd name="T18" fmla="*/ 383063750 w 336"/>
              <a:gd name="T19" fmla="*/ 609877813 h 388"/>
              <a:gd name="T20" fmla="*/ 327620313 w 336"/>
              <a:gd name="T21" fmla="*/ 660280938 h 388"/>
              <a:gd name="T22" fmla="*/ 269655925 w 336"/>
              <a:gd name="T23" fmla="*/ 715724375 h 388"/>
              <a:gd name="T24" fmla="*/ 214212488 w 336"/>
              <a:gd name="T25" fmla="*/ 773688763 h 388"/>
              <a:gd name="T26" fmla="*/ 156249688 w 336"/>
              <a:gd name="T27" fmla="*/ 829132200 h 388"/>
              <a:gd name="T28" fmla="*/ 90725625 w 336"/>
              <a:gd name="T29" fmla="*/ 887095000 h 388"/>
              <a:gd name="T30" fmla="*/ 32761238 w 336"/>
              <a:gd name="T31" fmla="*/ 947578750 h 388"/>
              <a:gd name="T32" fmla="*/ 0 w 336"/>
              <a:gd name="T33" fmla="*/ 929938450 h 388"/>
              <a:gd name="T34" fmla="*/ 0 w 336"/>
              <a:gd name="T35" fmla="*/ 824091888 h 388"/>
              <a:gd name="T36" fmla="*/ 32761238 w 336"/>
              <a:gd name="T37" fmla="*/ 745966250 h 388"/>
              <a:gd name="T38" fmla="*/ 90725625 w 336"/>
              <a:gd name="T39" fmla="*/ 688003450 h 388"/>
              <a:gd name="T40" fmla="*/ 156249688 w 336"/>
              <a:gd name="T41" fmla="*/ 632558425 h 388"/>
              <a:gd name="T42" fmla="*/ 214212488 w 336"/>
              <a:gd name="T43" fmla="*/ 579635938 h 388"/>
              <a:gd name="T44" fmla="*/ 274696238 w 336"/>
              <a:gd name="T45" fmla="*/ 529232813 h 388"/>
              <a:gd name="T46" fmla="*/ 327620313 w 336"/>
              <a:gd name="T47" fmla="*/ 473789375 h 388"/>
              <a:gd name="T48" fmla="*/ 383063750 w 336"/>
              <a:gd name="T49" fmla="*/ 423386250 h 388"/>
              <a:gd name="T50" fmla="*/ 441026550 w 336"/>
              <a:gd name="T51" fmla="*/ 372983125 h 388"/>
              <a:gd name="T52" fmla="*/ 491429675 w 336"/>
              <a:gd name="T53" fmla="*/ 322580000 h 388"/>
              <a:gd name="T54" fmla="*/ 541832800 w 336"/>
              <a:gd name="T55" fmla="*/ 282257500 h 388"/>
              <a:gd name="T56" fmla="*/ 592235925 w 336"/>
              <a:gd name="T57" fmla="*/ 236894688 h 388"/>
              <a:gd name="T58" fmla="*/ 637598738 w 336"/>
              <a:gd name="T59" fmla="*/ 191531875 h 388"/>
              <a:gd name="T60" fmla="*/ 688003450 w 336"/>
              <a:gd name="T61" fmla="*/ 151209375 h 388"/>
              <a:gd name="T62" fmla="*/ 733366263 w 336"/>
              <a:gd name="T63" fmla="*/ 105846563 h 388"/>
              <a:gd name="T64" fmla="*/ 778729075 w 336"/>
              <a:gd name="T65" fmla="*/ 65524063 h 388"/>
              <a:gd name="T66" fmla="*/ 824091888 w 336"/>
              <a:gd name="T67" fmla="*/ 22682200 h 388"/>
              <a:gd name="T68" fmla="*/ 846772500 w 336"/>
              <a:gd name="T69" fmla="*/ 42843450 h 388"/>
              <a:gd name="T70" fmla="*/ 846772500 w 336"/>
              <a:gd name="T71" fmla="*/ 128527175 h 38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36"/>
              <a:gd name="T109" fmla="*/ 0 h 388"/>
              <a:gd name="T110" fmla="*/ 336 w 336"/>
              <a:gd name="T111" fmla="*/ 388 h 38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36" h="388">
                <a:moveTo>
                  <a:pt x="336" y="67"/>
                </a:moveTo>
                <a:lnTo>
                  <a:pt x="327" y="76"/>
                </a:lnTo>
                <a:lnTo>
                  <a:pt x="318" y="83"/>
                </a:lnTo>
                <a:lnTo>
                  <a:pt x="309" y="92"/>
                </a:lnTo>
                <a:lnTo>
                  <a:pt x="300" y="101"/>
                </a:lnTo>
                <a:lnTo>
                  <a:pt x="291" y="110"/>
                </a:lnTo>
                <a:lnTo>
                  <a:pt x="282" y="119"/>
                </a:lnTo>
                <a:lnTo>
                  <a:pt x="271" y="128"/>
                </a:lnTo>
                <a:lnTo>
                  <a:pt x="262" y="136"/>
                </a:lnTo>
                <a:lnTo>
                  <a:pt x="253" y="145"/>
                </a:lnTo>
                <a:lnTo>
                  <a:pt x="244" y="154"/>
                </a:lnTo>
                <a:lnTo>
                  <a:pt x="233" y="165"/>
                </a:lnTo>
                <a:lnTo>
                  <a:pt x="224" y="174"/>
                </a:lnTo>
                <a:lnTo>
                  <a:pt x="215" y="183"/>
                </a:lnTo>
                <a:lnTo>
                  <a:pt x="204" y="192"/>
                </a:lnTo>
                <a:lnTo>
                  <a:pt x="195" y="201"/>
                </a:lnTo>
                <a:lnTo>
                  <a:pt x="186" y="210"/>
                </a:lnTo>
                <a:lnTo>
                  <a:pt x="175" y="221"/>
                </a:lnTo>
                <a:lnTo>
                  <a:pt x="165" y="231"/>
                </a:lnTo>
                <a:lnTo>
                  <a:pt x="152" y="242"/>
                </a:lnTo>
                <a:lnTo>
                  <a:pt x="141" y="253"/>
                </a:lnTo>
                <a:lnTo>
                  <a:pt x="130" y="262"/>
                </a:lnTo>
                <a:lnTo>
                  <a:pt x="119" y="273"/>
                </a:lnTo>
                <a:lnTo>
                  <a:pt x="107" y="284"/>
                </a:lnTo>
                <a:lnTo>
                  <a:pt x="96" y="295"/>
                </a:lnTo>
                <a:lnTo>
                  <a:pt x="85" y="307"/>
                </a:lnTo>
                <a:lnTo>
                  <a:pt x="73" y="318"/>
                </a:lnTo>
                <a:lnTo>
                  <a:pt x="62" y="329"/>
                </a:lnTo>
                <a:lnTo>
                  <a:pt x="49" y="341"/>
                </a:lnTo>
                <a:lnTo>
                  <a:pt x="36" y="352"/>
                </a:lnTo>
                <a:lnTo>
                  <a:pt x="26" y="365"/>
                </a:lnTo>
                <a:lnTo>
                  <a:pt x="13" y="376"/>
                </a:lnTo>
                <a:lnTo>
                  <a:pt x="0" y="388"/>
                </a:lnTo>
                <a:lnTo>
                  <a:pt x="0" y="369"/>
                </a:lnTo>
                <a:lnTo>
                  <a:pt x="0" y="347"/>
                </a:lnTo>
                <a:lnTo>
                  <a:pt x="0" y="327"/>
                </a:lnTo>
                <a:lnTo>
                  <a:pt x="0" y="307"/>
                </a:lnTo>
                <a:lnTo>
                  <a:pt x="13" y="296"/>
                </a:lnTo>
                <a:lnTo>
                  <a:pt x="26" y="284"/>
                </a:lnTo>
                <a:lnTo>
                  <a:pt x="36" y="273"/>
                </a:lnTo>
                <a:lnTo>
                  <a:pt x="49" y="262"/>
                </a:lnTo>
                <a:lnTo>
                  <a:pt x="62" y="251"/>
                </a:lnTo>
                <a:lnTo>
                  <a:pt x="73" y="240"/>
                </a:lnTo>
                <a:lnTo>
                  <a:pt x="85" y="230"/>
                </a:lnTo>
                <a:lnTo>
                  <a:pt x="96" y="219"/>
                </a:lnTo>
                <a:lnTo>
                  <a:pt x="109" y="210"/>
                </a:lnTo>
                <a:lnTo>
                  <a:pt x="119" y="199"/>
                </a:lnTo>
                <a:lnTo>
                  <a:pt x="130" y="188"/>
                </a:lnTo>
                <a:lnTo>
                  <a:pt x="143" y="177"/>
                </a:lnTo>
                <a:lnTo>
                  <a:pt x="152" y="168"/>
                </a:lnTo>
                <a:lnTo>
                  <a:pt x="165" y="157"/>
                </a:lnTo>
                <a:lnTo>
                  <a:pt x="175" y="148"/>
                </a:lnTo>
                <a:lnTo>
                  <a:pt x="186" y="138"/>
                </a:lnTo>
                <a:lnTo>
                  <a:pt x="195" y="128"/>
                </a:lnTo>
                <a:lnTo>
                  <a:pt x="204" y="121"/>
                </a:lnTo>
                <a:lnTo>
                  <a:pt x="215" y="112"/>
                </a:lnTo>
                <a:lnTo>
                  <a:pt x="224" y="103"/>
                </a:lnTo>
                <a:lnTo>
                  <a:pt x="235" y="94"/>
                </a:lnTo>
                <a:lnTo>
                  <a:pt x="244" y="85"/>
                </a:lnTo>
                <a:lnTo>
                  <a:pt x="253" y="76"/>
                </a:lnTo>
                <a:lnTo>
                  <a:pt x="264" y="67"/>
                </a:lnTo>
                <a:lnTo>
                  <a:pt x="273" y="60"/>
                </a:lnTo>
                <a:lnTo>
                  <a:pt x="282" y="51"/>
                </a:lnTo>
                <a:lnTo>
                  <a:pt x="291" y="42"/>
                </a:lnTo>
                <a:lnTo>
                  <a:pt x="300" y="35"/>
                </a:lnTo>
                <a:lnTo>
                  <a:pt x="309" y="26"/>
                </a:lnTo>
                <a:lnTo>
                  <a:pt x="318" y="17"/>
                </a:lnTo>
                <a:lnTo>
                  <a:pt x="327" y="9"/>
                </a:lnTo>
                <a:lnTo>
                  <a:pt x="336" y="0"/>
                </a:lnTo>
                <a:lnTo>
                  <a:pt x="336" y="17"/>
                </a:lnTo>
                <a:lnTo>
                  <a:pt x="336" y="35"/>
                </a:lnTo>
                <a:lnTo>
                  <a:pt x="336" y="51"/>
                </a:lnTo>
                <a:lnTo>
                  <a:pt x="336" y="67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02" name="Freeform 42"/>
          <p:cNvSpPr>
            <a:spLocks/>
          </p:cNvSpPr>
          <p:nvPr/>
        </p:nvSpPr>
        <p:spPr bwMode="auto">
          <a:xfrm>
            <a:off x="3670300" y="1851025"/>
            <a:ext cx="533400" cy="615950"/>
          </a:xfrm>
          <a:custGeom>
            <a:avLst/>
            <a:gdLst>
              <a:gd name="T0" fmla="*/ 824091888 w 336"/>
              <a:gd name="T1" fmla="*/ 191531875 h 388"/>
              <a:gd name="T2" fmla="*/ 778729075 w 336"/>
              <a:gd name="T3" fmla="*/ 231854375 h 388"/>
              <a:gd name="T4" fmla="*/ 733366263 w 336"/>
              <a:gd name="T5" fmla="*/ 277217188 h 388"/>
              <a:gd name="T6" fmla="*/ 682963138 w 336"/>
              <a:gd name="T7" fmla="*/ 322580000 h 388"/>
              <a:gd name="T8" fmla="*/ 637598738 w 336"/>
              <a:gd name="T9" fmla="*/ 365423450 h 388"/>
              <a:gd name="T10" fmla="*/ 587195613 w 336"/>
              <a:gd name="T11" fmla="*/ 415826575 h 388"/>
              <a:gd name="T12" fmla="*/ 541832800 w 336"/>
              <a:gd name="T13" fmla="*/ 461189388 h 388"/>
              <a:gd name="T14" fmla="*/ 491429675 w 336"/>
              <a:gd name="T15" fmla="*/ 506550613 h 388"/>
              <a:gd name="T16" fmla="*/ 441026550 w 336"/>
              <a:gd name="T17" fmla="*/ 556953738 h 388"/>
              <a:gd name="T18" fmla="*/ 383063750 w 336"/>
              <a:gd name="T19" fmla="*/ 609877813 h 388"/>
              <a:gd name="T20" fmla="*/ 327620313 w 336"/>
              <a:gd name="T21" fmla="*/ 660280938 h 388"/>
              <a:gd name="T22" fmla="*/ 269655925 w 336"/>
              <a:gd name="T23" fmla="*/ 715724375 h 388"/>
              <a:gd name="T24" fmla="*/ 214212488 w 336"/>
              <a:gd name="T25" fmla="*/ 773688763 h 388"/>
              <a:gd name="T26" fmla="*/ 156249688 w 336"/>
              <a:gd name="T27" fmla="*/ 829132200 h 388"/>
              <a:gd name="T28" fmla="*/ 90725625 w 336"/>
              <a:gd name="T29" fmla="*/ 887095000 h 388"/>
              <a:gd name="T30" fmla="*/ 32761238 w 336"/>
              <a:gd name="T31" fmla="*/ 947578750 h 388"/>
              <a:gd name="T32" fmla="*/ 0 w 336"/>
              <a:gd name="T33" fmla="*/ 929938450 h 388"/>
              <a:gd name="T34" fmla="*/ 0 w 336"/>
              <a:gd name="T35" fmla="*/ 824091888 h 388"/>
              <a:gd name="T36" fmla="*/ 32761238 w 336"/>
              <a:gd name="T37" fmla="*/ 745966250 h 388"/>
              <a:gd name="T38" fmla="*/ 90725625 w 336"/>
              <a:gd name="T39" fmla="*/ 688003450 h 388"/>
              <a:gd name="T40" fmla="*/ 156249688 w 336"/>
              <a:gd name="T41" fmla="*/ 632558425 h 388"/>
              <a:gd name="T42" fmla="*/ 214212488 w 336"/>
              <a:gd name="T43" fmla="*/ 579635938 h 388"/>
              <a:gd name="T44" fmla="*/ 274696238 w 336"/>
              <a:gd name="T45" fmla="*/ 529232813 h 388"/>
              <a:gd name="T46" fmla="*/ 327620313 w 336"/>
              <a:gd name="T47" fmla="*/ 473789375 h 388"/>
              <a:gd name="T48" fmla="*/ 383063750 w 336"/>
              <a:gd name="T49" fmla="*/ 423386250 h 388"/>
              <a:gd name="T50" fmla="*/ 441026550 w 336"/>
              <a:gd name="T51" fmla="*/ 372983125 h 388"/>
              <a:gd name="T52" fmla="*/ 491429675 w 336"/>
              <a:gd name="T53" fmla="*/ 322580000 h 388"/>
              <a:gd name="T54" fmla="*/ 541832800 w 336"/>
              <a:gd name="T55" fmla="*/ 282257500 h 388"/>
              <a:gd name="T56" fmla="*/ 592235925 w 336"/>
              <a:gd name="T57" fmla="*/ 236894688 h 388"/>
              <a:gd name="T58" fmla="*/ 637598738 w 336"/>
              <a:gd name="T59" fmla="*/ 191531875 h 388"/>
              <a:gd name="T60" fmla="*/ 688003450 w 336"/>
              <a:gd name="T61" fmla="*/ 151209375 h 388"/>
              <a:gd name="T62" fmla="*/ 733366263 w 336"/>
              <a:gd name="T63" fmla="*/ 105846563 h 388"/>
              <a:gd name="T64" fmla="*/ 778729075 w 336"/>
              <a:gd name="T65" fmla="*/ 65524063 h 388"/>
              <a:gd name="T66" fmla="*/ 824091888 w 336"/>
              <a:gd name="T67" fmla="*/ 22682200 h 388"/>
              <a:gd name="T68" fmla="*/ 846772500 w 336"/>
              <a:gd name="T69" fmla="*/ 42843450 h 388"/>
              <a:gd name="T70" fmla="*/ 846772500 w 336"/>
              <a:gd name="T71" fmla="*/ 128527175 h 38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36"/>
              <a:gd name="T109" fmla="*/ 0 h 388"/>
              <a:gd name="T110" fmla="*/ 336 w 336"/>
              <a:gd name="T111" fmla="*/ 388 h 38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36" h="388">
                <a:moveTo>
                  <a:pt x="336" y="67"/>
                </a:moveTo>
                <a:lnTo>
                  <a:pt x="327" y="76"/>
                </a:lnTo>
                <a:lnTo>
                  <a:pt x="318" y="83"/>
                </a:lnTo>
                <a:lnTo>
                  <a:pt x="309" y="92"/>
                </a:lnTo>
                <a:lnTo>
                  <a:pt x="300" y="101"/>
                </a:lnTo>
                <a:lnTo>
                  <a:pt x="291" y="110"/>
                </a:lnTo>
                <a:lnTo>
                  <a:pt x="282" y="119"/>
                </a:lnTo>
                <a:lnTo>
                  <a:pt x="271" y="128"/>
                </a:lnTo>
                <a:lnTo>
                  <a:pt x="262" y="136"/>
                </a:lnTo>
                <a:lnTo>
                  <a:pt x="253" y="145"/>
                </a:lnTo>
                <a:lnTo>
                  <a:pt x="244" y="154"/>
                </a:lnTo>
                <a:lnTo>
                  <a:pt x="233" y="165"/>
                </a:lnTo>
                <a:lnTo>
                  <a:pt x="224" y="174"/>
                </a:lnTo>
                <a:lnTo>
                  <a:pt x="215" y="183"/>
                </a:lnTo>
                <a:lnTo>
                  <a:pt x="204" y="192"/>
                </a:lnTo>
                <a:lnTo>
                  <a:pt x="195" y="201"/>
                </a:lnTo>
                <a:lnTo>
                  <a:pt x="186" y="210"/>
                </a:lnTo>
                <a:lnTo>
                  <a:pt x="175" y="221"/>
                </a:lnTo>
                <a:lnTo>
                  <a:pt x="165" y="231"/>
                </a:lnTo>
                <a:lnTo>
                  <a:pt x="152" y="242"/>
                </a:lnTo>
                <a:lnTo>
                  <a:pt x="141" y="253"/>
                </a:lnTo>
                <a:lnTo>
                  <a:pt x="130" y="262"/>
                </a:lnTo>
                <a:lnTo>
                  <a:pt x="119" y="273"/>
                </a:lnTo>
                <a:lnTo>
                  <a:pt x="107" y="284"/>
                </a:lnTo>
                <a:lnTo>
                  <a:pt x="96" y="295"/>
                </a:lnTo>
                <a:lnTo>
                  <a:pt x="85" y="307"/>
                </a:lnTo>
                <a:lnTo>
                  <a:pt x="73" y="318"/>
                </a:lnTo>
                <a:lnTo>
                  <a:pt x="62" y="329"/>
                </a:lnTo>
                <a:lnTo>
                  <a:pt x="49" y="341"/>
                </a:lnTo>
                <a:lnTo>
                  <a:pt x="36" y="352"/>
                </a:lnTo>
                <a:lnTo>
                  <a:pt x="26" y="365"/>
                </a:lnTo>
                <a:lnTo>
                  <a:pt x="13" y="376"/>
                </a:lnTo>
                <a:lnTo>
                  <a:pt x="0" y="388"/>
                </a:lnTo>
                <a:lnTo>
                  <a:pt x="0" y="369"/>
                </a:lnTo>
                <a:lnTo>
                  <a:pt x="0" y="347"/>
                </a:lnTo>
                <a:lnTo>
                  <a:pt x="0" y="327"/>
                </a:lnTo>
                <a:lnTo>
                  <a:pt x="0" y="307"/>
                </a:lnTo>
                <a:lnTo>
                  <a:pt x="13" y="296"/>
                </a:lnTo>
                <a:lnTo>
                  <a:pt x="26" y="284"/>
                </a:lnTo>
                <a:lnTo>
                  <a:pt x="36" y="273"/>
                </a:lnTo>
                <a:lnTo>
                  <a:pt x="49" y="262"/>
                </a:lnTo>
                <a:lnTo>
                  <a:pt x="62" y="251"/>
                </a:lnTo>
                <a:lnTo>
                  <a:pt x="73" y="240"/>
                </a:lnTo>
                <a:lnTo>
                  <a:pt x="85" y="230"/>
                </a:lnTo>
                <a:lnTo>
                  <a:pt x="96" y="219"/>
                </a:lnTo>
                <a:lnTo>
                  <a:pt x="109" y="210"/>
                </a:lnTo>
                <a:lnTo>
                  <a:pt x="119" y="199"/>
                </a:lnTo>
                <a:lnTo>
                  <a:pt x="130" y="188"/>
                </a:lnTo>
                <a:lnTo>
                  <a:pt x="143" y="177"/>
                </a:lnTo>
                <a:lnTo>
                  <a:pt x="152" y="168"/>
                </a:lnTo>
                <a:lnTo>
                  <a:pt x="165" y="157"/>
                </a:lnTo>
                <a:lnTo>
                  <a:pt x="175" y="148"/>
                </a:lnTo>
                <a:lnTo>
                  <a:pt x="186" y="138"/>
                </a:lnTo>
                <a:lnTo>
                  <a:pt x="195" y="128"/>
                </a:lnTo>
                <a:lnTo>
                  <a:pt x="204" y="121"/>
                </a:lnTo>
                <a:lnTo>
                  <a:pt x="215" y="112"/>
                </a:lnTo>
                <a:lnTo>
                  <a:pt x="224" y="103"/>
                </a:lnTo>
                <a:lnTo>
                  <a:pt x="235" y="94"/>
                </a:lnTo>
                <a:lnTo>
                  <a:pt x="244" y="85"/>
                </a:lnTo>
                <a:lnTo>
                  <a:pt x="253" y="76"/>
                </a:lnTo>
                <a:lnTo>
                  <a:pt x="264" y="67"/>
                </a:lnTo>
                <a:lnTo>
                  <a:pt x="273" y="60"/>
                </a:lnTo>
                <a:lnTo>
                  <a:pt x="282" y="51"/>
                </a:lnTo>
                <a:lnTo>
                  <a:pt x="291" y="42"/>
                </a:lnTo>
                <a:lnTo>
                  <a:pt x="300" y="35"/>
                </a:lnTo>
                <a:lnTo>
                  <a:pt x="309" y="26"/>
                </a:lnTo>
                <a:lnTo>
                  <a:pt x="318" y="17"/>
                </a:lnTo>
                <a:lnTo>
                  <a:pt x="327" y="9"/>
                </a:lnTo>
                <a:lnTo>
                  <a:pt x="336" y="0"/>
                </a:lnTo>
                <a:lnTo>
                  <a:pt x="336" y="17"/>
                </a:lnTo>
                <a:lnTo>
                  <a:pt x="336" y="35"/>
                </a:lnTo>
                <a:lnTo>
                  <a:pt x="336" y="51"/>
                </a:lnTo>
                <a:lnTo>
                  <a:pt x="336" y="67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03" name="Freeform 43"/>
          <p:cNvSpPr>
            <a:spLocks/>
          </p:cNvSpPr>
          <p:nvPr/>
        </p:nvSpPr>
        <p:spPr bwMode="auto">
          <a:xfrm>
            <a:off x="3659188" y="2659063"/>
            <a:ext cx="544512" cy="682625"/>
          </a:xfrm>
          <a:custGeom>
            <a:avLst/>
            <a:gdLst>
              <a:gd name="T0" fmla="*/ 859371698 w 343"/>
              <a:gd name="T1" fmla="*/ 0 h 430"/>
              <a:gd name="T2" fmla="*/ 851812030 w 343"/>
              <a:gd name="T3" fmla="*/ 5040313 h 430"/>
              <a:gd name="T4" fmla="*/ 806449259 w 343"/>
              <a:gd name="T5" fmla="*/ 65524063 h 430"/>
              <a:gd name="T6" fmla="*/ 761086489 w 343"/>
              <a:gd name="T7" fmla="*/ 118448138 h 430"/>
              <a:gd name="T8" fmla="*/ 713202770 w 343"/>
              <a:gd name="T9" fmla="*/ 178931888 h 430"/>
              <a:gd name="T10" fmla="*/ 665320639 w 343"/>
              <a:gd name="T11" fmla="*/ 236894688 h 430"/>
              <a:gd name="T12" fmla="*/ 619957868 w 343"/>
              <a:gd name="T13" fmla="*/ 299897800 h 430"/>
              <a:gd name="T14" fmla="*/ 569554790 w 343"/>
              <a:gd name="T15" fmla="*/ 360383138 h 430"/>
              <a:gd name="T16" fmla="*/ 519151711 w 343"/>
              <a:gd name="T17" fmla="*/ 423386250 h 430"/>
              <a:gd name="T18" fmla="*/ 468748632 w 343"/>
              <a:gd name="T19" fmla="*/ 486390950 h 430"/>
              <a:gd name="T20" fmla="*/ 413305245 w 343"/>
              <a:gd name="T21" fmla="*/ 556953738 h 430"/>
              <a:gd name="T22" fmla="*/ 360381219 w 343"/>
              <a:gd name="T23" fmla="*/ 627518113 h 430"/>
              <a:gd name="T24" fmla="*/ 299897525 w 343"/>
              <a:gd name="T25" fmla="*/ 700603438 h 430"/>
              <a:gd name="T26" fmla="*/ 246975086 w 343"/>
              <a:gd name="T27" fmla="*/ 773688763 h 430"/>
              <a:gd name="T28" fmla="*/ 186491391 w 343"/>
              <a:gd name="T29" fmla="*/ 846772500 h 430"/>
              <a:gd name="T30" fmla="*/ 123486749 w 343"/>
              <a:gd name="T31" fmla="*/ 924898138 h 430"/>
              <a:gd name="T32" fmla="*/ 63003055 w 343"/>
              <a:gd name="T33" fmla="*/ 1000502825 h 430"/>
              <a:gd name="T34" fmla="*/ 0 w 343"/>
              <a:gd name="T35" fmla="*/ 1083667188 h 430"/>
              <a:gd name="T36" fmla="*/ 10080616 w 343"/>
              <a:gd name="T37" fmla="*/ 1078626875 h 430"/>
              <a:gd name="T38" fmla="*/ 17640284 w 343"/>
              <a:gd name="T39" fmla="*/ 1071067200 h 430"/>
              <a:gd name="T40" fmla="*/ 83164286 w 343"/>
              <a:gd name="T41" fmla="*/ 992941563 h 430"/>
              <a:gd name="T42" fmla="*/ 141128620 w 343"/>
              <a:gd name="T43" fmla="*/ 914817513 h 430"/>
              <a:gd name="T44" fmla="*/ 201612315 w 343"/>
              <a:gd name="T45" fmla="*/ 836691875 h 430"/>
              <a:gd name="T46" fmla="*/ 259575062 w 343"/>
              <a:gd name="T47" fmla="*/ 766127500 h 430"/>
              <a:gd name="T48" fmla="*/ 317539396 w 343"/>
              <a:gd name="T49" fmla="*/ 693043763 h 430"/>
              <a:gd name="T50" fmla="*/ 378023090 w 343"/>
              <a:gd name="T51" fmla="*/ 619958438 h 430"/>
              <a:gd name="T52" fmla="*/ 433466477 w 343"/>
              <a:gd name="T53" fmla="*/ 551913425 h 430"/>
              <a:gd name="T54" fmla="*/ 486388916 w 343"/>
              <a:gd name="T55" fmla="*/ 483870000 h 430"/>
              <a:gd name="T56" fmla="*/ 531751687 w 343"/>
              <a:gd name="T57" fmla="*/ 418345938 h 430"/>
              <a:gd name="T58" fmla="*/ 582154765 w 343"/>
              <a:gd name="T59" fmla="*/ 355342825 h 430"/>
              <a:gd name="T60" fmla="*/ 632557844 w 343"/>
              <a:gd name="T61" fmla="*/ 297378438 h 430"/>
              <a:gd name="T62" fmla="*/ 677920615 w 343"/>
              <a:gd name="T63" fmla="*/ 231854375 h 430"/>
              <a:gd name="T64" fmla="*/ 728323694 w 343"/>
              <a:gd name="T65" fmla="*/ 173891575 h 430"/>
              <a:gd name="T66" fmla="*/ 773686465 w 343"/>
              <a:gd name="T67" fmla="*/ 113407825 h 430"/>
              <a:gd name="T68" fmla="*/ 819049235 w 343"/>
              <a:gd name="T69" fmla="*/ 60483750 h 430"/>
              <a:gd name="T70" fmla="*/ 864412006 w 343"/>
              <a:gd name="T71" fmla="*/ 0 h 43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43"/>
              <a:gd name="T109" fmla="*/ 0 h 430"/>
              <a:gd name="T110" fmla="*/ 343 w 343"/>
              <a:gd name="T111" fmla="*/ 430 h 43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43" h="430">
                <a:moveTo>
                  <a:pt x="343" y="0"/>
                </a:moveTo>
                <a:lnTo>
                  <a:pt x="341" y="0"/>
                </a:lnTo>
                <a:lnTo>
                  <a:pt x="339" y="0"/>
                </a:lnTo>
                <a:lnTo>
                  <a:pt x="338" y="2"/>
                </a:lnTo>
                <a:lnTo>
                  <a:pt x="329" y="13"/>
                </a:lnTo>
                <a:lnTo>
                  <a:pt x="320" y="26"/>
                </a:lnTo>
                <a:lnTo>
                  <a:pt x="311" y="36"/>
                </a:lnTo>
                <a:lnTo>
                  <a:pt x="302" y="47"/>
                </a:lnTo>
                <a:lnTo>
                  <a:pt x="293" y="60"/>
                </a:lnTo>
                <a:lnTo>
                  <a:pt x="283" y="71"/>
                </a:lnTo>
                <a:lnTo>
                  <a:pt x="274" y="83"/>
                </a:lnTo>
                <a:lnTo>
                  <a:pt x="264" y="94"/>
                </a:lnTo>
                <a:lnTo>
                  <a:pt x="255" y="107"/>
                </a:lnTo>
                <a:lnTo>
                  <a:pt x="246" y="119"/>
                </a:lnTo>
                <a:lnTo>
                  <a:pt x="237" y="130"/>
                </a:lnTo>
                <a:lnTo>
                  <a:pt x="226" y="143"/>
                </a:lnTo>
                <a:lnTo>
                  <a:pt x="217" y="156"/>
                </a:lnTo>
                <a:lnTo>
                  <a:pt x="206" y="168"/>
                </a:lnTo>
                <a:lnTo>
                  <a:pt x="197" y="181"/>
                </a:lnTo>
                <a:lnTo>
                  <a:pt x="186" y="193"/>
                </a:lnTo>
                <a:lnTo>
                  <a:pt x="175" y="208"/>
                </a:lnTo>
                <a:lnTo>
                  <a:pt x="164" y="221"/>
                </a:lnTo>
                <a:lnTo>
                  <a:pt x="154" y="235"/>
                </a:lnTo>
                <a:lnTo>
                  <a:pt x="143" y="249"/>
                </a:lnTo>
                <a:lnTo>
                  <a:pt x="132" y="264"/>
                </a:lnTo>
                <a:lnTo>
                  <a:pt x="119" y="278"/>
                </a:lnTo>
                <a:lnTo>
                  <a:pt x="108" y="293"/>
                </a:lnTo>
                <a:lnTo>
                  <a:pt x="98" y="307"/>
                </a:lnTo>
                <a:lnTo>
                  <a:pt x="85" y="322"/>
                </a:lnTo>
                <a:lnTo>
                  <a:pt x="74" y="336"/>
                </a:lnTo>
                <a:lnTo>
                  <a:pt x="62" y="352"/>
                </a:lnTo>
                <a:lnTo>
                  <a:pt x="49" y="367"/>
                </a:lnTo>
                <a:lnTo>
                  <a:pt x="38" y="383"/>
                </a:lnTo>
                <a:lnTo>
                  <a:pt x="25" y="397"/>
                </a:lnTo>
                <a:lnTo>
                  <a:pt x="13" y="414"/>
                </a:lnTo>
                <a:lnTo>
                  <a:pt x="0" y="430"/>
                </a:lnTo>
                <a:lnTo>
                  <a:pt x="2" y="428"/>
                </a:lnTo>
                <a:lnTo>
                  <a:pt x="4" y="428"/>
                </a:lnTo>
                <a:lnTo>
                  <a:pt x="6" y="426"/>
                </a:lnTo>
                <a:lnTo>
                  <a:pt x="7" y="425"/>
                </a:lnTo>
                <a:lnTo>
                  <a:pt x="20" y="410"/>
                </a:lnTo>
                <a:lnTo>
                  <a:pt x="33" y="394"/>
                </a:lnTo>
                <a:lnTo>
                  <a:pt x="43" y="378"/>
                </a:lnTo>
                <a:lnTo>
                  <a:pt x="56" y="363"/>
                </a:lnTo>
                <a:lnTo>
                  <a:pt x="69" y="349"/>
                </a:lnTo>
                <a:lnTo>
                  <a:pt x="80" y="332"/>
                </a:lnTo>
                <a:lnTo>
                  <a:pt x="92" y="318"/>
                </a:lnTo>
                <a:lnTo>
                  <a:pt x="103" y="304"/>
                </a:lnTo>
                <a:lnTo>
                  <a:pt x="116" y="289"/>
                </a:lnTo>
                <a:lnTo>
                  <a:pt x="126" y="275"/>
                </a:lnTo>
                <a:lnTo>
                  <a:pt x="137" y="260"/>
                </a:lnTo>
                <a:lnTo>
                  <a:pt x="150" y="246"/>
                </a:lnTo>
                <a:lnTo>
                  <a:pt x="159" y="233"/>
                </a:lnTo>
                <a:lnTo>
                  <a:pt x="172" y="219"/>
                </a:lnTo>
                <a:lnTo>
                  <a:pt x="182" y="204"/>
                </a:lnTo>
                <a:lnTo>
                  <a:pt x="193" y="192"/>
                </a:lnTo>
                <a:lnTo>
                  <a:pt x="202" y="179"/>
                </a:lnTo>
                <a:lnTo>
                  <a:pt x="211" y="166"/>
                </a:lnTo>
                <a:lnTo>
                  <a:pt x="222" y="154"/>
                </a:lnTo>
                <a:lnTo>
                  <a:pt x="231" y="141"/>
                </a:lnTo>
                <a:lnTo>
                  <a:pt x="242" y="129"/>
                </a:lnTo>
                <a:lnTo>
                  <a:pt x="251" y="118"/>
                </a:lnTo>
                <a:lnTo>
                  <a:pt x="260" y="105"/>
                </a:lnTo>
                <a:lnTo>
                  <a:pt x="269" y="92"/>
                </a:lnTo>
                <a:lnTo>
                  <a:pt x="278" y="82"/>
                </a:lnTo>
                <a:lnTo>
                  <a:pt x="289" y="69"/>
                </a:lnTo>
                <a:lnTo>
                  <a:pt x="298" y="58"/>
                </a:lnTo>
                <a:lnTo>
                  <a:pt x="307" y="45"/>
                </a:lnTo>
                <a:lnTo>
                  <a:pt x="316" y="35"/>
                </a:lnTo>
                <a:lnTo>
                  <a:pt x="325" y="24"/>
                </a:lnTo>
                <a:lnTo>
                  <a:pt x="334" y="11"/>
                </a:lnTo>
                <a:lnTo>
                  <a:pt x="3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04" name="Freeform 44"/>
          <p:cNvSpPr>
            <a:spLocks/>
          </p:cNvSpPr>
          <p:nvPr/>
        </p:nvSpPr>
        <p:spPr bwMode="auto">
          <a:xfrm>
            <a:off x="3659188" y="2659063"/>
            <a:ext cx="544512" cy="682625"/>
          </a:xfrm>
          <a:custGeom>
            <a:avLst/>
            <a:gdLst>
              <a:gd name="T0" fmla="*/ 859371698 w 343"/>
              <a:gd name="T1" fmla="*/ 0 h 430"/>
              <a:gd name="T2" fmla="*/ 851812030 w 343"/>
              <a:gd name="T3" fmla="*/ 5040313 h 430"/>
              <a:gd name="T4" fmla="*/ 806449259 w 343"/>
              <a:gd name="T5" fmla="*/ 65524063 h 430"/>
              <a:gd name="T6" fmla="*/ 761086489 w 343"/>
              <a:gd name="T7" fmla="*/ 118448138 h 430"/>
              <a:gd name="T8" fmla="*/ 713202770 w 343"/>
              <a:gd name="T9" fmla="*/ 178931888 h 430"/>
              <a:gd name="T10" fmla="*/ 665320639 w 343"/>
              <a:gd name="T11" fmla="*/ 236894688 h 430"/>
              <a:gd name="T12" fmla="*/ 619957868 w 343"/>
              <a:gd name="T13" fmla="*/ 299897800 h 430"/>
              <a:gd name="T14" fmla="*/ 569554790 w 343"/>
              <a:gd name="T15" fmla="*/ 360383138 h 430"/>
              <a:gd name="T16" fmla="*/ 519151711 w 343"/>
              <a:gd name="T17" fmla="*/ 423386250 h 430"/>
              <a:gd name="T18" fmla="*/ 468748632 w 343"/>
              <a:gd name="T19" fmla="*/ 486390950 h 430"/>
              <a:gd name="T20" fmla="*/ 413305245 w 343"/>
              <a:gd name="T21" fmla="*/ 556953738 h 430"/>
              <a:gd name="T22" fmla="*/ 360381219 w 343"/>
              <a:gd name="T23" fmla="*/ 627518113 h 430"/>
              <a:gd name="T24" fmla="*/ 299897525 w 343"/>
              <a:gd name="T25" fmla="*/ 700603438 h 430"/>
              <a:gd name="T26" fmla="*/ 246975086 w 343"/>
              <a:gd name="T27" fmla="*/ 773688763 h 430"/>
              <a:gd name="T28" fmla="*/ 186491391 w 343"/>
              <a:gd name="T29" fmla="*/ 846772500 h 430"/>
              <a:gd name="T30" fmla="*/ 123486749 w 343"/>
              <a:gd name="T31" fmla="*/ 924898138 h 430"/>
              <a:gd name="T32" fmla="*/ 63003055 w 343"/>
              <a:gd name="T33" fmla="*/ 1000502825 h 430"/>
              <a:gd name="T34" fmla="*/ 0 w 343"/>
              <a:gd name="T35" fmla="*/ 1083667188 h 430"/>
              <a:gd name="T36" fmla="*/ 10080616 w 343"/>
              <a:gd name="T37" fmla="*/ 1078626875 h 430"/>
              <a:gd name="T38" fmla="*/ 17640284 w 343"/>
              <a:gd name="T39" fmla="*/ 1071067200 h 430"/>
              <a:gd name="T40" fmla="*/ 83164286 w 343"/>
              <a:gd name="T41" fmla="*/ 992941563 h 430"/>
              <a:gd name="T42" fmla="*/ 141128620 w 343"/>
              <a:gd name="T43" fmla="*/ 914817513 h 430"/>
              <a:gd name="T44" fmla="*/ 201612315 w 343"/>
              <a:gd name="T45" fmla="*/ 836691875 h 430"/>
              <a:gd name="T46" fmla="*/ 259575062 w 343"/>
              <a:gd name="T47" fmla="*/ 766127500 h 430"/>
              <a:gd name="T48" fmla="*/ 317539396 w 343"/>
              <a:gd name="T49" fmla="*/ 693043763 h 430"/>
              <a:gd name="T50" fmla="*/ 378023090 w 343"/>
              <a:gd name="T51" fmla="*/ 619958438 h 430"/>
              <a:gd name="T52" fmla="*/ 433466477 w 343"/>
              <a:gd name="T53" fmla="*/ 551913425 h 430"/>
              <a:gd name="T54" fmla="*/ 486388916 w 343"/>
              <a:gd name="T55" fmla="*/ 483870000 h 430"/>
              <a:gd name="T56" fmla="*/ 531751687 w 343"/>
              <a:gd name="T57" fmla="*/ 418345938 h 430"/>
              <a:gd name="T58" fmla="*/ 582154765 w 343"/>
              <a:gd name="T59" fmla="*/ 355342825 h 430"/>
              <a:gd name="T60" fmla="*/ 632557844 w 343"/>
              <a:gd name="T61" fmla="*/ 297378438 h 430"/>
              <a:gd name="T62" fmla="*/ 677920615 w 343"/>
              <a:gd name="T63" fmla="*/ 231854375 h 430"/>
              <a:gd name="T64" fmla="*/ 728323694 w 343"/>
              <a:gd name="T65" fmla="*/ 173891575 h 430"/>
              <a:gd name="T66" fmla="*/ 773686465 w 343"/>
              <a:gd name="T67" fmla="*/ 113407825 h 430"/>
              <a:gd name="T68" fmla="*/ 819049235 w 343"/>
              <a:gd name="T69" fmla="*/ 60483750 h 430"/>
              <a:gd name="T70" fmla="*/ 864412006 w 343"/>
              <a:gd name="T71" fmla="*/ 0 h 43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43"/>
              <a:gd name="T109" fmla="*/ 0 h 430"/>
              <a:gd name="T110" fmla="*/ 343 w 343"/>
              <a:gd name="T111" fmla="*/ 430 h 43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43" h="430">
                <a:moveTo>
                  <a:pt x="343" y="0"/>
                </a:moveTo>
                <a:lnTo>
                  <a:pt x="341" y="0"/>
                </a:lnTo>
                <a:lnTo>
                  <a:pt x="339" y="0"/>
                </a:lnTo>
                <a:lnTo>
                  <a:pt x="338" y="2"/>
                </a:lnTo>
                <a:lnTo>
                  <a:pt x="329" y="13"/>
                </a:lnTo>
                <a:lnTo>
                  <a:pt x="320" y="26"/>
                </a:lnTo>
                <a:lnTo>
                  <a:pt x="311" y="36"/>
                </a:lnTo>
                <a:lnTo>
                  <a:pt x="302" y="47"/>
                </a:lnTo>
                <a:lnTo>
                  <a:pt x="293" y="60"/>
                </a:lnTo>
                <a:lnTo>
                  <a:pt x="283" y="71"/>
                </a:lnTo>
                <a:lnTo>
                  <a:pt x="274" y="83"/>
                </a:lnTo>
                <a:lnTo>
                  <a:pt x="264" y="94"/>
                </a:lnTo>
                <a:lnTo>
                  <a:pt x="255" y="107"/>
                </a:lnTo>
                <a:lnTo>
                  <a:pt x="246" y="119"/>
                </a:lnTo>
                <a:lnTo>
                  <a:pt x="237" y="130"/>
                </a:lnTo>
                <a:lnTo>
                  <a:pt x="226" y="143"/>
                </a:lnTo>
                <a:lnTo>
                  <a:pt x="217" y="156"/>
                </a:lnTo>
                <a:lnTo>
                  <a:pt x="206" y="168"/>
                </a:lnTo>
                <a:lnTo>
                  <a:pt x="197" y="181"/>
                </a:lnTo>
                <a:lnTo>
                  <a:pt x="186" y="193"/>
                </a:lnTo>
                <a:lnTo>
                  <a:pt x="175" y="208"/>
                </a:lnTo>
                <a:lnTo>
                  <a:pt x="164" y="221"/>
                </a:lnTo>
                <a:lnTo>
                  <a:pt x="154" y="235"/>
                </a:lnTo>
                <a:lnTo>
                  <a:pt x="143" y="249"/>
                </a:lnTo>
                <a:lnTo>
                  <a:pt x="132" y="264"/>
                </a:lnTo>
                <a:lnTo>
                  <a:pt x="119" y="278"/>
                </a:lnTo>
                <a:lnTo>
                  <a:pt x="108" y="293"/>
                </a:lnTo>
                <a:lnTo>
                  <a:pt x="98" y="307"/>
                </a:lnTo>
                <a:lnTo>
                  <a:pt x="85" y="322"/>
                </a:lnTo>
                <a:lnTo>
                  <a:pt x="74" y="336"/>
                </a:lnTo>
                <a:lnTo>
                  <a:pt x="62" y="352"/>
                </a:lnTo>
                <a:lnTo>
                  <a:pt x="49" y="367"/>
                </a:lnTo>
                <a:lnTo>
                  <a:pt x="38" y="383"/>
                </a:lnTo>
                <a:lnTo>
                  <a:pt x="25" y="397"/>
                </a:lnTo>
                <a:lnTo>
                  <a:pt x="13" y="414"/>
                </a:lnTo>
                <a:lnTo>
                  <a:pt x="0" y="430"/>
                </a:lnTo>
                <a:lnTo>
                  <a:pt x="2" y="428"/>
                </a:lnTo>
                <a:lnTo>
                  <a:pt x="4" y="428"/>
                </a:lnTo>
                <a:lnTo>
                  <a:pt x="6" y="426"/>
                </a:lnTo>
                <a:lnTo>
                  <a:pt x="7" y="425"/>
                </a:lnTo>
                <a:lnTo>
                  <a:pt x="20" y="410"/>
                </a:lnTo>
                <a:lnTo>
                  <a:pt x="33" y="394"/>
                </a:lnTo>
                <a:lnTo>
                  <a:pt x="43" y="378"/>
                </a:lnTo>
                <a:lnTo>
                  <a:pt x="56" y="363"/>
                </a:lnTo>
                <a:lnTo>
                  <a:pt x="69" y="349"/>
                </a:lnTo>
                <a:lnTo>
                  <a:pt x="80" y="332"/>
                </a:lnTo>
                <a:lnTo>
                  <a:pt x="92" y="318"/>
                </a:lnTo>
                <a:lnTo>
                  <a:pt x="103" y="304"/>
                </a:lnTo>
                <a:lnTo>
                  <a:pt x="116" y="289"/>
                </a:lnTo>
                <a:lnTo>
                  <a:pt x="126" y="275"/>
                </a:lnTo>
                <a:lnTo>
                  <a:pt x="137" y="260"/>
                </a:lnTo>
                <a:lnTo>
                  <a:pt x="150" y="246"/>
                </a:lnTo>
                <a:lnTo>
                  <a:pt x="159" y="233"/>
                </a:lnTo>
                <a:lnTo>
                  <a:pt x="172" y="219"/>
                </a:lnTo>
                <a:lnTo>
                  <a:pt x="182" y="204"/>
                </a:lnTo>
                <a:lnTo>
                  <a:pt x="193" y="192"/>
                </a:lnTo>
                <a:lnTo>
                  <a:pt x="202" y="179"/>
                </a:lnTo>
                <a:lnTo>
                  <a:pt x="211" y="166"/>
                </a:lnTo>
                <a:lnTo>
                  <a:pt x="222" y="154"/>
                </a:lnTo>
                <a:lnTo>
                  <a:pt x="231" y="141"/>
                </a:lnTo>
                <a:lnTo>
                  <a:pt x="242" y="129"/>
                </a:lnTo>
                <a:lnTo>
                  <a:pt x="251" y="118"/>
                </a:lnTo>
                <a:lnTo>
                  <a:pt x="260" y="105"/>
                </a:lnTo>
                <a:lnTo>
                  <a:pt x="269" y="92"/>
                </a:lnTo>
                <a:lnTo>
                  <a:pt x="278" y="82"/>
                </a:lnTo>
                <a:lnTo>
                  <a:pt x="289" y="69"/>
                </a:lnTo>
                <a:lnTo>
                  <a:pt x="298" y="58"/>
                </a:lnTo>
                <a:lnTo>
                  <a:pt x="307" y="45"/>
                </a:lnTo>
                <a:lnTo>
                  <a:pt x="316" y="35"/>
                </a:lnTo>
                <a:lnTo>
                  <a:pt x="325" y="24"/>
                </a:lnTo>
                <a:lnTo>
                  <a:pt x="334" y="11"/>
                </a:lnTo>
                <a:lnTo>
                  <a:pt x="343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05" name="Freeform 45"/>
          <p:cNvSpPr>
            <a:spLocks/>
          </p:cNvSpPr>
          <p:nvPr/>
        </p:nvSpPr>
        <p:spPr bwMode="auto">
          <a:xfrm>
            <a:off x="2092325" y="2235200"/>
            <a:ext cx="1581150" cy="1230313"/>
          </a:xfrm>
          <a:custGeom>
            <a:avLst/>
            <a:gdLst>
              <a:gd name="T0" fmla="*/ 78125638 w 996"/>
              <a:gd name="T1" fmla="*/ 5040315 h 775"/>
              <a:gd name="T2" fmla="*/ 186491563 w 996"/>
              <a:gd name="T3" fmla="*/ 15120944 h 775"/>
              <a:gd name="T4" fmla="*/ 299899388 w 996"/>
              <a:gd name="T5" fmla="*/ 22682209 h 775"/>
              <a:gd name="T6" fmla="*/ 418345938 w 996"/>
              <a:gd name="T7" fmla="*/ 27722524 h 775"/>
              <a:gd name="T8" fmla="*/ 531753763 w 996"/>
              <a:gd name="T9" fmla="*/ 32762838 h 775"/>
              <a:gd name="T10" fmla="*/ 645160000 w 996"/>
              <a:gd name="T11" fmla="*/ 40322516 h 775"/>
              <a:gd name="T12" fmla="*/ 763608138 w 996"/>
              <a:gd name="T13" fmla="*/ 50403145 h 775"/>
              <a:gd name="T14" fmla="*/ 877014375 w 996"/>
              <a:gd name="T15" fmla="*/ 55443460 h 775"/>
              <a:gd name="T16" fmla="*/ 995462513 w 996"/>
              <a:gd name="T17" fmla="*/ 63004726 h 775"/>
              <a:gd name="T18" fmla="*/ 1108868750 w 996"/>
              <a:gd name="T19" fmla="*/ 68045040 h 775"/>
              <a:gd name="T20" fmla="*/ 1227316888 w 996"/>
              <a:gd name="T21" fmla="*/ 78125669 h 775"/>
              <a:gd name="T22" fmla="*/ 1345763438 w 996"/>
              <a:gd name="T23" fmla="*/ 88206298 h 775"/>
              <a:gd name="T24" fmla="*/ 1464211575 w 996"/>
              <a:gd name="T25" fmla="*/ 90725662 h 775"/>
              <a:gd name="T26" fmla="*/ 1582658125 w 996"/>
              <a:gd name="T27" fmla="*/ 100806291 h 775"/>
              <a:gd name="T28" fmla="*/ 1706146575 w 996"/>
              <a:gd name="T29" fmla="*/ 110886920 h 775"/>
              <a:gd name="T30" fmla="*/ 1824593125 w 996"/>
              <a:gd name="T31" fmla="*/ 113407871 h 775"/>
              <a:gd name="T32" fmla="*/ 1945560625 w 996"/>
              <a:gd name="T33" fmla="*/ 123488500 h 775"/>
              <a:gd name="T34" fmla="*/ 2064008763 w 996"/>
              <a:gd name="T35" fmla="*/ 133569129 h 775"/>
              <a:gd name="T36" fmla="*/ 2147483647 w 996"/>
              <a:gd name="T37" fmla="*/ 141128807 h 775"/>
              <a:gd name="T38" fmla="*/ 2147483647 w 996"/>
              <a:gd name="T39" fmla="*/ 146169122 h 775"/>
              <a:gd name="T40" fmla="*/ 2147483647 w 996"/>
              <a:gd name="T41" fmla="*/ 156249751 h 775"/>
              <a:gd name="T42" fmla="*/ 2147483647 w 996"/>
              <a:gd name="T43" fmla="*/ 383063906 h 775"/>
              <a:gd name="T44" fmla="*/ 2147483647 w 996"/>
              <a:gd name="T45" fmla="*/ 1055946692 h 775"/>
              <a:gd name="T46" fmla="*/ 2147483647 w 996"/>
              <a:gd name="T47" fmla="*/ 1723787576 h 775"/>
              <a:gd name="T48" fmla="*/ 2147483647 w 996"/>
              <a:gd name="T49" fmla="*/ 1943042052 h 775"/>
              <a:gd name="T50" fmla="*/ 2147483647 w 996"/>
              <a:gd name="T51" fmla="*/ 1930440472 h 775"/>
              <a:gd name="T52" fmla="*/ 2147483647 w 996"/>
              <a:gd name="T53" fmla="*/ 1920359843 h 775"/>
              <a:gd name="T54" fmla="*/ 2064008763 w 996"/>
              <a:gd name="T55" fmla="*/ 1907759850 h 775"/>
              <a:gd name="T56" fmla="*/ 1945560625 w 996"/>
              <a:gd name="T57" fmla="*/ 1897679221 h 775"/>
              <a:gd name="T58" fmla="*/ 1824593125 w 996"/>
              <a:gd name="T59" fmla="*/ 1882558278 h 775"/>
              <a:gd name="T60" fmla="*/ 1701106263 w 996"/>
              <a:gd name="T61" fmla="*/ 1874997012 h 775"/>
              <a:gd name="T62" fmla="*/ 1582658125 w 996"/>
              <a:gd name="T63" fmla="*/ 1859876068 h 775"/>
              <a:gd name="T64" fmla="*/ 1464211575 w 996"/>
              <a:gd name="T65" fmla="*/ 1852316390 h 775"/>
              <a:gd name="T66" fmla="*/ 1345763438 w 996"/>
              <a:gd name="T67" fmla="*/ 1842235761 h 775"/>
              <a:gd name="T68" fmla="*/ 1227316888 w 996"/>
              <a:gd name="T69" fmla="*/ 1829634181 h 775"/>
              <a:gd name="T70" fmla="*/ 1108868750 w 996"/>
              <a:gd name="T71" fmla="*/ 1819553552 h 775"/>
              <a:gd name="T72" fmla="*/ 995462513 w 996"/>
              <a:gd name="T73" fmla="*/ 1806953559 h 775"/>
              <a:gd name="T74" fmla="*/ 877014375 w 996"/>
              <a:gd name="T75" fmla="*/ 1796872930 h 775"/>
              <a:gd name="T76" fmla="*/ 758567825 w 996"/>
              <a:gd name="T77" fmla="*/ 1789311665 h 775"/>
              <a:gd name="T78" fmla="*/ 645160000 w 996"/>
              <a:gd name="T79" fmla="*/ 1774190721 h 775"/>
              <a:gd name="T80" fmla="*/ 531753763 w 996"/>
              <a:gd name="T81" fmla="*/ 1766631043 h 775"/>
              <a:gd name="T82" fmla="*/ 418345938 w 996"/>
              <a:gd name="T83" fmla="*/ 1751510099 h 775"/>
              <a:gd name="T84" fmla="*/ 299899388 w 996"/>
              <a:gd name="T85" fmla="*/ 1743948834 h 775"/>
              <a:gd name="T86" fmla="*/ 186491563 w 996"/>
              <a:gd name="T87" fmla="*/ 1728827890 h 775"/>
              <a:gd name="T88" fmla="*/ 78125638 w 996"/>
              <a:gd name="T89" fmla="*/ 1718747261 h 775"/>
              <a:gd name="T90" fmla="*/ 0 w 996"/>
              <a:gd name="T91" fmla="*/ 1502013735 h 775"/>
              <a:gd name="T92" fmla="*/ 0 w 996"/>
              <a:gd name="T93" fmla="*/ 859374424 h 775"/>
              <a:gd name="T94" fmla="*/ 0 w 996"/>
              <a:gd name="T95" fmla="*/ 214214162 h 77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996"/>
              <a:gd name="T145" fmla="*/ 0 h 775"/>
              <a:gd name="T146" fmla="*/ 996 w 996"/>
              <a:gd name="T147" fmla="*/ 775 h 77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996" h="775">
                <a:moveTo>
                  <a:pt x="0" y="0"/>
                </a:moveTo>
                <a:lnTo>
                  <a:pt x="15" y="2"/>
                </a:lnTo>
                <a:lnTo>
                  <a:pt x="31" y="2"/>
                </a:lnTo>
                <a:lnTo>
                  <a:pt x="45" y="4"/>
                </a:lnTo>
                <a:lnTo>
                  <a:pt x="60" y="4"/>
                </a:lnTo>
                <a:lnTo>
                  <a:pt x="74" y="6"/>
                </a:lnTo>
                <a:lnTo>
                  <a:pt x="90" y="6"/>
                </a:lnTo>
                <a:lnTo>
                  <a:pt x="105" y="7"/>
                </a:lnTo>
                <a:lnTo>
                  <a:pt x="119" y="9"/>
                </a:lnTo>
                <a:lnTo>
                  <a:pt x="135" y="9"/>
                </a:lnTo>
                <a:lnTo>
                  <a:pt x="150" y="11"/>
                </a:lnTo>
                <a:lnTo>
                  <a:pt x="166" y="11"/>
                </a:lnTo>
                <a:lnTo>
                  <a:pt x="181" y="13"/>
                </a:lnTo>
                <a:lnTo>
                  <a:pt x="197" y="13"/>
                </a:lnTo>
                <a:lnTo>
                  <a:pt x="211" y="13"/>
                </a:lnTo>
                <a:lnTo>
                  <a:pt x="226" y="15"/>
                </a:lnTo>
                <a:lnTo>
                  <a:pt x="242" y="15"/>
                </a:lnTo>
                <a:lnTo>
                  <a:pt x="256" y="16"/>
                </a:lnTo>
                <a:lnTo>
                  <a:pt x="273" y="18"/>
                </a:lnTo>
                <a:lnTo>
                  <a:pt x="287" y="18"/>
                </a:lnTo>
                <a:lnTo>
                  <a:pt x="303" y="20"/>
                </a:lnTo>
                <a:lnTo>
                  <a:pt x="318" y="20"/>
                </a:lnTo>
                <a:lnTo>
                  <a:pt x="334" y="22"/>
                </a:lnTo>
                <a:lnTo>
                  <a:pt x="348" y="22"/>
                </a:lnTo>
                <a:lnTo>
                  <a:pt x="365" y="24"/>
                </a:lnTo>
                <a:lnTo>
                  <a:pt x="379" y="24"/>
                </a:lnTo>
                <a:lnTo>
                  <a:pt x="395" y="25"/>
                </a:lnTo>
                <a:lnTo>
                  <a:pt x="410" y="25"/>
                </a:lnTo>
                <a:lnTo>
                  <a:pt x="426" y="27"/>
                </a:lnTo>
                <a:lnTo>
                  <a:pt x="440" y="27"/>
                </a:lnTo>
                <a:lnTo>
                  <a:pt x="457" y="29"/>
                </a:lnTo>
                <a:lnTo>
                  <a:pt x="471" y="31"/>
                </a:lnTo>
                <a:lnTo>
                  <a:pt x="487" y="31"/>
                </a:lnTo>
                <a:lnTo>
                  <a:pt x="502" y="33"/>
                </a:lnTo>
                <a:lnTo>
                  <a:pt x="518" y="33"/>
                </a:lnTo>
                <a:lnTo>
                  <a:pt x="534" y="35"/>
                </a:lnTo>
                <a:lnTo>
                  <a:pt x="551" y="35"/>
                </a:lnTo>
                <a:lnTo>
                  <a:pt x="565" y="36"/>
                </a:lnTo>
                <a:lnTo>
                  <a:pt x="581" y="36"/>
                </a:lnTo>
                <a:lnTo>
                  <a:pt x="597" y="38"/>
                </a:lnTo>
                <a:lnTo>
                  <a:pt x="612" y="40"/>
                </a:lnTo>
                <a:lnTo>
                  <a:pt x="628" y="40"/>
                </a:lnTo>
                <a:lnTo>
                  <a:pt x="644" y="42"/>
                </a:lnTo>
                <a:lnTo>
                  <a:pt x="661" y="42"/>
                </a:lnTo>
                <a:lnTo>
                  <a:pt x="677" y="44"/>
                </a:lnTo>
                <a:lnTo>
                  <a:pt x="691" y="44"/>
                </a:lnTo>
                <a:lnTo>
                  <a:pt x="707" y="45"/>
                </a:lnTo>
                <a:lnTo>
                  <a:pt x="724" y="45"/>
                </a:lnTo>
                <a:lnTo>
                  <a:pt x="740" y="47"/>
                </a:lnTo>
                <a:lnTo>
                  <a:pt x="756" y="49"/>
                </a:lnTo>
                <a:lnTo>
                  <a:pt x="772" y="49"/>
                </a:lnTo>
                <a:lnTo>
                  <a:pt x="787" y="51"/>
                </a:lnTo>
                <a:lnTo>
                  <a:pt x="803" y="51"/>
                </a:lnTo>
                <a:lnTo>
                  <a:pt x="819" y="53"/>
                </a:lnTo>
                <a:lnTo>
                  <a:pt x="836" y="53"/>
                </a:lnTo>
                <a:lnTo>
                  <a:pt x="852" y="54"/>
                </a:lnTo>
                <a:lnTo>
                  <a:pt x="868" y="56"/>
                </a:lnTo>
                <a:lnTo>
                  <a:pt x="884" y="56"/>
                </a:lnTo>
                <a:lnTo>
                  <a:pt x="901" y="58"/>
                </a:lnTo>
                <a:lnTo>
                  <a:pt x="915" y="58"/>
                </a:lnTo>
                <a:lnTo>
                  <a:pt x="931" y="60"/>
                </a:lnTo>
                <a:lnTo>
                  <a:pt x="947" y="60"/>
                </a:lnTo>
                <a:lnTo>
                  <a:pt x="964" y="62"/>
                </a:lnTo>
                <a:lnTo>
                  <a:pt x="980" y="62"/>
                </a:lnTo>
                <a:lnTo>
                  <a:pt x="996" y="63"/>
                </a:lnTo>
                <a:lnTo>
                  <a:pt x="996" y="152"/>
                </a:lnTo>
                <a:lnTo>
                  <a:pt x="996" y="240"/>
                </a:lnTo>
                <a:lnTo>
                  <a:pt x="996" y="331"/>
                </a:lnTo>
                <a:lnTo>
                  <a:pt x="996" y="419"/>
                </a:lnTo>
                <a:lnTo>
                  <a:pt x="996" y="507"/>
                </a:lnTo>
                <a:lnTo>
                  <a:pt x="996" y="596"/>
                </a:lnTo>
                <a:lnTo>
                  <a:pt x="996" y="684"/>
                </a:lnTo>
                <a:lnTo>
                  <a:pt x="996" y="775"/>
                </a:lnTo>
                <a:lnTo>
                  <a:pt x="980" y="773"/>
                </a:lnTo>
                <a:lnTo>
                  <a:pt x="964" y="771"/>
                </a:lnTo>
                <a:lnTo>
                  <a:pt x="947" y="769"/>
                </a:lnTo>
                <a:lnTo>
                  <a:pt x="931" y="767"/>
                </a:lnTo>
                <a:lnTo>
                  <a:pt x="915" y="766"/>
                </a:lnTo>
                <a:lnTo>
                  <a:pt x="901" y="766"/>
                </a:lnTo>
                <a:lnTo>
                  <a:pt x="884" y="764"/>
                </a:lnTo>
                <a:lnTo>
                  <a:pt x="868" y="762"/>
                </a:lnTo>
                <a:lnTo>
                  <a:pt x="852" y="760"/>
                </a:lnTo>
                <a:lnTo>
                  <a:pt x="836" y="758"/>
                </a:lnTo>
                <a:lnTo>
                  <a:pt x="819" y="757"/>
                </a:lnTo>
                <a:lnTo>
                  <a:pt x="803" y="755"/>
                </a:lnTo>
                <a:lnTo>
                  <a:pt x="787" y="755"/>
                </a:lnTo>
                <a:lnTo>
                  <a:pt x="772" y="753"/>
                </a:lnTo>
                <a:lnTo>
                  <a:pt x="756" y="751"/>
                </a:lnTo>
                <a:lnTo>
                  <a:pt x="740" y="749"/>
                </a:lnTo>
                <a:lnTo>
                  <a:pt x="724" y="747"/>
                </a:lnTo>
                <a:lnTo>
                  <a:pt x="707" y="747"/>
                </a:lnTo>
                <a:lnTo>
                  <a:pt x="691" y="746"/>
                </a:lnTo>
                <a:lnTo>
                  <a:pt x="675" y="744"/>
                </a:lnTo>
                <a:lnTo>
                  <a:pt x="661" y="742"/>
                </a:lnTo>
                <a:lnTo>
                  <a:pt x="644" y="740"/>
                </a:lnTo>
                <a:lnTo>
                  <a:pt x="628" y="738"/>
                </a:lnTo>
                <a:lnTo>
                  <a:pt x="612" y="738"/>
                </a:lnTo>
                <a:lnTo>
                  <a:pt x="597" y="737"/>
                </a:lnTo>
                <a:lnTo>
                  <a:pt x="581" y="735"/>
                </a:lnTo>
                <a:lnTo>
                  <a:pt x="565" y="733"/>
                </a:lnTo>
                <a:lnTo>
                  <a:pt x="549" y="731"/>
                </a:lnTo>
                <a:lnTo>
                  <a:pt x="534" y="731"/>
                </a:lnTo>
                <a:lnTo>
                  <a:pt x="518" y="729"/>
                </a:lnTo>
                <a:lnTo>
                  <a:pt x="502" y="728"/>
                </a:lnTo>
                <a:lnTo>
                  <a:pt x="487" y="726"/>
                </a:lnTo>
                <a:lnTo>
                  <a:pt x="471" y="724"/>
                </a:lnTo>
                <a:lnTo>
                  <a:pt x="457" y="722"/>
                </a:lnTo>
                <a:lnTo>
                  <a:pt x="440" y="722"/>
                </a:lnTo>
                <a:lnTo>
                  <a:pt x="426" y="720"/>
                </a:lnTo>
                <a:lnTo>
                  <a:pt x="410" y="719"/>
                </a:lnTo>
                <a:lnTo>
                  <a:pt x="395" y="717"/>
                </a:lnTo>
                <a:lnTo>
                  <a:pt x="379" y="715"/>
                </a:lnTo>
                <a:lnTo>
                  <a:pt x="365" y="715"/>
                </a:lnTo>
                <a:lnTo>
                  <a:pt x="348" y="713"/>
                </a:lnTo>
                <a:lnTo>
                  <a:pt x="332" y="711"/>
                </a:lnTo>
                <a:lnTo>
                  <a:pt x="318" y="710"/>
                </a:lnTo>
                <a:lnTo>
                  <a:pt x="301" y="710"/>
                </a:lnTo>
                <a:lnTo>
                  <a:pt x="287" y="708"/>
                </a:lnTo>
                <a:lnTo>
                  <a:pt x="271" y="706"/>
                </a:lnTo>
                <a:lnTo>
                  <a:pt x="256" y="704"/>
                </a:lnTo>
                <a:lnTo>
                  <a:pt x="242" y="702"/>
                </a:lnTo>
                <a:lnTo>
                  <a:pt x="226" y="701"/>
                </a:lnTo>
                <a:lnTo>
                  <a:pt x="211" y="701"/>
                </a:lnTo>
                <a:lnTo>
                  <a:pt x="195" y="699"/>
                </a:lnTo>
                <a:lnTo>
                  <a:pt x="181" y="697"/>
                </a:lnTo>
                <a:lnTo>
                  <a:pt x="166" y="695"/>
                </a:lnTo>
                <a:lnTo>
                  <a:pt x="150" y="693"/>
                </a:lnTo>
                <a:lnTo>
                  <a:pt x="135" y="693"/>
                </a:lnTo>
                <a:lnTo>
                  <a:pt x="119" y="692"/>
                </a:lnTo>
                <a:lnTo>
                  <a:pt x="105" y="690"/>
                </a:lnTo>
                <a:lnTo>
                  <a:pt x="90" y="688"/>
                </a:lnTo>
                <a:lnTo>
                  <a:pt x="74" y="686"/>
                </a:lnTo>
                <a:lnTo>
                  <a:pt x="60" y="686"/>
                </a:lnTo>
                <a:lnTo>
                  <a:pt x="45" y="684"/>
                </a:lnTo>
                <a:lnTo>
                  <a:pt x="31" y="682"/>
                </a:lnTo>
                <a:lnTo>
                  <a:pt x="15" y="681"/>
                </a:lnTo>
                <a:lnTo>
                  <a:pt x="0" y="679"/>
                </a:lnTo>
                <a:lnTo>
                  <a:pt x="0" y="596"/>
                </a:lnTo>
                <a:lnTo>
                  <a:pt x="0" y="509"/>
                </a:lnTo>
                <a:lnTo>
                  <a:pt x="0" y="424"/>
                </a:lnTo>
                <a:lnTo>
                  <a:pt x="0" y="341"/>
                </a:lnTo>
                <a:lnTo>
                  <a:pt x="0" y="255"/>
                </a:lnTo>
                <a:lnTo>
                  <a:pt x="0" y="170"/>
                </a:lnTo>
                <a:lnTo>
                  <a:pt x="0" y="8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06" name="Freeform 46"/>
          <p:cNvSpPr>
            <a:spLocks/>
          </p:cNvSpPr>
          <p:nvPr/>
        </p:nvSpPr>
        <p:spPr bwMode="auto">
          <a:xfrm>
            <a:off x="2092325" y="2908300"/>
            <a:ext cx="708025" cy="404813"/>
          </a:xfrm>
          <a:custGeom>
            <a:avLst/>
            <a:gdLst>
              <a:gd name="T0" fmla="*/ 0 w 446"/>
              <a:gd name="T1" fmla="*/ 642641431 h 255"/>
              <a:gd name="T2" fmla="*/ 37801550 w 446"/>
              <a:gd name="T3" fmla="*/ 624999522 h 255"/>
              <a:gd name="T4" fmla="*/ 68045013 w 446"/>
              <a:gd name="T5" fmla="*/ 604838247 h 255"/>
              <a:gd name="T6" fmla="*/ 105846563 w 446"/>
              <a:gd name="T7" fmla="*/ 582157607 h 255"/>
              <a:gd name="T8" fmla="*/ 136088438 w 446"/>
              <a:gd name="T9" fmla="*/ 564515697 h 255"/>
              <a:gd name="T10" fmla="*/ 173891575 w 446"/>
              <a:gd name="T11" fmla="*/ 541835057 h 255"/>
              <a:gd name="T12" fmla="*/ 209173763 w 446"/>
              <a:gd name="T13" fmla="*/ 524193147 h 255"/>
              <a:gd name="T14" fmla="*/ 241935000 w 446"/>
              <a:gd name="T15" fmla="*/ 506552826 h 255"/>
              <a:gd name="T16" fmla="*/ 277217188 w 446"/>
              <a:gd name="T17" fmla="*/ 483870598 h 255"/>
              <a:gd name="T18" fmla="*/ 315018738 w 446"/>
              <a:gd name="T19" fmla="*/ 463709323 h 255"/>
              <a:gd name="T20" fmla="*/ 345262200 w 446"/>
              <a:gd name="T21" fmla="*/ 441028682 h 255"/>
              <a:gd name="T22" fmla="*/ 383063750 w 446"/>
              <a:gd name="T23" fmla="*/ 423386773 h 255"/>
              <a:gd name="T24" fmla="*/ 413305625 w 446"/>
              <a:gd name="T25" fmla="*/ 405746451 h 255"/>
              <a:gd name="T26" fmla="*/ 451108763 w 446"/>
              <a:gd name="T27" fmla="*/ 383064223 h 255"/>
              <a:gd name="T28" fmla="*/ 486390950 w 446"/>
              <a:gd name="T29" fmla="*/ 365423901 h 255"/>
              <a:gd name="T30" fmla="*/ 519152188 w 446"/>
              <a:gd name="T31" fmla="*/ 347781992 h 255"/>
              <a:gd name="T32" fmla="*/ 554434375 w 446"/>
              <a:gd name="T33" fmla="*/ 325101352 h 255"/>
              <a:gd name="T34" fmla="*/ 592235925 w 446"/>
              <a:gd name="T35" fmla="*/ 304940077 h 255"/>
              <a:gd name="T36" fmla="*/ 622477800 w 446"/>
              <a:gd name="T37" fmla="*/ 282257849 h 255"/>
              <a:gd name="T38" fmla="*/ 660280938 w 446"/>
              <a:gd name="T39" fmla="*/ 264617527 h 255"/>
              <a:gd name="T40" fmla="*/ 695563125 w 446"/>
              <a:gd name="T41" fmla="*/ 241935299 h 255"/>
              <a:gd name="T42" fmla="*/ 733366263 w 446"/>
              <a:gd name="T43" fmla="*/ 224294977 h 255"/>
              <a:gd name="T44" fmla="*/ 763608138 w 446"/>
              <a:gd name="T45" fmla="*/ 206653068 h 255"/>
              <a:gd name="T46" fmla="*/ 801409688 w 446"/>
              <a:gd name="T47" fmla="*/ 183972427 h 255"/>
              <a:gd name="T48" fmla="*/ 836691875 w 446"/>
              <a:gd name="T49" fmla="*/ 163811152 h 255"/>
              <a:gd name="T50" fmla="*/ 874495013 w 446"/>
              <a:gd name="T51" fmla="*/ 141128924 h 255"/>
              <a:gd name="T52" fmla="*/ 904736888 w 446"/>
              <a:gd name="T53" fmla="*/ 123488603 h 255"/>
              <a:gd name="T54" fmla="*/ 942538438 w 446"/>
              <a:gd name="T55" fmla="*/ 100806375 h 255"/>
              <a:gd name="T56" fmla="*/ 977820625 w 446"/>
              <a:gd name="T57" fmla="*/ 83166053 h 255"/>
              <a:gd name="T58" fmla="*/ 1015623763 w 446"/>
              <a:gd name="T59" fmla="*/ 60483825 h 255"/>
              <a:gd name="T60" fmla="*/ 1050905950 w 446"/>
              <a:gd name="T61" fmla="*/ 42843503 h 255"/>
              <a:gd name="T62" fmla="*/ 1086188138 w 446"/>
              <a:gd name="T63" fmla="*/ 20161275 h 255"/>
              <a:gd name="T64" fmla="*/ 1123989688 w 446"/>
              <a:gd name="T65" fmla="*/ 0 h 25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6"/>
              <a:gd name="T100" fmla="*/ 0 h 255"/>
              <a:gd name="T101" fmla="*/ 446 w 446"/>
              <a:gd name="T102" fmla="*/ 255 h 25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6" h="255">
                <a:moveTo>
                  <a:pt x="0" y="255"/>
                </a:moveTo>
                <a:lnTo>
                  <a:pt x="15" y="248"/>
                </a:lnTo>
                <a:lnTo>
                  <a:pt x="27" y="240"/>
                </a:lnTo>
                <a:lnTo>
                  <a:pt x="42" y="231"/>
                </a:lnTo>
                <a:lnTo>
                  <a:pt x="54" y="224"/>
                </a:lnTo>
                <a:lnTo>
                  <a:pt x="69" y="215"/>
                </a:lnTo>
                <a:lnTo>
                  <a:pt x="83" y="208"/>
                </a:lnTo>
                <a:lnTo>
                  <a:pt x="96" y="201"/>
                </a:lnTo>
                <a:lnTo>
                  <a:pt x="110" y="192"/>
                </a:lnTo>
                <a:lnTo>
                  <a:pt x="125" y="184"/>
                </a:lnTo>
                <a:lnTo>
                  <a:pt x="137" y="175"/>
                </a:lnTo>
                <a:lnTo>
                  <a:pt x="152" y="168"/>
                </a:lnTo>
                <a:lnTo>
                  <a:pt x="164" y="161"/>
                </a:lnTo>
                <a:lnTo>
                  <a:pt x="179" y="152"/>
                </a:lnTo>
                <a:lnTo>
                  <a:pt x="193" y="145"/>
                </a:lnTo>
                <a:lnTo>
                  <a:pt x="206" y="138"/>
                </a:lnTo>
                <a:lnTo>
                  <a:pt x="220" y="129"/>
                </a:lnTo>
                <a:lnTo>
                  <a:pt x="235" y="121"/>
                </a:lnTo>
                <a:lnTo>
                  <a:pt x="247" y="112"/>
                </a:lnTo>
                <a:lnTo>
                  <a:pt x="262" y="105"/>
                </a:lnTo>
                <a:lnTo>
                  <a:pt x="276" y="96"/>
                </a:lnTo>
                <a:lnTo>
                  <a:pt x="291" y="89"/>
                </a:lnTo>
                <a:lnTo>
                  <a:pt x="303" y="82"/>
                </a:lnTo>
                <a:lnTo>
                  <a:pt x="318" y="73"/>
                </a:lnTo>
                <a:lnTo>
                  <a:pt x="332" y="65"/>
                </a:lnTo>
                <a:lnTo>
                  <a:pt x="347" y="56"/>
                </a:lnTo>
                <a:lnTo>
                  <a:pt x="359" y="49"/>
                </a:lnTo>
                <a:lnTo>
                  <a:pt x="374" y="40"/>
                </a:lnTo>
                <a:lnTo>
                  <a:pt x="388" y="33"/>
                </a:lnTo>
                <a:lnTo>
                  <a:pt x="403" y="24"/>
                </a:lnTo>
                <a:lnTo>
                  <a:pt x="417" y="17"/>
                </a:lnTo>
                <a:lnTo>
                  <a:pt x="431" y="8"/>
                </a:lnTo>
                <a:lnTo>
                  <a:pt x="446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07" name="Freeform 47"/>
          <p:cNvSpPr>
            <a:spLocks/>
          </p:cNvSpPr>
          <p:nvPr/>
        </p:nvSpPr>
        <p:spPr bwMode="auto">
          <a:xfrm>
            <a:off x="2066925" y="2209800"/>
            <a:ext cx="1635125" cy="1285875"/>
          </a:xfrm>
          <a:custGeom>
            <a:avLst/>
            <a:gdLst>
              <a:gd name="T0" fmla="*/ 78124050 w 1030"/>
              <a:gd name="T1" fmla="*/ 5040313 h 810"/>
              <a:gd name="T2" fmla="*/ 194051238 w 1030"/>
              <a:gd name="T3" fmla="*/ 10080625 h 810"/>
              <a:gd name="T4" fmla="*/ 312499375 w 1030"/>
              <a:gd name="T5" fmla="*/ 17640300 h 810"/>
              <a:gd name="T6" fmla="*/ 430945925 w 1030"/>
              <a:gd name="T7" fmla="*/ 22682200 h 810"/>
              <a:gd name="T8" fmla="*/ 549394063 w 1030"/>
              <a:gd name="T9" fmla="*/ 32761238 h 810"/>
              <a:gd name="T10" fmla="*/ 667840613 w 1030"/>
              <a:gd name="T11" fmla="*/ 35282188 h 810"/>
              <a:gd name="T12" fmla="*/ 786288750 w 1030"/>
              <a:gd name="T13" fmla="*/ 45362813 h 810"/>
              <a:gd name="T14" fmla="*/ 909775613 w 1030"/>
              <a:gd name="T15" fmla="*/ 55443438 h 810"/>
              <a:gd name="T16" fmla="*/ 1028223750 w 1030"/>
              <a:gd name="T17" fmla="*/ 57964388 h 810"/>
              <a:gd name="T18" fmla="*/ 1149191250 w 1030"/>
              <a:gd name="T19" fmla="*/ 68043425 h 810"/>
              <a:gd name="T20" fmla="*/ 1267637800 w 1030"/>
              <a:gd name="T21" fmla="*/ 73083738 h 810"/>
              <a:gd name="T22" fmla="*/ 1391126250 w 1030"/>
              <a:gd name="T23" fmla="*/ 80645000 h 810"/>
              <a:gd name="T24" fmla="*/ 1514613113 w 1030"/>
              <a:gd name="T25" fmla="*/ 90725625 h 810"/>
              <a:gd name="T26" fmla="*/ 1638101563 w 1030"/>
              <a:gd name="T27" fmla="*/ 95765938 h 810"/>
              <a:gd name="T28" fmla="*/ 1764109375 w 1030"/>
              <a:gd name="T29" fmla="*/ 103327200 h 810"/>
              <a:gd name="T30" fmla="*/ 1887596238 w 1030"/>
              <a:gd name="T31" fmla="*/ 113407825 h 810"/>
              <a:gd name="T32" fmla="*/ 2008563738 w 1030"/>
              <a:gd name="T33" fmla="*/ 123488450 h 810"/>
              <a:gd name="T34" fmla="*/ 2137092500 w 1030"/>
              <a:gd name="T35" fmla="*/ 128527175 h 810"/>
              <a:gd name="T36" fmla="*/ 2147483647 w 1030"/>
              <a:gd name="T37" fmla="*/ 136088438 h 810"/>
              <a:gd name="T38" fmla="*/ 2147483647 w 1030"/>
              <a:gd name="T39" fmla="*/ 146169063 h 810"/>
              <a:gd name="T40" fmla="*/ 2147483647 w 1030"/>
              <a:gd name="T41" fmla="*/ 153728738 h 810"/>
              <a:gd name="T42" fmla="*/ 2147483647 w 1030"/>
              <a:gd name="T43" fmla="*/ 390625013 h 810"/>
              <a:gd name="T44" fmla="*/ 2147483647 w 1030"/>
              <a:gd name="T45" fmla="*/ 1101307488 h 810"/>
              <a:gd name="T46" fmla="*/ 2147483647 w 1030"/>
              <a:gd name="T47" fmla="*/ 1806952825 h 810"/>
              <a:gd name="T48" fmla="*/ 2147483647 w 1030"/>
              <a:gd name="T49" fmla="*/ 2033766888 h 810"/>
              <a:gd name="T50" fmla="*/ 2147483647 w 1030"/>
              <a:gd name="T51" fmla="*/ 2018645950 h 810"/>
              <a:gd name="T52" fmla="*/ 2147483647 w 1030"/>
              <a:gd name="T53" fmla="*/ 2011084688 h 810"/>
              <a:gd name="T54" fmla="*/ 2132052188 w 1030"/>
              <a:gd name="T55" fmla="*/ 1995963750 h 810"/>
              <a:gd name="T56" fmla="*/ 2008563738 w 1030"/>
              <a:gd name="T57" fmla="*/ 1983363763 h 810"/>
              <a:gd name="T58" fmla="*/ 1882555925 w 1030"/>
              <a:gd name="T59" fmla="*/ 1973283138 h 810"/>
              <a:gd name="T60" fmla="*/ 1759069063 w 1030"/>
              <a:gd name="T61" fmla="*/ 1960681563 h 810"/>
              <a:gd name="T62" fmla="*/ 1638101563 w 1030"/>
              <a:gd name="T63" fmla="*/ 1950600938 h 810"/>
              <a:gd name="T64" fmla="*/ 1514613113 w 1030"/>
              <a:gd name="T65" fmla="*/ 1938000950 h 810"/>
              <a:gd name="T66" fmla="*/ 1391126250 w 1030"/>
              <a:gd name="T67" fmla="*/ 1927920325 h 810"/>
              <a:gd name="T68" fmla="*/ 1267637800 w 1030"/>
              <a:gd name="T69" fmla="*/ 1915318750 h 810"/>
              <a:gd name="T70" fmla="*/ 1146670300 w 1030"/>
              <a:gd name="T71" fmla="*/ 1905238125 h 810"/>
              <a:gd name="T72" fmla="*/ 1028223750 w 1030"/>
              <a:gd name="T73" fmla="*/ 1892638138 h 810"/>
              <a:gd name="T74" fmla="*/ 904735300 w 1030"/>
              <a:gd name="T75" fmla="*/ 1882557513 h 810"/>
              <a:gd name="T76" fmla="*/ 786288750 w 1030"/>
              <a:gd name="T77" fmla="*/ 1869955938 h 810"/>
              <a:gd name="T78" fmla="*/ 667840613 w 1030"/>
              <a:gd name="T79" fmla="*/ 1859875313 h 810"/>
              <a:gd name="T80" fmla="*/ 549394063 w 1030"/>
              <a:gd name="T81" fmla="*/ 1847275325 h 810"/>
              <a:gd name="T82" fmla="*/ 430945925 w 1030"/>
              <a:gd name="T83" fmla="*/ 1837194700 h 810"/>
              <a:gd name="T84" fmla="*/ 312499375 w 1030"/>
              <a:gd name="T85" fmla="*/ 1824593125 h 810"/>
              <a:gd name="T86" fmla="*/ 194051238 w 1030"/>
              <a:gd name="T87" fmla="*/ 1814512500 h 810"/>
              <a:gd name="T88" fmla="*/ 78124050 w 1030"/>
              <a:gd name="T89" fmla="*/ 1801912513 h 810"/>
              <a:gd name="T90" fmla="*/ 0 w 1030"/>
              <a:gd name="T91" fmla="*/ 1570058138 h 810"/>
              <a:gd name="T92" fmla="*/ 0 w 1030"/>
              <a:gd name="T93" fmla="*/ 899696575 h 810"/>
              <a:gd name="T94" fmla="*/ 0 w 1030"/>
              <a:gd name="T95" fmla="*/ 221773750 h 81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030"/>
              <a:gd name="T145" fmla="*/ 0 h 810"/>
              <a:gd name="T146" fmla="*/ 1030 w 1030"/>
              <a:gd name="T147" fmla="*/ 810 h 81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030" h="810">
                <a:moveTo>
                  <a:pt x="0" y="0"/>
                </a:moveTo>
                <a:lnTo>
                  <a:pt x="16" y="0"/>
                </a:lnTo>
                <a:lnTo>
                  <a:pt x="31" y="2"/>
                </a:lnTo>
                <a:lnTo>
                  <a:pt x="47" y="2"/>
                </a:lnTo>
                <a:lnTo>
                  <a:pt x="61" y="4"/>
                </a:lnTo>
                <a:lnTo>
                  <a:pt x="77" y="4"/>
                </a:lnTo>
                <a:lnTo>
                  <a:pt x="94" y="5"/>
                </a:lnTo>
                <a:lnTo>
                  <a:pt x="108" y="5"/>
                </a:lnTo>
                <a:lnTo>
                  <a:pt x="124" y="7"/>
                </a:lnTo>
                <a:lnTo>
                  <a:pt x="141" y="7"/>
                </a:lnTo>
                <a:lnTo>
                  <a:pt x="155" y="9"/>
                </a:lnTo>
                <a:lnTo>
                  <a:pt x="171" y="9"/>
                </a:lnTo>
                <a:lnTo>
                  <a:pt x="188" y="11"/>
                </a:lnTo>
                <a:lnTo>
                  <a:pt x="202" y="11"/>
                </a:lnTo>
                <a:lnTo>
                  <a:pt x="218" y="13"/>
                </a:lnTo>
                <a:lnTo>
                  <a:pt x="234" y="13"/>
                </a:lnTo>
                <a:lnTo>
                  <a:pt x="251" y="14"/>
                </a:lnTo>
                <a:lnTo>
                  <a:pt x="265" y="14"/>
                </a:lnTo>
                <a:lnTo>
                  <a:pt x="281" y="16"/>
                </a:lnTo>
                <a:lnTo>
                  <a:pt x="298" y="18"/>
                </a:lnTo>
                <a:lnTo>
                  <a:pt x="312" y="18"/>
                </a:lnTo>
                <a:lnTo>
                  <a:pt x="328" y="20"/>
                </a:lnTo>
                <a:lnTo>
                  <a:pt x="345" y="20"/>
                </a:lnTo>
                <a:lnTo>
                  <a:pt x="361" y="22"/>
                </a:lnTo>
                <a:lnTo>
                  <a:pt x="375" y="22"/>
                </a:lnTo>
                <a:lnTo>
                  <a:pt x="391" y="23"/>
                </a:lnTo>
                <a:lnTo>
                  <a:pt x="408" y="23"/>
                </a:lnTo>
                <a:lnTo>
                  <a:pt x="424" y="25"/>
                </a:lnTo>
                <a:lnTo>
                  <a:pt x="440" y="25"/>
                </a:lnTo>
                <a:lnTo>
                  <a:pt x="456" y="27"/>
                </a:lnTo>
                <a:lnTo>
                  <a:pt x="471" y="29"/>
                </a:lnTo>
                <a:lnTo>
                  <a:pt x="487" y="29"/>
                </a:lnTo>
                <a:lnTo>
                  <a:pt x="503" y="29"/>
                </a:lnTo>
                <a:lnTo>
                  <a:pt x="520" y="31"/>
                </a:lnTo>
                <a:lnTo>
                  <a:pt x="536" y="32"/>
                </a:lnTo>
                <a:lnTo>
                  <a:pt x="552" y="32"/>
                </a:lnTo>
                <a:lnTo>
                  <a:pt x="568" y="34"/>
                </a:lnTo>
                <a:lnTo>
                  <a:pt x="585" y="34"/>
                </a:lnTo>
                <a:lnTo>
                  <a:pt x="601" y="36"/>
                </a:lnTo>
                <a:lnTo>
                  <a:pt x="617" y="36"/>
                </a:lnTo>
                <a:lnTo>
                  <a:pt x="633" y="38"/>
                </a:lnTo>
                <a:lnTo>
                  <a:pt x="650" y="38"/>
                </a:lnTo>
                <a:lnTo>
                  <a:pt x="666" y="40"/>
                </a:lnTo>
                <a:lnTo>
                  <a:pt x="682" y="41"/>
                </a:lnTo>
                <a:lnTo>
                  <a:pt x="700" y="41"/>
                </a:lnTo>
                <a:lnTo>
                  <a:pt x="716" y="43"/>
                </a:lnTo>
                <a:lnTo>
                  <a:pt x="733" y="43"/>
                </a:lnTo>
                <a:lnTo>
                  <a:pt x="749" y="45"/>
                </a:lnTo>
                <a:lnTo>
                  <a:pt x="765" y="47"/>
                </a:lnTo>
                <a:lnTo>
                  <a:pt x="781" y="47"/>
                </a:lnTo>
                <a:lnTo>
                  <a:pt x="797" y="49"/>
                </a:lnTo>
                <a:lnTo>
                  <a:pt x="814" y="49"/>
                </a:lnTo>
                <a:lnTo>
                  <a:pt x="832" y="51"/>
                </a:lnTo>
                <a:lnTo>
                  <a:pt x="848" y="51"/>
                </a:lnTo>
                <a:lnTo>
                  <a:pt x="864" y="52"/>
                </a:lnTo>
                <a:lnTo>
                  <a:pt x="880" y="54"/>
                </a:lnTo>
                <a:lnTo>
                  <a:pt x="897" y="54"/>
                </a:lnTo>
                <a:lnTo>
                  <a:pt x="913" y="56"/>
                </a:lnTo>
                <a:lnTo>
                  <a:pt x="931" y="56"/>
                </a:lnTo>
                <a:lnTo>
                  <a:pt x="947" y="58"/>
                </a:lnTo>
                <a:lnTo>
                  <a:pt x="963" y="60"/>
                </a:lnTo>
                <a:lnTo>
                  <a:pt x="980" y="60"/>
                </a:lnTo>
                <a:lnTo>
                  <a:pt x="998" y="61"/>
                </a:lnTo>
                <a:lnTo>
                  <a:pt x="1014" y="61"/>
                </a:lnTo>
                <a:lnTo>
                  <a:pt x="1030" y="63"/>
                </a:lnTo>
                <a:lnTo>
                  <a:pt x="1030" y="155"/>
                </a:lnTo>
                <a:lnTo>
                  <a:pt x="1030" y="249"/>
                </a:lnTo>
                <a:lnTo>
                  <a:pt x="1030" y="343"/>
                </a:lnTo>
                <a:lnTo>
                  <a:pt x="1030" y="437"/>
                </a:lnTo>
                <a:lnTo>
                  <a:pt x="1030" y="531"/>
                </a:lnTo>
                <a:lnTo>
                  <a:pt x="1030" y="623"/>
                </a:lnTo>
                <a:lnTo>
                  <a:pt x="1030" y="717"/>
                </a:lnTo>
                <a:lnTo>
                  <a:pt x="1030" y="810"/>
                </a:lnTo>
                <a:lnTo>
                  <a:pt x="1014" y="809"/>
                </a:lnTo>
                <a:lnTo>
                  <a:pt x="998" y="807"/>
                </a:lnTo>
                <a:lnTo>
                  <a:pt x="980" y="805"/>
                </a:lnTo>
                <a:lnTo>
                  <a:pt x="963" y="803"/>
                </a:lnTo>
                <a:lnTo>
                  <a:pt x="947" y="801"/>
                </a:lnTo>
                <a:lnTo>
                  <a:pt x="929" y="801"/>
                </a:lnTo>
                <a:lnTo>
                  <a:pt x="913" y="800"/>
                </a:lnTo>
                <a:lnTo>
                  <a:pt x="897" y="798"/>
                </a:lnTo>
                <a:lnTo>
                  <a:pt x="880" y="796"/>
                </a:lnTo>
                <a:lnTo>
                  <a:pt x="864" y="794"/>
                </a:lnTo>
                <a:lnTo>
                  <a:pt x="846" y="792"/>
                </a:lnTo>
                <a:lnTo>
                  <a:pt x="830" y="791"/>
                </a:lnTo>
                <a:lnTo>
                  <a:pt x="814" y="789"/>
                </a:lnTo>
                <a:lnTo>
                  <a:pt x="797" y="787"/>
                </a:lnTo>
                <a:lnTo>
                  <a:pt x="781" y="787"/>
                </a:lnTo>
                <a:lnTo>
                  <a:pt x="763" y="785"/>
                </a:lnTo>
                <a:lnTo>
                  <a:pt x="747" y="783"/>
                </a:lnTo>
                <a:lnTo>
                  <a:pt x="731" y="782"/>
                </a:lnTo>
                <a:lnTo>
                  <a:pt x="714" y="780"/>
                </a:lnTo>
                <a:lnTo>
                  <a:pt x="698" y="778"/>
                </a:lnTo>
                <a:lnTo>
                  <a:pt x="682" y="778"/>
                </a:lnTo>
                <a:lnTo>
                  <a:pt x="666" y="774"/>
                </a:lnTo>
                <a:lnTo>
                  <a:pt x="650" y="774"/>
                </a:lnTo>
                <a:lnTo>
                  <a:pt x="633" y="773"/>
                </a:lnTo>
                <a:lnTo>
                  <a:pt x="617" y="771"/>
                </a:lnTo>
                <a:lnTo>
                  <a:pt x="601" y="769"/>
                </a:lnTo>
                <a:lnTo>
                  <a:pt x="585" y="769"/>
                </a:lnTo>
                <a:lnTo>
                  <a:pt x="568" y="767"/>
                </a:lnTo>
                <a:lnTo>
                  <a:pt x="552" y="765"/>
                </a:lnTo>
                <a:lnTo>
                  <a:pt x="536" y="763"/>
                </a:lnTo>
                <a:lnTo>
                  <a:pt x="520" y="762"/>
                </a:lnTo>
                <a:lnTo>
                  <a:pt x="503" y="760"/>
                </a:lnTo>
                <a:lnTo>
                  <a:pt x="487" y="760"/>
                </a:lnTo>
                <a:lnTo>
                  <a:pt x="471" y="758"/>
                </a:lnTo>
                <a:lnTo>
                  <a:pt x="455" y="756"/>
                </a:lnTo>
                <a:lnTo>
                  <a:pt x="438" y="754"/>
                </a:lnTo>
                <a:lnTo>
                  <a:pt x="424" y="753"/>
                </a:lnTo>
                <a:lnTo>
                  <a:pt x="408" y="751"/>
                </a:lnTo>
                <a:lnTo>
                  <a:pt x="391" y="749"/>
                </a:lnTo>
                <a:lnTo>
                  <a:pt x="375" y="749"/>
                </a:lnTo>
                <a:lnTo>
                  <a:pt x="359" y="747"/>
                </a:lnTo>
                <a:lnTo>
                  <a:pt x="345" y="745"/>
                </a:lnTo>
                <a:lnTo>
                  <a:pt x="328" y="744"/>
                </a:lnTo>
                <a:lnTo>
                  <a:pt x="312" y="742"/>
                </a:lnTo>
                <a:lnTo>
                  <a:pt x="296" y="740"/>
                </a:lnTo>
                <a:lnTo>
                  <a:pt x="281" y="738"/>
                </a:lnTo>
                <a:lnTo>
                  <a:pt x="265" y="738"/>
                </a:lnTo>
                <a:lnTo>
                  <a:pt x="249" y="736"/>
                </a:lnTo>
                <a:lnTo>
                  <a:pt x="234" y="735"/>
                </a:lnTo>
                <a:lnTo>
                  <a:pt x="218" y="733"/>
                </a:lnTo>
                <a:lnTo>
                  <a:pt x="202" y="731"/>
                </a:lnTo>
                <a:lnTo>
                  <a:pt x="188" y="731"/>
                </a:lnTo>
                <a:lnTo>
                  <a:pt x="171" y="729"/>
                </a:lnTo>
                <a:lnTo>
                  <a:pt x="155" y="727"/>
                </a:lnTo>
                <a:lnTo>
                  <a:pt x="141" y="726"/>
                </a:lnTo>
                <a:lnTo>
                  <a:pt x="124" y="724"/>
                </a:lnTo>
                <a:lnTo>
                  <a:pt x="108" y="722"/>
                </a:lnTo>
                <a:lnTo>
                  <a:pt x="94" y="722"/>
                </a:lnTo>
                <a:lnTo>
                  <a:pt x="77" y="720"/>
                </a:lnTo>
                <a:lnTo>
                  <a:pt x="61" y="718"/>
                </a:lnTo>
                <a:lnTo>
                  <a:pt x="47" y="717"/>
                </a:lnTo>
                <a:lnTo>
                  <a:pt x="31" y="715"/>
                </a:lnTo>
                <a:lnTo>
                  <a:pt x="16" y="713"/>
                </a:lnTo>
                <a:lnTo>
                  <a:pt x="0" y="713"/>
                </a:lnTo>
                <a:lnTo>
                  <a:pt x="0" y="623"/>
                </a:lnTo>
                <a:lnTo>
                  <a:pt x="0" y="534"/>
                </a:lnTo>
                <a:lnTo>
                  <a:pt x="0" y="446"/>
                </a:lnTo>
                <a:lnTo>
                  <a:pt x="0" y="357"/>
                </a:lnTo>
                <a:lnTo>
                  <a:pt x="0" y="267"/>
                </a:lnTo>
                <a:lnTo>
                  <a:pt x="0" y="179"/>
                </a:lnTo>
                <a:lnTo>
                  <a:pt x="0" y="88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08" name="Freeform 48"/>
          <p:cNvSpPr>
            <a:spLocks/>
          </p:cNvSpPr>
          <p:nvPr/>
        </p:nvSpPr>
        <p:spPr bwMode="auto">
          <a:xfrm>
            <a:off x="2046288" y="2209800"/>
            <a:ext cx="20637" cy="7938"/>
          </a:xfrm>
          <a:custGeom>
            <a:avLst/>
            <a:gdLst>
              <a:gd name="T0" fmla="*/ 0 w 13"/>
              <a:gd name="T1" fmla="*/ 12602369 h 5"/>
              <a:gd name="T2" fmla="*/ 10080381 w 13"/>
              <a:gd name="T3" fmla="*/ 10081260 h 5"/>
              <a:gd name="T4" fmla="*/ 17639873 w 13"/>
              <a:gd name="T5" fmla="*/ 5040630 h 5"/>
              <a:gd name="T6" fmla="*/ 22680063 w 13"/>
              <a:gd name="T7" fmla="*/ 0 h 5"/>
              <a:gd name="T8" fmla="*/ 32760444 w 13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5"/>
              <a:gd name="T17" fmla="*/ 13 w 1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5">
                <a:moveTo>
                  <a:pt x="0" y="5"/>
                </a:moveTo>
                <a:lnTo>
                  <a:pt x="4" y="4"/>
                </a:lnTo>
                <a:lnTo>
                  <a:pt x="7" y="2"/>
                </a:lnTo>
                <a:lnTo>
                  <a:pt x="9" y="0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09" name="Freeform 49"/>
          <p:cNvSpPr>
            <a:spLocks/>
          </p:cNvSpPr>
          <p:nvPr/>
        </p:nvSpPr>
        <p:spPr bwMode="auto">
          <a:xfrm>
            <a:off x="2046288" y="2217738"/>
            <a:ext cx="1633537" cy="1290637"/>
          </a:xfrm>
          <a:custGeom>
            <a:avLst/>
            <a:gdLst>
              <a:gd name="T0" fmla="*/ 78124026 w 1029"/>
              <a:gd name="T1" fmla="*/ 5040311 h 813"/>
              <a:gd name="T2" fmla="*/ 196572127 w 1029"/>
              <a:gd name="T3" fmla="*/ 15120932 h 813"/>
              <a:gd name="T4" fmla="*/ 315018641 w 1029"/>
              <a:gd name="T5" fmla="*/ 22680604 h 813"/>
              <a:gd name="T6" fmla="*/ 433466742 w 1029"/>
              <a:gd name="T7" fmla="*/ 27720914 h 813"/>
              <a:gd name="T8" fmla="*/ 551913256 w 1029"/>
              <a:gd name="T9" fmla="*/ 37801535 h 813"/>
              <a:gd name="T10" fmla="*/ 670361357 w 1029"/>
              <a:gd name="T11" fmla="*/ 42841846 h 813"/>
              <a:gd name="T12" fmla="*/ 786288509 w 1029"/>
              <a:gd name="T13" fmla="*/ 50403105 h 813"/>
              <a:gd name="T14" fmla="*/ 904735023 w 1029"/>
              <a:gd name="T15" fmla="*/ 60483727 h 813"/>
              <a:gd name="T16" fmla="*/ 1023183124 w 1029"/>
              <a:gd name="T17" fmla="*/ 65524037 h 813"/>
              <a:gd name="T18" fmla="*/ 1146669949 w 1029"/>
              <a:gd name="T19" fmla="*/ 73083709 h 813"/>
              <a:gd name="T20" fmla="*/ 1265118050 w 1029"/>
              <a:gd name="T21" fmla="*/ 78124020 h 813"/>
              <a:gd name="T22" fmla="*/ 1388604875 w 1029"/>
              <a:gd name="T23" fmla="*/ 88204641 h 813"/>
              <a:gd name="T24" fmla="*/ 1509572338 w 1029"/>
              <a:gd name="T25" fmla="*/ 95765900 h 813"/>
              <a:gd name="T26" fmla="*/ 1633060750 w 1029"/>
              <a:gd name="T27" fmla="*/ 105846521 h 813"/>
              <a:gd name="T28" fmla="*/ 1761587886 w 1029"/>
              <a:gd name="T29" fmla="*/ 110886832 h 813"/>
              <a:gd name="T30" fmla="*/ 1882555349 w 1029"/>
              <a:gd name="T31" fmla="*/ 118446504 h 813"/>
              <a:gd name="T32" fmla="*/ 2006042173 w 1029"/>
              <a:gd name="T33" fmla="*/ 128527125 h 813"/>
              <a:gd name="T34" fmla="*/ 2134570897 w 1029"/>
              <a:gd name="T35" fmla="*/ 133567436 h 813"/>
              <a:gd name="T36" fmla="*/ 2147483647 w 1029"/>
              <a:gd name="T37" fmla="*/ 141128695 h 813"/>
              <a:gd name="T38" fmla="*/ 2147483647 w 1029"/>
              <a:gd name="T39" fmla="*/ 151209316 h 813"/>
              <a:gd name="T40" fmla="*/ 2147483647 w 1029"/>
              <a:gd name="T41" fmla="*/ 156249627 h 813"/>
              <a:gd name="T42" fmla="*/ 2147483647 w 1029"/>
              <a:gd name="T43" fmla="*/ 395663584 h 813"/>
              <a:gd name="T44" fmla="*/ 2147483647 w 1029"/>
              <a:gd name="T45" fmla="*/ 1106347371 h 813"/>
              <a:gd name="T46" fmla="*/ 2147483647 w 1029"/>
              <a:gd name="T47" fmla="*/ 1811990848 h 813"/>
              <a:gd name="T48" fmla="*/ 2147483647 w 1029"/>
              <a:gd name="T49" fmla="*/ 2038804823 h 813"/>
              <a:gd name="T50" fmla="*/ 2147483647 w 1029"/>
              <a:gd name="T51" fmla="*/ 2028724202 h 813"/>
              <a:gd name="T52" fmla="*/ 2147483647 w 1029"/>
              <a:gd name="T53" fmla="*/ 2016124219 h 813"/>
              <a:gd name="T54" fmla="*/ 2134570897 w 1029"/>
              <a:gd name="T55" fmla="*/ 2003522649 h 813"/>
              <a:gd name="T56" fmla="*/ 2006042173 w 1029"/>
              <a:gd name="T57" fmla="*/ 1993442028 h 813"/>
              <a:gd name="T58" fmla="*/ 1882555349 w 1029"/>
              <a:gd name="T59" fmla="*/ 1980842045 h 813"/>
              <a:gd name="T60" fmla="*/ 1761587886 w 1029"/>
              <a:gd name="T61" fmla="*/ 1965721113 h 813"/>
              <a:gd name="T62" fmla="*/ 1633060750 w 1029"/>
              <a:gd name="T63" fmla="*/ 1958159854 h 813"/>
              <a:gd name="T64" fmla="*/ 1509572338 w 1029"/>
              <a:gd name="T65" fmla="*/ 1943038922 h 813"/>
              <a:gd name="T66" fmla="*/ 1391125824 w 1029"/>
              <a:gd name="T67" fmla="*/ 1930438940 h 813"/>
              <a:gd name="T68" fmla="*/ 1270158361 w 1029"/>
              <a:gd name="T69" fmla="*/ 1920358319 h 813"/>
              <a:gd name="T70" fmla="*/ 1146669949 w 1029"/>
              <a:gd name="T71" fmla="*/ 1910277697 h 813"/>
              <a:gd name="T72" fmla="*/ 1023183124 w 1029"/>
              <a:gd name="T73" fmla="*/ 1897676127 h 813"/>
              <a:gd name="T74" fmla="*/ 904735023 w 1029"/>
              <a:gd name="T75" fmla="*/ 1885076145 h 813"/>
              <a:gd name="T76" fmla="*/ 786288509 w 1029"/>
              <a:gd name="T77" fmla="*/ 1874995524 h 813"/>
              <a:gd name="T78" fmla="*/ 670361357 w 1029"/>
              <a:gd name="T79" fmla="*/ 1862393953 h 813"/>
              <a:gd name="T80" fmla="*/ 551913256 w 1029"/>
              <a:gd name="T81" fmla="*/ 1852313332 h 813"/>
              <a:gd name="T82" fmla="*/ 433466742 w 1029"/>
              <a:gd name="T83" fmla="*/ 1839713350 h 813"/>
              <a:gd name="T84" fmla="*/ 315018641 w 1029"/>
              <a:gd name="T85" fmla="*/ 1829632729 h 813"/>
              <a:gd name="T86" fmla="*/ 196572127 w 1029"/>
              <a:gd name="T87" fmla="*/ 1819552108 h 813"/>
              <a:gd name="T88" fmla="*/ 78124026 w 1029"/>
              <a:gd name="T89" fmla="*/ 1806950537 h 813"/>
              <a:gd name="T90" fmla="*/ 0 w 1029"/>
              <a:gd name="T91" fmla="*/ 1575096252 h 813"/>
              <a:gd name="T92" fmla="*/ 0 w 1029"/>
              <a:gd name="T93" fmla="*/ 902215588 h 813"/>
              <a:gd name="T94" fmla="*/ 0 w 1029"/>
              <a:gd name="T95" fmla="*/ 229333336 h 81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029"/>
              <a:gd name="T145" fmla="*/ 0 h 813"/>
              <a:gd name="T146" fmla="*/ 1029 w 1029"/>
              <a:gd name="T147" fmla="*/ 813 h 81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029" h="813">
                <a:moveTo>
                  <a:pt x="0" y="0"/>
                </a:moveTo>
                <a:lnTo>
                  <a:pt x="17" y="2"/>
                </a:lnTo>
                <a:lnTo>
                  <a:pt x="31" y="2"/>
                </a:lnTo>
                <a:lnTo>
                  <a:pt x="47" y="4"/>
                </a:lnTo>
                <a:lnTo>
                  <a:pt x="62" y="6"/>
                </a:lnTo>
                <a:lnTo>
                  <a:pt x="78" y="6"/>
                </a:lnTo>
                <a:lnTo>
                  <a:pt x="94" y="8"/>
                </a:lnTo>
                <a:lnTo>
                  <a:pt x="109" y="8"/>
                </a:lnTo>
                <a:lnTo>
                  <a:pt x="125" y="9"/>
                </a:lnTo>
                <a:lnTo>
                  <a:pt x="141" y="9"/>
                </a:lnTo>
                <a:lnTo>
                  <a:pt x="155" y="11"/>
                </a:lnTo>
                <a:lnTo>
                  <a:pt x="172" y="11"/>
                </a:lnTo>
                <a:lnTo>
                  <a:pt x="188" y="13"/>
                </a:lnTo>
                <a:lnTo>
                  <a:pt x="202" y="13"/>
                </a:lnTo>
                <a:lnTo>
                  <a:pt x="219" y="15"/>
                </a:lnTo>
                <a:lnTo>
                  <a:pt x="233" y="15"/>
                </a:lnTo>
                <a:lnTo>
                  <a:pt x="249" y="17"/>
                </a:lnTo>
                <a:lnTo>
                  <a:pt x="266" y="17"/>
                </a:lnTo>
                <a:lnTo>
                  <a:pt x="282" y="18"/>
                </a:lnTo>
                <a:lnTo>
                  <a:pt x="296" y="20"/>
                </a:lnTo>
                <a:lnTo>
                  <a:pt x="312" y="20"/>
                </a:lnTo>
                <a:lnTo>
                  <a:pt x="329" y="22"/>
                </a:lnTo>
                <a:lnTo>
                  <a:pt x="345" y="22"/>
                </a:lnTo>
                <a:lnTo>
                  <a:pt x="359" y="24"/>
                </a:lnTo>
                <a:lnTo>
                  <a:pt x="376" y="24"/>
                </a:lnTo>
                <a:lnTo>
                  <a:pt x="392" y="26"/>
                </a:lnTo>
                <a:lnTo>
                  <a:pt x="406" y="26"/>
                </a:lnTo>
                <a:lnTo>
                  <a:pt x="423" y="27"/>
                </a:lnTo>
                <a:lnTo>
                  <a:pt x="439" y="27"/>
                </a:lnTo>
                <a:lnTo>
                  <a:pt x="455" y="29"/>
                </a:lnTo>
                <a:lnTo>
                  <a:pt x="471" y="31"/>
                </a:lnTo>
                <a:lnTo>
                  <a:pt x="486" y="31"/>
                </a:lnTo>
                <a:lnTo>
                  <a:pt x="502" y="31"/>
                </a:lnTo>
                <a:lnTo>
                  <a:pt x="518" y="33"/>
                </a:lnTo>
                <a:lnTo>
                  <a:pt x="534" y="35"/>
                </a:lnTo>
                <a:lnTo>
                  <a:pt x="551" y="35"/>
                </a:lnTo>
                <a:lnTo>
                  <a:pt x="567" y="36"/>
                </a:lnTo>
                <a:lnTo>
                  <a:pt x="583" y="36"/>
                </a:lnTo>
                <a:lnTo>
                  <a:pt x="599" y="38"/>
                </a:lnTo>
                <a:lnTo>
                  <a:pt x="616" y="38"/>
                </a:lnTo>
                <a:lnTo>
                  <a:pt x="632" y="40"/>
                </a:lnTo>
                <a:lnTo>
                  <a:pt x="648" y="42"/>
                </a:lnTo>
                <a:lnTo>
                  <a:pt x="666" y="42"/>
                </a:lnTo>
                <a:lnTo>
                  <a:pt x="681" y="44"/>
                </a:lnTo>
                <a:lnTo>
                  <a:pt x="699" y="44"/>
                </a:lnTo>
                <a:lnTo>
                  <a:pt x="715" y="46"/>
                </a:lnTo>
                <a:lnTo>
                  <a:pt x="731" y="46"/>
                </a:lnTo>
                <a:lnTo>
                  <a:pt x="747" y="47"/>
                </a:lnTo>
                <a:lnTo>
                  <a:pt x="764" y="49"/>
                </a:lnTo>
                <a:lnTo>
                  <a:pt x="780" y="49"/>
                </a:lnTo>
                <a:lnTo>
                  <a:pt x="796" y="51"/>
                </a:lnTo>
                <a:lnTo>
                  <a:pt x="812" y="51"/>
                </a:lnTo>
                <a:lnTo>
                  <a:pt x="830" y="53"/>
                </a:lnTo>
                <a:lnTo>
                  <a:pt x="847" y="53"/>
                </a:lnTo>
                <a:lnTo>
                  <a:pt x="863" y="55"/>
                </a:lnTo>
                <a:lnTo>
                  <a:pt x="879" y="56"/>
                </a:lnTo>
                <a:lnTo>
                  <a:pt x="895" y="56"/>
                </a:lnTo>
                <a:lnTo>
                  <a:pt x="913" y="58"/>
                </a:lnTo>
                <a:lnTo>
                  <a:pt x="930" y="58"/>
                </a:lnTo>
                <a:lnTo>
                  <a:pt x="946" y="60"/>
                </a:lnTo>
                <a:lnTo>
                  <a:pt x="962" y="60"/>
                </a:lnTo>
                <a:lnTo>
                  <a:pt x="978" y="62"/>
                </a:lnTo>
                <a:lnTo>
                  <a:pt x="996" y="62"/>
                </a:lnTo>
                <a:lnTo>
                  <a:pt x="1013" y="64"/>
                </a:lnTo>
                <a:lnTo>
                  <a:pt x="1029" y="64"/>
                </a:lnTo>
                <a:lnTo>
                  <a:pt x="1029" y="157"/>
                </a:lnTo>
                <a:lnTo>
                  <a:pt x="1029" y="251"/>
                </a:lnTo>
                <a:lnTo>
                  <a:pt x="1029" y="345"/>
                </a:lnTo>
                <a:lnTo>
                  <a:pt x="1029" y="439"/>
                </a:lnTo>
                <a:lnTo>
                  <a:pt x="1029" y="531"/>
                </a:lnTo>
                <a:lnTo>
                  <a:pt x="1029" y="625"/>
                </a:lnTo>
                <a:lnTo>
                  <a:pt x="1029" y="719"/>
                </a:lnTo>
                <a:lnTo>
                  <a:pt x="1029" y="813"/>
                </a:lnTo>
                <a:lnTo>
                  <a:pt x="1013" y="811"/>
                </a:lnTo>
                <a:lnTo>
                  <a:pt x="996" y="809"/>
                </a:lnTo>
                <a:lnTo>
                  <a:pt x="980" y="807"/>
                </a:lnTo>
                <a:lnTo>
                  <a:pt x="962" y="805"/>
                </a:lnTo>
                <a:lnTo>
                  <a:pt x="946" y="805"/>
                </a:lnTo>
                <a:lnTo>
                  <a:pt x="930" y="804"/>
                </a:lnTo>
                <a:lnTo>
                  <a:pt x="913" y="802"/>
                </a:lnTo>
                <a:lnTo>
                  <a:pt x="895" y="800"/>
                </a:lnTo>
                <a:lnTo>
                  <a:pt x="879" y="798"/>
                </a:lnTo>
                <a:lnTo>
                  <a:pt x="863" y="796"/>
                </a:lnTo>
                <a:lnTo>
                  <a:pt x="847" y="795"/>
                </a:lnTo>
                <a:lnTo>
                  <a:pt x="830" y="793"/>
                </a:lnTo>
                <a:lnTo>
                  <a:pt x="812" y="791"/>
                </a:lnTo>
                <a:lnTo>
                  <a:pt x="796" y="791"/>
                </a:lnTo>
                <a:lnTo>
                  <a:pt x="780" y="789"/>
                </a:lnTo>
                <a:lnTo>
                  <a:pt x="764" y="787"/>
                </a:lnTo>
                <a:lnTo>
                  <a:pt x="747" y="786"/>
                </a:lnTo>
                <a:lnTo>
                  <a:pt x="731" y="784"/>
                </a:lnTo>
                <a:lnTo>
                  <a:pt x="715" y="782"/>
                </a:lnTo>
                <a:lnTo>
                  <a:pt x="699" y="780"/>
                </a:lnTo>
                <a:lnTo>
                  <a:pt x="681" y="778"/>
                </a:lnTo>
                <a:lnTo>
                  <a:pt x="666" y="777"/>
                </a:lnTo>
                <a:lnTo>
                  <a:pt x="648" y="777"/>
                </a:lnTo>
                <a:lnTo>
                  <a:pt x="632" y="775"/>
                </a:lnTo>
                <a:lnTo>
                  <a:pt x="616" y="773"/>
                </a:lnTo>
                <a:lnTo>
                  <a:pt x="599" y="771"/>
                </a:lnTo>
                <a:lnTo>
                  <a:pt x="583" y="769"/>
                </a:lnTo>
                <a:lnTo>
                  <a:pt x="567" y="768"/>
                </a:lnTo>
                <a:lnTo>
                  <a:pt x="552" y="766"/>
                </a:lnTo>
                <a:lnTo>
                  <a:pt x="534" y="766"/>
                </a:lnTo>
                <a:lnTo>
                  <a:pt x="520" y="764"/>
                </a:lnTo>
                <a:lnTo>
                  <a:pt x="504" y="762"/>
                </a:lnTo>
                <a:lnTo>
                  <a:pt x="487" y="760"/>
                </a:lnTo>
                <a:lnTo>
                  <a:pt x="471" y="758"/>
                </a:lnTo>
                <a:lnTo>
                  <a:pt x="455" y="758"/>
                </a:lnTo>
                <a:lnTo>
                  <a:pt x="439" y="757"/>
                </a:lnTo>
                <a:lnTo>
                  <a:pt x="423" y="755"/>
                </a:lnTo>
                <a:lnTo>
                  <a:pt x="406" y="753"/>
                </a:lnTo>
                <a:lnTo>
                  <a:pt x="392" y="751"/>
                </a:lnTo>
                <a:lnTo>
                  <a:pt x="376" y="749"/>
                </a:lnTo>
                <a:lnTo>
                  <a:pt x="359" y="748"/>
                </a:lnTo>
                <a:lnTo>
                  <a:pt x="343" y="748"/>
                </a:lnTo>
                <a:lnTo>
                  <a:pt x="329" y="746"/>
                </a:lnTo>
                <a:lnTo>
                  <a:pt x="312" y="744"/>
                </a:lnTo>
                <a:lnTo>
                  <a:pt x="296" y="742"/>
                </a:lnTo>
                <a:lnTo>
                  <a:pt x="280" y="740"/>
                </a:lnTo>
                <a:lnTo>
                  <a:pt x="266" y="739"/>
                </a:lnTo>
                <a:lnTo>
                  <a:pt x="249" y="739"/>
                </a:lnTo>
                <a:lnTo>
                  <a:pt x="233" y="737"/>
                </a:lnTo>
                <a:lnTo>
                  <a:pt x="219" y="735"/>
                </a:lnTo>
                <a:lnTo>
                  <a:pt x="202" y="733"/>
                </a:lnTo>
                <a:lnTo>
                  <a:pt x="186" y="731"/>
                </a:lnTo>
                <a:lnTo>
                  <a:pt x="172" y="730"/>
                </a:lnTo>
                <a:lnTo>
                  <a:pt x="155" y="730"/>
                </a:lnTo>
                <a:lnTo>
                  <a:pt x="139" y="728"/>
                </a:lnTo>
                <a:lnTo>
                  <a:pt x="125" y="726"/>
                </a:lnTo>
                <a:lnTo>
                  <a:pt x="109" y="724"/>
                </a:lnTo>
                <a:lnTo>
                  <a:pt x="94" y="722"/>
                </a:lnTo>
                <a:lnTo>
                  <a:pt x="78" y="722"/>
                </a:lnTo>
                <a:lnTo>
                  <a:pt x="62" y="721"/>
                </a:lnTo>
                <a:lnTo>
                  <a:pt x="47" y="719"/>
                </a:lnTo>
                <a:lnTo>
                  <a:pt x="31" y="717"/>
                </a:lnTo>
                <a:lnTo>
                  <a:pt x="15" y="715"/>
                </a:lnTo>
                <a:lnTo>
                  <a:pt x="0" y="715"/>
                </a:lnTo>
                <a:lnTo>
                  <a:pt x="0" y="625"/>
                </a:lnTo>
                <a:lnTo>
                  <a:pt x="0" y="536"/>
                </a:lnTo>
                <a:lnTo>
                  <a:pt x="0" y="446"/>
                </a:lnTo>
                <a:lnTo>
                  <a:pt x="0" y="358"/>
                </a:lnTo>
                <a:lnTo>
                  <a:pt x="0" y="269"/>
                </a:lnTo>
                <a:lnTo>
                  <a:pt x="0" y="179"/>
                </a:lnTo>
                <a:lnTo>
                  <a:pt x="0" y="91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10" name="Freeform 50"/>
          <p:cNvSpPr>
            <a:spLocks/>
          </p:cNvSpPr>
          <p:nvPr/>
        </p:nvSpPr>
        <p:spPr bwMode="auto">
          <a:xfrm>
            <a:off x="2046288" y="2217738"/>
            <a:ext cx="1633537" cy="1290637"/>
          </a:xfrm>
          <a:custGeom>
            <a:avLst/>
            <a:gdLst>
              <a:gd name="T0" fmla="*/ 78124026 w 1029"/>
              <a:gd name="T1" fmla="*/ 5040311 h 813"/>
              <a:gd name="T2" fmla="*/ 196572127 w 1029"/>
              <a:gd name="T3" fmla="*/ 15120932 h 813"/>
              <a:gd name="T4" fmla="*/ 315018641 w 1029"/>
              <a:gd name="T5" fmla="*/ 22680604 h 813"/>
              <a:gd name="T6" fmla="*/ 433466742 w 1029"/>
              <a:gd name="T7" fmla="*/ 27720914 h 813"/>
              <a:gd name="T8" fmla="*/ 551913256 w 1029"/>
              <a:gd name="T9" fmla="*/ 37801535 h 813"/>
              <a:gd name="T10" fmla="*/ 670361357 w 1029"/>
              <a:gd name="T11" fmla="*/ 42841846 h 813"/>
              <a:gd name="T12" fmla="*/ 786288509 w 1029"/>
              <a:gd name="T13" fmla="*/ 50403105 h 813"/>
              <a:gd name="T14" fmla="*/ 904735023 w 1029"/>
              <a:gd name="T15" fmla="*/ 60483727 h 813"/>
              <a:gd name="T16" fmla="*/ 1023183124 w 1029"/>
              <a:gd name="T17" fmla="*/ 65524037 h 813"/>
              <a:gd name="T18" fmla="*/ 1146669949 w 1029"/>
              <a:gd name="T19" fmla="*/ 73083709 h 813"/>
              <a:gd name="T20" fmla="*/ 1265118050 w 1029"/>
              <a:gd name="T21" fmla="*/ 78124020 h 813"/>
              <a:gd name="T22" fmla="*/ 1388604875 w 1029"/>
              <a:gd name="T23" fmla="*/ 88204641 h 813"/>
              <a:gd name="T24" fmla="*/ 1509572338 w 1029"/>
              <a:gd name="T25" fmla="*/ 95765900 h 813"/>
              <a:gd name="T26" fmla="*/ 1633060750 w 1029"/>
              <a:gd name="T27" fmla="*/ 105846521 h 813"/>
              <a:gd name="T28" fmla="*/ 1761587886 w 1029"/>
              <a:gd name="T29" fmla="*/ 110886832 h 813"/>
              <a:gd name="T30" fmla="*/ 1882555349 w 1029"/>
              <a:gd name="T31" fmla="*/ 118446504 h 813"/>
              <a:gd name="T32" fmla="*/ 2006042173 w 1029"/>
              <a:gd name="T33" fmla="*/ 128527125 h 813"/>
              <a:gd name="T34" fmla="*/ 2134570897 w 1029"/>
              <a:gd name="T35" fmla="*/ 133567436 h 813"/>
              <a:gd name="T36" fmla="*/ 2147483647 w 1029"/>
              <a:gd name="T37" fmla="*/ 141128695 h 813"/>
              <a:gd name="T38" fmla="*/ 2147483647 w 1029"/>
              <a:gd name="T39" fmla="*/ 151209316 h 813"/>
              <a:gd name="T40" fmla="*/ 2147483647 w 1029"/>
              <a:gd name="T41" fmla="*/ 156249627 h 813"/>
              <a:gd name="T42" fmla="*/ 2147483647 w 1029"/>
              <a:gd name="T43" fmla="*/ 395663584 h 813"/>
              <a:gd name="T44" fmla="*/ 2147483647 w 1029"/>
              <a:gd name="T45" fmla="*/ 1106347371 h 813"/>
              <a:gd name="T46" fmla="*/ 2147483647 w 1029"/>
              <a:gd name="T47" fmla="*/ 1811990848 h 813"/>
              <a:gd name="T48" fmla="*/ 2147483647 w 1029"/>
              <a:gd name="T49" fmla="*/ 2038804823 h 813"/>
              <a:gd name="T50" fmla="*/ 2147483647 w 1029"/>
              <a:gd name="T51" fmla="*/ 2028724202 h 813"/>
              <a:gd name="T52" fmla="*/ 2147483647 w 1029"/>
              <a:gd name="T53" fmla="*/ 2016124219 h 813"/>
              <a:gd name="T54" fmla="*/ 2134570897 w 1029"/>
              <a:gd name="T55" fmla="*/ 2003522649 h 813"/>
              <a:gd name="T56" fmla="*/ 2006042173 w 1029"/>
              <a:gd name="T57" fmla="*/ 1993442028 h 813"/>
              <a:gd name="T58" fmla="*/ 1882555349 w 1029"/>
              <a:gd name="T59" fmla="*/ 1980842045 h 813"/>
              <a:gd name="T60" fmla="*/ 1761587886 w 1029"/>
              <a:gd name="T61" fmla="*/ 1965721113 h 813"/>
              <a:gd name="T62" fmla="*/ 1633060750 w 1029"/>
              <a:gd name="T63" fmla="*/ 1958159854 h 813"/>
              <a:gd name="T64" fmla="*/ 1509572338 w 1029"/>
              <a:gd name="T65" fmla="*/ 1943038922 h 813"/>
              <a:gd name="T66" fmla="*/ 1391125824 w 1029"/>
              <a:gd name="T67" fmla="*/ 1930438940 h 813"/>
              <a:gd name="T68" fmla="*/ 1270158361 w 1029"/>
              <a:gd name="T69" fmla="*/ 1920358319 h 813"/>
              <a:gd name="T70" fmla="*/ 1146669949 w 1029"/>
              <a:gd name="T71" fmla="*/ 1910277697 h 813"/>
              <a:gd name="T72" fmla="*/ 1023183124 w 1029"/>
              <a:gd name="T73" fmla="*/ 1897676127 h 813"/>
              <a:gd name="T74" fmla="*/ 904735023 w 1029"/>
              <a:gd name="T75" fmla="*/ 1885076145 h 813"/>
              <a:gd name="T76" fmla="*/ 786288509 w 1029"/>
              <a:gd name="T77" fmla="*/ 1874995524 h 813"/>
              <a:gd name="T78" fmla="*/ 670361357 w 1029"/>
              <a:gd name="T79" fmla="*/ 1862393953 h 813"/>
              <a:gd name="T80" fmla="*/ 551913256 w 1029"/>
              <a:gd name="T81" fmla="*/ 1852313332 h 813"/>
              <a:gd name="T82" fmla="*/ 433466742 w 1029"/>
              <a:gd name="T83" fmla="*/ 1839713350 h 813"/>
              <a:gd name="T84" fmla="*/ 315018641 w 1029"/>
              <a:gd name="T85" fmla="*/ 1829632729 h 813"/>
              <a:gd name="T86" fmla="*/ 196572127 w 1029"/>
              <a:gd name="T87" fmla="*/ 1819552108 h 813"/>
              <a:gd name="T88" fmla="*/ 78124026 w 1029"/>
              <a:gd name="T89" fmla="*/ 1806950537 h 813"/>
              <a:gd name="T90" fmla="*/ 0 w 1029"/>
              <a:gd name="T91" fmla="*/ 1575096252 h 813"/>
              <a:gd name="T92" fmla="*/ 0 w 1029"/>
              <a:gd name="T93" fmla="*/ 902215588 h 813"/>
              <a:gd name="T94" fmla="*/ 0 w 1029"/>
              <a:gd name="T95" fmla="*/ 229333336 h 81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029"/>
              <a:gd name="T145" fmla="*/ 0 h 813"/>
              <a:gd name="T146" fmla="*/ 1029 w 1029"/>
              <a:gd name="T147" fmla="*/ 813 h 81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029" h="813">
                <a:moveTo>
                  <a:pt x="0" y="0"/>
                </a:moveTo>
                <a:lnTo>
                  <a:pt x="17" y="2"/>
                </a:lnTo>
                <a:lnTo>
                  <a:pt x="31" y="2"/>
                </a:lnTo>
                <a:lnTo>
                  <a:pt x="47" y="4"/>
                </a:lnTo>
                <a:lnTo>
                  <a:pt x="62" y="6"/>
                </a:lnTo>
                <a:lnTo>
                  <a:pt x="78" y="6"/>
                </a:lnTo>
                <a:lnTo>
                  <a:pt x="94" y="8"/>
                </a:lnTo>
                <a:lnTo>
                  <a:pt x="109" y="8"/>
                </a:lnTo>
                <a:lnTo>
                  <a:pt x="125" y="9"/>
                </a:lnTo>
                <a:lnTo>
                  <a:pt x="141" y="9"/>
                </a:lnTo>
                <a:lnTo>
                  <a:pt x="155" y="11"/>
                </a:lnTo>
                <a:lnTo>
                  <a:pt x="172" y="11"/>
                </a:lnTo>
                <a:lnTo>
                  <a:pt x="188" y="13"/>
                </a:lnTo>
                <a:lnTo>
                  <a:pt x="202" y="13"/>
                </a:lnTo>
                <a:lnTo>
                  <a:pt x="219" y="15"/>
                </a:lnTo>
                <a:lnTo>
                  <a:pt x="233" y="15"/>
                </a:lnTo>
                <a:lnTo>
                  <a:pt x="249" y="17"/>
                </a:lnTo>
                <a:lnTo>
                  <a:pt x="266" y="17"/>
                </a:lnTo>
                <a:lnTo>
                  <a:pt x="282" y="18"/>
                </a:lnTo>
                <a:lnTo>
                  <a:pt x="296" y="20"/>
                </a:lnTo>
                <a:lnTo>
                  <a:pt x="312" y="20"/>
                </a:lnTo>
                <a:lnTo>
                  <a:pt x="329" y="22"/>
                </a:lnTo>
                <a:lnTo>
                  <a:pt x="345" y="22"/>
                </a:lnTo>
                <a:lnTo>
                  <a:pt x="359" y="24"/>
                </a:lnTo>
                <a:lnTo>
                  <a:pt x="376" y="24"/>
                </a:lnTo>
                <a:lnTo>
                  <a:pt x="392" y="26"/>
                </a:lnTo>
                <a:lnTo>
                  <a:pt x="406" y="26"/>
                </a:lnTo>
                <a:lnTo>
                  <a:pt x="423" y="27"/>
                </a:lnTo>
                <a:lnTo>
                  <a:pt x="439" y="27"/>
                </a:lnTo>
                <a:lnTo>
                  <a:pt x="455" y="29"/>
                </a:lnTo>
                <a:lnTo>
                  <a:pt x="471" y="31"/>
                </a:lnTo>
                <a:lnTo>
                  <a:pt x="486" y="31"/>
                </a:lnTo>
                <a:lnTo>
                  <a:pt x="502" y="31"/>
                </a:lnTo>
                <a:lnTo>
                  <a:pt x="518" y="33"/>
                </a:lnTo>
                <a:lnTo>
                  <a:pt x="534" y="35"/>
                </a:lnTo>
                <a:lnTo>
                  <a:pt x="551" y="35"/>
                </a:lnTo>
                <a:lnTo>
                  <a:pt x="567" y="36"/>
                </a:lnTo>
                <a:lnTo>
                  <a:pt x="583" y="36"/>
                </a:lnTo>
                <a:lnTo>
                  <a:pt x="599" y="38"/>
                </a:lnTo>
                <a:lnTo>
                  <a:pt x="616" y="38"/>
                </a:lnTo>
                <a:lnTo>
                  <a:pt x="632" y="40"/>
                </a:lnTo>
                <a:lnTo>
                  <a:pt x="648" y="42"/>
                </a:lnTo>
                <a:lnTo>
                  <a:pt x="666" y="42"/>
                </a:lnTo>
                <a:lnTo>
                  <a:pt x="681" y="44"/>
                </a:lnTo>
                <a:lnTo>
                  <a:pt x="699" y="44"/>
                </a:lnTo>
                <a:lnTo>
                  <a:pt x="715" y="46"/>
                </a:lnTo>
                <a:lnTo>
                  <a:pt x="731" y="46"/>
                </a:lnTo>
                <a:lnTo>
                  <a:pt x="747" y="47"/>
                </a:lnTo>
                <a:lnTo>
                  <a:pt x="764" y="49"/>
                </a:lnTo>
                <a:lnTo>
                  <a:pt x="780" y="49"/>
                </a:lnTo>
                <a:lnTo>
                  <a:pt x="796" y="51"/>
                </a:lnTo>
                <a:lnTo>
                  <a:pt x="812" y="51"/>
                </a:lnTo>
                <a:lnTo>
                  <a:pt x="830" y="53"/>
                </a:lnTo>
                <a:lnTo>
                  <a:pt x="847" y="53"/>
                </a:lnTo>
                <a:lnTo>
                  <a:pt x="863" y="55"/>
                </a:lnTo>
                <a:lnTo>
                  <a:pt x="879" y="56"/>
                </a:lnTo>
                <a:lnTo>
                  <a:pt x="895" y="56"/>
                </a:lnTo>
                <a:lnTo>
                  <a:pt x="913" y="58"/>
                </a:lnTo>
                <a:lnTo>
                  <a:pt x="930" y="58"/>
                </a:lnTo>
                <a:lnTo>
                  <a:pt x="946" y="60"/>
                </a:lnTo>
                <a:lnTo>
                  <a:pt x="962" y="60"/>
                </a:lnTo>
                <a:lnTo>
                  <a:pt x="978" y="62"/>
                </a:lnTo>
                <a:lnTo>
                  <a:pt x="996" y="62"/>
                </a:lnTo>
                <a:lnTo>
                  <a:pt x="1013" y="64"/>
                </a:lnTo>
                <a:lnTo>
                  <a:pt x="1029" y="64"/>
                </a:lnTo>
                <a:lnTo>
                  <a:pt x="1029" y="157"/>
                </a:lnTo>
                <a:lnTo>
                  <a:pt x="1029" y="251"/>
                </a:lnTo>
                <a:lnTo>
                  <a:pt x="1029" y="345"/>
                </a:lnTo>
                <a:lnTo>
                  <a:pt x="1029" y="439"/>
                </a:lnTo>
                <a:lnTo>
                  <a:pt x="1029" y="531"/>
                </a:lnTo>
                <a:lnTo>
                  <a:pt x="1029" y="625"/>
                </a:lnTo>
                <a:lnTo>
                  <a:pt x="1029" y="719"/>
                </a:lnTo>
                <a:lnTo>
                  <a:pt x="1029" y="813"/>
                </a:lnTo>
                <a:lnTo>
                  <a:pt x="1013" y="811"/>
                </a:lnTo>
                <a:lnTo>
                  <a:pt x="996" y="809"/>
                </a:lnTo>
                <a:lnTo>
                  <a:pt x="980" y="807"/>
                </a:lnTo>
                <a:lnTo>
                  <a:pt x="962" y="805"/>
                </a:lnTo>
                <a:lnTo>
                  <a:pt x="946" y="805"/>
                </a:lnTo>
                <a:lnTo>
                  <a:pt x="930" y="804"/>
                </a:lnTo>
                <a:lnTo>
                  <a:pt x="913" y="802"/>
                </a:lnTo>
                <a:lnTo>
                  <a:pt x="895" y="800"/>
                </a:lnTo>
                <a:lnTo>
                  <a:pt x="879" y="798"/>
                </a:lnTo>
                <a:lnTo>
                  <a:pt x="863" y="796"/>
                </a:lnTo>
                <a:lnTo>
                  <a:pt x="847" y="795"/>
                </a:lnTo>
                <a:lnTo>
                  <a:pt x="830" y="793"/>
                </a:lnTo>
                <a:lnTo>
                  <a:pt x="812" y="791"/>
                </a:lnTo>
                <a:lnTo>
                  <a:pt x="796" y="791"/>
                </a:lnTo>
                <a:lnTo>
                  <a:pt x="780" y="789"/>
                </a:lnTo>
                <a:lnTo>
                  <a:pt x="764" y="787"/>
                </a:lnTo>
                <a:lnTo>
                  <a:pt x="747" y="786"/>
                </a:lnTo>
                <a:lnTo>
                  <a:pt x="731" y="784"/>
                </a:lnTo>
                <a:lnTo>
                  <a:pt x="715" y="782"/>
                </a:lnTo>
                <a:lnTo>
                  <a:pt x="699" y="780"/>
                </a:lnTo>
                <a:lnTo>
                  <a:pt x="681" y="778"/>
                </a:lnTo>
                <a:lnTo>
                  <a:pt x="666" y="777"/>
                </a:lnTo>
                <a:lnTo>
                  <a:pt x="648" y="777"/>
                </a:lnTo>
                <a:lnTo>
                  <a:pt x="632" y="775"/>
                </a:lnTo>
                <a:lnTo>
                  <a:pt x="616" y="773"/>
                </a:lnTo>
                <a:lnTo>
                  <a:pt x="599" y="771"/>
                </a:lnTo>
                <a:lnTo>
                  <a:pt x="583" y="769"/>
                </a:lnTo>
                <a:lnTo>
                  <a:pt x="567" y="768"/>
                </a:lnTo>
                <a:lnTo>
                  <a:pt x="552" y="766"/>
                </a:lnTo>
                <a:lnTo>
                  <a:pt x="534" y="766"/>
                </a:lnTo>
                <a:lnTo>
                  <a:pt x="520" y="764"/>
                </a:lnTo>
                <a:lnTo>
                  <a:pt x="504" y="762"/>
                </a:lnTo>
                <a:lnTo>
                  <a:pt x="487" y="760"/>
                </a:lnTo>
                <a:lnTo>
                  <a:pt x="471" y="758"/>
                </a:lnTo>
                <a:lnTo>
                  <a:pt x="455" y="758"/>
                </a:lnTo>
                <a:lnTo>
                  <a:pt x="439" y="757"/>
                </a:lnTo>
                <a:lnTo>
                  <a:pt x="423" y="755"/>
                </a:lnTo>
                <a:lnTo>
                  <a:pt x="406" y="753"/>
                </a:lnTo>
                <a:lnTo>
                  <a:pt x="392" y="751"/>
                </a:lnTo>
                <a:lnTo>
                  <a:pt x="376" y="749"/>
                </a:lnTo>
                <a:lnTo>
                  <a:pt x="359" y="748"/>
                </a:lnTo>
                <a:lnTo>
                  <a:pt x="343" y="748"/>
                </a:lnTo>
                <a:lnTo>
                  <a:pt x="329" y="746"/>
                </a:lnTo>
                <a:lnTo>
                  <a:pt x="312" y="744"/>
                </a:lnTo>
                <a:lnTo>
                  <a:pt x="296" y="742"/>
                </a:lnTo>
                <a:lnTo>
                  <a:pt x="280" y="740"/>
                </a:lnTo>
                <a:lnTo>
                  <a:pt x="266" y="739"/>
                </a:lnTo>
                <a:lnTo>
                  <a:pt x="249" y="739"/>
                </a:lnTo>
                <a:lnTo>
                  <a:pt x="233" y="737"/>
                </a:lnTo>
                <a:lnTo>
                  <a:pt x="219" y="735"/>
                </a:lnTo>
                <a:lnTo>
                  <a:pt x="202" y="733"/>
                </a:lnTo>
                <a:lnTo>
                  <a:pt x="186" y="731"/>
                </a:lnTo>
                <a:lnTo>
                  <a:pt x="172" y="730"/>
                </a:lnTo>
                <a:lnTo>
                  <a:pt x="155" y="730"/>
                </a:lnTo>
                <a:lnTo>
                  <a:pt x="139" y="728"/>
                </a:lnTo>
                <a:lnTo>
                  <a:pt x="125" y="726"/>
                </a:lnTo>
                <a:lnTo>
                  <a:pt x="109" y="724"/>
                </a:lnTo>
                <a:lnTo>
                  <a:pt x="94" y="722"/>
                </a:lnTo>
                <a:lnTo>
                  <a:pt x="78" y="722"/>
                </a:lnTo>
                <a:lnTo>
                  <a:pt x="62" y="721"/>
                </a:lnTo>
                <a:lnTo>
                  <a:pt x="47" y="719"/>
                </a:lnTo>
                <a:lnTo>
                  <a:pt x="31" y="717"/>
                </a:lnTo>
                <a:lnTo>
                  <a:pt x="15" y="715"/>
                </a:lnTo>
                <a:lnTo>
                  <a:pt x="0" y="715"/>
                </a:lnTo>
                <a:lnTo>
                  <a:pt x="0" y="625"/>
                </a:lnTo>
                <a:lnTo>
                  <a:pt x="0" y="536"/>
                </a:lnTo>
                <a:lnTo>
                  <a:pt x="0" y="446"/>
                </a:lnTo>
                <a:lnTo>
                  <a:pt x="0" y="358"/>
                </a:lnTo>
                <a:lnTo>
                  <a:pt x="0" y="269"/>
                </a:lnTo>
                <a:lnTo>
                  <a:pt x="0" y="179"/>
                </a:lnTo>
                <a:lnTo>
                  <a:pt x="0" y="91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11" name="Freeform 51"/>
          <p:cNvSpPr>
            <a:spLocks/>
          </p:cNvSpPr>
          <p:nvPr/>
        </p:nvSpPr>
        <p:spPr bwMode="auto">
          <a:xfrm>
            <a:off x="3679825" y="2309813"/>
            <a:ext cx="22225" cy="1198562"/>
          </a:xfrm>
          <a:custGeom>
            <a:avLst/>
            <a:gdLst>
              <a:gd name="T0" fmla="*/ 0 w 14"/>
              <a:gd name="T1" fmla="*/ 1902716381 h 755"/>
              <a:gd name="T2" fmla="*/ 5040313 w 14"/>
              <a:gd name="T3" fmla="*/ 1897676071 h 755"/>
              <a:gd name="T4" fmla="*/ 7561263 w 14"/>
              <a:gd name="T5" fmla="*/ 1897676071 h 755"/>
              <a:gd name="T6" fmla="*/ 12601575 w 14"/>
              <a:gd name="T7" fmla="*/ 1892635760 h 755"/>
              <a:gd name="T8" fmla="*/ 17641888 w 14"/>
              <a:gd name="T9" fmla="*/ 1892635760 h 755"/>
              <a:gd name="T10" fmla="*/ 22682200 w 14"/>
              <a:gd name="T11" fmla="*/ 1887595450 h 755"/>
              <a:gd name="T12" fmla="*/ 27722513 w 14"/>
              <a:gd name="T13" fmla="*/ 1887595450 h 755"/>
              <a:gd name="T14" fmla="*/ 30241875 w 14"/>
              <a:gd name="T15" fmla="*/ 1882555140 h 755"/>
              <a:gd name="T16" fmla="*/ 35282188 w 14"/>
              <a:gd name="T17" fmla="*/ 1882555140 h 755"/>
              <a:gd name="T18" fmla="*/ 35282188 w 14"/>
              <a:gd name="T19" fmla="*/ 1648181500 h 755"/>
              <a:gd name="T20" fmla="*/ 35282188 w 14"/>
              <a:gd name="T21" fmla="*/ 1411286911 h 755"/>
              <a:gd name="T22" fmla="*/ 35282188 w 14"/>
              <a:gd name="T23" fmla="*/ 1179432633 h 755"/>
              <a:gd name="T24" fmla="*/ 35282188 w 14"/>
              <a:gd name="T25" fmla="*/ 942538044 h 755"/>
              <a:gd name="T26" fmla="*/ 35282188 w 14"/>
              <a:gd name="T27" fmla="*/ 705643456 h 755"/>
              <a:gd name="T28" fmla="*/ 35282188 w 14"/>
              <a:gd name="T29" fmla="*/ 468748867 h 755"/>
              <a:gd name="T30" fmla="*/ 35282188 w 14"/>
              <a:gd name="T31" fmla="*/ 231854278 h 755"/>
              <a:gd name="T32" fmla="*/ 35282188 w 14"/>
              <a:gd name="T33" fmla="*/ 0 h 755"/>
              <a:gd name="T34" fmla="*/ 30241875 w 14"/>
              <a:gd name="T35" fmla="*/ 0 h 755"/>
              <a:gd name="T36" fmla="*/ 27722513 w 14"/>
              <a:gd name="T37" fmla="*/ 5040310 h 755"/>
              <a:gd name="T38" fmla="*/ 22682200 w 14"/>
              <a:gd name="T39" fmla="*/ 5040310 h 755"/>
              <a:gd name="T40" fmla="*/ 17641888 w 14"/>
              <a:gd name="T41" fmla="*/ 10080621 h 755"/>
              <a:gd name="T42" fmla="*/ 12601575 w 14"/>
              <a:gd name="T43" fmla="*/ 10080621 h 755"/>
              <a:gd name="T44" fmla="*/ 7561263 w 14"/>
              <a:gd name="T45" fmla="*/ 15120931 h 755"/>
              <a:gd name="T46" fmla="*/ 5040313 w 14"/>
              <a:gd name="T47" fmla="*/ 15120931 h 755"/>
              <a:gd name="T48" fmla="*/ 0 w 14"/>
              <a:gd name="T49" fmla="*/ 15120931 h 755"/>
              <a:gd name="T50" fmla="*/ 0 w 14"/>
              <a:gd name="T51" fmla="*/ 249494571 h 755"/>
              <a:gd name="T52" fmla="*/ 0 w 14"/>
              <a:gd name="T53" fmla="*/ 486389160 h 755"/>
              <a:gd name="T54" fmla="*/ 0 w 14"/>
              <a:gd name="T55" fmla="*/ 723283748 h 755"/>
              <a:gd name="T56" fmla="*/ 0 w 14"/>
              <a:gd name="T57" fmla="*/ 960178337 h 755"/>
              <a:gd name="T58" fmla="*/ 0 w 14"/>
              <a:gd name="T59" fmla="*/ 1192032615 h 755"/>
              <a:gd name="T60" fmla="*/ 0 w 14"/>
              <a:gd name="T61" fmla="*/ 1428927204 h 755"/>
              <a:gd name="T62" fmla="*/ 0 w 14"/>
              <a:gd name="T63" fmla="*/ 1665821793 h 755"/>
              <a:gd name="T64" fmla="*/ 0 w 14"/>
              <a:gd name="T65" fmla="*/ 1902716381 h 75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"/>
              <a:gd name="T100" fmla="*/ 0 h 755"/>
              <a:gd name="T101" fmla="*/ 14 w 14"/>
              <a:gd name="T102" fmla="*/ 755 h 75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" h="755">
                <a:moveTo>
                  <a:pt x="0" y="755"/>
                </a:moveTo>
                <a:lnTo>
                  <a:pt x="2" y="753"/>
                </a:lnTo>
                <a:lnTo>
                  <a:pt x="3" y="753"/>
                </a:lnTo>
                <a:lnTo>
                  <a:pt x="5" y="751"/>
                </a:lnTo>
                <a:lnTo>
                  <a:pt x="7" y="751"/>
                </a:lnTo>
                <a:lnTo>
                  <a:pt x="9" y="749"/>
                </a:lnTo>
                <a:lnTo>
                  <a:pt x="11" y="749"/>
                </a:lnTo>
                <a:lnTo>
                  <a:pt x="12" y="747"/>
                </a:lnTo>
                <a:lnTo>
                  <a:pt x="14" y="747"/>
                </a:lnTo>
                <a:lnTo>
                  <a:pt x="14" y="654"/>
                </a:lnTo>
                <a:lnTo>
                  <a:pt x="14" y="560"/>
                </a:lnTo>
                <a:lnTo>
                  <a:pt x="14" y="468"/>
                </a:lnTo>
                <a:lnTo>
                  <a:pt x="14" y="374"/>
                </a:lnTo>
                <a:lnTo>
                  <a:pt x="14" y="280"/>
                </a:lnTo>
                <a:lnTo>
                  <a:pt x="14" y="186"/>
                </a:lnTo>
                <a:lnTo>
                  <a:pt x="14" y="92"/>
                </a:lnTo>
                <a:lnTo>
                  <a:pt x="14" y="0"/>
                </a:lnTo>
                <a:lnTo>
                  <a:pt x="12" y="0"/>
                </a:lnTo>
                <a:lnTo>
                  <a:pt x="11" y="2"/>
                </a:lnTo>
                <a:lnTo>
                  <a:pt x="9" y="2"/>
                </a:lnTo>
                <a:lnTo>
                  <a:pt x="7" y="4"/>
                </a:lnTo>
                <a:lnTo>
                  <a:pt x="5" y="4"/>
                </a:lnTo>
                <a:lnTo>
                  <a:pt x="3" y="6"/>
                </a:lnTo>
                <a:lnTo>
                  <a:pt x="2" y="6"/>
                </a:lnTo>
                <a:lnTo>
                  <a:pt x="0" y="6"/>
                </a:lnTo>
                <a:lnTo>
                  <a:pt x="0" y="99"/>
                </a:lnTo>
                <a:lnTo>
                  <a:pt x="0" y="193"/>
                </a:lnTo>
                <a:lnTo>
                  <a:pt x="0" y="287"/>
                </a:lnTo>
                <a:lnTo>
                  <a:pt x="0" y="381"/>
                </a:lnTo>
                <a:lnTo>
                  <a:pt x="0" y="473"/>
                </a:lnTo>
                <a:lnTo>
                  <a:pt x="0" y="567"/>
                </a:lnTo>
                <a:lnTo>
                  <a:pt x="0" y="661"/>
                </a:lnTo>
                <a:lnTo>
                  <a:pt x="0" y="755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12" name="Freeform 52"/>
          <p:cNvSpPr>
            <a:spLocks/>
          </p:cNvSpPr>
          <p:nvPr/>
        </p:nvSpPr>
        <p:spPr bwMode="auto">
          <a:xfrm>
            <a:off x="3679825" y="2309813"/>
            <a:ext cx="22225" cy="1198562"/>
          </a:xfrm>
          <a:custGeom>
            <a:avLst/>
            <a:gdLst>
              <a:gd name="T0" fmla="*/ 0 w 14"/>
              <a:gd name="T1" fmla="*/ 1902716381 h 755"/>
              <a:gd name="T2" fmla="*/ 5040313 w 14"/>
              <a:gd name="T3" fmla="*/ 1897676071 h 755"/>
              <a:gd name="T4" fmla="*/ 7561263 w 14"/>
              <a:gd name="T5" fmla="*/ 1897676071 h 755"/>
              <a:gd name="T6" fmla="*/ 12601575 w 14"/>
              <a:gd name="T7" fmla="*/ 1892635760 h 755"/>
              <a:gd name="T8" fmla="*/ 17641888 w 14"/>
              <a:gd name="T9" fmla="*/ 1892635760 h 755"/>
              <a:gd name="T10" fmla="*/ 22682200 w 14"/>
              <a:gd name="T11" fmla="*/ 1887595450 h 755"/>
              <a:gd name="T12" fmla="*/ 27722513 w 14"/>
              <a:gd name="T13" fmla="*/ 1887595450 h 755"/>
              <a:gd name="T14" fmla="*/ 30241875 w 14"/>
              <a:gd name="T15" fmla="*/ 1882555140 h 755"/>
              <a:gd name="T16" fmla="*/ 35282188 w 14"/>
              <a:gd name="T17" fmla="*/ 1882555140 h 755"/>
              <a:gd name="T18" fmla="*/ 35282188 w 14"/>
              <a:gd name="T19" fmla="*/ 1648181500 h 755"/>
              <a:gd name="T20" fmla="*/ 35282188 w 14"/>
              <a:gd name="T21" fmla="*/ 1411286911 h 755"/>
              <a:gd name="T22" fmla="*/ 35282188 w 14"/>
              <a:gd name="T23" fmla="*/ 1179432633 h 755"/>
              <a:gd name="T24" fmla="*/ 35282188 w 14"/>
              <a:gd name="T25" fmla="*/ 942538044 h 755"/>
              <a:gd name="T26" fmla="*/ 35282188 w 14"/>
              <a:gd name="T27" fmla="*/ 705643456 h 755"/>
              <a:gd name="T28" fmla="*/ 35282188 w 14"/>
              <a:gd name="T29" fmla="*/ 468748867 h 755"/>
              <a:gd name="T30" fmla="*/ 35282188 w 14"/>
              <a:gd name="T31" fmla="*/ 231854278 h 755"/>
              <a:gd name="T32" fmla="*/ 35282188 w 14"/>
              <a:gd name="T33" fmla="*/ 0 h 755"/>
              <a:gd name="T34" fmla="*/ 30241875 w 14"/>
              <a:gd name="T35" fmla="*/ 0 h 755"/>
              <a:gd name="T36" fmla="*/ 27722513 w 14"/>
              <a:gd name="T37" fmla="*/ 5040310 h 755"/>
              <a:gd name="T38" fmla="*/ 22682200 w 14"/>
              <a:gd name="T39" fmla="*/ 5040310 h 755"/>
              <a:gd name="T40" fmla="*/ 17641888 w 14"/>
              <a:gd name="T41" fmla="*/ 10080621 h 755"/>
              <a:gd name="T42" fmla="*/ 12601575 w 14"/>
              <a:gd name="T43" fmla="*/ 10080621 h 755"/>
              <a:gd name="T44" fmla="*/ 7561263 w 14"/>
              <a:gd name="T45" fmla="*/ 15120931 h 755"/>
              <a:gd name="T46" fmla="*/ 5040313 w 14"/>
              <a:gd name="T47" fmla="*/ 15120931 h 755"/>
              <a:gd name="T48" fmla="*/ 0 w 14"/>
              <a:gd name="T49" fmla="*/ 15120931 h 755"/>
              <a:gd name="T50" fmla="*/ 0 w 14"/>
              <a:gd name="T51" fmla="*/ 249494571 h 755"/>
              <a:gd name="T52" fmla="*/ 0 w 14"/>
              <a:gd name="T53" fmla="*/ 486389160 h 755"/>
              <a:gd name="T54" fmla="*/ 0 w 14"/>
              <a:gd name="T55" fmla="*/ 723283748 h 755"/>
              <a:gd name="T56" fmla="*/ 0 w 14"/>
              <a:gd name="T57" fmla="*/ 960178337 h 755"/>
              <a:gd name="T58" fmla="*/ 0 w 14"/>
              <a:gd name="T59" fmla="*/ 1192032615 h 755"/>
              <a:gd name="T60" fmla="*/ 0 w 14"/>
              <a:gd name="T61" fmla="*/ 1428927204 h 755"/>
              <a:gd name="T62" fmla="*/ 0 w 14"/>
              <a:gd name="T63" fmla="*/ 1665821793 h 755"/>
              <a:gd name="T64" fmla="*/ 0 w 14"/>
              <a:gd name="T65" fmla="*/ 1902716381 h 75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"/>
              <a:gd name="T100" fmla="*/ 0 h 755"/>
              <a:gd name="T101" fmla="*/ 14 w 14"/>
              <a:gd name="T102" fmla="*/ 755 h 75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" h="755">
                <a:moveTo>
                  <a:pt x="0" y="755"/>
                </a:moveTo>
                <a:lnTo>
                  <a:pt x="2" y="753"/>
                </a:lnTo>
                <a:lnTo>
                  <a:pt x="3" y="753"/>
                </a:lnTo>
                <a:lnTo>
                  <a:pt x="5" y="751"/>
                </a:lnTo>
                <a:lnTo>
                  <a:pt x="7" y="751"/>
                </a:lnTo>
                <a:lnTo>
                  <a:pt x="9" y="749"/>
                </a:lnTo>
                <a:lnTo>
                  <a:pt x="11" y="749"/>
                </a:lnTo>
                <a:lnTo>
                  <a:pt x="12" y="747"/>
                </a:lnTo>
                <a:lnTo>
                  <a:pt x="14" y="747"/>
                </a:lnTo>
                <a:lnTo>
                  <a:pt x="14" y="654"/>
                </a:lnTo>
                <a:lnTo>
                  <a:pt x="14" y="560"/>
                </a:lnTo>
                <a:lnTo>
                  <a:pt x="14" y="468"/>
                </a:lnTo>
                <a:lnTo>
                  <a:pt x="14" y="374"/>
                </a:lnTo>
                <a:lnTo>
                  <a:pt x="14" y="280"/>
                </a:lnTo>
                <a:lnTo>
                  <a:pt x="14" y="186"/>
                </a:lnTo>
                <a:lnTo>
                  <a:pt x="14" y="92"/>
                </a:lnTo>
                <a:lnTo>
                  <a:pt x="14" y="0"/>
                </a:lnTo>
                <a:lnTo>
                  <a:pt x="12" y="0"/>
                </a:lnTo>
                <a:lnTo>
                  <a:pt x="11" y="2"/>
                </a:lnTo>
                <a:lnTo>
                  <a:pt x="9" y="2"/>
                </a:lnTo>
                <a:lnTo>
                  <a:pt x="7" y="4"/>
                </a:lnTo>
                <a:lnTo>
                  <a:pt x="5" y="4"/>
                </a:lnTo>
                <a:lnTo>
                  <a:pt x="3" y="6"/>
                </a:lnTo>
                <a:lnTo>
                  <a:pt x="2" y="6"/>
                </a:lnTo>
                <a:lnTo>
                  <a:pt x="0" y="6"/>
                </a:lnTo>
                <a:lnTo>
                  <a:pt x="0" y="99"/>
                </a:lnTo>
                <a:lnTo>
                  <a:pt x="0" y="193"/>
                </a:lnTo>
                <a:lnTo>
                  <a:pt x="0" y="287"/>
                </a:lnTo>
                <a:lnTo>
                  <a:pt x="0" y="381"/>
                </a:lnTo>
                <a:lnTo>
                  <a:pt x="0" y="473"/>
                </a:lnTo>
                <a:lnTo>
                  <a:pt x="0" y="567"/>
                </a:lnTo>
                <a:lnTo>
                  <a:pt x="0" y="661"/>
                </a:lnTo>
                <a:lnTo>
                  <a:pt x="0" y="75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13" name="Freeform 53"/>
          <p:cNvSpPr>
            <a:spLocks/>
          </p:cNvSpPr>
          <p:nvPr/>
        </p:nvSpPr>
        <p:spPr bwMode="auto">
          <a:xfrm>
            <a:off x="2046288" y="2209800"/>
            <a:ext cx="1655762" cy="109538"/>
          </a:xfrm>
          <a:custGeom>
            <a:avLst/>
            <a:gdLst>
              <a:gd name="T0" fmla="*/ 2147483647 w 1043"/>
              <a:gd name="T1" fmla="*/ 173892369 h 69"/>
              <a:gd name="T2" fmla="*/ 2147483647 w 1043"/>
              <a:gd name="T3" fmla="*/ 163811698 h 69"/>
              <a:gd name="T4" fmla="*/ 2147483647 w 1043"/>
              <a:gd name="T5" fmla="*/ 153731027 h 69"/>
              <a:gd name="T6" fmla="*/ 2134570905 w 1043"/>
              <a:gd name="T7" fmla="*/ 151210065 h 69"/>
              <a:gd name="T8" fmla="*/ 2006042182 w 1043"/>
              <a:gd name="T9" fmla="*/ 141129394 h 69"/>
              <a:gd name="T10" fmla="*/ 1882555357 w 1043"/>
              <a:gd name="T11" fmla="*/ 131048723 h 69"/>
              <a:gd name="T12" fmla="*/ 1761587893 w 1043"/>
              <a:gd name="T13" fmla="*/ 123489014 h 69"/>
              <a:gd name="T14" fmla="*/ 1633060757 w 1043"/>
              <a:gd name="T15" fmla="*/ 118448678 h 69"/>
              <a:gd name="T16" fmla="*/ 1509572344 w 1043"/>
              <a:gd name="T17" fmla="*/ 108368007 h 69"/>
              <a:gd name="T18" fmla="*/ 1388604881 w 1043"/>
              <a:gd name="T19" fmla="*/ 100806710 h 69"/>
              <a:gd name="T20" fmla="*/ 1265118055 w 1043"/>
              <a:gd name="T21" fmla="*/ 90726039 h 69"/>
              <a:gd name="T22" fmla="*/ 1146669954 w 1043"/>
              <a:gd name="T23" fmla="*/ 85685704 h 69"/>
              <a:gd name="T24" fmla="*/ 1023183129 w 1043"/>
              <a:gd name="T25" fmla="*/ 78125994 h 69"/>
              <a:gd name="T26" fmla="*/ 904735027 w 1043"/>
              <a:gd name="T27" fmla="*/ 73085659 h 69"/>
              <a:gd name="T28" fmla="*/ 786288513 w 1043"/>
              <a:gd name="T29" fmla="*/ 63004988 h 69"/>
              <a:gd name="T30" fmla="*/ 670361360 w 1043"/>
              <a:gd name="T31" fmla="*/ 57964652 h 69"/>
              <a:gd name="T32" fmla="*/ 551913258 w 1043"/>
              <a:gd name="T33" fmla="*/ 50403355 h 69"/>
              <a:gd name="T34" fmla="*/ 433466744 w 1043"/>
              <a:gd name="T35" fmla="*/ 40322684 h 69"/>
              <a:gd name="T36" fmla="*/ 315018642 w 1043"/>
              <a:gd name="T37" fmla="*/ 35282349 h 69"/>
              <a:gd name="T38" fmla="*/ 196572128 w 1043"/>
              <a:gd name="T39" fmla="*/ 27722639 h 69"/>
              <a:gd name="T40" fmla="*/ 78124026 w 1043"/>
              <a:gd name="T41" fmla="*/ 17641968 h 69"/>
              <a:gd name="T42" fmla="*/ 10080622 w 1043"/>
              <a:gd name="T43" fmla="*/ 10080671 h 69"/>
              <a:gd name="T44" fmla="*/ 32761228 w 1043"/>
              <a:gd name="T45" fmla="*/ 0 h 69"/>
              <a:gd name="T46" fmla="*/ 151209329 w 1043"/>
              <a:gd name="T47" fmla="*/ 5040336 h 69"/>
              <a:gd name="T48" fmla="*/ 269655844 w 1043"/>
              <a:gd name="T49" fmla="*/ 12601633 h 69"/>
              <a:gd name="T50" fmla="*/ 388103945 w 1043"/>
              <a:gd name="T51" fmla="*/ 17641968 h 69"/>
              <a:gd name="T52" fmla="*/ 506550460 w 1043"/>
              <a:gd name="T53" fmla="*/ 27722639 h 69"/>
              <a:gd name="T54" fmla="*/ 622477612 w 1043"/>
              <a:gd name="T55" fmla="*/ 32762975 h 69"/>
              <a:gd name="T56" fmla="*/ 740925714 w 1043"/>
              <a:gd name="T57" fmla="*/ 40322684 h 69"/>
              <a:gd name="T58" fmla="*/ 859372228 w 1043"/>
              <a:gd name="T59" fmla="*/ 50403355 h 69"/>
              <a:gd name="T60" fmla="*/ 977820330 w 1043"/>
              <a:gd name="T61" fmla="*/ 55443691 h 69"/>
              <a:gd name="T62" fmla="*/ 1101307155 w 1043"/>
              <a:gd name="T63" fmla="*/ 63004988 h 69"/>
              <a:gd name="T64" fmla="*/ 1219755257 w 1043"/>
              <a:gd name="T65" fmla="*/ 73085659 h 69"/>
              <a:gd name="T66" fmla="*/ 1343242082 w 1043"/>
              <a:gd name="T67" fmla="*/ 78125994 h 69"/>
              <a:gd name="T68" fmla="*/ 1464209545 w 1043"/>
              <a:gd name="T69" fmla="*/ 85685704 h 69"/>
              <a:gd name="T70" fmla="*/ 1587697958 w 1043"/>
              <a:gd name="T71" fmla="*/ 90726039 h 69"/>
              <a:gd name="T72" fmla="*/ 1711184783 w 1043"/>
              <a:gd name="T73" fmla="*/ 100806710 h 69"/>
              <a:gd name="T74" fmla="*/ 1837192558 w 1043"/>
              <a:gd name="T75" fmla="*/ 108368007 h 69"/>
              <a:gd name="T76" fmla="*/ 1960679383 w 1043"/>
              <a:gd name="T77" fmla="*/ 118448678 h 69"/>
              <a:gd name="T78" fmla="*/ 2084167796 w 1043"/>
              <a:gd name="T79" fmla="*/ 123489014 h 69"/>
              <a:gd name="T80" fmla="*/ 2147483647 w 1043"/>
              <a:gd name="T81" fmla="*/ 131048723 h 69"/>
              <a:gd name="T82" fmla="*/ 2147483647 w 1043"/>
              <a:gd name="T83" fmla="*/ 141129394 h 69"/>
              <a:gd name="T84" fmla="*/ 2147483647 w 1043"/>
              <a:gd name="T85" fmla="*/ 151210065 h 69"/>
              <a:gd name="T86" fmla="*/ 2147483647 w 1043"/>
              <a:gd name="T87" fmla="*/ 153731027 h 69"/>
              <a:gd name="T88" fmla="*/ 2147483647 w 1043"/>
              <a:gd name="T89" fmla="*/ 163811698 h 69"/>
              <a:gd name="T90" fmla="*/ 2147483647 w 1043"/>
              <a:gd name="T91" fmla="*/ 168852033 h 69"/>
              <a:gd name="T92" fmla="*/ 2147483647 w 1043"/>
              <a:gd name="T93" fmla="*/ 173892369 h 6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43"/>
              <a:gd name="T142" fmla="*/ 0 h 69"/>
              <a:gd name="T143" fmla="*/ 1043 w 1043"/>
              <a:gd name="T144" fmla="*/ 69 h 6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43" h="69">
                <a:moveTo>
                  <a:pt x="1029" y="69"/>
                </a:moveTo>
                <a:lnTo>
                  <a:pt x="1013" y="69"/>
                </a:lnTo>
                <a:lnTo>
                  <a:pt x="995" y="69"/>
                </a:lnTo>
                <a:lnTo>
                  <a:pt x="978" y="67"/>
                </a:lnTo>
                <a:lnTo>
                  <a:pt x="962" y="65"/>
                </a:lnTo>
                <a:lnTo>
                  <a:pt x="946" y="65"/>
                </a:lnTo>
                <a:lnTo>
                  <a:pt x="930" y="63"/>
                </a:lnTo>
                <a:lnTo>
                  <a:pt x="912" y="63"/>
                </a:lnTo>
                <a:lnTo>
                  <a:pt x="895" y="61"/>
                </a:lnTo>
                <a:lnTo>
                  <a:pt x="879" y="61"/>
                </a:lnTo>
                <a:lnTo>
                  <a:pt x="863" y="60"/>
                </a:lnTo>
                <a:lnTo>
                  <a:pt x="847" y="60"/>
                </a:lnTo>
                <a:lnTo>
                  <a:pt x="830" y="58"/>
                </a:lnTo>
                <a:lnTo>
                  <a:pt x="812" y="56"/>
                </a:lnTo>
                <a:lnTo>
                  <a:pt x="796" y="56"/>
                </a:lnTo>
                <a:lnTo>
                  <a:pt x="780" y="54"/>
                </a:lnTo>
                <a:lnTo>
                  <a:pt x="764" y="54"/>
                </a:lnTo>
                <a:lnTo>
                  <a:pt x="747" y="52"/>
                </a:lnTo>
                <a:lnTo>
                  <a:pt x="731" y="52"/>
                </a:lnTo>
                <a:lnTo>
                  <a:pt x="715" y="51"/>
                </a:lnTo>
                <a:lnTo>
                  <a:pt x="699" y="49"/>
                </a:lnTo>
                <a:lnTo>
                  <a:pt x="681" y="49"/>
                </a:lnTo>
                <a:lnTo>
                  <a:pt x="666" y="47"/>
                </a:lnTo>
                <a:lnTo>
                  <a:pt x="648" y="47"/>
                </a:lnTo>
                <a:lnTo>
                  <a:pt x="632" y="45"/>
                </a:lnTo>
                <a:lnTo>
                  <a:pt x="616" y="43"/>
                </a:lnTo>
                <a:lnTo>
                  <a:pt x="599" y="43"/>
                </a:lnTo>
                <a:lnTo>
                  <a:pt x="583" y="41"/>
                </a:lnTo>
                <a:lnTo>
                  <a:pt x="567" y="41"/>
                </a:lnTo>
                <a:lnTo>
                  <a:pt x="551" y="40"/>
                </a:lnTo>
                <a:lnTo>
                  <a:pt x="534" y="40"/>
                </a:lnTo>
                <a:lnTo>
                  <a:pt x="518" y="38"/>
                </a:lnTo>
                <a:lnTo>
                  <a:pt x="502" y="36"/>
                </a:lnTo>
                <a:lnTo>
                  <a:pt x="486" y="36"/>
                </a:lnTo>
                <a:lnTo>
                  <a:pt x="471" y="36"/>
                </a:lnTo>
                <a:lnTo>
                  <a:pt x="455" y="34"/>
                </a:lnTo>
                <a:lnTo>
                  <a:pt x="439" y="32"/>
                </a:lnTo>
                <a:lnTo>
                  <a:pt x="423" y="32"/>
                </a:lnTo>
                <a:lnTo>
                  <a:pt x="406" y="31"/>
                </a:lnTo>
                <a:lnTo>
                  <a:pt x="392" y="31"/>
                </a:lnTo>
                <a:lnTo>
                  <a:pt x="376" y="29"/>
                </a:lnTo>
                <a:lnTo>
                  <a:pt x="359" y="29"/>
                </a:lnTo>
                <a:lnTo>
                  <a:pt x="345" y="27"/>
                </a:lnTo>
                <a:lnTo>
                  <a:pt x="329" y="27"/>
                </a:lnTo>
                <a:lnTo>
                  <a:pt x="312" y="25"/>
                </a:lnTo>
                <a:lnTo>
                  <a:pt x="296" y="25"/>
                </a:lnTo>
                <a:lnTo>
                  <a:pt x="280" y="23"/>
                </a:lnTo>
                <a:lnTo>
                  <a:pt x="266" y="23"/>
                </a:lnTo>
                <a:lnTo>
                  <a:pt x="249" y="22"/>
                </a:lnTo>
                <a:lnTo>
                  <a:pt x="233" y="20"/>
                </a:lnTo>
                <a:lnTo>
                  <a:pt x="219" y="20"/>
                </a:lnTo>
                <a:lnTo>
                  <a:pt x="202" y="18"/>
                </a:lnTo>
                <a:lnTo>
                  <a:pt x="188" y="18"/>
                </a:lnTo>
                <a:lnTo>
                  <a:pt x="172" y="16"/>
                </a:lnTo>
                <a:lnTo>
                  <a:pt x="155" y="16"/>
                </a:lnTo>
                <a:lnTo>
                  <a:pt x="141" y="14"/>
                </a:lnTo>
                <a:lnTo>
                  <a:pt x="125" y="14"/>
                </a:lnTo>
                <a:lnTo>
                  <a:pt x="109" y="13"/>
                </a:lnTo>
                <a:lnTo>
                  <a:pt x="94" y="13"/>
                </a:lnTo>
                <a:lnTo>
                  <a:pt x="78" y="11"/>
                </a:lnTo>
                <a:lnTo>
                  <a:pt x="62" y="11"/>
                </a:lnTo>
                <a:lnTo>
                  <a:pt x="47" y="9"/>
                </a:lnTo>
                <a:lnTo>
                  <a:pt x="31" y="7"/>
                </a:lnTo>
                <a:lnTo>
                  <a:pt x="17" y="7"/>
                </a:lnTo>
                <a:lnTo>
                  <a:pt x="0" y="5"/>
                </a:lnTo>
                <a:lnTo>
                  <a:pt x="4" y="4"/>
                </a:lnTo>
                <a:lnTo>
                  <a:pt x="7" y="2"/>
                </a:lnTo>
                <a:lnTo>
                  <a:pt x="9" y="0"/>
                </a:lnTo>
                <a:lnTo>
                  <a:pt x="13" y="0"/>
                </a:lnTo>
                <a:lnTo>
                  <a:pt x="29" y="0"/>
                </a:lnTo>
                <a:lnTo>
                  <a:pt x="44" y="2"/>
                </a:lnTo>
                <a:lnTo>
                  <a:pt x="60" y="2"/>
                </a:lnTo>
                <a:lnTo>
                  <a:pt x="74" y="4"/>
                </a:lnTo>
                <a:lnTo>
                  <a:pt x="90" y="4"/>
                </a:lnTo>
                <a:lnTo>
                  <a:pt x="107" y="5"/>
                </a:lnTo>
                <a:lnTo>
                  <a:pt x="121" y="5"/>
                </a:lnTo>
                <a:lnTo>
                  <a:pt x="137" y="7"/>
                </a:lnTo>
                <a:lnTo>
                  <a:pt x="154" y="7"/>
                </a:lnTo>
                <a:lnTo>
                  <a:pt x="168" y="9"/>
                </a:lnTo>
                <a:lnTo>
                  <a:pt x="184" y="9"/>
                </a:lnTo>
                <a:lnTo>
                  <a:pt x="201" y="11"/>
                </a:lnTo>
                <a:lnTo>
                  <a:pt x="215" y="11"/>
                </a:lnTo>
                <a:lnTo>
                  <a:pt x="231" y="13"/>
                </a:lnTo>
                <a:lnTo>
                  <a:pt x="247" y="13"/>
                </a:lnTo>
                <a:lnTo>
                  <a:pt x="264" y="14"/>
                </a:lnTo>
                <a:lnTo>
                  <a:pt x="278" y="14"/>
                </a:lnTo>
                <a:lnTo>
                  <a:pt x="294" y="16"/>
                </a:lnTo>
                <a:lnTo>
                  <a:pt x="311" y="18"/>
                </a:lnTo>
                <a:lnTo>
                  <a:pt x="325" y="18"/>
                </a:lnTo>
                <a:lnTo>
                  <a:pt x="341" y="20"/>
                </a:lnTo>
                <a:lnTo>
                  <a:pt x="358" y="20"/>
                </a:lnTo>
                <a:lnTo>
                  <a:pt x="374" y="22"/>
                </a:lnTo>
                <a:lnTo>
                  <a:pt x="388" y="22"/>
                </a:lnTo>
                <a:lnTo>
                  <a:pt x="404" y="23"/>
                </a:lnTo>
                <a:lnTo>
                  <a:pt x="421" y="23"/>
                </a:lnTo>
                <a:lnTo>
                  <a:pt x="437" y="25"/>
                </a:lnTo>
                <a:lnTo>
                  <a:pt x="453" y="25"/>
                </a:lnTo>
                <a:lnTo>
                  <a:pt x="469" y="27"/>
                </a:lnTo>
                <a:lnTo>
                  <a:pt x="484" y="29"/>
                </a:lnTo>
                <a:lnTo>
                  <a:pt x="500" y="29"/>
                </a:lnTo>
                <a:lnTo>
                  <a:pt x="516" y="29"/>
                </a:lnTo>
                <a:lnTo>
                  <a:pt x="533" y="31"/>
                </a:lnTo>
                <a:lnTo>
                  <a:pt x="549" y="32"/>
                </a:lnTo>
                <a:lnTo>
                  <a:pt x="565" y="32"/>
                </a:lnTo>
                <a:lnTo>
                  <a:pt x="581" y="34"/>
                </a:lnTo>
                <a:lnTo>
                  <a:pt x="598" y="34"/>
                </a:lnTo>
                <a:lnTo>
                  <a:pt x="614" y="36"/>
                </a:lnTo>
                <a:lnTo>
                  <a:pt x="630" y="36"/>
                </a:lnTo>
                <a:lnTo>
                  <a:pt x="646" y="38"/>
                </a:lnTo>
                <a:lnTo>
                  <a:pt x="663" y="38"/>
                </a:lnTo>
                <a:lnTo>
                  <a:pt x="679" y="40"/>
                </a:lnTo>
                <a:lnTo>
                  <a:pt x="695" y="41"/>
                </a:lnTo>
                <a:lnTo>
                  <a:pt x="713" y="41"/>
                </a:lnTo>
                <a:lnTo>
                  <a:pt x="729" y="43"/>
                </a:lnTo>
                <a:lnTo>
                  <a:pt x="746" y="43"/>
                </a:lnTo>
                <a:lnTo>
                  <a:pt x="762" y="45"/>
                </a:lnTo>
                <a:lnTo>
                  <a:pt x="778" y="47"/>
                </a:lnTo>
                <a:lnTo>
                  <a:pt x="794" y="47"/>
                </a:lnTo>
                <a:lnTo>
                  <a:pt x="810" y="49"/>
                </a:lnTo>
                <a:lnTo>
                  <a:pt x="827" y="49"/>
                </a:lnTo>
                <a:lnTo>
                  <a:pt x="845" y="51"/>
                </a:lnTo>
                <a:lnTo>
                  <a:pt x="861" y="51"/>
                </a:lnTo>
                <a:lnTo>
                  <a:pt x="877" y="52"/>
                </a:lnTo>
                <a:lnTo>
                  <a:pt x="893" y="54"/>
                </a:lnTo>
                <a:lnTo>
                  <a:pt x="910" y="54"/>
                </a:lnTo>
                <a:lnTo>
                  <a:pt x="926" y="56"/>
                </a:lnTo>
                <a:lnTo>
                  <a:pt x="944" y="56"/>
                </a:lnTo>
                <a:lnTo>
                  <a:pt x="960" y="58"/>
                </a:lnTo>
                <a:lnTo>
                  <a:pt x="976" y="60"/>
                </a:lnTo>
                <a:lnTo>
                  <a:pt x="993" y="60"/>
                </a:lnTo>
                <a:lnTo>
                  <a:pt x="1011" y="61"/>
                </a:lnTo>
                <a:lnTo>
                  <a:pt x="1027" y="61"/>
                </a:lnTo>
                <a:lnTo>
                  <a:pt x="1043" y="63"/>
                </a:lnTo>
                <a:lnTo>
                  <a:pt x="1041" y="63"/>
                </a:lnTo>
                <a:lnTo>
                  <a:pt x="1040" y="65"/>
                </a:lnTo>
                <a:lnTo>
                  <a:pt x="1038" y="65"/>
                </a:lnTo>
                <a:lnTo>
                  <a:pt x="1036" y="67"/>
                </a:lnTo>
                <a:lnTo>
                  <a:pt x="1034" y="67"/>
                </a:lnTo>
                <a:lnTo>
                  <a:pt x="1032" y="69"/>
                </a:lnTo>
                <a:lnTo>
                  <a:pt x="1031" y="69"/>
                </a:lnTo>
                <a:lnTo>
                  <a:pt x="1029" y="69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14" name="Freeform 54"/>
          <p:cNvSpPr>
            <a:spLocks/>
          </p:cNvSpPr>
          <p:nvPr/>
        </p:nvSpPr>
        <p:spPr bwMode="auto">
          <a:xfrm>
            <a:off x="2046288" y="2209800"/>
            <a:ext cx="1655762" cy="109538"/>
          </a:xfrm>
          <a:custGeom>
            <a:avLst/>
            <a:gdLst>
              <a:gd name="T0" fmla="*/ 2147483647 w 1043"/>
              <a:gd name="T1" fmla="*/ 173892369 h 69"/>
              <a:gd name="T2" fmla="*/ 2147483647 w 1043"/>
              <a:gd name="T3" fmla="*/ 163811698 h 69"/>
              <a:gd name="T4" fmla="*/ 2147483647 w 1043"/>
              <a:gd name="T5" fmla="*/ 153731027 h 69"/>
              <a:gd name="T6" fmla="*/ 2134570905 w 1043"/>
              <a:gd name="T7" fmla="*/ 151210065 h 69"/>
              <a:gd name="T8" fmla="*/ 2006042182 w 1043"/>
              <a:gd name="T9" fmla="*/ 141129394 h 69"/>
              <a:gd name="T10" fmla="*/ 1882555357 w 1043"/>
              <a:gd name="T11" fmla="*/ 131048723 h 69"/>
              <a:gd name="T12" fmla="*/ 1761587893 w 1043"/>
              <a:gd name="T13" fmla="*/ 123489014 h 69"/>
              <a:gd name="T14" fmla="*/ 1633060757 w 1043"/>
              <a:gd name="T15" fmla="*/ 118448678 h 69"/>
              <a:gd name="T16" fmla="*/ 1509572344 w 1043"/>
              <a:gd name="T17" fmla="*/ 108368007 h 69"/>
              <a:gd name="T18" fmla="*/ 1388604881 w 1043"/>
              <a:gd name="T19" fmla="*/ 100806710 h 69"/>
              <a:gd name="T20" fmla="*/ 1265118055 w 1043"/>
              <a:gd name="T21" fmla="*/ 90726039 h 69"/>
              <a:gd name="T22" fmla="*/ 1146669954 w 1043"/>
              <a:gd name="T23" fmla="*/ 85685704 h 69"/>
              <a:gd name="T24" fmla="*/ 1023183129 w 1043"/>
              <a:gd name="T25" fmla="*/ 78125994 h 69"/>
              <a:gd name="T26" fmla="*/ 904735027 w 1043"/>
              <a:gd name="T27" fmla="*/ 73085659 h 69"/>
              <a:gd name="T28" fmla="*/ 786288513 w 1043"/>
              <a:gd name="T29" fmla="*/ 63004988 h 69"/>
              <a:gd name="T30" fmla="*/ 670361360 w 1043"/>
              <a:gd name="T31" fmla="*/ 57964652 h 69"/>
              <a:gd name="T32" fmla="*/ 551913258 w 1043"/>
              <a:gd name="T33" fmla="*/ 50403355 h 69"/>
              <a:gd name="T34" fmla="*/ 433466744 w 1043"/>
              <a:gd name="T35" fmla="*/ 40322684 h 69"/>
              <a:gd name="T36" fmla="*/ 315018642 w 1043"/>
              <a:gd name="T37" fmla="*/ 35282349 h 69"/>
              <a:gd name="T38" fmla="*/ 196572128 w 1043"/>
              <a:gd name="T39" fmla="*/ 27722639 h 69"/>
              <a:gd name="T40" fmla="*/ 78124026 w 1043"/>
              <a:gd name="T41" fmla="*/ 17641968 h 69"/>
              <a:gd name="T42" fmla="*/ 10080622 w 1043"/>
              <a:gd name="T43" fmla="*/ 10080671 h 69"/>
              <a:gd name="T44" fmla="*/ 32761228 w 1043"/>
              <a:gd name="T45" fmla="*/ 0 h 69"/>
              <a:gd name="T46" fmla="*/ 151209329 w 1043"/>
              <a:gd name="T47" fmla="*/ 5040336 h 69"/>
              <a:gd name="T48" fmla="*/ 269655844 w 1043"/>
              <a:gd name="T49" fmla="*/ 12601633 h 69"/>
              <a:gd name="T50" fmla="*/ 388103945 w 1043"/>
              <a:gd name="T51" fmla="*/ 17641968 h 69"/>
              <a:gd name="T52" fmla="*/ 506550460 w 1043"/>
              <a:gd name="T53" fmla="*/ 27722639 h 69"/>
              <a:gd name="T54" fmla="*/ 622477612 w 1043"/>
              <a:gd name="T55" fmla="*/ 32762975 h 69"/>
              <a:gd name="T56" fmla="*/ 740925714 w 1043"/>
              <a:gd name="T57" fmla="*/ 40322684 h 69"/>
              <a:gd name="T58" fmla="*/ 859372228 w 1043"/>
              <a:gd name="T59" fmla="*/ 50403355 h 69"/>
              <a:gd name="T60" fmla="*/ 977820330 w 1043"/>
              <a:gd name="T61" fmla="*/ 55443691 h 69"/>
              <a:gd name="T62" fmla="*/ 1101307155 w 1043"/>
              <a:gd name="T63" fmla="*/ 63004988 h 69"/>
              <a:gd name="T64" fmla="*/ 1219755257 w 1043"/>
              <a:gd name="T65" fmla="*/ 73085659 h 69"/>
              <a:gd name="T66" fmla="*/ 1343242082 w 1043"/>
              <a:gd name="T67" fmla="*/ 78125994 h 69"/>
              <a:gd name="T68" fmla="*/ 1464209545 w 1043"/>
              <a:gd name="T69" fmla="*/ 85685704 h 69"/>
              <a:gd name="T70" fmla="*/ 1587697958 w 1043"/>
              <a:gd name="T71" fmla="*/ 90726039 h 69"/>
              <a:gd name="T72" fmla="*/ 1711184783 w 1043"/>
              <a:gd name="T73" fmla="*/ 100806710 h 69"/>
              <a:gd name="T74" fmla="*/ 1837192558 w 1043"/>
              <a:gd name="T75" fmla="*/ 108368007 h 69"/>
              <a:gd name="T76" fmla="*/ 1960679383 w 1043"/>
              <a:gd name="T77" fmla="*/ 118448678 h 69"/>
              <a:gd name="T78" fmla="*/ 2084167796 w 1043"/>
              <a:gd name="T79" fmla="*/ 123489014 h 69"/>
              <a:gd name="T80" fmla="*/ 2147483647 w 1043"/>
              <a:gd name="T81" fmla="*/ 131048723 h 69"/>
              <a:gd name="T82" fmla="*/ 2147483647 w 1043"/>
              <a:gd name="T83" fmla="*/ 141129394 h 69"/>
              <a:gd name="T84" fmla="*/ 2147483647 w 1043"/>
              <a:gd name="T85" fmla="*/ 151210065 h 69"/>
              <a:gd name="T86" fmla="*/ 2147483647 w 1043"/>
              <a:gd name="T87" fmla="*/ 153731027 h 69"/>
              <a:gd name="T88" fmla="*/ 2147483647 w 1043"/>
              <a:gd name="T89" fmla="*/ 163811698 h 69"/>
              <a:gd name="T90" fmla="*/ 2147483647 w 1043"/>
              <a:gd name="T91" fmla="*/ 168852033 h 69"/>
              <a:gd name="T92" fmla="*/ 2147483647 w 1043"/>
              <a:gd name="T93" fmla="*/ 173892369 h 6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43"/>
              <a:gd name="T142" fmla="*/ 0 h 69"/>
              <a:gd name="T143" fmla="*/ 1043 w 1043"/>
              <a:gd name="T144" fmla="*/ 69 h 6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43" h="69">
                <a:moveTo>
                  <a:pt x="1029" y="69"/>
                </a:moveTo>
                <a:lnTo>
                  <a:pt x="1013" y="69"/>
                </a:lnTo>
                <a:lnTo>
                  <a:pt x="995" y="69"/>
                </a:lnTo>
                <a:lnTo>
                  <a:pt x="978" y="67"/>
                </a:lnTo>
                <a:lnTo>
                  <a:pt x="962" y="65"/>
                </a:lnTo>
                <a:lnTo>
                  <a:pt x="946" y="65"/>
                </a:lnTo>
                <a:lnTo>
                  <a:pt x="930" y="63"/>
                </a:lnTo>
                <a:lnTo>
                  <a:pt x="912" y="63"/>
                </a:lnTo>
                <a:lnTo>
                  <a:pt x="895" y="61"/>
                </a:lnTo>
                <a:lnTo>
                  <a:pt x="879" y="61"/>
                </a:lnTo>
                <a:lnTo>
                  <a:pt x="863" y="60"/>
                </a:lnTo>
                <a:lnTo>
                  <a:pt x="847" y="60"/>
                </a:lnTo>
                <a:lnTo>
                  <a:pt x="830" y="58"/>
                </a:lnTo>
                <a:lnTo>
                  <a:pt x="812" y="56"/>
                </a:lnTo>
                <a:lnTo>
                  <a:pt x="796" y="56"/>
                </a:lnTo>
                <a:lnTo>
                  <a:pt x="780" y="54"/>
                </a:lnTo>
                <a:lnTo>
                  <a:pt x="764" y="54"/>
                </a:lnTo>
                <a:lnTo>
                  <a:pt x="747" y="52"/>
                </a:lnTo>
                <a:lnTo>
                  <a:pt x="731" y="52"/>
                </a:lnTo>
                <a:lnTo>
                  <a:pt x="715" y="51"/>
                </a:lnTo>
                <a:lnTo>
                  <a:pt x="699" y="49"/>
                </a:lnTo>
                <a:lnTo>
                  <a:pt x="681" y="49"/>
                </a:lnTo>
                <a:lnTo>
                  <a:pt x="666" y="47"/>
                </a:lnTo>
                <a:lnTo>
                  <a:pt x="648" y="47"/>
                </a:lnTo>
                <a:lnTo>
                  <a:pt x="632" y="45"/>
                </a:lnTo>
                <a:lnTo>
                  <a:pt x="616" y="43"/>
                </a:lnTo>
                <a:lnTo>
                  <a:pt x="599" y="43"/>
                </a:lnTo>
                <a:lnTo>
                  <a:pt x="583" y="41"/>
                </a:lnTo>
                <a:lnTo>
                  <a:pt x="567" y="41"/>
                </a:lnTo>
                <a:lnTo>
                  <a:pt x="551" y="40"/>
                </a:lnTo>
                <a:lnTo>
                  <a:pt x="534" y="40"/>
                </a:lnTo>
                <a:lnTo>
                  <a:pt x="518" y="38"/>
                </a:lnTo>
                <a:lnTo>
                  <a:pt x="502" y="36"/>
                </a:lnTo>
                <a:lnTo>
                  <a:pt x="486" y="36"/>
                </a:lnTo>
                <a:lnTo>
                  <a:pt x="471" y="36"/>
                </a:lnTo>
                <a:lnTo>
                  <a:pt x="455" y="34"/>
                </a:lnTo>
                <a:lnTo>
                  <a:pt x="439" y="32"/>
                </a:lnTo>
                <a:lnTo>
                  <a:pt x="423" y="32"/>
                </a:lnTo>
                <a:lnTo>
                  <a:pt x="406" y="31"/>
                </a:lnTo>
                <a:lnTo>
                  <a:pt x="392" y="31"/>
                </a:lnTo>
                <a:lnTo>
                  <a:pt x="376" y="29"/>
                </a:lnTo>
                <a:lnTo>
                  <a:pt x="359" y="29"/>
                </a:lnTo>
                <a:lnTo>
                  <a:pt x="345" y="27"/>
                </a:lnTo>
                <a:lnTo>
                  <a:pt x="329" y="27"/>
                </a:lnTo>
                <a:lnTo>
                  <a:pt x="312" y="25"/>
                </a:lnTo>
                <a:lnTo>
                  <a:pt x="296" y="25"/>
                </a:lnTo>
                <a:lnTo>
                  <a:pt x="280" y="23"/>
                </a:lnTo>
                <a:lnTo>
                  <a:pt x="266" y="23"/>
                </a:lnTo>
                <a:lnTo>
                  <a:pt x="249" y="22"/>
                </a:lnTo>
                <a:lnTo>
                  <a:pt x="233" y="20"/>
                </a:lnTo>
                <a:lnTo>
                  <a:pt x="219" y="20"/>
                </a:lnTo>
                <a:lnTo>
                  <a:pt x="202" y="18"/>
                </a:lnTo>
                <a:lnTo>
                  <a:pt x="188" y="18"/>
                </a:lnTo>
                <a:lnTo>
                  <a:pt x="172" y="16"/>
                </a:lnTo>
                <a:lnTo>
                  <a:pt x="155" y="16"/>
                </a:lnTo>
                <a:lnTo>
                  <a:pt x="141" y="14"/>
                </a:lnTo>
                <a:lnTo>
                  <a:pt x="125" y="14"/>
                </a:lnTo>
                <a:lnTo>
                  <a:pt x="109" y="13"/>
                </a:lnTo>
                <a:lnTo>
                  <a:pt x="94" y="13"/>
                </a:lnTo>
                <a:lnTo>
                  <a:pt x="78" y="11"/>
                </a:lnTo>
                <a:lnTo>
                  <a:pt x="62" y="11"/>
                </a:lnTo>
                <a:lnTo>
                  <a:pt x="47" y="9"/>
                </a:lnTo>
                <a:lnTo>
                  <a:pt x="31" y="7"/>
                </a:lnTo>
                <a:lnTo>
                  <a:pt x="17" y="7"/>
                </a:lnTo>
                <a:lnTo>
                  <a:pt x="0" y="5"/>
                </a:lnTo>
                <a:lnTo>
                  <a:pt x="4" y="4"/>
                </a:lnTo>
                <a:lnTo>
                  <a:pt x="7" y="2"/>
                </a:lnTo>
                <a:lnTo>
                  <a:pt x="9" y="0"/>
                </a:lnTo>
                <a:lnTo>
                  <a:pt x="13" y="0"/>
                </a:lnTo>
                <a:lnTo>
                  <a:pt x="29" y="0"/>
                </a:lnTo>
                <a:lnTo>
                  <a:pt x="44" y="2"/>
                </a:lnTo>
                <a:lnTo>
                  <a:pt x="60" y="2"/>
                </a:lnTo>
                <a:lnTo>
                  <a:pt x="74" y="4"/>
                </a:lnTo>
                <a:lnTo>
                  <a:pt x="90" y="4"/>
                </a:lnTo>
                <a:lnTo>
                  <a:pt x="107" y="5"/>
                </a:lnTo>
                <a:lnTo>
                  <a:pt x="121" y="5"/>
                </a:lnTo>
                <a:lnTo>
                  <a:pt x="137" y="7"/>
                </a:lnTo>
                <a:lnTo>
                  <a:pt x="154" y="7"/>
                </a:lnTo>
                <a:lnTo>
                  <a:pt x="168" y="9"/>
                </a:lnTo>
                <a:lnTo>
                  <a:pt x="184" y="9"/>
                </a:lnTo>
                <a:lnTo>
                  <a:pt x="201" y="11"/>
                </a:lnTo>
                <a:lnTo>
                  <a:pt x="215" y="11"/>
                </a:lnTo>
                <a:lnTo>
                  <a:pt x="231" y="13"/>
                </a:lnTo>
                <a:lnTo>
                  <a:pt x="247" y="13"/>
                </a:lnTo>
                <a:lnTo>
                  <a:pt x="264" y="14"/>
                </a:lnTo>
                <a:lnTo>
                  <a:pt x="278" y="14"/>
                </a:lnTo>
                <a:lnTo>
                  <a:pt x="294" y="16"/>
                </a:lnTo>
                <a:lnTo>
                  <a:pt x="311" y="18"/>
                </a:lnTo>
                <a:lnTo>
                  <a:pt x="325" y="18"/>
                </a:lnTo>
                <a:lnTo>
                  <a:pt x="341" y="20"/>
                </a:lnTo>
                <a:lnTo>
                  <a:pt x="358" y="20"/>
                </a:lnTo>
                <a:lnTo>
                  <a:pt x="374" y="22"/>
                </a:lnTo>
                <a:lnTo>
                  <a:pt x="388" y="22"/>
                </a:lnTo>
                <a:lnTo>
                  <a:pt x="404" y="23"/>
                </a:lnTo>
                <a:lnTo>
                  <a:pt x="421" y="23"/>
                </a:lnTo>
                <a:lnTo>
                  <a:pt x="437" y="25"/>
                </a:lnTo>
                <a:lnTo>
                  <a:pt x="453" y="25"/>
                </a:lnTo>
                <a:lnTo>
                  <a:pt x="469" y="27"/>
                </a:lnTo>
                <a:lnTo>
                  <a:pt x="484" y="29"/>
                </a:lnTo>
                <a:lnTo>
                  <a:pt x="500" y="29"/>
                </a:lnTo>
                <a:lnTo>
                  <a:pt x="516" y="29"/>
                </a:lnTo>
                <a:lnTo>
                  <a:pt x="533" y="31"/>
                </a:lnTo>
                <a:lnTo>
                  <a:pt x="549" y="32"/>
                </a:lnTo>
                <a:lnTo>
                  <a:pt x="565" y="32"/>
                </a:lnTo>
                <a:lnTo>
                  <a:pt x="581" y="34"/>
                </a:lnTo>
                <a:lnTo>
                  <a:pt x="598" y="34"/>
                </a:lnTo>
                <a:lnTo>
                  <a:pt x="614" y="36"/>
                </a:lnTo>
                <a:lnTo>
                  <a:pt x="630" y="36"/>
                </a:lnTo>
                <a:lnTo>
                  <a:pt x="646" y="38"/>
                </a:lnTo>
                <a:lnTo>
                  <a:pt x="663" y="38"/>
                </a:lnTo>
                <a:lnTo>
                  <a:pt x="679" y="40"/>
                </a:lnTo>
                <a:lnTo>
                  <a:pt x="695" y="41"/>
                </a:lnTo>
                <a:lnTo>
                  <a:pt x="713" y="41"/>
                </a:lnTo>
                <a:lnTo>
                  <a:pt x="729" y="43"/>
                </a:lnTo>
                <a:lnTo>
                  <a:pt x="746" y="43"/>
                </a:lnTo>
                <a:lnTo>
                  <a:pt x="762" y="45"/>
                </a:lnTo>
                <a:lnTo>
                  <a:pt x="778" y="47"/>
                </a:lnTo>
                <a:lnTo>
                  <a:pt x="794" y="47"/>
                </a:lnTo>
                <a:lnTo>
                  <a:pt x="810" y="49"/>
                </a:lnTo>
                <a:lnTo>
                  <a:pt x="827" y="49"/>
                </a:lnTo>
                <a:lnTo>
                  <a:pt x="845" y="51"/>
                </a:lnTo>
                <a:lnTo>
                  <a:pt x="861" y="51"/>
                </a:lnTo>
                <a:lnTo>
                  <a:pt x="877" y="52"/>
                </a:lnTo>
                <a:lnTo>
                  <a:pt x="893" y="54"/>
                </a:lnTo>
                <a:lnTo>
                  <a:pt x="910" y="54"/>
                </a:lnTo>
                <a:lnTo>
                  <a:pt x="926" y="56"/>
                </a:lnTo>
                <a:lnTo>
                  <a:pt x="944" y="56"/>
                </a:lnTo>
                <a:lnTo>
                  <a:pt x="960" y="58"/>
                </a:lnTo>
                <a:lnTo>
                  <a:pt x="976" y="60"/>
                </a:lnTo>
                <a:lnTo>
                  <a:pt x="993" y="60"/>
                </a:lnTo>
                <a:lnTo>
                  <a:pt x="1011" y="61"/>
                </a:lnTo>
                <a:lnTo>
                  <a:pt x="1027" y="61"/>
                </a:lnTo>
                <a:lnTo>
                  <a:pt x="1043" y="63"/>
                </a:lnTo>
                <a:lnTo>
                  <a:pt x="1041" y="63"/>
                </a:lnTo>
                <a:lnTo>
                  <a:pt x="1040" y="65"/>
                </a:lnTo>
                <a:lnTo>
                  <a:pt x="1038" y="65"/>
                </a:lnTo>
                <a:lnTo>
                  <a:pt x="1036" y="67"/>
                </a:lnTo>
                <a:lnTo>
                  <a:pt x="1034" y="67"/>
                </a:lnTo>
                <a:lnTo>
                  <a:pt x="1032" y="69"/>
                </a:lnTo>
                <a:lnTo>
                  <a:pt x="1031" y="69"/>
                </a:lnTo>
                <a:lnTo>
                  <a:pt x="1029" y="69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15" name="Freeform 55"/>
          <p:cNvSpPr>
            <a:spLocks/>
          </p:cNvSpPr>
          <p:nvPr/>
        </p:nvSpPr>
        <p:spPr bwMode="auto">
          <a:xfrm>
            <a:off x="2057400" y="2235200"/>
            <a:ext cx="1611313" cy="1252538"/>
          </a:xfrm>
          <a:custGeom>
            <a:avLst/>
            <a:gdLst>
              <a:gd name="T0" fmla="*/ 20161256 w 1015"/>
              <a:gd name="T1" fmla="*/ 5040315 h 789"/>
              <a:gd name="T2" fmla="*/ 5040314 w 1015"/>
              <a:gd name="T3" fmla="*/ 10080629 h 789"/>
              <a:gd name="T4" fmla="*/ 0 w 1015"/>
              <a:gd name="T5" fmla="*/ 22682209 h 789"/>
              <a:gd name="T6" fmla="*/ 0 w 1015"/>
              <a:gd name="T7" fmla="*/ 665321516 h 789"/>
              <a:gd name="T8" fmla="*/ 0 w 1015"/>
              <a:gd name="T9" fmla="*/ 1507054039 h 789"/>
              <a:gd name="T10" fmla="*/ 5040314 w 1015"/>
              <a:gd name="T11" fmla="*/ 1728827878 h 789"/>
              <a:gd name="T12" fmla="*/ 10080628 w 1015"/>
              <a:gd name="T13" fmla="*/ 1743948821 h 789"/>
              <a:gd name="T14" fmla="*/ 25201570 w 1015"/>
              <a:gd name="T15" fmla="*/ 1751510087 h 789"/>
              <a:gd name="T16" fmla="*/ 141128794 w 1015"/>
              <a:gd name="T17" fmla="*/ 1766631030 h 789"/>
              <a:gd name="T18" fmla="*/ 292338216 w 1015"/>
              <a:gd name="T19" fmla="*/ 1779231023 h 789"/>
              <a:gd name="T20" fmla="*/ 443547638 w 1015"/>
              <a:gd name="T21" fmla="*/ 1791832603 h 789"/>
              <a:gd name="T22" fmla="*/ 597278010 w 1015"/>
              <a:gd name="T23" fmla="*/ 1806953546 h 789"/>
              <a:gd name="T24" fmla="*/ 745966481 w 1015"/>
              <a:gd name="T25" fmla="*/ 1819553539 h 789"/>
              <a:gd name="T26" fmla="*/ 902216217 w 1015"/>
              <a:gd name="T27" fmla="*/ 1834674482 h 789"/>
              <a:gd name="T28" fmla="*/ 1055946590 w 1015"/>
              <a:gd name="T29" fmla="*/ 1852316377 h 789"/>
              <a:gd name="T30" fmla="*/ 1209675375 w 1015"/>
              <a:gd name="T31" fmla="*/ 1864916369 h 789"/>
              <a:gd name="T32" fmla="*/ 1365925111 w 1015"/>
              <a:gd name="T33" fmla="*/ 1880037313 h 789"/>
              <a:gd name="T34" fmla="*/ 1524695798 w 1015"/>
              <a:gd name="T35" fmla="*/ 1892638893 h 789"/>
              <a:gd name="T36" fmla="*/ 1683464897 w 1015"/>
              <a:gd name="T37" fmla="*/ 1910279200 h 789"/>
              <a:gd name="T38" fmla="*/ 1842235584 w 1015"/>
              <a:gd name="T39" fmla="*/ 1925400144 h 789"/>
              <a:gd name="T40" fmla="*/ 2001004683 w 1015"/>
              <a:gd name="T41" fmla="*/ 1938001724 h 789"/>
              <a:gd name="T42" fmla="*/ 2147483647 w 1015"/>
              <a:gd name="T43" fmla="*/ 1955642031 h 789"/>
              <a:gd name="T44" fmla="*/ 2147483647 w 1015"/>
              <a:gd name="T45" fmla="*/ 1970762974 h 789"/>
              <a:gd name="T46" fmla="*/ 2147483647 w 1015"/>
              <a:gd name="T47" fmla="*/ 1988404869 h 789"/>
              <a:gd name="T48" fmla="*/ 2147483647 w 1015"/>
              <a:gd name="T49" fmla="*/ 1988404869 h 789"/>
              <a:gd name="T50" fmla="*/ 2147483647 w 1015"/>
              <a:gd name="T51" fmla="*/ 1978324240 h 789"/>
              <a:gd name="T52" fmla="*/ 2147483647 w 1015"/>
              <a:gd name="T53" fmla="*/ 1965722660 h 789"/>
              <a:gd name="T54" fmla="*/ 2147483647 w 1015"/>
              <a:gd name="T55" fmla="*/ 1297881781 h 789"/>
              <a:gd name="T56" fmla="*/ 2147483647 w 1015"/>
              <a:gd name="T57" fmla="*/ 410786426 h 789"/>
              <a:gd name="T58" fmla="*/ 2147483647 w 1015"/>
              <a:gd name="T59" fmla="*/ 173891644 h 789"/>
              <a:gd name="T60" fmla="*/ 2147483647 w 1015"/>
              <a:gd name="T61" fmla="*/ 158770701 h 789"/>
              <a:gd name="T62" fmla="*/ 2147483647 w 1015"/>
              <a:gd name="T63" fmla="*/ 156249750 h 789"/>
              <a:gd name="T64" fmla="*/ 2147483647 w 1015"/>
              <a:gd name="T65" fmla="*/ 146169121 h 789"/>
              <a:gd name="T66" fmla="*/ 2147483647 w 1015"/>
              <a:gd name="T67" fmla="*/ 136088492 h 789"/>
              <a:gd name="T68" fmla="*/ 2043848147 w 1015"/>
              <a:gd name="T69" fmla="*/ 128528814 h 789"/>
              <a:gd name="T70" fmla="*/ 1885077460 w 1015"/>
              <a:gd name="T71" fmla="*/ 118448185 h 789"/>
              <a:gd name="T72" fmla="*/ 1723787410 w 1015"/>
              <a:gd name="T73" fmla="*/ 105846605 h 789"/>
              <a:gd name="T74" fmla="*/ 1565018311 w 1015"/>
              <a:gd name="T75" fmla="*/ 95765976 h 789"/>
              <a:gd name="T76" fmla="*/ 1406247624 w 1015"/>
              <a:gd name="T77" fmla="*/ 88206298 h 789"/>
              <a:gd name="T78" fmla="*/ 1247478525 w 1015"/>
              <a:gd name="T79" fmla="*/ 78125669 h 789"/>
              <a:gd name="T80" fmla="*/ 1093748152 w 1015"/>
              <a:gd name="T81" fmla="*/ 68045040 h 789"/>
              <a:gd name="T82" fmla="*/ 942538730 w 1015"/>
              <a:gd name="T83" fmla="*/ 60483774 h 789"/>
              <a:gd name="T84" fmla="*/ 788809945 w 1015"/>
              <a:gd name="T85" fmla="*/ 50403145 h 789"/>
              <a:gd name="T86" fmla="*/ 632560209 w 1015"/>
              <a:gd name="T87" fmla="*/ 37803153 h 789"/>
              <a:gd name="T88" fmla="*/ 483870150 w 1015"/>
              <a:gd name="T89" fmla="*/ 27722524 h 789"/>
              <a:gd name="T90" fmla="*/ 327620414 w 1015"/>
              <a:gd name="T91" fmla="*/ 17641895 h 789"/>
              <a:gd name="T92" fmla="*/ 178931943 w 1015"/>
              <a:gd name="T93" fmla="*/ 10080629 h 789"/>
              <a:gd name="T94" fmla="*/ 27722521 w 1015"/>
              <a:gd name="T95" fmla="*/ 0 h 78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015"/>
              <a:gd name="T145" fmla="*/ 0 h 789"/>
              <a:gd name="T146" fmla="*/ 1015 w 1015"/>
              <a:gd name="T147" fmla="*/ 789 h 78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015" h="789">
                <a:moveTo>
                  <a:pt x="11" y="0"/>
                </a:moveTo>
                <a:lnTo>
                  <a:pt x="10" y="0"/>
                </a:lnTo>
                <a:lnTo>
                  <a:pt x="8" y="0"/>
                </a:lnTo>
                <a:lnTo>
                  <a:pt x="8" y="2"/>
                </a:lnTo>
                <a:lnTo>
                  <a:pt x="6" y="2"/>
                </a:lnTo>
                <a:lnTo>
                  <a:pt x="4" y="2"/>
                </a:lnTo>
                <a:lnTo>
                  <a:pt x="4" y="4"/>
                </a:lnTo>
                <a:lnTo>
                  <a:pt x="2" y="4"/>
                </a:lnTo>
                <a:lnTo>
                  <a:pt x="2" y="6"/>
                </a:lnTo>
                <a:lnTo>
                  <a:pt x="2" y="7"/>
                </a:lnTo>
                <a:lnTo>
                  <a:pt x="2" y="9"/>
                </a:lnTo>
                <a:lnTo>
                  <a:pt x="0" y="9"/>
                </a:lnTo>
                <a:lnTo>
                  <a:pt x="0" y="11"/>
                </a:lnTo>
                <a:lnTo>
                  <a:pt x="0" y="94"/>
                </a:lnTo>
                <a:lnTo>
                  <a:pt x="0" y="179"/>
                </a:lnTo>
                <a:lnTo>
                  <a:pt x="0" y="264"/>
                </a:lnTo>
                <a:lnTo>
                  <a:pt x="0" y="347"/>
                </a:lnTo>
                <a:lnTo>
                  <a:pt x="0" y="432"/>
                </a:lnTo>
                <a:lnTo>
                  <a:pt x="0" y="515"/>
                </a:lnTo>
                <a:lnTo>
                  <a:pt x="0" y="598"/>
                </a:lnTo>
                <a:lnTo>
                  <a:pt x="0" y="682"/>
                </a:lnTo>
                <a:lnTo>
                  <a:pt x="0" y="684"/>
                </a:lnTo>
                <a:lnTo>
                  <a:pt x="2" y="684"/>
                </a:lnTo>
                <a:lnTo>
                  <a:pt x="2" y="686"/>
                </a:lnTo>
                <a:lnTo>
                  <a:pt x="2" y="688"/>
                </a:lnTo>
                <a:lnTo>
                  <a:pt x="2" y="690"/>
                </a:lnTo>
                <a:lnTo>
                  <a:pt x="4" y="690"/>
                </a:lnTo>
                <a:lnTo>
                  <a:pt x="4" y="692"/>
                </a:lnTo>
                <a:lnTo>
                  <a:pt x="6" y="693"/>
                </a:lnTo>
                <a:lnTo>
                  <a:pt x="8" y="693"/>
                </a:lnTo>
                <a:lnTo>
                  <a:pt x="8" y="695"/>
                </a:lnTo>
                <a:lnTo>
                  <a:pt x="10" y="695"/>
                </a:lnTo>
                <a:lnTo>
                  <a:pt x="11" y="695"/>
                </a:lnTo>
                <a:lnTo>
                  <a:pt x="26" y="697"/>
                </a:lnTo>
                <a:lnTo>
                  <a:pt x="40" y="699"/>
                </a:lnTo>
                <a:lnTo>
                  <a:pt x="56" y="701"/>
                </a:lnTo>
                <a:lnTo>
                  <a:pt x="71" y="701"/>
                </a:lnTo>
                <a:lnTo>
                  <a:pt x="85" y="702"/>
                </a:lnTo>
                <a:lnTo>
                  <a:pt x="100" y="704"/>
                </a:lnTo>
                <a:lnTo>
                  <a:pt x="116" y="706"/>
                </a:lnTo>
                <a:lnTo>
                  <a:pt x="130" y="708"/>
                </a:lnTo>
                <a:lnTo>
                  <a:pt x="145" y="708"/>
                </a:lnTo>
                <a:lnTo>
                  <a:pt x="161" y="710"/>
                </a:lnTo>
                <a:lnTo>
                  <a:pt x="176" y="711"/>
                </a:lnTo>
                <a:lnTo>
                  <a:pt x="190" y="713"/>
                </a:lnTo>
                <a:lnTo>
                  <a:pt x="206" y="715"/>
                </a:lnTo>
                <a:lnTo>
                  <a:pt x="221" y="715"/>
                </a:lnTo>
                <a:lnTo>
                  <a:pt x="237" y="717"/>
                </a:lnTo>
                <a:lnTo>
                  <a:pt x="251" y="719"/>
                </a:lnTo>
                <a:lnTo>
                  <a:pt x="266" y="720"/>
                </a:lnTo>
                <a:lnTo>
                  <a:pt x="282" y="722"/>
                </a:lnTo>
                <a:lnTo>
                  <a:pt x="296" y="722"/>
                </a:lnTo>
                <a:lnTo>
                  <a:pt x="313" y="724"/>
                </a:lnTo>
                <a:lnTo>
                  <a:pt x="327" y="726"/>
                </a:lnTo>
                <a:lnTo>
                  <a:pt x="342" y="728"/>
                </a:lnTo>
                <a:lnTo>
                  <a:pt x="358" y="728"/>
                </a:lnTo>
                <a:lnTo>
                  <a:pt x="372" y="729"/>
                </a:lnTo>
                <a:lnTo>
                  <a:pt x="388" y="731"/>
                </a:lnTo>
                <a:lnTo>
                  <a:pt x="403" y="733"/>
                </a:lnTo>
                <a:lnTo>
                  <a:pt x="419" y="735"/>
                </a:lnTo>
                <a:lnTo>
                  <a:pt x="434" y="735"/>
                </a:lnTo>
                <a:lnTo>
                  <a:pt x="450" y="737"/>
                </a:lnTo>
                <a:lnTo>
                  <a:pt x="464" y="738"/>
                </a:lnTo>
                <a:lnTo>
                  <a:pt x="480" y="740"/>
                </a:lnTo>
                <a:lnTo>
                  <a:pt x="495" y="742"/>
                </a:lnTo>
                <a:lnTo>
                  <a:pt x="511" y="742"/>
                </a:lnTo>
                <a:lnTo>
                  <a:pt x="527" y="744"/>
                </a:lnTo>
                <a:lnTo>
                  <a:pt x="542" y="746"/>
                </a:lnTo>
                <a:lnTo>
                  <a:pt x="558" y="747"/>
                </a:lnTo>
                <a:lnTo>
                  <a:pt x="574" y="749"/>
                </a:lnTo>
                <a:lnTo>
                  <a:pt x="589" y="751"/>
                </a:lnTo>
                <a:lnTo>
                  <a:pt x="605" y="751"/>
                </a:lnTo>
                <a:lnTo>
                  <a:pt x="621" y="753"/>
                </a:lnTo>
                <a:lnTo>
                  <a:pt x="636" y="755"/>
                </a:lnTo>
                <a:lnTo>
                  <a:pt x="652" y="757"/>
                </a:lnTo>
                <a:lnTo>
                  <a:pt x="668" y="758"/>
                </a:lnTo>
                <a:lnTo>
                  <a:pt x="683" y="758"/>
                </a:lnTo>
                <a:lnTo>
                  <a:pt x="699" y="760"/>
                </a:lnTo>
                <a:lnTo>
                  <a:pt x="715" y="762"/>
                </a:lnTo>
                <a:lnTo>
                  <a:pt x="731" y="764"/>
                </a:lnTo>
                <a:lnTo>
                  <a:pt x="748" y="766"/>
                </a:lnTo>
                <a:lnTo>
                  <a:pt x="762" y="767"/>
                </a:lnTo>
                <a:lnTo>
                  <a:pt x="778" y="767"/>
                </a:lnTo>
                <a:lnTo>
                  <a:pt x="794" y="769"/>
                </a:lnTo>
                <a:lnTo>
                  <a:pt x="811" y="771"/>
                </a:lnTo>
                <a:lnTo>
                  <a:pt x="827" y="773"/>
                </a:lnTo>
                <a:lnTo>
                  <a:pt x="841" y="775"/>
                </a:lnTo>
                <a:lnTo>
                  <a:pt x="858" y="776"/>
                </a:lnTo>
                <a:lnTo>
                  <a:pt x="874" y="778"/>
                </a:lnTo>
                <a:lnTo>
                  <a:pt x="890" y="778"/>
                </a:lnTo>
                <a:lnTo>
                  <a:pt x="906" y="780"/>
                </a:lnTo>
                <a:lnTo>
                  <a:pt x="923" y="782"/>
                </a:lnTo>
                <a:lnTo>
                  <a:pt x="939" y="784"/>
                </a:lnTo>
                <a:lnTo>
                  <a:pt x="955" y="785"/>
                </a:lnTo>
                <a:lnTo>
                  <a:pt x="971" y="787"/>
                </a:lnTo>
                <a:lnTo>
                  <a:pt x="988" y="789"/>
                </a:lnTo>
                <a:lnTo>
                  <a:pt x="1004" y="789"/>
                </a:lnTo>
                <a:lnTo>
                  <a:pt x="1006" y="789"/>
                </a:lnTo>
                <a:lnTo>
                  <a:pt x="1007" y="789"/>
                </a:lnTo>
                <a:lnTo>
                  <a:pt x="1009" y="789"/>
                </a:lnTo>
                <a:lnTo>
                  <a:pt x="1009" y="787"/>
                </a:lnTo>
                <a:lnTo>
                  <a:pt x="1011" y="787"/>
                </a:lnTo>
                <a:lnTo>
                  <a:pt x="1011" y="785"/>
                </a:lnTo>
                <a:lnTo>
                  <a:pt x="1013" y="785"/>
                </a:lnTo>
                <a:lnTo>
                  <a:pt x="1013" y="784"/>
                </a:lnTo>
                <a:lnTo>
                  <a:pt x="1013" y="782"/>
                </a:lnTo>
                <a:lnTo>
                  <a:pt x="1015" y="782"/>
                </a:lnTo>
                <a:lnTo>
                  <a:pt x="1015" y="780"/>
                </a:lnTo>
                <a:lnTo>
                  <a:pt x="1015" y="778"/>
                </a:lnTo>
                <a:lnTo>
                  <a:pt x="1015" y="690"/>
                </a:lnTo>
                <a:lnTo>
                  <a:pt x="1015" y="603"/>
                </a:lnTo>
                <a:lnTo>
                  <a:pt x="1015" y="515"/>
                </a:lnTo>
                <a:lnTo>
                  <a:pt x="1015" y="426"/>
                </a:lnTo>
                <a:lnTo>
                  <a:pt x="1015" y="338"/>
                </a:lnTo>
                <a:lnTo>
                  <a:pt x="1015" y="251"/>
                </a:lnTo>
                <a:lnTo>
                  <a:pt x="1015" y="163"/>
                </a:lnTo>
                <a:lnTo>
                  <a:pt x="1015" y="74"/>
                </a:lnTo>
                <a:lnTo>
                  <a:pt x="1015" y="72"/>
                </a:lnTo>
                <a:lnTo>
                  <a:pt x="1013" y="71"/>
                </a:lnTo>
                <a:lnTo>
                  <a:pt x="1013" y="69"/>
                </a:lnTo>
                <a:lnTo>
                  <a:pt x="1011" y="67"/>
                </a:lnTo>
                <a:lnTo>
                  <a:pt x="1011" y="65"/>
                </a:lnTo>
                <a:lnTo>
                  <a:pt x="1009" y="65"/>
                </a:lnTo>
                <a:lnTo>
                  <a:pt x="1009" y="63"/>
                </a:lnTo>
                <a:lnTo>
                  <a:pt x="1007" y="63"/>
                </a:lnTo>
                <a:lnTo>
                  <a:pt x="1006" y="63"/>
                </a:lnTo>
                <a:lnTo>
                  <a:pt x="1006" y="62"/>
                </a:lnTo>
                <a:lnTo>
                  <a:pt x="1004" y="62"/>
                </a:lnTo>
                <a:lnTo>
                  <a:pt x="988" y="62"/>
                </a:lnTo>
                <a:lnTo>
                  <a:pt x="971" y="60"/>
                </a:lnTo>
                <a:lnTo>
                  <a:pt x="955" y="60"/>
                </a:lnTo>
                <a:lnTo>
                  <a:pt x="939" y="58"/>
                </a:lnTo>
                <a:lnTo>
                  <a:pt x="923" y="58"/>
                </a:lnTo>
                <a:lnTo>
                  <a:pt x="906" y="56"/>
                </a:lnTo>
                <a:lnTo>
                  <a:pt x="890" y="56"/>
                </a:lnTo>
                <a:lnTo>
                  <a:pt x="874" y="54"/>
                </a:lnTo>
                <a:lnTo>
                  <a:pt x="859" y="53"/>
                </a:lnTo>
                <a:lnTo>
                  <a:pt x="843" y="53"/>
                </a:lnTo>
                <a:lnTo>
                  <a:pt x="827" y="51"/>
                </a:lnTo>
                <a:lnTo>
                  <a:pt x="811" y="51"/>
                </a:lnTo>
                <a:lnTo>
                  <a:pt x="794" y="49"/>
                </a:lnTo>
                <a:lnTo>
                  <a:pt x="778" y="49"/>
                </a:lnTo>
                <a:lnTo>
                  <a:pt x="764" y="47"/>
                </a:lnTo>
                <a:lnTo>
                  <a:pt x="748" y="47"/>
                </a:lnTo>
                <a:lnTo>
                  <a:pt x="731" y="45"/>
                </a:lnTo>
                <a:lnTo>
                  <a:pt x="715" y="45"/>
                </a:lnTo>
                <a:lnTo>
                  <a:pt x="701" y="44"/>
                </a:lnTo>
                <a:lnTo>
                  <a:pt x="684" y="42"/>
                </a:lnTo>
                <a:lnTo>
                  <a:pt x="668" y="42"/>
                </a:lnTo>
                <a:lnTo>
                  <a:pt x="652" y="40"/>
                </a:lnTo>
                <a:lnTo>
                  <a:pt x="636" y="40"/>
                </a:lnTo>
                <a:lnTo>
                  <a:pt x="621" y="38"/>
                </a:lnTo>
                <a:lnTo>
                  <a:pt x="605" y="38"/>
                </a:lnTo>
                <a:lnTo>
                  <a:pt x="589" y="36"/>
                </a:lnTo>
                <a:lnTo>
                  <a:pt x="574" y="36"/>
                </a:lnTo>
                <a:lnTo>
                  <a:pt x="558" y="35"/>
                </a:lnTo>
                <a:lnTo>
                  <a:pt x="542" y="33"/>
                </a:lnTo>
                <a:lnTo>
                  <a:pt x="527" y="33"/>
                </a:lnTo>
                <a:lnTo>
                  <a:pt x="511" y="31"/>
                </a:lnTo>
                <a:lnTo>
                  <a:pt x="495" y="31"/>
                </a:lnTo>
                <a:lnTo>
                  <a:pt x="480" y="29"/>
                </a:lnTo>
                <a:lnTo>
                  <a:pt x="464" y="29"/>
                </a:lnTo>
                <a:lnTo>
                  <a:pt x="450" y="27"/>
                </a:lnTo>
                <a:lnTo>
                  <a:pt x="434" y="27"/>
                </a:lnTo>
                <a:lnTo>
                  <a:pt x="419" y="25"/>
                </a:lnTo>
                <a:lnTo>
                  <a:pt x="403" y="25"/>
                </a:lnTo>
                <a:lnTo>
                  <a:pt x="388" y="24"/>
                </a:lnTo>
                <a:lnTo>
                  <a:pt x="374" y="24"/>
                </a:lnTo>
                <a:lnTo>
                  <a:pt x="358" y="22"/>
                </a:lnTo>
                <a:lnTo>
                  <a:pt x="342" y="20"/>
                </a:lnTo>
                <a:lnTo>
                  <a:pt x="327" y="20"/>
                </a:lnTo>
                <a:lnTo>
                  <a:pt x="313" y="20"/>
                </a:lnTo>
                <a:lnTo>
                  <a:pt x="296" y="18"/>
                </a:lnTo>
                <a:lnTo>
                  <a:pt x="282" y="16"/>
                </a:lnTo>
                <a:lnTo>
                  <a:pt x="266" y="16"/>
                </a:lnTo>
                <a:lnTo>
                  <a:pt x="251" y="15"/>
                </a:lnTo>
                <a:lnTo>
                  <a:pt x="237" y="15"/>
                </a:lnTo>
                <a:lnTo>
                  <a:pt x="221" y="13"/>
                </a:lnTo>
                <a:lnTo>
                  <a:pt x="206" y="13"/>
                </a:lnTo>
                <a:lnTo>
                  <a:pt x="192" y="11"/>
                </a:lnTo>
                <a:lnTo>
                  <a:pt x="176" y="11"/>
                </a:lnTo>
                <a:lnTo>
                  <a:pt x="161" y="9"/>
                </a:lnTo>
                <a:lnTo>
                  <a:pt x="145" y="9"/>
                </a:lnTo>
                <a:lnTo>
                  <a:pt x="130" y="7"/>
                </a:lnTo>
                <a:lnTo>
                  <a:pt x="116" y="7"/>
                </a:lnTo>
                <a:lnTo>
                  <a:pt x="100" y="6"/>
                </a:lnTo>
                <a:lnTo>
                  <a:pt x="85" y="4"/>
                </a:lnTo>
                <a:lnTo>
                  <a:pt x="71" y="4"/>
                </a:lnTo>
                <a:lnTo>
                  <a:pt x="56" y="2"/>
                </a:lnTo>
                <a:lnTo>
                  <a:pt x="40" y="2"/>
                </a:lnTo>
                <a:lnTo>
                  <a:pt x="26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16" name="Freeform 56"/>
          <p:cNvSpPr>
            <a:spLocks/>
          </p:cNvSpPr>
          <p:nvPr/>
        </p:nvSpPr>
        <p:spPr bwMode="auto">
          <a:xfrm>
            <a:off x="2057400" y="2235200"/>
            <a:ext cx="1611313" cy="1252538"/>
          </a:xfrm>
          <a:custGeom>
            <a:avLst/>
            <a:gdLst>
              <a:gd name="T0" fmla="*/ 20161256 w 1015"/>
              <a:gd name="T1" fmla="*/ 5040315 h 789"/>
              <a:gd name="T2" fmla="*/ 5040314 w 1015"/>
              <a:gd name="T3" fmla="*/ 10080629 h 789"/>
              <a:gd name="T4" fmla="*/ 0 w 1015"/>
              <a:gd name="T5" fmla="*/ 22682209 h 789"/>
              <a:gd name="T6" fmla="*/ 0 w 1015"/>
              <a:gd name="T7" fmla="*/ 665321516 h 789"/>
              <a:gd name="T8" fmla="*/ 0 w 1015"/>
              <a:gd name="T9" fmla="*/ 1507054039 h 789"/>
              <a:gd name="T10" fmla="*/ 5040314 w 1015"/>
              <a:gd name="T11" fmla="*/ 1728827878 h 789"/>
              <a:gd name="T12" fmla="*/ 10080628 w 1015"/>
              <a:gd name="T13" fmla="*/ 1743948821 h 789"/>
              <a:gd name="T14" fmla="*/ 25201570 w 1015"/>
              <a:gd name="T15" fmla="*/ 1751510087 h 789"/>
              <a:gd name="T16" fmla="*/ 141128794 w 1015"/>
              <a:gd name="T17" fmla="*/ 1766631030 h 789"/>
              <a:gd name="T18" fmla="*/ 292338216 w 1015"/>
              <a:gd name="T19" fmla="*/ 1779231023 h 789"/>
              <a:gd name="T20" fmla="*/ 443547638 w 1015"/>
              <a:gd name="T21" fmla="*/ 1791832603 h 789"/>
              <a:gd name="T22" fmla="*/ 597278010 w 1015"/>
              <a:gd name="T23" fmla="*/ 1806953546 h 789"/>
              <a:gd name="T24" fmla="*/ 745966481 w 1015"/>
              <a:gd name="T25" fmla="*/ 1819553539 h 789"/>
              <a:gd name="T26" fmla="*/ 902216217 w 1015"/>
              <a:gd name="T27" fmla="*/ 1834674482 h 789"/>
              <a:gd name="T28" fmla="*/ 1055946590 w 1015"/>
              <a:gd name="T29" fmla="*/ 1852316377 h 789"/>
              <a:gd name="T30" fmla="*/ 1209675375 w 1015"/>
              <a:gd name="T31" fmla="*/ 1864916369 h 789"/>
              <a:gd name="T32" fmla="*/ 1365925111 w 1015"/>
              <a:gd name="T33" fmla="*/ 1880037313 h 789"/>
              <a:gd name="T34" fmla="*/ 1524695798 w 1015"/>
              <a:gd name="T35" fmla="*/ 1892638893 h 789"/>
              <a:gd name="T36" fmla="*/ 1683464897 w 1015"/>
              <a:gd name="T37" fmla="*/ 1910279200 h 789"/>
              <a:gd name="T38" fmla="*/ 1842235584 w 1015"/>
              <a:gd name="T39" fmla="*/ 1925400144 h 789"/>
              <a:gd name="T40" fmla="*/ 2001004683 w 1015"/>
              <a:gd name="T41" fmla="*/ 1938001724 h 789"/>
              <a:gd name="T42" fmla="*/ 2147483647 w 1015"/>
              <a:gd name="T43" fmla="*/ 1955642031 h 789"/>
              <a:gd name="T44" fmla="*/ 2147483647 w 1015"/>
              <a:gd name="T45" fmla="*/ 1970762974 h 789"/>
              <a:gd name="T46" fmla="*/ 2147483647 w 1015"/>
              <a:gd name="T47" fmla="*/ 1988404869 h 789"/>
              <a:gd name="T48" fmla="*/ 2147483647 w 1015"/>
              <a:gd name="T49" fmla="*/ 1988404869 h 789"/>
              <a:gd name="T50" fmla="*/ 2147483647 w 1015"/>
              <a:gd name="T51" fmla="*/ 1978324240 h 789"/>
              <a:gd name="T52" fmla="*/ 2147483647 w 1015"/>
              <a:gd name="T53" fmla="*/ 1965722660 h 789"/>
              <a:gd name="T54" fmla="*/ 2147483647 w 1015"/>
              <a:gd name="T55" fmla="*/ 1297881781 h 789"/>
              <a:gd name="T56" fmla="*/ 2147483647 w 1015"/>
              <a:gd name="T57" fmla="*/ 410786426 h 789"/>
              <a:gd name="T58" fmla="*/ 2147483647 w 1015"/>
              <a:gd name="T59" fmla="*/ 173891644 h 789"/>
              <a:gd name="T60" fmla="*/ 2147483647 w 1015"/>
              <a:gd name="T61" fmla="*/ 158770701 h 789"/>
              <a:gd name="T62" fmla="*/ 2147483647 w 1015"/>
              <a:gd name="T63" fmla="*/ 156249750 h 789"/>
              <a:gd name="T64" fmla="*/ 2147483647 w 1015"/>
              <a:gd name="T65" fmla="*/ 146169121 h 789"/>
              <a:gd name="T66" fmla="*/ 2147483647 w 1015"/>
              <a:gd name="T67" fmla="*/ 136088492 h 789"/>
              <a:gd name="T68" fmla="*/ 2043848147 w 1015"/>
              <a:gd name="T69" fmla="*/ 128528814 h 789"/>
              <a:gd name="T70" fmla="*/ 1885077460 w 1015"/>
              <a:gd name="T71" fmla="*/ 118448185 h 789"/>
              <a:gd name="T72" fmla="*/ 1723787410 w 1015"/>
              <a:gd name="T73" fmla="*/ 105846605 h 789"/>
              <a:gd name="T74" fmla="*/ 1565018311 w 1015"/>
              <a:gd name="T75" fmla="*/ 95765976 h 789"/>
              <a:gd name="T76" fmla="*/ 1406247624 w 1015"/>
              <a:gd name="T77" fmla="*/ 88206298 h 789"/>
              <a:gd name="T78" fmla="*/ 1247478525 w 1015"/>
              <a:gd name="T79" fmla="*/ 78125669 h 789"/>
              <a:gd name="T80" fmla="*/ 1093748152 w 1015"/>
              <a:gd name="T81" fmla="*/ 68045040 h 789"/>
              <a:gd name="T82" fmla="*/ 942538730 w 1015"/>
              <a:gd name="T83" fmla="*/ 60483774 h 789"/>
              <a:gd name="T84" fmla="*/ 788809945 w 1015"/>
              <a:gd name="T85" fmla="*/ 50403145 h 789"/>
              <a:gd name="T86" fmla="*/ 632560209 w 1015"/>
              <a:gd name="T87" fmla="*/ 37803153 h 789"/>
              <a:gd name="T88" fmla="*/ 483870150 w 1015"/>
              <a:gd name="T89" fmla="*/ 27722524 h 789"/>
              <a:gd name="T90" fmla="*/ 327620414 w 1015"/>
              <a:gd name="T91" fmla="*/ 17641895 h 789"/>
              <a:gd name="T92" fmla="*/ 178931943 w 1015"/>
              <a:gd name="T93" fmla="*/ 10080629 h 789"/>
              <a:gd name="T94" fmla="*/ 27722521 w 1015"/>
              <a:gd name="T95" fmla="*/ 0 h 78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015"/>
              <a:gd name="T145" fmla="*/ 0 h 789"/>
              <a:gd name="T146" fmla="*/ 1015 w 1015"/>
              <a:gd name="T147" fmla="*/ 789 h 78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015" h="789">
                <a:moveTo>
                  <a:pt x="11" y="0"/>
                </a:moveTo>
                <a:lnTo>
                  <a:pt x="10" y="0"/>
                </a:lnTo>
                <a:lnTo>
                  <a:pt x="8" y="0"/>
                </a:lnTo>
                <a:lnTo>
                  <a:pt x="8" y="2"/>
                </a:lnTo>
                <a:lnTo>
                  <a:pt x="6" y="2"/>
                </a:lnTo>
                <a:lnTo>
                  <a:pt x="4" y="2"/>
                </a:lnTo>
                <a:lnTo>
                  <a:pt x="4" y="4"/>
                </a:lnTo>
                <a:lnTo>
                  <a:pt x="2" y="4"/>
                </a:lnTo>
                <a:lnTo>
                  <a:pt x="2" y="6"/>
                </a:lnTo>
                <a:lnTo>
                  <a:pt x="2" y="7"/>
                </a:lnTo>
                <a:lnTo>
                  <a:pt x="2" y="9"/>
                </a:lnTo>
                <a:lnTo>
                  <a:pt x="0" y="9"/>
                </a:lnTo>
                <a:lnTo>
                  <a:pt x="0" y="11"/>
                </a:lnTo>
                <a:lnTo>
                  <a:pt x="0" y="94"/>
                </a:lnTo>
                <a:lnTo>
                  <a:pt x="0" y="179"/>
                </a:lnTo>
                <a:lnTo>
                  <a:pt x="0" y="264"/>
                </a:lnTo>
                <a:lnTo>
                  <a:pt x="0" y="347"/>
                </a:lnTo>
                <a:lnTo>
                  <a:pt x="0" y="432"/>
                </a:lnTo>
                <a:lnTo>
                  <a:pt x="0" y="515"/>
                </a:lnTo>
                <a:lnTo>
                  <a:pt x="0" y="598"/>
                </a:lnTo>
                <a:lnTo>
                  <a:pt x="0" y="682"/>
                </a:lnTo>
                <a:lnTo>
                  <a:pt x="0" y="684"/>
                </a:lnTo>
                <a:lnTo>
                  <a:pt x="2" y="684"/>
                </a:lnTo>
                <a:lnTo>
                  <a:pt x="2" y="686"/>
                </a:lnTo>
                <a:lnTo>
                  <a:pt x="2" y="688"/>
                </a:lnTo>
                <a:lnTo>
                  <a:pt x="2" y="690"/>
                </a:lnTo>
                <a:lnTo>
                  <a:pt x="4" y="690"/>
                </a:lnTo>
                <a:lnTo>
                  <a:pt x="4" y="692"/>
                </a:lnTo>
                <a:lnTo>
                  <a:pt x="6" y="693"/>
                </a:lnTo>
                <a:lnTo>
                  <a:pt x="8" y="693"/>
                </a:lnTo>
                <a:lnTo>
                  <a:pt x="8" y="695"/>
                </a:lnTo>
                <a:lnTo>
                  <a:pt x="10" y="695"/>
                </a:lnTo>
                <a:lnTo>
                  <a:pt x="11" y="695"/>
                </a:lnTo>
                <a:lnTo>
                  <a:pt x="26" y="697"/>
                </a:lnTo>
                <a:lnTo>
                  <a:pt x="40" y="699"/>
                </a:lnTo>
                <a:lnTo>
                  <a:pt x="56" y="701"/>
                </a:lnTo>
                <a:lnTo>
                  <a:pt x="71" y="701"/>
                </a:lnTo>
                <a:lnTo>
                  <a:pt x="85" y="702"/>
                </a:lnTo>
                <a:lnTo>
                  <a:pt x="100" y="704"/>
                </a:lnTo>
                <a:lnTo>
                  <a:pt x="116" y="706"/>
                </a:lnTo>
                <a:lnTo>
                  <a:pt x="130" y="708"/>
                </a:lnTo>
                <a:lnTo>
                  <a:pt x="145" y="708"/>
                </a:lnTo>
                <a:lnTo>
                  <a:pt x="161" y="710"/>
                </a:lnTo>
                <a:lnTo>
                  <a:pt x="176" y="711"/>
                </a:lnTo>
                <a:lnTo>
                  <a:pt x="190" y="713"/>
                </a:lnTo>
                <a:lnTo>
                  <a:pt x="206" y="715"/>
                </a:lnTo>
                <a:lnTo>
                  <a:pt x="221" y="715"/>
                </a:lnTo>
                <a:lnTo>
                  <a:pt x="237" y="717"/>
                </a:lnTo>
                <a:lnTo>
                  <a:pt x="251" y="719"/>
                </a:lnTo>
                <a:lnTo>
                  <a:pt x="266" y="720"/>
                </a:lnTo>
                <a:lnTo>
                  <a:pt x="282" y="722"/>
                </a:lnTo>
                <a:lnTo>
                  <a:pt x="296" y="722"/>
                </a:lnTo>
                <a:lnTo>
                  <a:pt x="313" y="724"/>
                </a:lnTo>
                <a:lnTo>
                  <a:pt x="327" y="726"/>
                </a:lnTo>
                <a:lnTo>
                  <a:pt x="342" y="728"/>
                </a:lnTo>
                <a:lnTo>
                  <a:pt x="358" y="728"/>
                </a:lnTo>
                <a:lnTo>
                  <a:pt x="372" y="729"/>
                </a:lnTo>
                <a:lnTo>
                  <a:pt x="388" y="731"/>
                </a:lnTo>
                <a:lnTo>
                  <a:pt x="403" y="733"/>
                </a:lnTo>
                <a:lnTo>
                  <a:pt x="419" y="735"/>
                </a:lnTo>
                <a:lnTo>
                  <a:pt x="434" y="735"/>
                </a:lnTo>
                <a:lnTo>
                  <a:pt x="450" y="737"/>
                </a:lnTo>
                <a:lnTo>
                  <a:pt x="464" y="738"/>
                </a:lnTo>
                <a:lnTo>
                  <a:pt x="480" y="740"/>
                </a:lnTo>
                <a:lnTo>
                  <a:pt x="495" y="742"/>
                </a:lnTo>
                <a:lnTo>
                  <a:pt x="511" y="742"/>
                </a:lnTo>
                <a:lnTo>
                  <a:pt x="527" y="744"/>
                </a:lnTo>
                <a:lnTo>
                  <a:pt x="542" y="746"/>
                </a:lnTo>
                <a:lnTo>
                  <a:pt x="558" y="747"/>
                </a:lnTo>
                <a:lnTo>
                  <a:pt x="574" y="749"/>
                </a:lnTo>
                <a:lnTo>
                  <a:pt x="589" y="751"/>
                </a:lnTo>
                <a:lnTo>
                  <a:pt x="605" y="751"/>
                </a:lnTo>
                <a:lnTo>
                  <a:pt x="621" y="753"/>
                </a:lnTo>
                <a:lnTo>
                  <a:pt x="636" y="755"/>
                </a:lnTo>
                <a:lnTo>
                  <a:pt x="652" y="757"/>
                </a:lnTo>
                <a:lnTo>
                  <a:pt x="668" y="758"/>
                </a:lnTo>
                <a:lnTo>
                  <a:pt x="683" y="758"/>
                </a:lnTo>
                <a:lnTo>
                  <a:pt x="699" y="760"/>
                </a:lnTo>
                <a:lnTo>
                  <a:pt x="715" y="762"/>
                </a:lnTo>
                <a:lnTo>
                  <a:pt x="731" y="764"/>
                </a:lnTo>
                <a:lnTo>
                  <a:pt x="748" y="766"/>
                </a:lnTo>
                <a:lnTo>
                  <a:pt x="762" y="767"/>
                </a:lnTo>
                <a:lnTo>
                  <a:pt x="778" y="767"/>
                </a:lnTo>
                <a:lnTo>
                  <a:pt x="794" y="769"/>
                </a:lnTo>
                <a:lnTo>
                  <a:pt x="811" y="771"/>
                </a:lnTo>
                <a:lnTo>
                  <a:pt x="827" y="773"/>
                </a:lnTo>
                <a:lnTo>
                  <a:pt x="841" y="775"/>
                </a:lnTo>
                <a:lnTo>
                  <a:pt x="858" y="776"/>
                </a:lnTo>
                <a:lnTo>
                  <a:pt x="874" y="778"/>
                </a:lnTo>
                <a:lnTo>
                  <a:pt x="890" y="778"/>
                </a:lnTo>
                <a:lnTo>
                  <a:pt x="906" y="780"/>
                </a:lnTo>
                <a:lnTo>
                  <a:pt x="923" y="782"/>
                </a:lnTo>
                <a:lnTo>
                  <a:pt x="939" y="784"/>
                </a:lnTo>
                <a:lnTo>
                  <a:pt x="955" y="785"/>
                </a:lnTo>
                <a:lnTo>
                  <a:pt x="971" y="787"/>
                </a:lnTo>
                <a:lnTo>
                  <a:pt x="988" y="789"/>
                </a:lnTo>
                <a:lnTo>
                  <a:pt x="1004" y="789"/>
                </a:lnTo>
                <a:lnTo>
                  <a:pt x="1006" y="789"/>
                </a:lnTo>
                <a:lnTo>
                  <a:pt x="1007" y="789"/>
                </a:lnTo>
                <a:lnTo>
                  <a:pt x="1009" y="789"/>
                </a:lnTo>
                <a:lnTo>
                  <a:pt x="1009" y="787"/>
                </a:lnTo>
                <a:lnTo>
                  <a:pt x="1011" y="787"/>
                </a:lnTo>
                <a:lnTo>
                  <a:pt x="1011" y="785"/>
                </a:lnTo>
                <a:lnTo>
                  <a:pt x="1013" y="785"/>
                </a:lnTo>
                <a:lnTo>
                  <a:pt x="1013" y="784"/>
                </a:lnTo>
                <a:lnTo>
                  <a:pt x="1013" y="782"/>
                </a:lnTo>
                <a:lnTo>
                  <a:pt x="1015" y="782"/>
                </a:lnTo>
                <a:lnTo>
                  <a:pt x="1015" y="780"/>
                </a:lnTo>
                <a:lnTo>
                  <a:pt x="1015" y="778"/>
                </a:lnTo>
                <a:lnTo>
                  <a:pt x="1015" y="690"/>
                </a:lnTo>
                <a:lnTo>
                  <a:pt x="1015" y="603"/>
                </a:lnTo>
                <a:lnTo>
                  <a:pt x="1015" y="515"/>
                </a:lnTo>
                <a:lnTo>
                  <a:pt x="1015" y="426"/>
                </a:lnTo>
                <a:lnTo>
                  <a:pt x="1015" y="338"/>
                </a:lnTo>
                <a:lnTo>
                  <a:pt x="1015" y="251"/>
                </a:lnTo>
                <a:lnTo>
                  <a:pt x="1015" y="163"/>
                </a:lnTo>
                <a:lnTo>
                  <a:pt x="1015" y="74"/>
                </a:lnTo>
                <a:lnTo>
                  <a:pt x="1015" y="72"/>
                </a:lnTo>
                <a:lnTo>
                  <a:pt x="1013" y="71"/>
                </a:lnTo>
                <a:lnTo>
                  <a:pt x="1013" y="69"/>
                </a:lnTo>
                <a:lnTo>
                  <a:pt x="1011" y="67"/>
                </a:lnTo>
                <a:lnTo>
                  <a:pt x="1011" y="65"/>
                </a:lnTo>
                <a:lnTo>
                  <a:pt x="1009" y="65"/>
                </a:lnTo>
                <a:lnTo>
                  <a:pt x="1009" y="63"/>
                </a:lnTo>
                <a:lnTo>
                  <a:pt x="1007" y="63"/>
                </a:lnTo>
                <a:lnTo>
                  <a:pt x="1006" y="63"/>
                </a:lnTo>
                <a:lnTo>
                  <a:pt x="1006" y="62"/>
                </a:lnTo>
                <a:lnTo>
                  <a:pt x="1004" y="62"/>
                </a:lnTo>
                <a:lnTo>
                  <a:pt x="988" y="62"/>
                </a:lnTo>
                <a:lnTo>
                  <a:pt x="971" y="60"/>
                </a:lnTo>
                <a:lnTo>
                  <a:pt x="955" y="60"/>
                </a:lnTo>
                <a:lnTo>
                  <a:pt x="939" y="58"/>
                </a:lnTo>
                <a:lnTo>
                  <a:pt x="923" y="58"/>
                </a:lnTo>
                <a:lnTo>
                  <a:pt x="906" y="56"/>
                </a:lnTo>
                <a:lnTo>
                  <a:pt x="890" y="56"/>
                </a:lnTo>
                <a:lnTo>
                  <a:pt x="874" y="54"/>
                </a:lnTo>
                <a:lnTo>
                  <a:pt x="859" y="53"/>
                </a:lnTo>
                <a:lnTo>
                  <a:pt x="843" y="53"/>
                </a:lnTo>
                <a:lnTo>
                  <a:pt x="827" y="51"/>
                </a:lnTo>
                <a:lnTo>
                  <a:pt x="811" y="51"/>
                </a:lnTo>
                <a:lnTo>
                  <a:pt x="794" y="49"/>
                </a:lnTo>
                <a:lnTo>
                  <a:pt x="778" y="49"/>
                </a:lnTo>
                <a:lnTo>
                  <a:pt x="764" y="47"/>
                </a:lnTo>
                <a:lnTo>
                  <a:pt x="748" y="47"/>
                </a:lnTo>
                <a:lnTo>
                  <a:pt x="731" y="45"/>
                </a:lnTo>
                <a:lnTo>
                  <a:pt x="715" y="45"/>
                </a:lnTo>
                <a:lnTo>
                  <a:pt x="701" y="44"/>
                </a:lnTo>
                <a:lnTo>
                  <a:pt x="684" y="42"/>
                </a:lnTo>
                <a:lnTo>
                  <a:pt x="668" y="42"/>
                </a:lnTo>
                <a:lnTo>
                  <a:pt x="652" y="40"/>
                </a:lnTo>
                <a:lnTo>
                  <a:pt x="636" y="40"/>
                </a:lnTo>
                <a:lnTo>
                  <a:pt x="621" y="38"/>
                </a:lnTo>
                <a:lnTo>
                  <a:pt x="605" y="38"/>
                </a:lnTo>
                <a:lnTo>
                  <a:pt x="589" y="36"/>
                </a:lnTo>
                <a:lnTo>
                  <a:pt x="574" y="36"/>
                </a:lnTo>
                <a:lnTo>
                  <a:pt x="558" y="35"/>
                </a:lnTo>
                <a:lnTo>
                  <a:pt x="542" y="33"/>
                </a:lnTo>
                <a:lnTo>
                  <a:pt x="527" y="33"/>
                </a:lnTo>
                <a:lnTo>
                  <a:pt x="511" y="31"/>
                </a:lnTo>
                <a:lnTo>
                  <a:pt x="495" y="31"/>
                </a:lnTo>
                <a:lnTo>
                  <a:pt x="480" y="29"/>
                </a:lnTo>
                <a:lnTo>
                  <a:pt x="464" y="29"/>
                </a:lnTo>
                <a:lnTo>
                  <a:pt x="450" y="27"/>
                </a:lnTo>
                <a:lnTo>
                  <a:pt x="434" y="27"/>
                </a:lnTo>
                <a:lnTo>
                  <a:pt x="419" y="25"/>
                </a:lnTo>
                <a:lnTo>
                  <a:pt x="403" y="25"/>
                </a:lnTo>
                <a:lnTo>
                  <a:pt x="388" y="24"/>
                </a:lnTo>
                <a:lnTo>
                  <a:pt x="374" y="24"/>
                </a:lnTo>
                <a:lnTo>
                  <a:pt x="358" y="22"/>
                </a:lnTo>
                <a:lnTo>
                  <a:pt x="342" y="20"/>
                </a:lnTo>
                <a:lnTo>
                  <a:pt x="327" y="20"/>
                </a:lnTo>
                <a:lnTo>
                  <a:pt x="313" y="20"/>
                </a:lnTo>
                <a:lnTo>
                  <a:pt x="296" y="18"/>
                </a:lnTo>
                <a:lnTo>
                  <a:pt x="282" y="16"/>
                </a:lnTo>
                <a:lnTo>
                  <a:pt x="266" y="16"/>
                </a:lnTo>
                <a:lnTo>
                  <a:pt x="251" y="15"/>
                </a:lnTo>
                <a:lnTo>
                  <a:pt x="237" y="15"/>
                </a:lnTo>
                <a:lnTo>
                  <a:pt x="221" y="13"/>
                </a:lnTo>
                <a:lnTo>
                  <a:pt x="206" y="13"/>
                </a:lnTo>
                <a:lnTo>
                  <a:pt x="192" y="11"/>
                </a:lnTo>
                <a:lnTo>
                  <a:pt x="176" y="11"/>
                </a:lnTo>
                <a:lnTo>
                  <a:pt x="161" y="9"/>
                </a:lnTo>
                <a:lnTo>
                  <a:pt x="145" y="9"/>
                </a:lnTo>
                <a:lnTo>
                  <a:pt x="130" y="7"/>
                </a:lnTo>
                <a:lnTo>
                  <a:pt x="116" y="7"/>
                </a:lnTo>
                <a:lnTo>
                  <a:pt x="100" y="6"/>
                </a:lnTo>
                <a:lnTo>
                  <a:pt x="85" y="4"/>
                </a:lnTo>
                <a:lnTo>
                  <a:pt x="71" y="4"/>
                </a:lnTo>
                <a:lnTo>
                  <a:pt x="56" y="2"/>
                </a:lnTo>
                <a:lnTo>
                  <a:pt x="40" y="2"/>
                </a:lnTo>
                <a:lnTo>
                  <a:pt x="26" y="0"/>
                </a:lnTo>
                <a:lnTo>
                  <a:pt x="11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17" name="Freeform 57"/>
          <p:cNvSpPr>
            <a:spLocks/>
          </p:cNvSpPr>
          <p:nvPr/>
        </p:nvSpPr>
        <p:spPr bwMode="auto">
          <a:xfrm>
            <a:off x="2241550" y="2476500"/>
            <a:ext cx="1231900" cy="939800"/>
          </a:xfrm>
          <a:custGeom>
            <a:avLst/>
            <a:gdLst>
              <a:gd name="T0" fmla="*/ 50403125 w 776"/>
              <a:gd name="T1" fmla="*/ 0 h 592"/>
              <a:gd name="T2" fmla="*/ 32761238 w 776"/>
              <a:gd name="T3" fmla="*/ 5040313 h 592"/>
              <a:gd name="T4" fmla="*/ 17640300 w 776"/>
              <a:gd name="T5" fmla="*/ 17640300 h 592"/>
              <a:gd name="T6" fmla="*/ 5040313 w 776"/>
              <a:gd name="T7" fmla="*/ 35282188 h 592"/>
              <a:gd name="T8" fmla="*/ 0 w 776"/>
              <a:gd name="T9" fmla="*/ 52922488 h 592"/>
              <a:gd name="T10" fmla="*/ 0 w 776"/>
              <a:gd name="T11" fmla="*/ 357862188 h 592"/>
              <a:gd name="T12" fmla="*/ 0 w 776"/>
              <a:gd name="T13" fmla="*/ 1091226863 h 592"/>
              <a:gd name="T14" fmla="*/ 0 w 776"/>
              <a:gd name="T15" fmla="*/ 1255037813 h 592"/>
              <a:gd name="T16" fmla="*/ 10080625 w 776"/>
              <a:gd name="T17" fmla="*/ 1272678113 h 592"/>
              <a:gd name="T18" fmla="*/ 17640300 w 776"/>
              <a:gd name="T19" fmla="*/ 1290320000 h 592"/>
              <a:gd name="T20" fmla="*/ 35282188 w 776"/>
              <a:gd name="T21" fmla="*/ 1310481250 h 592"/>
              <a:gd name="T22" fmla="*/ 55443438 w 776"/>
              <a:gd name="T23" fmla="*/ 1313002200 h 592"/>
              <a:gd name="T24" fmla="*/ 123486863 w 776"/>
              <a:gd name="T25" fmla="*/ 1323082825 h 592"/>
              <a:gd name="T26" fmla="*/ 259575300 w 776"/>
              <a:gd name="T27" fmla="*/ 1335682813 h 592"/>
              <a:gd name="T28" fmla="*/ 400705638 w 776"/>
              <a:gd name="T29" fmla="*/ 1350803750 h 592"/>
              <a:gd name="T30" fmla="*/ 536792488 w 776"/>
              <a:gd name="T31" fmla="*/ 1360884375 h 592"/>
              <a:gd name="T32" fmla="*/ 677922825 w 776"/>
              <a:gd name="T33" fmla="*/ 1373485950 h 592"/>
              <a:gd name="T34" fmla="*/ 819051575 w 776"/>
              <a:gd name="T35" fmla="*/ 1386085938 h 592"/>
              <a:gd name="T36" fmla="*/ 960180325 w 776"/>
              <a:gd name="T37" fmla="*/ 1401206875 h 592"/>
              <a:gd name="T38" fmla="*/ 1101307488 w 776"/>
              <a:gd name="T39" fmla="*/ 1413808450 h 592"/>
              <a:gd name="T40" fmla="*/ 1242436238 w 776"/>
              <a:gd name="T41" fmla="*/ 1428929388 h 592"/>
              <a:gd name="T42" fmla="*/ 1386085938 w 776"/>
              <a:gd name="T43" fmla="*/ 1441529375 h 592"/>
              <a:gd name="T44" fmla="*/ 1532255000 w 776"/>
              <a:gd name="T45" fmla="*/ 1454130950 h 592"/>
              <a:gd name="T46" fmla="*/ 1673383750 w 776"/>
              <a:gd name="T47" fmla="*/ 1469251888 h 592"/>
              <a:gd name="T48" fmla="*/ 1819552813 w 776"/>
              <a:gd name="T49" fmla="*/ 1481851875 h 592"/>
              <a:gd name="T50" fmla="*/ 1887597825 w 776"/>
              <a:gd name="T51" fmla="*/ 1486892188 h 592"/>
              <a:gd name="T52" fmla="*/ 1910278438 w 776"/>
              <a:gd name="T53" fmla="*/ 1481851875 h 592"/>
              <a:gd name="T54" fmla="*/ 1927920325 w 776"/>
              <a:gd name="T55" fmla="*/ 1474292200 h 592"/>
              <a:gd name="T56" fmla="*/ 1940520313 w 776"/>
              <a:gd name="T57" fmla="*/ 1459171263 h 592"/>
              <a:gd name="T58" fmla="*/ 1945560625 w 776"/>
              <a:gd name="T59" fmla="*/ 1441529375 h 592"/>
              <a:gd name="T60" fmla="*/ 1955641250 w 776"/>
              <a:gd name="T61" fmla="*/ 1418848763 h 592"/>
              <a:gd name="T62" fmla="*/ 1955641250 w 776"/>
              <a:gd name="T63" fmla="*/ 660280938 h 592"/>
              <a:gd name="T64" fmla="*/ 1955641250 w 776"/>
              <a:gd name="T65" fmla="*/ 199091550 h 592"/>
              <a:gd name="T66" fmla="*/ 1950600938 w 776"/>
              <a:gd name="T67" fmla="*/ 181451250 h 592"/>
              <a:gd name="T68" fmla="*/ 1940520313 w 776"/>
              <a:gd name="T69" fmla="*/ 163810950 h 592"/>
              <a:gd name="T70" fmla="*/ 1927920325 w 776"/>
              <a:gd name="T71" fmla="*/ 146169063 h 592"/>
              <a:gd name="T72" fmla="*/ 1915318750 w 776"/>
              <a:gd name="T73" fmla="*/ 136088438 h 592"/>
              <a:gd name="T74" fmla="*/ 1892638138 w 776"/>
              <a:gd name="T75" fmla="*/ 126007813 h 592"/>
              <a:gd name="T76" fmla="*/ 1819552813 w 776"/>
              <a:gd name="T77" fmla="*/ 123486863 h 592"/>
              <a:gd name="T78" fmla="*/ 1678424063 w 776"/>
              <a:gd name="T79" fmla="*/ 108365925 h 592"/>
              <a:gd name="T80" fmla="*/ 1532255000 w 776"/>
              <a:gd name="T81" fmla="*/ 100806250 h 592"/>
              <a:gd name="T82" fmla="*/ 1386085938 w 776"/>
              <a:gd name="T83" fmla="*/ 90725625 h 592"/>
              <a:gd name="T84" fmla="*/ 1244957188 w 776"/>
              <a:gd name="T85" fmla="*/ 80645000 h 592"/>
              <a:gd name="T86" fmla="*/ 1101307488 w 776"/>
              <a:gd name="T87" fmla="*/ 73083738 h 592"/>
              <a:gd name="T88" fmla="*/ 960180325 w 776"/>
              <a:gd name="T89" fmla="*/ 63003113 h 592"/>
              <a:gd name="T90" fmla="*/ 819051575 w 776"/>
              <a:gd name="T91" fmla="*/ 52922488 h 592"/>
              <a:gd name="T92" fmla="*/ 677922825 w 776"/>
              <a:gd name="T93" fmla="*/ 40322500 h 592"/>
              <a:gd name="T94" fmla="*/ 536792488 w 776"/>
              <a:gd name="T95" fmla="*/ 30241875 h 592"/>
              <a:gd name="T96" fmla="*/ 400705638 w 776"/>
              <a:gd name="T97" fmla="*/ 22682200 h 592"/>
              <a:gd name="T98" fmla="*/ 259575300 w 776"/>
              <a:gd name="T99" fmla="*/ 12599988 h 592"/>
              <a:gd name="T100" fmla="*/ 123486863 w 776"/>
              <a:gd name="T101" fmla="*/ 5040313 h 59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76"/>
              <a:gd name="T154" fmla="*/ 0 h 592"/>
              <a:gd name="T155" fmla="*/ 776 w 776"/>
              <a:gd name="T156" fmla="*/ 592 h 59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76" h="592">
                <a:moveTo>
                  <a:pt x="27" y="0"/>
                </a:moveTo>
                <a:lnTo>
                  <a:pt x="25" y="0"/>
                </a:lnTo>
                <a:lnTo>
                  <a:pt x="23" y="0"/>
                </a:lnTo>
                <a:lnTo>
                  <a:pt x="22" y="0"/>
                </a:lnTo>
                <a:lnTo>
                  <a:pt x="20" y="0"/>
                </a:lnTo>
                <a:lnTo>
                  <a:pt x="18" y="0"/>
                </a:lnTo>
                <a:lnTo>
                  <a:pt x="16" y="0"/>
                </a:lnTo>
                <a:lnTo>
                  <a:pt x="16" y="2"/>
                </a:lnTo>
                <a:lnTo>
                  <a:pt x="14" y="2"/>
                </a:lnTo>
                <a:lnTo>
                  <a:pt x="13" y="2"/>
                </a:lnTo>
                <a:lnTo>
                  <a:pt x="13" y="3"/>
                </a:lnTo>
                <a:lnTo>
                  <a:pt x="11" y="3"/>
                </a:lnTo>
                <a:lnTo>
                  <a:pt x="9" y="5"/>
                </a:lnTo>
                <a:lnTo>
                  <a:pt x="9" y="7"/>
                </a:lnTo>
                <a:lnTo>
                  <a:pt x="7" y="7"/>
                </a:lnTo>
                <a:lnTo>
                  <a:pt x="7" y="9"/>
                </a:lnTo>
                <a:lnTo>
                  <a:pt x="5" y="9"/>
                </a:lnTo>
                <a:lnTo>
                  <a:pt x="5" y="11"/>
                </a:lnTo>
                <a:lnTo>
                  <a:pt x="4" y="12"/>
                </a:lnTo>
                <a:lnTo>
                  <a:pt x="2" y="14"/>
                </a:lnTo>
                <a:lnTo>
                  <a:pt x="2" y="16"/>
                </a:lnTo>
                <a:lnTo>
                  <a:pt x="2" y="18"/>
                </a:lnTo>
                <a:lnTo>
                  <a:pt x="0" y="18"/>
                </a:lnTo>
                <a:lnTo>
                  <a:pt x="0" y="20"/>
                </a:lnTo>
                <a:lnTo>
                  <a:pt x="0" y="21"/>
                </a:lnTo>
                <a:lnTo>
                  <a:pt x="0" y="23"/>
                </a:lnTo>
                <a:lnTo>
                  <a:pt x="0" y="25"/>
                </a:lnTo>
                <a:lnTo>
                  <a:pt x="0" y="27"/>
                </a:lnTo>
                <a:lnTo>
                  <a:pt x="0" y="85"/>
                </a:lnTo>
                <a:lnTo>
                  <a:pt x="0" y="142"/>
                </a:lnTo>
                <a:lnTo>
                  <a:pt x="0" y="200"/>
                </a:lnTo>
                <a:lnTo>
                  <a:pt x="0" y="258"/>
                </a:lnTo>
                <a:lnTo>
                  <a:pt x="0" y="318"/>
                </a:lnTo>
                <a:lnTo>
                  <a:pt x="0" y="375"/>
                </a:lnTo>
                <a:lnTo>
                  <a:pt x="0" y="433"/>
                </a:lnTo>
                <a:lnTo>
                  <a:pt x="0" y="491"/>
                </a:lnTo>
                <a:lnTo>
                  <a:pt x="0" y="493"/>
                </a:lnTo>
                <a:lnTo>
                  <a:pt x="0" y="494"/>
                </a:lnTo>
                <a:lnTo>
                  <a:pt x="0" y="496"/>
                </a:lnTo>
                <a:lnTo>
                  <a:pt x="0" y="498"/>
                </a:lnTo>
                <a:lnTo>
                  <a:pt x="0" y="500"/>
                </a:lnTo>
                <a:lnTo>
                  <a:pt x="2" y="502"/>
                </a:lnTo>
                <a:lnTo>
                  <a:pt x="2" y="503"/>
                </a:lnTo>
                <a:lnTo>
                  <a:pt x="2" y="505"/>
                </a:lnTo>
                <a:lnTo>
                  <a:pt x="4" y="505"/>
                </a:lnTo>
                <a:lnTo>
                  <a:pt x="4" y="507"/>
                </a:lnTo>
                <a:lnTo>
                  <a:pt x="5" y="509"/>
                </a:lnTo>
                <a:lnTo>
                  <a:pt x="5" y="511"/>
                </a:lnTo>
                <a:lnTo>
                  <a:pt x="7" y="511"/>
                </a:lnTo>
                <a:lnTo>
                  <a:pt x="7" y="512"/>
                </a:lnTo>
                <a:lnTo>
                  <a:pt x="9" y="514"/>
                </a:lnTo>
                <a:lnTo>
                  <a:pt x="11" y="516"/>
                </a:lnTo>
                <a:lnTo>
                  <a:pt x="13" y="516"/>
                </a:lnTo>
                <a:lnTo>
                  <a:pt x="14" y="518"/>
                </a:lnTo>
                <a:lnTo>
                  <a:pt x="14" y="520"/>
                </a:lnTo>
                <a:lnTo>
                  <a:pt x="16" y="520"/>
                </a:lnTo>
                <a:lnTo>
                  <a:pt x="18" y="520"/>
                </a:lnTo>
                <a:lnTo>
                  <a:pt x="18" y="521"/>
                </a:lnTo>
                <a:lnTo>
                  <a:pt x="20" y="521"/>
                </a:lnTo>
                <a:lnTo>
                  <a:pt x="22" y="521"/>
                </a:lnTo>
                <a:lnTo>
                  <a:pt x="23" y="523"/>
                </a:lnTo>
                <a:lnTo>
                  <a:pt x="25" y="523"/>
                </a:lnTo>
                <a:lnTo>
                  <a:pt x="27" y="523"/>
                </a:lnTo>
                <a:lnTo>
                  <a:pt x="38" y="523"/>
                </a:lnTo>
                <a:lnTo>
                  <a:pt x="49" y="525"/>
                </a:lnTo>
                <a:lnTo>
                  <a:pt x="60" y="525"/>
                </a:lnTo>
                <a:lnTo>
                  <a:pt x="70" y="527"/>
                </a:lnTo>
                <a:lnTo>
                  <a:pt x="81" y="527"/>
                </a:lnTo>
                <a:lnTo>
                  <a:pt x="92" y="529"/>
                </a:lnTo>
                <a:lnTo>
                  <a:pt x="103" y="530"/>
                </a:lnTo>
                <a:lnTo>
                  <a:pt x="114" y="530"/>
                </a:lnTo>
                <a:lnTo>
                  <a:pt x="124" y="532"/>
                </a:lnTo>
                <a:lnTo>
                  <a:pt x="137" y="532"/>
                </a:lnTo>
                <a:lnTo>
                  <a:pt x="148" y="534"/>
                </a:lnTo>
                <a:lnTo>
                  <a:pt x="159" y="536"/>
                </a:lnTo>
                <a:lnTo>
                  <a:pt x="170" y="536"/>
                </a:lnTo>
                <a:lnTo>
                  <a:pt x="180" y="538"/>
                </a:lnTo>
                <a:lnTo>
                  <a:pt x="191" y="538"/>
                </a:lnTo>
                <a:lnTo>
                  <a:pt x="202" y="540"/>
                </a:lnTo>
                <a:lnTo>
                  <a:pt x="213" y="540"/>
                </a:lnTo>
                <a:lnTo>
                  <a:pt x="224" y="541"/>
                </a:lnTo>
                <a:lnTo>
                  <a:pt x="235" y="543"/>
                </a:lnTo>
                <a:lnTo>
                  <a:pt x="247" y="543"/>
                </a:lnTo>
                <a:lnTo>
                  <a:pt x="258" y="545"/>
                </a:lnTo>
                <a:lnTo>
                  <a:pt x="269" y="545"/>
                </a:lnTo>
                <a:lnTo>
                  <a:pt x="280" y="547"/>
                </a:lnTo>
                <a:lnTo>
                  <a:pt x="290" y="549"/>
                </a:lnTo>
                <a:lnTo>
                  <a:pt x="303" y="549"/>
                </a:lnTo>
                <a:lnTo>
                  <a:pt x="314" y="550"/>
                </a:lnTo>
                <a:lnTo>
                  <a:pt x="325" y="550"/>
                </a:lnTo>
                <a:lnTo>
                  <a:pt x="336" y="552"/>
                </a:lnTo>
                <a:lnTo>
                  <a:pt x="346" y="554"/>
                </a:lnTo>
                <a:lnTo>
                  <a:pt x="357" y="554"/>
                </a:lnTo>
                <a:lnTo>
                  <a:pt x="370" y="556"/>
                </a:lnTo>
                <a:lnTo>
                  <a:pt x="381" y="556"/>
                </a:lnTo>
                <a:lnTo>
                  <a:pt x="392" y="558"/>
                </a:lnTo>
                <a:lnTo>
                  <a:pt x="402" y="559"/>
                </a:lnTo>
                <a:lnTo>
                  <a:pt x="415" y="559"/>
                </a:lnTo>
                <a:lnTo>
                  <a:pt x="426" y="561"/>
                </a:lnTo>
                <a:lnTo>
                  <a:pt x="437" y="561"/>
                </a:lnTo>
                <a:lnTo>
                  <a:pt x="447" y="563"/>
                </a:lnTo>
                <a:lnTo>
                  <a:pt x="460" y="563"/>
                </a:lnTo>
                <a:lnTo>
                  <a:pt x="471" y="565"/>
                </a:lnTo>
                <a:lnTo>
                  <a:pt x="482" y="565"/>
                </a:lnTo>
                <a:lnTo>
                  <a:pt x="493" y="567"/>
                </a:lnTo>
                <a:lnTo>
                  <a:pt x="505" y="568"/>
                </a:lnTo>
                <a:lnTo>
                  <a:pt x="516" y="568"/>
                </a:lnTo>
                <a:lnTo>
                  <a:pt x="527" y="570"/>
                </a:lnTo>
                <a:lnTo>
                  <a:pt x="540" y="570"/>
                </a:lnTo>
                <a:lnTo>
                  <a:pt x="550" y="572"/>
                </a:lnTo>
                <a:lnTo>
                  <a:pt x="561" y="574"/>
                </a:lnTo>
                <a:lnTo>
                  <a:pt x="574" y="574"/>
                </a:lnTo>
                <a:lnTo>
                  <a:pt x="585" y="576"/>
                </a:lnTo>
                <a:lnTo>
                  <a:pt x="595" y="576"/>
                </a:lnTo>
                <a:lnTo>
                  <a:pt x="608" y="577"/>
                </a:lnTo>
                <a:lnTo>
                  <a:pt x="619" y="579"/>
                </a:lnTo>
                <a:lnTo>
                  <a:pt x="630" y="579"/>
                </a:lnTo>
                <a:lnTo>
                  <a:pt x="642" y="581"/>
                </a:lnTo>
                <a:lnTo>
                  <a:pt x="653" y="581"/>
                </a:lnTo>
                <a:lnTo>
                  <a:pt x="664" y="583"/>
                </a:lnTo>
                <a:lnTo>
                  <a:pt x="677" y="583"/>
                </a:lnTo>
                <a:lnTo>
                  <a:pt x="687" y="585"/>
                </a:lnTo>
                <a:lnTo>
                  <a:pt x="700" y="586"/>
                </a:lnTo>
                <a:lnTo>
                  <a:pt x="711" y="586"/>
                </a:lnTo>
                <a:lnTo>
                  <a:pt x="722" y="588"/>
                </a:lnTo>
                <a:lnTo>
                  <a:pt x="734" y="590"/>
                </a:lnTo>
                <a:lnTo>
                  <a:pt x="745" y="590"/>
                </a:lnTo>
                <a:lnTo>
                  <a:pt x="747" y="590"/>
                </a:lnTo>
                <a:lnTo>
                  <a:pt x="749" y="592"/>
                </a:lnTo>
                <a:lnTo>
                  <a:pt x="749" y="590"/>
                </a:lnTo>
                <a:lnTo>
                  <a:pt x="751" y="590"/>
                </a:lnTo>
                <a:lnTo>
                  <a:pt x="752" y="590"/>
                </a:lnTo>
                <a:lnTo>
                  <a:pt x="754" y="590"/>
                </a:lnTo>
                <a:lnTo>
                  <a:pt x="756" y="588"/>
                </a:lnTo>
                <a:lnTo>
                  <a:pt x="758" y="588"/>
                </a:lnTo>
                <a:lnTo>
                  <a:pt x="760" y="588"/>
                </a:lnTo>
                <a:lnTo>
                  <a:pt x="761" y="586"/>
                </a:lnTo>
                <a:lnTo>
                  <a:pt x="763" y="586"/>
                </a:lnTo>
                <a:lnTo>
                  <a:pt x="763" y="585"/>
                </a:lnTo>
                <a:lnTo>
                  <a:pt x="765" y="585"/>
                </a:lnTo>
                <a:lnTo>
                  <a:pt x="767" y="583"/>
                </a:lnTo>
                <a:lnTo>
                  <a:pt x="767" y="581"/>
                </a:lnTo>
                <a:lnTo>
                  <a:pt x="769" y="581"/>
                </a:lnTo>
                <a:lnTo>
                  <a:pt x="769" y="579"/>
                </a:lnTo>
                <a:lnTo>
                  <a:pt x="770" y="579"/>
                </a:lnTo>
                <a:lnTo>
                  <a:pt x="770" y="577"/>
                </a:lnTo>
                <a:lnTo>
                  <a:pt x="772" y="577"/>
                </a:lnTo>
                <a:lnTo>
                  <a:pt x="772" y="576"/>
                </a:lnTo>
                <a:lnTo>
                  <a:pt x="772" y="574"/>
                </a:lnTo>
                <a:lnTo>
                  <a:pt x="772" y="572"/>
                </a:lnTo>
                <a:lnTo>
                  <a:pt x="774" y="570"/>
                </a:lnTo>
                <a:lnTo>
                  <a:pt x="774" y="568"/>
                </a:lnTo>
                <a:lnTo>
                  <a:pt x="774" y="567"/>
                </a:lnTo>
                <a:lnTo>
                  <a:pt x="776" y="565"/>
                </a:lnTo>
                <a:lnTo>
                  <a:pt x="776" y="563"/>
                </a:lnTo>
                <a:lnTo>
                  <a:pt x="776" y="502"/>
                </a:lnTo>
                <a:lnTo>
                  <a:pt x="776" y="442"/>
                </a:lnTo>
                <a:lnTo>
                  <a:pt x="776" y="382"/>
                </a:lnTo>
                <a:lnTo>
                  <a:pt x="776" y="321"/>
                </a:lnTo>
                <a:lnTo>
                  <a:pt x="776" y="262"/>
                </a:lnTo>
                <a:lnTo>
                  <a:pt x="776" y="202"/>
                </a:lnTo>
                <a:lnTo>
                  <a:pt x="776" y="142"/>
                </a:lnTo>
                <a:lnTo>
                  <a:pt x="776" y="83"/>
                </a:lnTo>
                <a:lnTo>
                  <a:pt x="776" y="81"/>
                </a:lnTo>
                <a:lnTo>
                  <a:pt x="776" y="79"/>
                </a:lnTo>
                <a:lnTo>
                  <a:pt x="774" y="79"/>
                </a:lnTo>
                <a:lnTo>
                  <a:pt x="774" y="77"/>
                </a:lnTo>
                <a:lnTo>
                  <a:pt x="774" y="76"/>
                </a:lnTo>
                <a:lnTo>
                  <a:pt x="774" y="74"/>
                </a:lnTo>
                <a:lnTo>
                  <a:pt x="774" y="72"/>
                </a:lnTo>
                <a:lnTo>
                  <a:pt x="772" y="70"/>
                </a:lnTo>
                <a:lnTo>
                  <a:pt x="772" y="68"/>
                </a:lnTo>
                <a:lnTo>
                  <a:pt x="772" y="67"/>
                </a:lnTo>
                <a:lnTo>
                  <a:pt x="770" y="67"/>
                </a:lnTo>
                <a:lnTo>
                  <a:pt x="770" y="65"/>
                </a:lnTo>
                <a:lnTo>
                  <a:pt x="769" y="63"/>
                </a:lnTo>
                <a:lnTo>
                  <a:pt x="767" y="61"/>
                </a:lnTo>
                <a:lnTo>
                  <a:pt x="767" y="59"/>
                </a:lnTo>
                <a:lnTo>
                  <a:pt x="767" y="58"/>
                </a:lnTo>
                <a:lnTo>
                  <a:pt x="765" y="58"/>
                </a:lnTo>
                <a:lnTo>
                  <a:pt x="763" y="58"/>
                </a:lnTo>
                <a:lnTo>
                  <a:pt x="763" y="56"/>
                </a:lnTo>
                <a:lnTo>
                  <a:pt x="761" y="56"/>
                </a:lnTo>
                <a:lnTo>
                  <a:pt x="761" y="54"/>
                </a:lnTo>
                <a:lnTo>
                  <a:pt x="760" y="54"/>
                </a:lnTo>
                <a:lnTo>
                  <a:pt x="758" y="52"/>
                </a:lnTo>
                <a:lnTo>
                  <a:pt x="756" y="52"/>
                </a:lnTo>
                <a:lnTo>
                  <a:pt x="754" y="50"/>
                </a:lnTo>
                <a:lnTo>
                  <a:pt x="752" y="50"/>
                </a:lnTo>
                <a:lnTo>
                  <a:pt x="751" y="50"/>
                </a:lnTo>
                <a:lnTo>
                  <a:pt x="749" y="50"/>
                </a:lnTo>
                <a:lnTo>
                  <a:pt x="747" y="50"/>
                </a:lnTo>
                <a:lnTo>
                  <a:pt x="745" y="50"/>
                </a:lnTo>
                <a:lnTo>
                  <a:pt x="734" y="49"/>
                </a:lnTo>
                <a:lnTo>
                  <a:pt x="722" y="49"/>
                </a:lnTo>
                <a:lnTo>
                  <a:pt x="711" y="47"/>
                </a:lnTo>
                <a:lnTo>
                  <a:pt x="700" y="47"/>
                </a:lnTo>
                <a:lnTo>
                  <a:pt x="687" y="45"/>
                </a:lnTo>
                <a:lnTo>
                  <a:pt x="677" y="45"/>
                </a:lnTo>
                <a:lnTo>
                  <a:pt x="666" y="43"/>
                </a:lnTo>
                <a:lnTo>
                  <a:pt x="653" y="43"/>
                </a:lnTo>
                <a:lnTo>
                  <a:pt x="642" y="41"/>
                </a:lnTo>
                <a:lnTo>
                  <a:pt x="632" y="41"/>
                </a:lnTo>
                <a:lnTo>
                  <a:pt x="619" y="41"/>
                </a:lnTo>
                <a:lnTo>
                  <a:pt x="608" y="40"/>
                </a:lnTo>
                <a:lnTo>
                  <a:pt x="595" y="40"/>
                </a:lnTo>
                <a:lnTo>
                  <a:pt x="585" y="38"/>
                </a:lnTo>
                <a:lnTo>
                  <a:pt x="574" y="38"/>
                </a:lnTo>
                <a:lnTo>
                  <a:pt x="563" y="36"/>
                </a:lnTo>
                <a:lnTo>
                  <a:pt x="550" y="36"/>
                </a:lnTo>
                <a:lnTo>
                  <a:pt x="540" y="34"/>
                </a:lnTo>
                <a:lnTo>
                  <a:pt x="529" y="34"/>
                </a:lnTo>
                <a:lnTo>
                  <a:pt x="516" y="34"/>
                </a:lnTo>
                <a:lnTo>
                  <a:pt x="505" y="32"/>
                </a:lnTo>
                <a:lnTo>
                  <a:pt x="494" y="32"/>
                </a:lnTo>
                <a:lnTo>
                  <a:pt x="482" y="31"/>
                </a:lnTo>
                <a:lnTo>
                  <a:pt x="471" y="31"/>
                </a:lnTo>
                <a:lnTo>
                  <a:pt x="460" y="29"/>
                </a:lnTo>
                <a:lnTo>
                  <a:pt x="447" y="29"/>
                </a:lnTo>
                <a:lnTo>
                  <a:pt x="437" y="29"/>
                </a:lnTo>
                <a:lnTo>
                  <a:pt x="426" y="27"/>
                </a:lnTo>
                <a:lnTo>
                  <a:pt x="415" y="27"/>
                </a:lnTo>
                <a:lnTo>
                  <a:pt x="402" y="25"/>
                </a:lnTo>
                <a:lnTo>
                  <a:pt x="392" y="25"/>
                </a:lnTo>
                <a:lnTo>
                  <a:pt x="381" y="25"/>
                </a:lnTo>
                <a:lnTo>
                  <a:pt x="370" y="23"/>
                </a:lnTo>
                <a:lnTo>
                  <a:pt x="357" y="23"/>
                </a:lnTo>
                <a:lnTo>
                  <a:pt x="346" y="21"/>
                </a:lnTo>
                <a:lnTo>
                  <a:pt x="336" y="21"/>
                </a:lnTo>
                <a:lnTo>
                  <a:pt x="325" y="21"/>
                </a:lnTo>
                <a:lnTo>
                  <a:pt x="314" y="20"/>
                </a:lnTo>
                <a:lnTo>
                  <a:pt x="303" y="20"/>
                </a:lnTo>
                <a:lnTo>
                  <a:pt x="290" y="18"/>
                </a:lnTo>
                <a:lnTo>
                  <a:pt x="280" y="18"/>
                </a:lnTo>
                <a:lnTo>
                  <a:pt x="269" y="16"/>
                </a:lnTo>
                <a:lnTo>
                  <a:pt x="258" y="16"/>
                </a:lnTo>
                <a:lnTo>
                  <a:pt x="247" y="14"/>
                </a:lnTo>
                <a:lnTo>
                  <a:pt x="235" y="14"/>
                </a:lnTo>
                <a:lnTo>
                  <a:pt x="224" y="14"/>
                </a:lnTo>
                <a:lnTo>
                  <a:pt x="213" y="12"/>
                </a:lnTo>
                <a:lnTo>
                  <a:pt x="202" y="12"/>
                </a:lnTo>
                <a:lnTo>
                  <a:pt x="191" y="11"/>
                </a:lnTo>
                <a:lnTo>
                  <a:pt x="180" y="11"/>
                </a:lnTo>
                <a:lnTo>
                  <a:pt x="170" y="11"/>
                </a:lnTo>
                <a:lnTo>
                  <a:pt x="159" y="9"/>
                </a:lnTo>
                <a:lnTo>
                  <a:pt x="148" y="9"/>
                </a:lnTo>
                <a:lnTo>
                  <a:pt x="137" y="7"/>
                </a:lnTo>
                <a:lnTo>
                  <a:pt x="124" y="7"/>
                </a:lnTo>
                <a:lnTo>
                  <a:pt x="114" y="5"/>
                </a:lnTo>
                <a:lnTo>
                  <a:pt x="103" y="5"/>
                </a:lnTo>
                <a:lnTo>
                  <a:pt x="92" y="5"/>
                </a:lnTo>
                <a:lnTo>
                  <a:pt x="81" y="3"/>
                </a:lnTo>
                <a:lnTo>
                  <a:pt x="70" y="3"/>
                </a:lnTo>
                <a:lnTo>
                  <a:pt x="60" y="2"/>
                </a:lnTo>
                <a:lnTo>
                  <a:pt x="49" y="2"/>
                </a:lnTo>
                <a:lnTo>
                  <a:pt x="38" y="2"/>
                </a:lnTo>
                <a:lnTo>
                  <a:pt x="27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18" name="Freeform 58"/>
          <p:cNvSpPr>
            <a:spLocks/>
          </p:cNvSpPr>
          <p:nvPr/>
        </p:nvSpPr>
        <p:spPr bwMode="auto">
          <a:xfrm>
            <a:off x="2241550" y="2476500"/>
            <a:ext cx="1231900" cy="939800"/>
          </a:xfrm>
          <a:custGeom>
            <a:avLst/>
            <a:gdLst>
              <a:gd name="T0" fmla="*/ 50403125 w 776"/>
              <a:gd name="T1" fmla="*/ 0 h 592"/>
              <a:gd name="T2" fmla="*/ 32761238 w 776"/>
              <a:gd name="T3" fmla="*/ 5040313 h 592"/>
              <a:gd name="T4" fmla="*/ 17640300 w 776"/>
              <a:gd name="T5" fmla="*/ 17640300 h 592"/>
              <a:gd name="T6" fmla="*/ 5040313 w 776"/>
              <a:gd name="T7" fmla="*/ 35282188 h 592"/>
              <a:gd name="T8" fmla="*/ 0 w 776"/>
              <a:gd name="T9" fmla="*/ 52922488 h 592"/>
              <a:gd name="T10" fmla="*/ 0 w 776"/>
              <a:gd name="T11" fmla="*/ 357862188 h 592"/>
              <a:gd name="T12" fmla="*/ 0 w 776"/>
              <a:gd name="T13" fmla="*/ 1091226863 h 592"/>
              <a:gd name="T14" fmla="*/ 0 w 776"/>
              <a:gd name="T15" fmla="*/ 1255037813 h 592"/>
              <a:gd name="T16" fmla="*/ 10080625 w 776"/>
              <a:gd name="T17" fmla="*/ 1272678113 h 592"/>
              <a:gd name="T18" fmla="*/ 17640300 w 776"/>
              <a:gd name="T19" fmla="*/ 1290320000 h 592"/>
              <a:gd name="T20" fmla="*/ 35282188 w 776"/>
              <a:gd name="T21" fmla="*/ 1310481250 h 592"/>
              <a:gd name="T22" fmla="*/ 55443438 w 776"/>
              <a:gd name="T23" fmla="*/ 1313002200 h 592"/>
              <a:gd name="T24" fmla="*/ 123486863 w 776"/>
              <a:gd name="T25" fmla="*/ 1323082825 h 592"/>
              <a:gd name="T26" fmla="*/ 259575300 w 776"/>
              <a:gd name="T27" fmla="*/ 1335682813 h 592"/>
              <a:gd name="T28" fmla="*/ 400705638 w 776"/>
              <a:gd name="T29" fmla="*/ 1350803750 h 592"/>
              <a:gd name="T30" fmla="*/ 536792488 w 776"/>
              <a:gd name="T31" fmla="*/ 1360884375 h 592"/>
              <a:gd name="T32" fmla="*/ 677922825 w 776"/>
              <a:gd name="T33" fmla="*/ 1373485950 h 592"/>
              <a:gd name="T34" fmla="*/ 819051575 w 776"/>
              <a:gd name="T35" fmla="*/ 1386085938 h 592"/>
              <a:gd name="T36" fmla="*/ 960180325 w 776"/>
              <a:gd name="T37" fmla="*/ 1401206875 h 592"/>
              <a:gd name="T38" fmla="*/ 1101307488 w 776"/>
              <a:gd name="T39" fmla="*/ 1413808450 h 592"/>
              <a:gd name="T40" fmla="*/ 1242436238 w 776"/>
              <a:gd name="T41" fmla="*/ 1428929388 h 592"/>
              <a:gd name="T42" fmla="*/ 1386085938 w 776"/>
              <a:gd name="T43" fmla="*/ 1441529375 h 592"/>
              <a:gd name="T44" fmla="*/ 1532255000 w 776"/>
              <a:gd name="T45" fmla="*/ 1454130950 h 592"/>
              <a:gd name="T46" fmla="*/ 1673383750 w 776"/>
              <a:gd name="T47" fmla="*/ 1469251888 h 592"/>
              <a:gd name="T48" fmla="*/ 1819552813 w 776"/>
              <a:gd name="T49" fmla="*/ 1481851875 h 592"/>
              <a:gd name="T50" fmla="*/ 1887597825 w 776"/>
              <a:gd name="T51" fmla="*/ 1486892188 h 592"/>
              <a:gd name="T52" fmla="*/ 1910278438 w 776"/>
              <a:gd name="T53" fmla="*/ 1481851875 h 592"/>
              <a:gd name="T54" fmla="*/ 1927920325 w 776"/>
              <a:gd name="T55" fmla="*/ 1474292200 h 592"/>
              <a:gd name="T56" fmla="*/ 1940520313 w 776"/>
              <a:gd name="T57" fmla="*/ 1459171263 h 592"/>
              <a:gd name="T58" fmla="*/ 1945560625 w 776"/>
              <a:gd name="T59" fmla="*/ 1441529375 h 592"/>
              <a:gd name="T60" fmla="*/ 1955641250 w 776"/>
              <a:gd name="T61" fmla="*/ 1418848763 h 592"/>
              <a:gd name="T62" fmla="*/ 1955641250 w 776"/>
              <a:gd name="T63" fmla="*/ 660280938 h 592"/>
              <a:gd name="T64" fmla="*/ 1955641250 w 776"/>
              <a:gd name="T65" fmla="*/ 199091550 h 592"/>
              <a:gd name="T66" fmla="*/ 1950600938 w 776"/>
              <a:gd name="T67" fmla="*/ 181451250 h 592"/>
              <a:gd name="T68" fmla="*/ 1940520313 w 776"/>
              <a:gd name="T69" fmla="*/ 163810950 h 592"/>
              <a:gd name="T70" fmla="*/ 1927920325 w 776"/>
              <a:gd name="T71" fmla="*/ 146169063 h 592"/>
              <a:gd name="T72" fmla="*/ 1915318750 w 776"/>
              <a:gd name="T73" fmla="*/ 136088438 h 592"/>
              <a:gd name="T74" fmla="*/ 1892638138 w 776"/>
              <a:gd name="T75" fmla="*/ 126007813 h 592"/>
              <a:gd name="T76" fmla="*/ 1819552813 w 776"/>
              <a:gd name="T77" fmla="*/ 123486863 h 592"/>
              <a:gd name="T78" fmla="*/ 1678424063 w 776"/>
              <a:gd name="T79" fmla="*/ 108365925 h 592"/>
              <a:gd name="T80" fmla="*/ 1532255000 w 776"/>
              <a:gd name="T81" fmla="*/ 100806250 h 592"/>
              <a:gd name="T82" fmla="*/ 1386085938 w 776"/>
              <a:gd name="T83" fmla="*/ 90725625 h 592"/>
              <a:gd name="T84" fmla="*/ 1244957188 w 776"/>
              <a:gd name="T85" fmla="*/ 80645000 h 592"/>
              <a:gd name="T86" fmla="*/ 1101307488 w 776"/>
              <a:gd name="T87" fmla="*/ 73083738 h 592"/>
              <a:gd name="T88" fmla="*/ 960180325 w 776"/>
              <a:gd name="T89" fmla="*/ 63003113 h 592"/>
              <a:gd name="T90" fmla="*/ 819051575 w 776"/>
              <a:gd name="T91" fmla="*/ 52922488 h 592"/>
              <a:gd name="T92" fmla="*/ 677922825 w 776"/>
              <a:gd name="T93" fmla="*/ 40322500 h 592"/>
              <a:gd name="T94" fmla="*/ 536792488 w 776"/>
              <a:gd name="T95" fmla="*/ 30241875 h 592"/>
              <a:gd name="T96" fmla="*/ 400705638 w 776"/>
              <a:gd name="T97" fmla="*/ 22682200 h 592"/>
              <a:gd name="T98" fmla="*/ 259575300 w 776"/>
              <a:gd name="T99" fmla="*/ 12599988 h 592"/>
              <a:gd name="T100" fmla="*/ 123486863 w 776"/>
              <a:gd name="T101" fmla="*/ 5040313 h 59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76"/>
              <a:gd name="T154" fmla="*/ 0 h 592"/>
              <a:gd name="T155" fmla="*/ 776 w 776"/>
              <a:gd name="T156" fmla="*/ 592 h 59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76" h="592">
                <a:moveTo>
                  <a:pt x="27" y="0"/>
                </a:moveTo>
                <a:lnTo>
                  <a:pt x="25" y="0"/>
                </a:lnTo>
                <a:lnTo>
                  <a:pt x="23" y="0"/>
                </a:lnTo>
                <a:lnTo>
                  <a:pt x="22" y="0"/>
                </a:lnTo>
                <a:lnTo>
                  <a:pt x="20" y="0"/>
                </a:lnTo>
                <a:lnTo>
                  <a:pt x="18" y="0"/>
                </a:lnTo>
                <a:lnTo>
                  <a:pt x="16" y="0"/>
                </a:lnTo>
                <a:lnTo>
                  <a:pt x="16" y="2"/>
                </a:lnTo>
                <a:lnTo>
                  <a:pt x="14" y="2"/>
                </a:lnTo>
                <a:lnTo>
                  <a:pt x="13" y="2"/>
                </a:lnTo>
                <a:lnTo>
                  <a:pt x="13" y="3"/>
                </a:lnTo>
                <a:lnTo>
                  <a:pt x="11" y="3"/>
                </a:lnTo>
                <a:lnTo>
                  <a:pt x="9" y="5"/>
                </a:lnTo>
                <a:lnTo>
                  <a:pt x="9" y="7"/>
                </a:lnTo>
                <a:lnTo>
                  <a:pt x="7" y="7"/>
                </a:lnTo>
                <a:lnTo>
                  <a:pt x="7" y="9"/>
                </a:lnTo>
                <a:lnTo>
                  <a:pt x="5" y="9"/>
                </a:lnTo>
                <a:lnTo>
                  <a:pt x="5" y="11"/>
                </a:lnTo>
                <a:lnTo>
                  <a:pt x="4" y="12"/>
                </a:lnTo>
                <a:lnTo>
                  <a:pt x="2" y="14"/>
                </a:lnTo>
                <a:lnTo>
                  <a:pt x="2" y="16"/>
                </a:lnTo>
                <a:lnTo>
                  <a:pt x="2" y="18"/>
                </a:lnTo>
                <a:lnTo>
                  <a:pt x="0" y="18"/>
                </a:lnTo>
                <a:lnTo>
                  <a:pt x="0" y="20"/>
                </a:lnTo>
                <a:lnTo>
                  <a:pt x="0" y="21"/>
                </a:lnTo>
                <a:lnTo>
                  <a:pt x="0" y="23"/>
                </a:lnTo>
                <a:lnTo>
                  <a:pt x="0" y="25"/>
                </a:lnTo>
                <a:lnTo>
                  <a:pt x="0" y="27"/>
                </a:lnTo>
                <a:lnTo>
                  <a:pt x="0" y="85"/>
                </a:lnTo>
                <a:lnTo>
                  <a:pt x="0" y="142"/>
                </a:lnTo>
                <a:lnTo>
                  <a:pt x="0" y="200"/>
                </a:lnTo>
                <a:lnTo>
                  <a:pt x="0" y="258"/>
                </a:lnTo>
                <a:lnTo>
                  <a:pt x="0" y="318"/>
                </a:lnTo>
                <a:lnTo>
                  <a:pt x="0" y="375"/>
                </a:lnTo>
                <a:lnTo>
                  <a:pt x="0" y="433"/>
                </a:lnTo>
                <a:lnTo>
                  <a:pt x="0" y="491"/>
                </a:lnTo>
                <a:lnTo>
                  <a:pt x="0" y="493"/>
                </a:lnTo>
                <a:lnTo>
                  <a:pt x="0" y="494"/>
                </a:lnTo>
                <a:lnTo>
                  <a:pt x="0" y="496"/>
                </a:lnTo>
                <a:lnTo>
                  <a:pt x="0" y="498"/>
                </a:lnTo>
                <a:lnTo>
                  <a:pt x="0" y="500"/>
                </a:lnTo>
                <a:lnTo>
                  <a:pt x="2" y="502"/>
                </a:lnTo>
                <a:lnTo>
                  <a:pt x="2" y="503"/>
                </a:lnTo>
                <a:lnTo>
                  <a:pt x="2" y="505"/>
                </a:lnTo>
                <a:lnTo>
                  <a:pt x="4" y="505"/>
                </a:lnTo>
                <a:lnTo>
                  <a:pt x="4" y="507"/>
                </a:lnTo>
                <a:lnTo>
                  <a:pt x="5" y="509"/>
                </a:lnTo>
                <a:lnTo>
                  <a:pt x="5" y="511"/>
                </a:lnTo>
                <a:lnTo>
                  <a:pt x="7" y="511"/>
                </a:lnTo>
                <a:lnTo>
                  <a:pt x="7" y="512"/>
                </a:lnTo>
                <a:lnTo>
                  <a:pt x="9" y="514"/>
                </a:lnTo>
                <a:lnTo>
                  <a:pt x="11" y="516"/>
                </a:lnTo>
                <a:lnTo>
                  <a:pt x="13" y="516"/>
                </a:lnTo>
                <a:lnTo>
                  <a:pt x="14" y="518"/>
                </a:lnTo>
                <a:lnTo>
                  <a:pt x="14" y="520"/>
                </a:lnTo>
                <a:lnTo>
                  <a:pt x="16" y="520"/>
                </a:lnTo>
                <a:lnTo>
                  <a:pt x="18" y="520"/>
                </a:lnTo>
                <a:lnTo>
                  <a:pt x="18" y="521"/>
                </a:lnTo>
                <a:lnTo>
                  <a:pt x="20" y="521"/>
                </a:lnTo>
                <a:lnTo>
                  <a:pt x="22" y="521"/>
                </a:lnTo>
                <a:lnTo>
                  <a:pt x="23" y="523"/>
                </a:lnTo>
                <a:lnTo>
                  <a:pt x="25" y="523"/>
                </a:lnTo>
                <a:lnTo>
                  <a:pt x="27" y="523"/>
                </a:lnTo>
                <a:lnTo>
                  <a:pt x="38" y="523"/>
                </a:lnTo>
                <a:lnTo>
                  <a:pt x="49" y="525"/>
                </a:lnTo>
                <a:lnTo>
                  <a:pt x="60" y="525"/>
                </a:lnTo>
                <a:lnTo>
                  <a:pt x="70" y="527"/>
                </a:lnTo>
                <a:lnTo>
                  <a:pt x="81" y="527"/>
                </a:lnTo>
                <a:lnTo>
                  <a:pt x="92" y="529"/>
                </a:lnTo>
                <a:lnTo>
                  <a:pt x="103" y="530"/>
                </a:lnTo>
                <a:lnTo>
                  <a:pt x="114" y="530"/>
                </a:lnTo>
                <a:lnTo>
                  <a:pt x="124" y="532"/>
                </a:lnTo>
                <a:lnTo>
                  <a:pt x="137" y="532"/>
                </a:lnTo>
                <a:lnTo>
                  <a:pt x="148" y="534"/>
                </a:lnTo>
                <a:lnTo>
                  <a:pt x="159" y="536"/>
                </a:lnTo>
                <a:lnTo>
                  <a:pt x="170" y="536"/>
                </a:lnTo>
                <a:lnTo>
                  <a:pt x="180" y="538"/>
                </a:lnTo>
                <a:lnTo>
                  <a:pt x="191" y="538"/>
                </a:lnTo>
                <a:lnTo>
                  <a:pt x="202" y="540"/>
                </a:lnTo>
                <a:lnTo>
                  <a:pt x="213" y="540"/>
                </a:lnTo>
                <a:lnTo>
                  <a:pt x="224" y="541"/>
                </a:lnTo>
                <a:lnTo>
                  <a:pt x="235" y="543"/>
                </a:lnTo>
                <a:lnTo>
                  <a:pt x="247" y="543"/>
                </a:lnTo>
                <a:lnTo>
                  <a:pt x="258" y="545"/>
                </a:lnTo>
                <a:lnTo>
                  <a:pt x="269" y="545"/>
                </a:lnTo>
                <a:lnTo>
                  <a:pt x="280" y="547"/>
                </a:lnTo>
                <a:lnTo>
                  <a:pt x="290" y="549"/>
                </a:lnTo>
                <a:lnTo>
                  <a:pt x="303" y="549"/>
                </a:lnTo>
                <a:lnTo>
                  <a:pt x="314" y="550"/>
                </a:lnTo>
                <a:lnTo>
                  <a:pt x="325" y="550"/>
                </a:lnTo>
                <a:lnTo>
                  <a:pt x="336" y="552"/>
                </a:lnTo>
                <a:lnTo>
                  <a:pt x="346" y="554"/>
                </a:lnTo>
                <a:lnTo>
                  <a:pt x="357" y="554"/>
                </a:lnTo>
                <a:lnTo>
                  <a:pt x="370" y="556"/>
                </a:lnTo>
                <a:lnTo>
                  <a:pt x="381" y="556"/>
                </a:lnTo>
                <a:lnTo>
                  <a:pt x="392" y="558"/>
                </a:lnTo>
                <a:lnTo>
                  <a:pt x="402" y="559"/>
                </a:lnTo>
                <a:lnTo>
                  <a:pt x="415" y="559"/>
                </a:lnTo>
                <a:lnTo>
                  <a:pt x="426" y="561"/>
                </a:lnTo>
                <a:lnTo>
                  <a:pt x="437" y="561"/>
                </a:lnTo>
                <a:lnTo>
                  <a:pt x="447" y="563"/>
                </a:lnTo>
                <a:lnTo>
                  <a:pt x="460" y="563"/>
                </a:lnTo>
                <a:lnTo>
                  <a:pt x="471" y="565"/>
                </a:lnTo>
                <a:lnTo>
                  <a:pt x="482" y="565"/>
                </a:lnTo>
                <a:lnTo>
                  <a:pt x="493" y="567"/>
                </a:lnTo>
                <a:lnTo>
                  <a:pt x="505" y="568"/>
                </a:lnTo>
                <a:lnTo>
                  <a:pt x="516" y="568"/>
                </a:lnTo>
                <a:lnTo>
                  <a:pt x="527" y="570"/>
                </a:lnTo>
                <a:lnTo>
                  <a:pt x="540" y="570"/>
                </a:lnTo>
                <a:lnTo>
                  <a:pt x="550" y="572"/>
                </a:lnTo>
                <a:lnTo>
                  <a:pt x="561" y="574"/>
                </a:lnTo>
                <a:lnTo>
                  <a:pt x="574" y="574"/>
                </a:lnTo>
                <a:lnTo>
                  <a:pt x="585" y="576"/>
                </a:lnTo>
                <a:lnTo>
                  <a:pt x="595" y="576"/>
                </a:lnTo>
                <a:lnTo>
                  <a:pt x="608" y="577"/>
                </a:lnTo>
                <a:lnTo>
                  <a:pt x="619" y="579"/>
                </a:lnTo>
                <a:lnTo>
                  <a:pt x="630" y="579"/>
                </a:lnTo>
                <a:lnTo>
                  <a:pt x="642" y="581"/>
                </a:lnTo>
                <a:lnTo>
                  <a:pt x="653" y="581"/>
                </a:lnTo>
                <a:lnTo>
                  <a:pt x="664" y="583"/>
                </a:lnTo>
                <a:lnTo>
                  <a:pt x="677" y="583"/>
                </a:lnTo>
                <a:lnTo>
                  <a:pt x="687" y="585"/>
                </a:lnTo>
                <a:lnTo>
                  <a:pt x="700" y="586"/>
                </a:lnTo>
                <a:lnTo>
                  <a:pt x="711" y="586"/>
                </a:lnTo>
                <a:lnTo>
                  <a:pt x="722" y="588"/>
                </a:lnTo>
                <a:lnTo>
                  <a:pt x="734" y="590"/>
                </a:lnTo>
                <a:lnTo>
                  <a:pt x="745" y="590"/>
                </a:lnTo>
                <a:lnTo>
                  <a:pt x="747" y="590"/>
                </a:lnTo>
                <a:lnTo>
                  <a:pt x="749" y="592"/>
                </a:lnTo>
                <a:lnTo>
                  <a:pt x="749" y="590"/>
                </a:lnTo>
                <a:lnTo>
                  <a:pt x="751" y="590"/>
                </a:lnTo>
                <a:lnTo>
                  <a:pt x="752" y="590"/>
                </a:lnTo>
                <a:lnTo>
                  <a:pt x="754" y="590"/>
                </a:lnTo>
                <a:lnTo>
                  <a:pt x="756" y="588"/>
                </a:lnTo>
                <a:lnTo>
                  <a:pt x="758" y="588"/>
                </a:lnTo>
                <a:lnTo>
                  <a:pt x="760" y="588"/>
                </a:lnTo>
                <a:lnTo>
                  <a:pt x="761" y="586"/>
                </a:lnTo>
                <a:lnTo>
                  <a:pt x="763" y="586"/>
                </a:lnTo>
                <a:lnTo>
                  <a:pt x="763" y="585"/>
                </a:lnTo>
                <a:lnTo>
                  <a:pt x="765" y="585"/>
                </a:lnTo>
                <a:lnTo>
                  <a:pt x="767" y="583"/>
                </a:lnTo>
                <a:lnTo>
                  <a:pt x="767" y="581"/>
                </a:lnTo>
                <a:lnTo>
                  <a:pt x="769" y="581"/>
                </a:lnTo>
                <a:lnTo>
                  <a:pt x="769" y="579"/>
                </a:lnTo>
                <a:lnTo>
                  <a:pt x="770" y="579"/>
                </a:lnTo>
                <a:lnTo>
                  <a:pt x="770" y="577"/>
                </a:lnTo>
                <a:lnTo>
                  <a:pt x="772" y="577"/>
                </a:lnTo>
                <a:lnTo>
                  <a:pt x="772" y="576"/>
                </a:lnTo>
                <a:lnTo>
                  <a:pt x="772" y="574"/>
                </a:lnTo>
                <a:lnTo>
                  <a:pt x="772" y="572"/>
                </a:lnTo>
                <a:lnTo>
                  <a:pt x="774" y="570"/>
                </a:lnTo>
                <a:lnTo>
                  <a:pt x="774" y="568"/>
                </a:lnTo>
                <a:lnTo>
                  <a:pt x="774" y="567"/>
                </a:lnTo>
                <a:lnTo>
                  <a:pt x="776" y="565"/>
                </a:lnTo>
                <a:lnTo>
                  <a:pt x="776" y="563"/>
                </a:lnTo>
                <a:lnTo>
                  <a:pt x="776" y="502"/>
                </a:lnTo>
                <a:lnTo>
                  <a:pt x="776" y="442"/>
                </a:lnTo>
                <a:lnTo>
                  <a:pt x="776" y="382"/>
                </a:lnTo>
                <a:lnTo>
                  <a:pt x="776" y="321"/>
                </a:lnTo>
                <a:lnTo>
                  <a:pt x="776" y="262"/>
                </a:lnTo>
                <a:lnTo>
                  <a:pt x="776" y="202"/>
                </a:lnTo>
                <a:lnTo>
                  <a:pt x="776" y="142"/>
                </a:lnTo>
                <a:lnTo>
                  <a:pt x="776" y="83"/>
                </a:lnTo>
                <a:lnTo>
                  <a:pt x="776" y="81"/>
                </a:lnTo>
                <a:lnTo>
                  <a:pt x="776" y="79"/>
                </a:lnTo>
                <a:lnTo>
                  <a:pt x="774" y="79"/>
                </a:lnTo>
                <a:lnTo>
                  <a:pt x="774" y="77"/>
                </a:lnTo>
                <a:lnTo>
                  <a:pt x="774" y="76"/>
                </a:lnTo>
                <a:lnTo>
                  <a:pt x="774" y="74"/>
                </a:lnTo>
                <a:lnTo>
                  <a:pt x="774" y="72"/>
                </a:lnTo>
                <a:lnTo>
                  <a:pt x="772" y="70"/>
                </a:lnTo>
                <a:lnTo>
                  <a:pt x="772" y="68"/>
                </a:lnTo>
                <a:lnTo>
                  <a:pt x="772" y="67"/>
                </a:lnTo>
                <a:lnTo>
                  <a:pt x="770" y="67"/>
                </a:lnTo>
                <a:lnTo>
                  <a:pt x="770" y="65"/>
                </a:lnTo>
                <a:lnTo>
                  <a:pt x="769" y="63"/>
                </a:lnTo>
                <a:lnTo>
                  <a:pt x="767" y="61"/>
                </a:lnTo>
                <a:lnTo>
                  <a:pt x="767" y="59"/>
                </a:lnTo>
                <a:lnTo>
                  <a:pt x="767" y="58"/>
                </a:lnTo>
                <a:lnTo>
                  <a:pt x="765" y="58"/>
                </a:lnTo>
                <a:lnTo>
                  <a:pt x="763" y="58"/>
                </a:lnTo>
                <a:lnTo>
                  <a:pt x="763" y="56"/>
                </a:lnTo>
                <a:lnTo>
                  <a:pt x="761" y="56"/>
                </a:lnTo>
                <a:lnTo>
                  <a:pt x="761" y="54"/>
                </a:lnTo>
                <a:lnTo>
                  <a:pt x="760" y="54"/>
                </a:lnTo>
                <a:lnTo>
                  <a:pt x="758" y="52"/>
                </a:lnTo>
                <a:lnTo>
                  <a:pt x="756" y="52"/>
                </a:lnTo>
                <a:lnTo>
                  <a:pt x="754" y="50"/>
                </a:lnTo>
                <a:lnTo>
                  <a:pt x="752" y="50"/>
                </a:lnTo>
                <a:lnTo>
                  <a:pt x="751" y="50"/>
                </a:lnTo>
                <a:lnTo>
                  <a:pt x="749" y="50"/>
                </a:lnTo>
                <a:lnTo>
                  <a:pt x="747" y="50"/>
                </a:lnTo>
                <a:lnTo>
                  <a:pt x="745" y="50"/>
                </a:lnTo>
                <a:lnTo>
                  <a:pt x="734" y="49"/>
                </a:lnTo>
                <a:lnTo>
                  <a:pt x="722" y="49"/>
                </a:lnTo>
                <a:lnTo>
                  <a:pt x="711" y="47"/>
                </a:lnTo>
                <a:lnTo>
                  <a:pt x="700" y="47"/>
                </a:lnTo>
                <a:lnTo>
                  <a:pt x="687" y="45"/>
                </a:lnTo>
                <a:lnTo>
                  <a:pt x="677" y="45"/>
                </a:lnTo>
                <a:lnTo>
                  <a:pt x="666" y="43"/>
                </a:lnTo>
                <a:lnTo>
                  <a:pt x="653" y="43"/>
                </a:lnTo>
                <a:lnTo>
                  <a:pt x="642" y="41"/>
                </a:lnTo>
                <a:lnTo>
                  <a:pt x="632" y="41"/>
                </a:lnTo>
                <a:lnTo>
                  <a:pt x="619" y="41"/>
                </a:lnTo>
                <a:lnTo>
                  <a:pt x="608" y="40"/>
                </a:lnTo>
                <a:lnTo>
                  <a:pt x="595" y="40"/>
                </a:lnTo>
                <a:lnTo>
                  <a:pt x="585" y="38"/>
                </a:lnTo>
                <a:lnTo>
                  <a:pt x="574" y="38"/>
                </a:lnTo>
                <a:lnTo>
                  <a:pt x="563" y="36"/>
                </a:lnTo>
                <a:lnTo>
                  <a:pt x="550" y="36"/>
                </a:lnTo>
                <a:lnTo>
                  <a:pt x="540" y="34"/>
                </a:lnTo>
                <a:lnTo>
                  <a:pt x="529" y="34"/>
                </a:lnTo>
                <a:lnTo>
                  <a:pt x="516" y="34"/>
                </a:lnTo>
                <a:lnTo>
                  <a:pt x="505" y="32"/>
                </a:lnTo>
                <a:lnTo>
                  <a:pt x="494" y="32"/>
                </a:lnTo>
                <a:lnTo>
                  <a:pt x="482" y="31"/>
                </a:lnTo>
                <a:lnTo>
                  <a:pt x="471" y="31"/>
                </a:lnTo>
                <a:lnTo>
                  <a:pt x="460" y="29"/>
                </a:lnTo>
                <a:lnTo>
                  <a:pt x="447" y="29"/>
                </a:lnTo>
                <a:lnTo>
                  <a:pt x="437" y="29"/>
                </a:lnTo>
                <a:lnTo>
                  <a:pt x="426" y="27"/>
                </a:lnTo>
                <a:lnTo>
                  <a:pt x="415" y="27"/>
                </a:lnTo>
                <a:lnTo>
                  <a:pt x="402" y="25"/>
                </a:lnTo>
                <a:lnTo>
                  <a:pt x="392" y="25"/>
                </a:lnTo>
                <a:lnTo>
                  <a:pt x="381" y="25"/>
                </a:lnTo>
                <a:lnTo>
                  <a:pt x="370" y="23"/>
                </a:lnTo>
                <a:lnTo>
                  <a:pt x="357" y="23"/>
                </a:lnTo>
                <a:lnTo>
                  <a:pt x="346" y="21"/>
                </a:lnTo>
                <a:lnTo>
                  <a:pt x="336" y="21"/>
                </a:lnTo>
                <a:lnTo>
                  <a:pt x="325" y="21"/>
                </a:lnTo>
                <a:lnTo>
                  <a:pt x="314" y="20"/>
                </a:lnTo>
                <a:lnTo>
                  <a:pt x="303" y="20"/>
                </a:lnTo>
                <a:lnTo>
                  <a:pt x="290" y="18"/>
                </a:lnTo>
                <a:lnTo>
                  <a:pt x="280" y="18"/>
                </a:lnTo>
                <a:lnTo>
                  <a:pt x="269" y="16"/>
                </a:lnTo>
                <a:lnTo>
                  <a:pt x="258" y="16"/>
                </a:lnTo>
                <a:lnTo>
                  <a:pt x="247" y="14"/>
                </a:lnTo>
                <a:lnTo>
                  <a:pt x="235" y="14"/>
                </a:lnTo>
                <a:lnTo>
                  <a:pt x="224" y="14"/>
                </a:lnTo>
                <a:lnTo>
                  <a:pt x="213" y="12"/>
                </a:lnTo>
                <a:lnTo>
                  <a:pt x="202" y="12"/>
                </a:lnTo>
                <a:lnTo>
                  <a:pt x="191" y="11"/>
                </a:lnTo>
                <a:lnTo>
                  <a:pt x="180" y="11"/>
                </a:lnTo>
                <a:lnTo>
                  <a:pt x="170" y="11"/>
                </a:lnTo>
                <a:lnTo>
                  <a:pt x="159" y="9"/>
                </a:lnTo>
                <a:lnTo>
                  <a:pt x="148" y="9"/>
                </a:lnTo>
                <a:lnTo>
                  <a:pt x="137" y="7"/>
                </a:lnTo>
                <a:lnTo>
                  <a:pt x="124" y="7"/>
                </a:lnTo>
                <a:lnTo>
                  <a:pt x="114" y="5"/>
                </a:lnTo>
                <a:lnTo>
                  <a:pt x="103" y="5"/>
                </a:lnTo>
                <a:lnTo>
                  <a:pt x="92" y="5"/>
                </a:lnTo>
                <a:lnTo>
                  <a:pt x="81" y="3"/>
                </a:lnTo>
                <a:lnTo>
                  <a:pt x="70" y="3"/>
                </a:lnTo>
                <a:lnTo>
                  <a:pt x="60" y="2"/>
                </a:lnTo>
                <a:lnTo>
                  <a:pt x="49" y="2"/>
                </a:lnTo>
                <a:lnTo>
                  <a:pt x="38" y="2"/>
                </a:lnTo>
                <a:lnTo>
                  <a:pt x="27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19" name="Freeform 59"/>
          <p:cNvSpPr>
            <a:spLocks/>
          </p:cNvSpPr>
          <p:nvPr/>
        </p:nvSpPr>
        <p:spPr bwMode="auto">
          <a:xfrm>
            <a:off x="2301875" y="2522538"/>
            <a:ext cx="1111250" cy="355600"/>
          </a:xfrm>
          <a:custGeom>
            <a:avLst/>
            <a:gdLst>
              <a:gd name="T0" fmla="*/ 17640300 w 700"/>
              <a:gd name="T1" fmla="*/ 0 h 224"/>
              <a:gd name="T2" fmla="*/ 7559675 w 700"/>
              <a:gd name="T3" fmla="*/ 5040313 h 224"/>
              <a:gd name="T4" fmla="*/ 5040313 w 700"/>
              <a:gd name="T5" fmla="*/ 12601575 h 224"/>
              <a:gd name="T6" fmla="*/ 0 w 700"/>
              <a:gd name="T7" fmla="*/ 22682200 h 224"/>
              <a:gd name="T8" fmla="*/ 0 w 700"/>
              <a:gd name="T9" fmla="*/ 307459063 h 224"/>
              <a:gd name="T10" fmla="*/ 5040313 w 700"/>
              <a:gd name="T11" fmla="*/ 413305625 h 224"/>
              <a:gd name="T12" fmla="*/ 7559675 w 700"/>
              <a:gd name="T13" fmla="*/ 423386250 h 224"/>
              <a:gd name="T14" fmla="*/ 17640300 w 700"/>
              <a:gd name="T15" fmla="*/ 425907200 h 224"/>
              <a:gd name="T16" fmla="*/ 27720925 w 700"/>
              <a:gd name="T17" fmla="*/ 430947513 h 224"/>
              <a:gd name="T18" fmla="*/ 103327200 w 700"/>
              <a:gd name="T19" fmla="*/ 435987825 h 224"/>
              <a:gd name="T20" fmla="*/ 181451250 w 700"/>
              <a:gd name="T21" fmla="*/ 446068450 h 224"/>
              <a:gd name="T22" fmla="*/ 264615613 w 700"/>
              <a:gd name="T23" fmla="*/ 448587813 h 224"/>
              <a:gd name="T24" fmla="*/ 340221888 w 700"/>
              <a:gd name="T25" fmla="*/ 453628125 h 224"/>
              <a:gd name="T26" fmla="*/ 418345938 w 700"/>
              <a:gd name="T27" fmla="*/ 463708750 h 224"/>
              <a:gd name="T28" fmla="*/ 498990938 w 700"/>
              <a:gd name="T29" fmla="*/ 468749063 h 224"/>
              <a:gd name="T30" fmla="*/ 577114988 w 700"/>
              <a:gd name="T31" fmla="*/ 476310325 h 224"/>
              <a:gd name="T32" fmla="*/ 660280938 w 700"/>
              <a:gd name="T33" fmla="*/ 481350638 h 224"/>
              <a:gd name="T34" fmla="*/ 735885625 w 700"/>
              <a:gd name="T35" fmla="*/ 486390950 h 224"/>
              <a:gd name="T36" fmla="*/ 814011263 w 700"/>
              <a:gd name="T37" fmla="*/ 493950625 h 224"/>
              <a:gd name="T38" fmla="*/ 894654675 w 700"/>
              <a:gd name="T39" fmla="*/ 498990938 h 224"/>
              <a:gd name="T40" fmla="*/ 977820625 w 700"/>
              <a:gd name="T41" fmla="*/ 504031250 h 224"/>
              <a:gd name="T42" fmla="*/ 1058465625 w 700"/>
              <a:gd name="T43" fmla="*/ 514111875 h 224"/>
              <a:gd name="T44" fmla="*/ 1136589675 w 700"/>
              <a:gd name="T45" fmla="*/ 516632825 h 224"/>
              <a:gd name="T46" fmla="*/ 1217234675 w 700"/>
              <a:gd name="T47" fmla="*/ 526713450 h 224"/>
              <a:gd name="T48" fmla="*/ 1300400625 w 700"/>
              <a:gd name="T49" fmla="*/ 531753763 h 224"/>
              <a:gd name="T50" fmla="*/ 1381045625 w 700"/>
              <a:gd name="T51" fmla="*/ 536794075 h 224"/>
              <a:gd name="T52" fmla="*/ 1464211575 w 700"/>
              <a:gd name="T53" fmla="*/ 544353750 h 224"/>
              <a:gd name="T54" fmla="*/ 1544856575 w 700"/>
              <a:gd name="T55" fmla="*/ 549394063 h 224"/>
              <a:gd name="T56" fmla="*/ 1628020938 w 700"/>
              <a:gd name="T57" fmla="*/ 554434375 h 224"/>
              <a:gd name="T58" fmla="*/ 1708665938 w 700"/>
              <a:gd name="T59" fmla="*/ 564515000 h 224"/>
              <a:gd name="T60" fmla="*/ 1746469075 w 700"/>
              <a:gd name="T61" fmla="*/ 564515000 h 224"/>
              <a:gd name="T62" fmla="*/ 1754028750 w 700"/>
              <a:gd name="T63" fmla="*/ 559474688 h 224"/>
              <a:gd name="T64" fmla="*/ 1759069063 w 700"/>
              <a:gd name="T65" fmla="*/ 549394063 h 224"/>
              <a:gd name="T66" fmla="*/ 1764109375 w 700"/>
              <a:gd name="T67" fmla="*/ 446068450 h 224"/>
              <a:gd name="T68" fmla="*/ 1764109375 w 700"/>
              <a:gd name="T69" fmla="*/ 148688425 h 224"/>
              <a:gd name="T70" fmla="*/ 1759069063 w 700"/>
              <a:gd name="T71" fmla="*/ 136088438 h 224"/>
              <a:gd name="T72" fmla="*/ 1754028750 w 700"/>
              <a:gd name="T73" fmla="*/ 126007813 h 224"/>
              <a:gd name="T74" fmla="*/ 1746469075 w 700"/>
              <a:gd name="T75" fmla="*/ 120967500 h 224"/>
              <a:gd name="T76" fmla="*/ 1741428763 w 700"/>
              <a:gd name="T77" fmla="*/ 120967500 h 224"/>
              <a:gd name="T78" fmla="*/ 1708665938 w 700"/>
              <a:gd name="T79" fmla="*/ 118448138 h 224"/>
              <a:gd name="T80" fmla="*/ 1628020938 w 700"/>
              <a:gd name="T81" fmla="*/ 113407825 h 224"/>
              <a:gd name="T82" fmla="*/ 1544856575 w 700"/>
              <a:gd name="T83" fmla="*/ 108367513 h 224"/>
              <a:gd name="T84" fmla="*/ 1464211575 w 700"/>
              <a:gd name="T85" fmla="*/ 103327200 h 224"/>
              <a:gd name="T86" fmla="*/ 1381045625 w 700"/>
              <a:gd name="T87" fmla="*/ 95765938 h 224"/>
              <a:gd name="T88" fmla="*/ 1300400625 w 700"/>
              <a:gd name="T89" fmla="*/ 90725625 h 224"/>
              <a:gd name="T90" fmla="*/ 1217234675 w 700"/>
              <a:gd name="T91" fmla="*/ 85685313 h 224"/>
              <a:gd name="T92" fmla="*/ 1136589675 w 700"/>
              <a:gd name="T93" fmla="*/ 80645000 h 224"/>
              <a:gd name="T94" fmla="*/ 1055944675 w 700"/>
              <a:gd name="T95" fmla="*/ 73083738 h 224"/>
              <a:gd name="T96" fmla="*/ 977820625 w 700"/>
              <a:gd name="T97" fmla="*/ 68045013 h 224"/>
              <a:gd name="T98" fmla="*/ 894654675 w 700"/>
              <a:gd name="T99" fmla="*/ 63004700 h 224"/>
              <a:gd name="T100" fmla="*/ 814011263 w 700"/>
              <a:gd name="T101" fmla="*/ 57964388 h 224"/>
              <a:gd name="T102" fmla="*/ 735885625 w 700"/>
              <a:gd name="T103" fmla="*/ 50403125 h 224"/>
              <a:gd name="T104" fmla="*/ 655240625 w 700"/>
              <a:gd name="T105" fmla="*/ 45362813 h 224"/>
              <a:gd name="T106" fmla="*/ 577114988 w 700"/>
              <a:gd name="T107" fmla="*/ 40322500 h 224"/>
              <a:gd name="T108" fmla="*/ 496469988 w 700"/>
              <a:gd name="T109" fmla="*/ 35282188 h 224"/>
              <a:gd name="T110" fmla="*/ 418345938 w 700"/>
              <a:gd name="T111" fmla="*/ 27722513 h 224"/>
              <a:gd name="T112" fmla="*/ 340221888 w 700"/>
              <a:gd name="T113" fmla="*/ 22682200 h 224"/>
              <a:gd name="T114" fmla="*/ 264615613 w 700"/>
              <a:gd name="T115" fmla="*/ 17641888 h 224"/>
              <a:gd name="T116" fmla="*/ 181451250 w 700"/>
              <a:gd name="T117" fmla="*/ 7561263 h 224"/>
              <a:gd name="T118" fmla="*/ 103327200 w 700"/>
              <a:gd name="T119" fmla="*/ 5040313 h 224"/>
              <a:gd name="T120" fmla="*/ 27720925 w 700"/>
              <a:gd name="T121" fmla="*/ 0 h 22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00"/>
              <a:gd name="T184" fmla="*/ 0 h 224"/>
              <a:gd name="T185" fmla="*/ 700 w 700"/>
              <a:gd name="T186" fmla="*/ 224 h 22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00" h="224">
                <a:moveTo>
                  <a:pt x="11" y="0"/>
                </a:moveTo>
                <a:lnTo>
                  <a:pt x="9" y="0"/>
                </a:lnTo>
                <a:lnTo>
                  <a:pt x="7" y="0"/>
                </a:lnTo>
                <a:lnTo>
                  <a:pt x="5" y="0"/>
                </a:lnTo>
                <a:lnTo>
                  <a:pt x="5" y="2"/>
                </a:ln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5"/>
                </a:lnTo>
                <a:lnTo>
                  <a:pt x="2" y="7"/>
                </a:lnTo>
                <a:lnTo>
                  <a:pt x="0" y="7"/>
                </a:lnTo>
                <a:lnTo>
                  <a:pt x="0" y="9"/>
                </a:lnTo>
                <a:lnTo>
                  <a:pt x="0" y="47"/>
                </a:lnTo>
                <a:lnTo>
                  <a:pt x="0" y="85"/>
                </a:lnTo>
                <a:lnTo>
                  <a:pt x="0" y="122"/>
                </a:lnTo>
                <a:lnTo>
                  <a:pt x="0" y="160"/>
                </a:lnTo>
                <a:lnTo>
                  <a:pt x="0" y="162"/>
                </a:lnTo>
                <a:lnTo>
                  <a:pt x="2" y="164"/>
                </a:lnTo>
                <a:lnTo>
                  <a:pt x="2" y="166"/>
                </a:lnTo>
                <a:lnTo>
                  <a:pt x="3" y="166"/>
                </a:lnTo>
                <a:lnTo>
                  <a:pt x="3" y="168"/>
                </a:lnTo>
                <a:lnTo>
                  <a:pt x="5" y="168"/>
                </a:lnTo>
                <a:lnTo>
                  <a:pt x="5" y="169"/>
                </a:lnTo>
                <a:lnTo>
                  <a:pt x="7" y="169"/>
                </a:lnTo>
                <a:lnTo>
                  <a:pt x="7" y="171"/>
                </a:lnTo>
                <a:lnTo>
                  <a:pt x="9" y="171"/>
                </a:lnTo>
                <a:lnTo>
                  <a:pt x="11" y="171"/>
                </a:lnTo>
                <a:lnTo>
                  <a:pt x="20" y="171"/>
                </a:lnTo>
                <a:lnTo>
                  <a:pt x="31" y="173"/>
                </a:lnTo>
                <a:lnTo>
                  <a:pt x="41" y="173"/>
                </a:lnTo>
                <a:lnTo>
                  <a:pt x="52" y="175"/>
                </a:lnTo>
                <a:lnTo>
                  <a:pt x="61" y="175"/>
                </a:lnTo>
                <a:lnTo>
                  <a:pt x="72" y="177"/>
                </a:lnTo>
                <a:lnTo>
                  <a:pt x="83" y="177"/>
                </a:lnTo>
                <a:lnTo>
                  <a:pt x="94" y="178"/>
                </a:lnTo>
                <a:lnTo>
                  <a:pt x="105" y="178"/>
                </a:lnTo>
                <a:lnTo>
                  <a:pt x="114" y="180"/>
                </a:lnTo>
                <a:lnTo>
                  <a:pt x="124" y="180"/>
                </a:lnTo>
                <a:lnTo>
                  <a:pt x="135" y="180"/>
                </a:lnTo>
                <a:lnTo>
                  <a:pt x="146" y="182"/>
                </a:lnTo>
                <a:lnTo>
                  <a:pt x="155" y="182"/>
                </a:lnTo>
                <a:lnTo>
                  <a:pt x="166" y="184"/>
                </a:lnTo>
                <a:lnTo>
                  <a:pt x="177" y="184"/>
                </a:lnTo>
                <a:lnTo>
                  <a:pt x="188" y="186"/>
                </a:lnTo>
                <a:lnTo>
                  <a:pt x="198" y="186"/>
                </a:lnTo>
                <a:lnTo>
                  <a:pt x="207" y="187"/>
                </a:lnTo>
                <a:lnTo>
                  <a:pt x="218" y="187"/>
                </a:lnTo>
                <a:lnTo>
                  <a:pt x="229" y="189"/>
                </a:lnTo>
                <a:lnTo>
                  <a:pt x="240" y="189"/>
                </a:lnTo>
                <a:lnTo>
                  <a:pt x="251" y="189"/>
                </a:lnTo>
                <a:lnTo>
                  <a:pt x="262" y="191"/>
                </a:lnTo>
                <a:lnTo>
                  <a:pt x="271" y="191"/>
                </a:lnTo>
                <a:lnTo>
                  <a:pt x="281" y="193"/>
                </a:lnTo>
                <a:lnTo>
                  <a:pt x="292" y="193"/>
                </a:lnTo>
                <a:lnTo>
                  <a:pt x="303" y="195"/>
                </a:lnTo>
                <a:lnTo>
                  <a:pt x="312" y="195"/>
                </a:lnTo>
                <a:lnTo>
                  <a:pt x="323" y="196"/>
                </a:lnTo>
                <a:lnTo>
                  <a:pt x="334" y="196"/>
                </a:lnTo>
                <a:lnTo>
                  <a:pt x="345" y="198"/>
                </a:lnTo>
                <a:lnTo>
                  <a:pt x="355" y="198"/>
                </a:lnTo>
                <a:lnTo>
                  <a:pt x="366" y="200"/>
                </a:lnTo>
                <a:lnTo>
                  <a:pt x="377" y="200"/>
                </a:lnTo>
                <a:lnTo>
                  <a:pt x="388" y="200"/>
                </a:lnTo>
                <a:lnTo>
                  <a:pt x="399" y="202"/>
                </a:lnTo>
                <a:lnTo>
                  <a:pt x="409" y="202"/>
                </a:lnTo>
                <a:lnTo>
                  <a:pt x="420" y="204"/>
                </a:lnTo>
                <a:lnTo>
                  <a:pt x="429" y="204"/>
                </a:lnTo>
                <a:lnTo>
                  <a:pt x="440" y="205"/>
                </a:lnTo>
                <a:lnTo>
                  <a:pt x="451" y="205"/>
                </a:lnTo>
                <a:lnTo>
                  <a:pt x="462" y="205"/>
                </a:lnTo>
                <a:lnTo>
                  <a:pt x="473" y="207"/>
                </a:lnTo>
                <a:lnTo>
                  <a:pt x="483" y="209"/>
                </a:lnTo>
                <a:lnTo>
                  <a:pt x="494" y="209"/>
                </a:lnTo>
                <a:lnTo>
                  <a:pt x="505" y="209"/>
                </a:lnTo>
                <a:lnTo>
                  <a:pt x="516" y="211"/>
                </a:lnTo>
                <a:lnTo>
                  <a:pt x="527" y="211"/>
                </a:lnTo>
                <a:lnTo>
                  <a:pt x="538" y="213"/>
                </a:lnTo>
                <a:lnTo>
                  <a:pt x="548" y="213"/>
                </a:lnTo>
                <a:lnTo>
                  <a:pt x="559" y="215"/>
                </a:lnTo>
                <a:lnTo>
                  <a:pt x="570" y="215"/>
                </a:lnTo>
                <a:lnTo>
                  <a:pt x="581" y="216"/>
                </a:lnTo>
                <a:lnTo>
                  <a:pt x="592" y="216"/>
                </a:lnTo>
                <a:lnTo>
                  <a:pt x="603" y="218"/>
                </a:lnTo>
                <a:lnTo>
                  <a:pt x="613" y="218"/>
                </a:lnTo>
                <a:lnTo>
                  <a:pt x="624" y="218"/>
                </a:lnTo>
                <a:lnTo>
                  <a:pt x="635" y="220"/>
                </a:lnTo>
                <a:lnTo>
                  <a:pt x="646" y="220"/>
                </a:lnTo>
                <a:lnTo>
                  <a:pt x="657" y="222"/>
                </a:lnTo>
                <a:lnTo>
                  <a:pt x="668" y="222"/>
                </a:lnTo>
                <a:lnTo>
                  <a:pt x="678" y="224"/>
                </a:lnTo>
                <a:lnTo>
                  <a:pt x="689" y="224"/>
                </a:lnTo>
                <a:lnTo>
                  <a:pt x="691" y="224"/>
                </a:lnTo>
                <a:lnTo>
                  <a:pt x="693" y="224"/>
                </a:lnTo>
                <a:lnTo>
                  <a:pt x="695" y="224"/>
                </a:lnTo>
                <a:lnTo>
                  <a:pt x="695" y="222"/>
                </a:lnTo>
                <a:lnTo>
                  <a:pt x="696" y="222"/>
                </a:lnTo>
                <a:lnTo>
                  <a:pt x="696" y="220"/>
                </a:lnTo>
                <a:lnTo>
                  <a:pt x="698" y="220"/>
                </a:lnTo>
                <a:lnTo>
                  <a:pt x="698" y="218"/>
                </a:lnTo>
                <a:lnTo>
                  <a:pt x="698" y="216"/>
                </a:lnTo>
                <a:lnTo>
                  <a:pt x="700" y="215"/>
                </a:lnTo>
                <a:lnTo>
                  <a:pt x="700" y="177"/>
                </a:lnTo>
                <a:lnTo>
                  <a:pt x="700" y="137"/>
                </a:lnTo>
                <a:lnTo>
                  <a:pt x="700" y="97"/>
                </a:lnTo>
                <a:lnTo>
                  <a:pt x="700" y="59"/>
                </a:lnTo>
                <a:lnTo>
                  <a:pt x="700" y="57"/>
                </a:lnTo>
                <a:lnTo>
                  <a:pt x="698" y="56"/>
                </a:lnTo>
                <a:lnTo>
                  <a:pt x="698" y="54"/>
                </a:lnTo>
                <a:lnTo>
                  <a:pt x="698" y="52"/>
                </a:lnTo>
                <a:lnTo>
                  <a:pt x="696" y="52"/>
                </a:lnTo>
                <a:lnTo>
                  <a:pt x="696" y="50"/>
                </a:lnTo>
                <a:lnTo>
                  <a:pt x="695" y="50"/>
                </a:lnTo>
                <a:lnTo>
                  <a:pt x="695" y="48"/>
                </a:lnTo>
                <a:lnTo>
                  <a:pt x="693" y="48"/>
                </a:lnTo>
                <a:lnTo>
                  <a:pt x="691" y="48"/>
                </a:lnTo>
                <a:lnTo>
                  <a:pt x="691" y="47"/>
                </a:lnTo>
                <a:lnTo>
                  <a:pt x="691" y="48"/>
                </a:lnTo>
                <a:lnTo>
                  <a:pt x="689" y="48"/>
                </a:lnTo>
                <a:lnTo>
                  <a:pt x="689" y="47"/>
                </a:lnTo>
                <a:lnTo>
                  <a:pt x="678" y="47"/>
                </a:lnTo>
                <a:lnTo>
                  <a:pt x="668" y="47"/>
                </a:lnTo>
                <a:lnTo>
                  <a:pt x="657" y="45"/>
                </a:lnTo>
                <a:lnTo>
                  <a:pt x="646" y="45"/>
                </a:lnTo>
                <a:lnTo>
                  <a:pt x="635" y="43"/>
                </a:lnTo>
                <a:lnTo>
                  <a:pt x="624" y="43"/>
                </a:lnTo>
                <a:lnTo>
                  <a:pt x="613" y="43"/>
                </a:lnTo>
                <a:lnTo>
                  <a:pt x="603" y="41"/>
                </a:lnTo>
                <a:lnTo>
                  <a:pt x="592" y="41"/>
                </a:lnTo>
                <a:lnTo>
                  <a:pt x="581" y="41"/>
                </a:lnTo>
                <a:lnTo>
                  <a:pt x="570" y="39"/>
                </a:lnTo>
                <a:lnTo>
                  <a:pt x="559" y="39"/>
                </a:lnTo>
                <a:lnTo>
                  <a:pt x="548" y="38"/>
                </a:lnTo>
                <a:lnTo>
                  <a:pt x="538" y="38"/>
                </a:lnTo>
                <a:lnTo>
                  <a:pt x="527" y="38"/>
                </a:lnTo>
                <a:lnTo>
                  <a:pt x="516" y="36"/>
                </a:lnTo>
                <a:lnTo>
                  <a:pt x="505" y="36"/>
                </a:lnTo>
                <a:lnTo>
                  <a:pt x="494" y="34"/>
                </a:lnTo>
                <a:lnTo>
                  <a:pt x="483" y="34"/>
                </a:lnTo>
                <a:lnTo>
                  <a:pt x="473" y="32"/>
                </a:lnTo>
                <a:lnTo>
                  <a:pt x="462" y="32"/>
                </a:lnTo>
                <a:lnTo>
                  <a:pt x="451" y="32"/>
                </a:lnTo>
                <a:lnTo>
                  <a:pt x="440" y="30"/>
                </a:lnTo>
                <a:lnTo>
                  <a:pt x="429" y="30"/>
                </a:lnTo>
                <a:lnTo>
                  <a:pt x="419" y="29"/>
                </a:lnTo>
                <a:lnTo>
                  <a:pt x="408" y="29"/>
                </a:lnTo>
                <a:lnTo>
                  <a:pt x="399" y="27"/>
                </a:lnTo>
                <a:lnTo>
                  <a:pt x="388" y="27"/>
                </a:lnTo>
                <a:lnTo>
                  <a:pt x="377" y="27"/>
                </a:lnTo>
                <a:lnTo>
                  <a:pt x="366" y="25"/>
                </a:lnTo>
                <a:lnTo>
                  <a:pt x="355" y="25"/>
                </a:lnTo>
                <a:lnTo>
                  <a:pt x="345" y="23"/>
                </a:lnTo>
                <a:lnTo>
                  <a:pt x="334" y="23"/>
                </a:lnTo>
                <a:lnTo>
                  <a:pt x="323" y="23"/>
                </a:lnTo>
                <a:lnTo>
                  <a:pt x="312" y="21"/>
                </a:lnTo>
                <a:lnTo>
                  <a:pt x="303" y="21"/>
                </a:lnTo>
                <a:lnTo>
                  <a:pt x="292" y="20"/>
                </a:lnTo>
                <a:lnTo>
                  <a:pt x="281" y="20"/>
                </a:lnTo>
                <a:lnTo>
                  <a:pt x="271" y="20"/>
                </a:lnTo>
                <a:lnTo>
                  <a:pt x="260" y="18"/>
                </a:lnTo>
                <a:lnTo>
                  <a:pt x="251" y="18"/>
                </a:lnTo>
                <a:lnTo>
                  <a:pt x="240" y="16"/>
                </a:lnTo>
                <a:lnTo>
                  <a:pt x="229" y="16"/>
                </a:lnTo>
                <a:lnTo>
                  <a:pt x="218" y="14"/>
                </a:lnTo>
                <a:lnTo>
                  <a:pt x="207" y="14"/>
                </a:lnTo>
                <a:lnTo>
                  <a:pt x="197" y="14"/>
                </a:lnTo>
                <a:lnTo>
                  <a:pt x="188" y="12"/>
                </a:lnTo>
                <a:lnTo>
                  <a:pt x="177" y="12"/>
                </a:lnTo>
                <a:lnTo>
                  <a:pt x="166" y="11"/>
                </a:lnTo>
                <a:lnTo>
                  <a:pt x="155" y="11"/>
                </a:lnTo>
                <a:lnTo>
                  <a:pt x="146" y="9"/>
                </a:lnTo>
                <a:lnTo>
                  <a:pt x="135" y="9"/>
                </a:lnTo>
                <a:lnTo>
                  <a:pt x="124" y="9"/>
                </a:lnTo>
                <a:lnTo>
                  <a:pt x="114" y="7"/>
                </a:lnTo>
                <a:lnTo>
                  <a:pt x="105" y="7"/>
                </a:lnTo>
                <a:lnTo>
                  <a:pt x="94" y="5"/>
                </a:lnTo>
                <a:lnTo>
                  <a:pt x="83" y="5"/>
                </a:lnTo>
                <a:lnTo>
                  <a:pt x="72" y="3"/>
                </a:lnTo>
                <a:lnTo>
                  <a:pt x="61" y="3"/>
                </a:lnTo>
                <a:lnTo>
                  <a:pt x="52" y="3"/>
                </a:lnTo>
                <a:lnTo>
                  <a:pt x="41" y="2"/>
                </a:lnTo>
                <a:lnTo>
                  <a:pt x="31" y="2"/>
                </a:lnTo>
                <a:lnTo>
                  <a:pt x="20" y="0"/>
                </a:lnTo>
                <a:lnTo>
                  <a:pt x="11" y="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20" name="Freeform 60"/>
          <p:cNvSpPr>
            <a:spLocks/>
          </p:cNvSpPr>
          <p:nvPr/>
        </p:nvSpPr>
        <p:spPr bwMode="auto">
          <a:xfrm>
            <a:off x="2301875" y="2522538"/>
            <a:ext cx="1111250" cy="355600"/>
          </a:xfrm>
          <a:custGeom>
            <a:avLst/>
            <a:gdLst>
              <a:gd name="T0" fmla="*/ 17640300 w 700"/>
              <a:gd name="T1" fmla="*/ 0 h 224"/>
              <a:gd name="T2" fmla="*/ 7559675 w 700"/>
              <a:gd name="T3" fmla="*/ 5040313 h 224"/>
              <a:gd name="T4" fmla="*/ 5040313 w 700"/>
              <a:gd name="T5" fmla="*/ 12601575 h 224"/>
              <a:gd name="T6" fmla="*/ 0 w 700"/>
              <a:gd name="T7" fmla="*/ 22682200 h 224"/>
              <a:gd name="T8" fmla="*/ 0 w 700"/>
              <a:gd name="T9" fmla="*/ 307459063 h 224"/>
              <a:gd name="T10" fmla="*/ 5040313 w 700"/>
              <a:gd name="T11" fmla="*/ 413305625 h 224"/>
              <a:gd name="T12" fmla="*/ 7559675 w 700"/>
              <a:gd name="T13" fmla="*/ 423386250 h 224"/>
              <a:gd name="T14" fmla="*/ 17640300 w 700"/>
              <a:gd name="T15" fmla="*/ 425907200 h 224"/>
              <a:gd name="T16" fmla="*/ 27720925 w 700"/>
              <a:gd name="T17" fmla="*/ 430947513 h 224"/>
              <a:gd name="T18" fmla="*/ 103327200 w 700"/>
              <a:gd name="T19" fmla="*/ 435987825 h 224"/>
              <a:gd name="T20" fmla="*/ 181451250 w 700"/>
              <a:gd name="T21" fmla="*/ 446068450 h 224"/>
              <a:gd name="T22" fmla="*/ 264615613 w 700"/>
              <a:gd name="T23" fmla="*/ 448587813 h 224"/>
              <a:gd name="T24" fmla="*/ 340221888 w 700"/>
              <a:gd name="T25" fmla="*/ 453628125 h 224"/>
              <a:gd name="T26" fmla="*/ 418345938 w 700"/>
              <a:gd name="T27" fmla="*/ 463708750 h 224"/>
              <a:gd name="T28" fmla="*/ 498990938 w 700"/>
              <a:gd name="T29" fmla="*/ 468749063 h 224"/>
              <a:gd name="T30" fmla="*/ 577114988 w 700"/>
              <a:gd name="T31" fmla="*/ 476310325 h 224"/>
              <a:gd name="T32" fmla="*/ 660280938 w 700"/>
              <a:gd name="T33" fmla="*/ 481350638 h 224"/>
              <a:gd name="T34" fmla="*/ 735885625 w 700"/>
              <a:gd name="T35" fmla="*/ 486390950 h 224"/>
              <a:gd name="T36" fmla="*/ 814011263 w 700"/>
              <a:gd name="T37" fmla="*/ 493950625 h 224"/>
              <a:gd name="T38" fmla="*/ 894654675 w 700"/>
              <a:gd name="T39" fmla="*/ 498990938 h 224"/>
              <a:gd name="T40" fmla="*/ 977820625 w 700"/>
              <a:gd name="T41" fmla="*/ 504031250 h 224"/>
              <a:gd name="T42" fmla="*/ 1058465625 w 700"/>
              <a:gd name="T43" fmla="*/ 514111875 h 224"/>
              <a:gd name="T44" fmla="*/ 1136589675 w 700"/>
              <a:gd name="T45" fmla="*/ 516632825 h 224"/>
              <a:gd name="T46" fmla="*/ 1217234675 w 700"/>
              <a:gd name="T47" fmla="*/ 526713450 h 224"/>
              <a:gd name="T48" fmla="*/ 1300400625 w 700"/>
              <a:gd name="T49" fmla="*/ 531753763 h 224"/>
              <a:gd name="T50" fmla="*/ 1381045625 w 700"/>
              <a:gd name="T51" fmla="*/ 536794075 h 224"/>
              <a:gd name="T52" fmla="*/ 1464211575 w 700"/>
              <a:gd name="T53" fmla="*/ 544353750 h 224"/>
              <a:gd name="T54" fmla="*/ 1544856575 w 700"/>
              <a:gd name="T55" fmla="*/ 549394063 h 224"/>
              <a:gd name="T56" fmla="*/ 1628020938 w 700"/>
              <a:gd name="T57" fmla="*/ 554434375 h 224"/>
              <a:gd name="T58" fmla="*/ 1708665938 w 700"/>
              <a:gd name="T59" fmla="*/ 564515000 h 224"/>
              <a:gd name="T60" fmla="*/ 1746469075 w 700"/>
              <a:gd name="T61" fmla="*/ 564515000 h 224"/>
              <a:gd name="T62" fmla="*/ 1754028750 w 700"/>
              <a:gd name="T63" fmla="*/ 559474688 h 224"/>
              <a:gd name="T64" fmla="*/ 1759069063 w 700"/>
              <a:gd name="T65" fmla="*/ 549394063 h 224"/>
              <a:gd name="T66" fmla="*/ 1764109375 w 700"/>
              <a:gd name="T67" fmla="*/ 446068450 h 224"/>
              <a:gd name="T68" fmla="*/ 1764109375 w 700"/>
              <a:gd name="T69" fmla="*/ 148688425 h 224"/>
              <a:gd name="T70" fmla="*/ 1759069063 w 700"/>
              <a:gd name="T71" fmla="*/ 136088438 h 224"/>
              <a:gd name="T72" fmla="*/ 1754028750 w 700"/>
              <a:gd name="T73" fmla="*/ 126007813 h 224"/>
              <a:gd name="T74" fmla="*/ 1746469075 w 700"/>
              <a:gd name="T75" fmla="*/ 120967500 h 224"/>
              <a:gd name="T76" fmla="*/ 1741428763 w 700"/>
              <a:gd name="T77" fmla="*/ 120967500 h 224"/>
              <a:gd name="T78" fmla="*/ 1708665938 w 700"/>
              <a:gd name="T79" fmla="*/ 118448138 h 224"/>
              <a:gd name="T80" fmla="*/ 1628020938 w 700"/>
              <a:gd name="T81" fmla="*/ 113407825 h 224"/>
              <a:gd name="T82" fmla="*/ 1544856575 w 700"/>
              <a:gd name="T83" fmla="*/ 108367513 h 224"/>
              <a:gd name="T84" fmla="*/ 1464211575 w 700"/>
              <a:gd name="T85" fmla="*/ 103327200 h 224"/>
              <a:gd name="T86" fmla="*/ 1381045625 w 700"/>
              <a:gd name="T87" fmla="*/ 95765938 h 224"/>
              <a:gd name="T88" fmla="*/ 1300400625 w 700"/>
              <a:gd name="T89" fmla="*/ 90725625 h 224"/>
              <a:gd name="T90" fmla="*/ 1217234675 w 700"/>
              <a:gd name="T91" fmla="*/ 85685313 h 224"/>
              <a:gd name="T92" fmla="*/ 1136589675 w 700"/>
              <a:gd name="T93" fmla="*/ 80645000 h 224"/>
              <a:gd name="T94" fmla="*/ 1055944675 w 700"/>
              <a:gd name="T95" fmla="*/ 73083738 h 224"/>
              <a:gd name="T96" fmla="*/ 977820625 w 700"/>
              <a:gd name="T97" fmla="*/ 68045013 h 224"/>
              <a:gd name="T98" fmla="*/ 894654675 w 700"/>
              <a:gd name="T99" fmla="*/ 63004700 h 224"/>
              <a:gd name="T100" fmla="*/ 814011263 w 700"/>
              <a:gd name="T101" fmla="*/ 57964388 h 224"/>
              <a:gd name="T102" fmla="*/ 735885625 w 700"/>
              <a:gd name="T103" fmla="*/ 50403125 h 224"/>
              <a:gd name="T104" fmla="*/ 655240625 w 700"/>
              <a:gd name="T105" fmla="*/ 45362813 h 224"/>
              <a:gd name="T106" fmla="*/ 577114988 w 700"/>
              <a:gd name="T107" fmla="*/ 40322500 h 224"/>
              <a:gd name="T108" fmla="*/ 496469988 w 700"/>
              <a:gd name="T109" fmla="*/ 35282188 h 224"/>
              <a:gd name="T110" fmla="*/ 418345938 w 700"/>
              <a:gd name="T111" fmla="*/ 27722513 h 224"/>
              <a:gd name="T112" fmla="*/ 340221888 w 700"/>
              <a:gd name="T113" fmla="*/ 22682200 h 224"/>
              <a:gd name="T114" fmla="*/ 264615613 w 700"/>
              <a:gd name="T115" fmla="*/ 17641888 h 224"/>
              <a:gd name="T116" fmla="*/ 181451250 w 700"/>
              <a:gd name="T117" fmla="*/ 7561263 h 224"/>
              <a:gd name="T118" fmla="*/ 103327200 w 700"/>
              <a:gd name="T119" fmla="*/ 5040313 h 224"/>
              <a:gd name="T120" fmla="*/ 27720925 w 700"/>
              <a:gd name="T121" fmla="*/ 0 h 22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00"/>
              <a:gd name="T184" fmla="*/ 0 h 224"/>
              <a:gd name="T185" fmla="*/ 700 w 700"/>
              <a:gd name="T186" fmla="*/ 224 h 22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00" h="224">
                <a:moveTo>
                  <a:pt x="11" y="0"/>
                </a:moveTo>
                <a:lnTo>
                  <a:pt x="9" y="0"/>
                </a:lnTo>
                <a:lnTo>
                  <a:pt x="7" y="0"/>
                </a:lnTo>
                <a:lnTo>
                  <a:pt x="5" y="0"/>
                </a:lnTo>
                <a:lnTo>
                  <a:pt x="5" y="2"/>
                </a:ln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5"/>
                </a:lnTo>
                <a:lnTo>
                  <a:pt x="2" y="7"/>
                </a:lnTo>
                <a:lnTo>
                  <a:pt x="0" y="7"/>
                </a:lnTo>
                <a:lnTo>
                  <a:pt x="0" y="9"/>
                </a:lnTo>
                <a:lnTo>
                  <a:pt x="0" y="47"/>
                </a:lnTo>
                <a:lnTo>
                  <a:pt x="0" y="85"/>
                </a:lnTo>
                <a:lnTo>
                  <a:pt x="0" y="122"/>
                </a:lnTo>
                <a:lnTo>
                  <a:pt x="0" y="160"/>
                </a:lnTo>
                <a:lnTo>
                  <a:pt x="0" y="162"/>
                </a:lnTo>
                <a:lnTo>
                  <a:pt x="2" y="164"/>
                </a:lnTo>
                <a:lnTo>
                  <a:pt x="2" y="166"/>
                </a:lnTo>
                <a:lnTo>
                  <a:pt x="3" y="166"/>
                </a:lnTo>
                <a:lnTo>
                  <a:pt x="3" y="168"/>
                </a:lnTo>
                <a:lnTo>
                  <a:pt x="5" y="168"/>
                </a:lnTo>
                <a:lnTo>
                  <a:pt x="5" y="169"/>
                </a:lnTo>
                <a:lnTo>
                  <a:pt x="7" y="169"/>
                </a:lnTo>
                <a:lnTo>
                  <a:pt x="7" y="171"/>
                </a:lnTo>
                <a:lnTo>
                  <a:pt x="9" y="171"/>
                </a:lnTo>
                <a:lnTo>
                  <a:pt x="11" y="171"/>
                </a:lnTo>
                <a:lnTo>
                  <a:pt x="20" y="171"/>
                </a:lnTo>
                <a:lnTo>
                  <a:pt x="31" y="173"/>
                </a:lnTo>
                <a:lnTo>
                  <a:pt x="41" y="173"/>
                </a:lnTo>
                <a:lnTo>
                  <a:pt x="52" y="175"/>
                </a:lnTo>
                <a:lnTo>
                  <a:pt x="61" y="175"/>
                </a:lnTo>
                <a:lnTo>
                  <a:pt x="72" y="177"/>
                </a:lnTo>
                <a:lnTo>
                  <a:pt x="83" y="177"/>
                </a:lnTo>
                <a:lnTo>
                  <a:pt x="94" y="178"/>
                </a:lnTo>
                <a:lnTo>
                  <a:pt x="105" y="178"/>
                </a:lnTo>
                <a:lnTo>
                  <a:pt x="114" y="180"/>
                </a:lnTo>
                <a:lnTo>
                  <a:pt x="124" y="180"/>
                </a:lnTo>
                <a:lnTo>
                  <a:pt x="135" y="180"/>
                </a:lnTo>
                <a:lnTo>
                  <a:pt x="146" y="182"/>
                </a:lnTo>
                <a:lnTo>
                  <a:pt x="155" y="182"/>
                </a:lnTo>
                <a:lnTo>
                  <a:pt x="166" y="184"/>
                </a:lnTo>
                <a:lnTo>
                  <a:pt x="177" y="184"/>
                </a:lnTo>
                <a:lnTo>
                  <a:pt x="188" y="186"/>
                </a:lnTo>
                <a:lnTo>
                  <a:pt x="198" y="186"/>
                </a:lnTo>
                <a:lnTo>
                  <a:pt x="207" y="187"/>
                </a:lnTo>
                <a:lnTo>
                  <a:pt x="218" y="187"/>
                </a:lnTo>
                <a:lnTo>
                  <a:pt x="229" y="189"/>
                </a:lnTo>
                <a:lnTo>
                  <a:pt x="240" y="189"/>
                </a:lnTo>
                <a:lnTo>
                  <a:pt x="251" y="189"/>
                </a:lnTo>
                <a:lnTo>
                  <a:pt x="262" y="191"/>
                </a:lnTo>
                <a:lnTo>
                  <a:pt x="271" y="191"/>
                </a:lnTo>
                <a:lnTo>
                  <a:pt x="281" y="193"/>
                </a:lnTo>
                <a:lnTo>
                  <a:pt x="292" y="193"/>
                </a:lnTo>
                <a:lnTo>
                  <a:pt x="303" y="195"/>
                </a:lnTo>
                <a:lnTo>
                  <a:pt x="312" y="195"/>
                </a:lnTo>
                <a:lnTo>
                  <a:pt x="323" y="196"/>
                </a:lnTo>
                <a:lnTo>
                  <a:pt x="334" y="196"/>
                </a:lnTo>
                <a:lnTo>
                  <a:pt x="345" y="198"/>
                </a:lnTo>
                <a:lnTo>
                  <a:pt x="355" y="198"/>
                </a:lnTo>
                <a:lnTo>
                  <a:pt x="366" y="200"/>
                </a:lnTo>
                <a:lnTo>
                  <a:pt x="377" y="200"/>
                </a:lnTo>
                <a:lnTo>
                  <a:pt x="388" y="200"/>
                </a:lnTo>
                <a:lnTo>
                  <a:pt x="399" y="202"/>
                </a:lnTo>
                <a:lnTo>
                  <a:pt x="409" y="202"/>
                </a:lnTo>
                <a:lnTo>
                  <a:pt x="420" y="204"/>
                </a:lnTo>
                <a:lnTo>
                  <a:pt x="429" y="204"/>
                </a:lnTo>
                <a:lnTo>
                  <a:pt x="440" y="205"/>
                </a:lnTo>
                <a:lnTo>
                  <a:pt x="451" y="205"/>
                </a:lnTo>
                <a:lnTo>
                  <a:pt x="462" y="205"/>
                </a:lnTo>
                <a:lnTo>
                  <a:pt x="473" y="207"/>
                </a:lnTo>
                <a:lnTo>
                  <a:pt x="483" y="209"/>
                </a:lnTo>
                <a:lnTo>
                  <a:pt x="494" y="209"/>
                </a:lnTo>
                <a:lnTo>
                  <a:pt x="505" y="209"/>
                </a:lnTo>
                <a:lnTo>
                  <a:pt x="516" y="211"/>
                </a:lnTo>
                <a:lnTo>
                  <a:pt x="527" y="211"/>
                </a:lnTo>
                <a:lnTo>
                  <a:pt x="538" y="213"/>
                </a:lnTo>
                <a:lnTo>
                  <a:pt x="548" y="213"/>
                </a:lnTo>
                <a:lnTo>
                  <a:pt x="559" y="215"/>
                </a:lnTo>
                <a:lnTo>
                  <a:pt x="570" y="215"/>
                </a:lnTo>
                <a:lnTo>
                  <a:pt x="581" y="216"/>
                </a:lnTo>
                <a:lnTo>
                  <a:pt x="592" y="216"/>
                </a:lnTo>
                <a:lnTo>
                  <a:pt x="603" y="218"/>
                </a:lnTo>
                <a:lnTo>
                  <a:pt x="613" y="218"/>
                </a:lnTo>
                <a:lnTo>
                  <a:pt x="624" y="218"/>
                </a:lnTo>
                <a:lnTo>
                  <a:pt x="635" y="220"/>
                </a:lnTo>
                <a:lnTo>
                  <a:pt x="646" y="220"/>
                </a:lnTo>
                <a:lnTo>
                  <a:pt x="657" y="222"/>
                </a:lnTo>
                <a:lnTo>
                  <a:pt x="668" y="222"/>
                </a:lnTo>
                <a:lnTo>
                  <a:pt x="678" y="224"/>
                </a:lnTo>
                <a:lnTo>
                  <a:pt x="689" y="224"/>
                </a:lnTo>
                <a:lnTo>
                  <a:pt x="691" y="224"/>
                </a:lnTo>
                <a:lnTo>
                  <a:pt x="693" y="224"/>
                </a:lnTo>
                <a:lnTo>
                  <a:pt x="695" y="224"/>
                </a:lnTo>
                <a:lnTo>
                  <a:pt x="695" y="222"/>
                </a:lnTo>
                <a:lnTo>
                  <a:pt x="696" y="222"/>
                </a:lnTo>
                <a:lnTo>
                  <a:pt x="696" y="220"/>
                </a:lnTo>
                <a:lnTo>
                  <a:pt x="698" y="220"/>
                </a:lnTo>
                <a:lnTo>
                  <a:pt x="698" y="218"/>
                </a:lnTo>
                <a:lnTo>
                  <a:pt x="698" y="216"/>
                </a:lnTo>
                <a:lnTo>
                  <a:pt x="700" y="215"/>
                </a:lnTo>
                <a:lnTo>
                  <a:pt x="700" y="177"/>
                </a:lnTo>
                <a:lnTo>
                  <a:pt x="700" y="137"/>
                </a:lnTo>
                <a:lnTo>
                  <a:pt x="700" y="97"/>
                </a:lnTo>
                <a:lnTo>
                  <a:pt x="700" y="59"/>
                </a:lnTo>
                <a:lnTo>
                  <a:pt x="700" y="57"/>
                </a:lnTo>
                <a:lnTo>
                  <a:pt x="698" y="56"/>
                </a:lnTo>
                <a:lnTo>
                  <a:pt x="698" y="54"/>
                </a:lnTo>
                <a:lnTo>
                  <a:pt x="698" y="52"/>
                </a:lnTo>
                <a:lnTo>
                  <a:pt x="696" y="52"/>
                </a:lnTo>
                <a:lnTo>
                  <a:pt x="696" y="50"/>
                </a:lnTo>
                <a:lnTo>
                  <a:pt x="695" y="50"/>
                </a:lnTo>
                <a:lnTo>
                  <a:pt x="695" y="48"/>
                </a:lnTo>
                <a:lnTo>
                  <a:pt x="693" y="48"/>
                </a:lnTo>
                <a:lnTo>
                  <a:pt x="691" y="48"/>
                </a:lnTo>
                <a:lnTo>
                  <a:pt x="691" y="47"/>
                </a:lnTo>
                <a:lnTo>
                  <a:pt x="691" y="48"/>
                </a:lnTo>
                <a:lnTo>
                  <a:pt x="689" y="48"/>
                </a:lnTo>
                <a:lnTo>
                  <a:pt x="689" y="47"/>
                </a:lnTo>
                <a:lnTo>
                  <a:pt x="678" y="47"/>
                </a:lnTo>
                <a:lnTo>
                  <a:pt x="668" y="47"/>
                </a:lnTo>
                <a:lnTo>
                  <a:pt x="657" y="45"/>
                </a:lnTo>
                <a:lnTo>
                  <a:pt x="646" y="45"/>
                </a:lnTo>
                <a:lnTo>
                  <a:pt x="635" y="43"/>
                </a:lnTo>
                <a:lnTo>
                  <a:pt x="624" y="43"/>
                </a:lnTo>
                <a:lnTo>
                  <a:pt x="613" y="43"/>
                </a:lnTo>
                <a:lnTo>
                  <a:pt x="603" y="41"/>
                </a:lnTo>
                <a:lnTo>
                  <a:pt x="592" y="41"/>
                </a:lnTo>
                <a:lnTo>
                  <a:pt x="581" y="41"/>
                </a:lnTo>
                <a:lnTo>
                  <a:pt x="570" y="39"/>
                </a:lnTo>
                <a:lnTo>
                  <a:pt x="559" y="39"/>
                </a:lnTo>
                <a:lnTo>
                  <a:pt x="548" y="38"/>
                </a:lnTo>
                <a:lnTo>
                  <a:pt x="538" y="38"/>
                </a:lnTo>
                <a:lnTo>
                  <a:pt x="527" y="38"/>
                </a:lnTo>
                <a:lnTo>
                  <a:pt x="516" y="36"/>
                </a:lnTo>
                <a:lnTo>
                  <a:pt x="505" y="36"/>
                </a:lnTo>
                <a:lnTo>
                  <a:pt x="494" y="34"/>
                </a:lnTo>
                <a:lnTo>
                  <a:pt x="483" y="34"/>
                </a:lnTo>
                <a:lnTo>
                  <a:pt x="473" y="32"/>
                </a:lnTo>
                <a:lnTo>
                  <a:pt x="462" y="32"/>
                </a:lnTo>
                <a:lnTo>
                  <a:pt x="451" y="32"/>
                </a:lnTo>
                <a:lnTo>
                  <a:pt x="440" y="30"/>
                </a:lnTo>
                <a:lnTo>
                  <a:pt x="429" y="30"/>
                </a:lnTo>
                <a:lnTo>
                  <a:pt x="419" y="29"/>
                </a:lnTo>
                <a:lnTo>
                  <a:pt x="408" y="29"/>
                </a:lnTo>
                <a:lnTo>
                  <a:pt x="399" y="27"/>
                </a:lnTo>
                <a:lnTo>
                  <a:pt x="388" y="27"/>
                </a:lnTo>
                <a:lnTo>
                  <a:pt x="377" y="27"/>
                </a:lnTo>
                <a:lnTo>
                  <a:pt x="366" y="25"/>
                </a:lnTo>
                <a:lnTo>
                  <a:pt x="355" y="25"/>
                </a:lnTo>
                <a:lnTo>
                  <a:pt x="345" y="23"/>
                </a:lnTo>
                <a:lnTo>
                  <a:pt x="334" y="23"/>
                </a:lnTo>
                <a:lnTo>
                  <a:pt x="323" y="23"/>
                </a:lnTo>
                <a:lnTo>
                  <a:pt x="312" y="21"/>
                </a:lnTo>
                <a:lnTo>
                  <a:pt x="303" y="21"/>
                </a:lnTo>
                <a:lnTo>
                  <a:pt x="292" y="20"/>
                </a:lnTo>
                <a:lnTo>
                  <a:pt x="281" y="20"/>
                </a:lnTo>
                <a:lnTo>
                  <a:pt x="271" y="20"/>
                </a:lnTo>
                <a:lnTo>
                  <a:pt x="260" y="18"/>
                </a:lnTo>
                <a:lnTo>
                  <a:pt x="251" y="18"/>
                </a:lnTo>
                <a:lnTo>
                  <a:pt x="240" y="16"/>
                </a:lnTo>
                <a:lnTo>
                  <a:pt x="229" y="16"/>
                </a:lnTo>
                <a:lnTo>
                  <a:pt x="218" y="14"/>
                </a:lnTo>
                <a:lnTo>
                  <a:pt x="207" y="14"/>
                </a:lnTo>
                <a:lnTo>
                  <a:pt x="197" y="14"/>
                </a:lnTo>
                <a:lnTo>
                  <a:pt x="188" y="12"/>
                </a:lnTo>
                <a:lnTo>
                  <a:pt x="177" y="12"/>
                </a:lnTo>
                <a:lnTo>
                  <a:pt x="166" y="11"/>
                </a:lnTo>
                <a:lnTo>
                  <a:pt x="155" y="11"/>
                </a:lnTo>
                <a:lnTo>
                  <a:pt x="146" y="9"/>
                </a:lnTo>
                <a:lnTo>
                  <a:pt x="135" y="9"/>
                </a:lnTo>
                <a:lnTo>
                  <a:pt x="124" y="9"/>
                </a:lnTo>
                <a:lnTo>
                  <a:pt x="114" y="7"/>
                </a:lnTo>
                <a:lnTo>
                  <a:pt x="105" y="7"/>
                </a:lnTo>
                <a:lnTo>
                  <a:pt x="94" y="5"/>
                </a:lnTo>
                <a:lnTo>
                  <a:pt x="83" y="5"/>
                </a:lnTo>
                <a:lnTo>
                  <a:pt x="72" y="3"/>
                </a:lnTo>
                <a:lnTo>
                  <a:pt x="61" y="3"/>
                </a:lnTo>
                <a:lnTo>
                  <a:pt x="52" y="3"/>
                </a:lnTo>
                <a:lnTo>
                  <a:pt x="41" y="2"/>
                </a:lnTo>
                <a:lnTo>
                  <a:pt x="31" y="2"/>
                </a:lnTo>
                <a:lnTo>
                  <a:pt x="20" y="0"/>
                </a:lnTo>
                <a:lnTo>
                  <a:pt x="11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21" name="Freeform 61"/>
          <p:cNvSpPr>
            <a:spLocks/>
          </p:cNvSpPr>
          <p:nvPr/>
        </p:nvSpPr>
        <p:spPr bwMode="auto">
          <a:xfrm>
            <a:off x="2287588" y="2917825"/>
            <a:ext cx="306387" cy="328613"/>
          </a:xfrm>
          <a:custGeom>
            <a:avLst/>
            <a:gdLst>
              <a:gd name="T0" fmla="*/ 27720880 w 193"/>
              <a:gd name="T1" fmla="*/ 0 h 207"/>
              <a:gd name="T2" fmla="*/ 17640271 w 193"/>
              <a:gd name="T3" fmla="*/ 0 h 207"/>
              <a:gd name="T4" fmla="*/ 7559663 w 193"/>
              <a:gd name="T5" fmla="*/ 5040320 h 207"/>
              <a:gd name="T6" fmla="*/ 5040304 w 193"/>
              <a:gd name="T7" fmla="*/ 12601594 h 207"/>
              <a:gd name="T8" fmla="*/ 0 w 193"/>
              <a:gd name="T9" fmla="*/ 17641914 h 207"/>
              <a:gd name="T10" fmla="*/ 0 w 193"/>
              <a:gd name="T11" fmla="*/ 27722555 h 207"/>
              <a:gd name="T12" fmla="*/ 0 w 193"/>
              <a:gd name="T13" fmla="*/ 136088645 h 207"/>
              <a:gd name="T14" fmla="*/ 0 w 193"/>
              <a:gd name="T15" fmla="*/ 345262725 h 207"/>
              <a:gd name="T16" fmla="*/ 0 w 193"/>
              <a:gd name="T17" fmla="*/ 453628815 h 207"/>
              <a:gd name="T18" fmla="*/ 5040304 w 193"/>
              <a:gd name="T19" fmla="*/ 463709456 h 207"/>
              <a:gd name="T20" fmla="*/ 7559663 w 193"/>
              <a:gd name="T21" fmla="*/ 468749776 h 207"/>
              <a:gd name="T22" fmla="*/ 7559663 w 193"/>
              <a:gd name="T23" fmla="*/ 476311050 h 207"/>
              <a:gd name="T24" fmla="*/ 12599967 w 193"/>
              <a:gd name="T25" fmla="*/ 481351370 h 207"/>
              <a:gd name="T26" fmla="*/ 22680575 w 193"/>
              <a:gd name="T27" fmla="*/ 481351370 h 207"/>
              <a:gd name="T28" fmla="*/ 27720880 w 193"/>
              <a:gd name="T29" fmla="*/ 486391690 h 207"/>
              <a:gd name="T30" fmla="*/ 57962705 w 193"/>
              <a:gd name="T31" fmla="*/ 486391690 h 207"/>
              <a:gd name="T32" fmla="*/ 108365748 w 193"/>
              <a:gd name="T33" fmla="*/ 496472330 h 207"/>
              <a:gd name="T34" fmla="*/ 163809095 w 193"/>
              <a:gd name="T35" fmla="*/ 498991697 h 207"/>
              <a:gd name="T36" fmla="*/ 214212138 w 193"/>
              <a:gd name="T37" fmla="*/ 498991697 h 207"/>
              <a:gd name="T38" fmla="*/ 267136127 w 193"/>
              <a:gd name="T39" fmla="*/ 504032017 h 207"/>
              <a:gd name="T40" fmla="*/ 322579474 w 193"/>
              <a:gd name="T41" fmla="*/ 514112657 h 207"/>
              <a:gd name="T42" fmla="*/ 372982516 w 193"/>
              <a:gd name="T43" fmla="*/ 519152977 h 207"/>
              <a:gd name="T44" fmla="*/ 425904917 w 193"/>
              <a:gd name="T45" fmla="*/ 521673931 h 207"/>
              <a:gd name="T46" fmla="*/ 458667689 w 193"/>
              <a:gd name="T47" fmla="*/ 521673931 h 207"/>
              <a:gd name="T48" fmla="*/ 463707993 w 193"/>
              <a:gd name="T49" fmla="*/ 519152977 h 207"/>
              <a:gd name="T50" fmla="*/ 473788602 w 193"/>
              <a:gd name="T51" fmla="*/ 519152977 h 207"/>
              <a:gd name="T52" fmla="*/ 476307960 w 193"/>
              <a:gd name="T53" fmla="*/ 514112657 h 207"/>
              <a:gd name="T54" fmla="*/ 481348264 w 193"/>
              <a:gd name="T55" fmla="*/ 509072337 h 207"/>
              <a:gd name="T56" fmla="*/ 486388569 w 193"/>
              <a:gd name="T57" fmla="*/ 504032017 h 207"/>
              <a:gd name="T58" fmla="*/ 486388569 w 193"/>
              <a:gd name="T59" fmla="*/ 496472330 h 207"/>
              <a:gd name="T60" fmla="*/ 486388569 w 193"/>
              <a:gd name="T61" fmla="*/ 385585287 h 207"/>
              <a:gd name="T62" fmla="*/ 486388569 w 193"/>
              <a:gd name="T63" fmla="*/ 176411206 h 207"/>
              <a:gd name="T64" fmla="*/ 486388569 w 193"/>
              <a:gd name="T65" fmla="*/ 68045116 h 207"/>
              <a:gd name="T66" fmla="*/ 486388569 w 193"/>
              <a:gd name="T67" fmla="*/ 57964476 h 207"/>
              <a:gd name="T68" fmla="*/ 481348264 w 193"/>
              <a:gd name="T69" fmla="*/ 52924156 h 207"/>
              <a:gd name="T70" fmla="*/ 476307960 w 193"/>
              <a:gd name="T71" fmla="*/ 45362882 h 207"/>
              <a:gd name="T72" fmla="*/ 473788602 w 193"/>
              <a:gd name="T73" fmla="*/ 40322561 h 207"/>
              <a:gd name="T74" fmla="*/ 468748298 w 193"/>
              <a:gd name="T75" fmla="*/ 35282241 h 207"/>
              <a:gd name="T76" fmla="*/ 463707993 w 193"/>
              <a:gd name="T77" fmla="*/ 30241921 h 207"/>
              <a:gd name="T78" fmla="*/ 453627385 w 193"/>
              <a:gd name="T79" fmla="*/ 30241921 h 207"/>
              <a:gd name="T80" fmla="*/ 400703396 w 193"/>
              <a:gd name="T81" fmla="*/ 27722555 h 207"/>
              <a:gd name="T82" fmla="*/ 350300353 w 193"/>
              <a:gd name="T83" fmla="*/ 22682235 h 207"/>
              <a:gd name="T84" fmla="*/ 294857006 w 193"/>
              <a:gd name="T85" fmla="*/ 17641914 h 207"/>
              <a:gd name="T86" fmla="*/ 239413659 w 193"/>
              <a:gd name="T87" fmla="*/ 12601594 h 207"/>
              <a:gd name="T88" fmla="*/ 191531562 w 193"/>
              <a:gd name="T89" fmla="*/ 12601594 h 207"/>
              <a:gd name="T90" fmla="*/ 136088215 w 193"/>
              <a:gd name="T91" fmla="*/ 7561274 h 207"/>
              <a:gd name="T92" fmla="*/ 85685173 w 193"/>
              <a:gd name="T93" fmla="*/ 5040320 h 207"/>
              <a:gd name="T94" fmla="*/ 30241826 w 193"/>
              <a:gd name="T95" fmla="*/ 0 h 20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93"/>
              <a:gd name="T145" fmla="*/ 0 h 207"/>
              <a:gd name="T146" fmla="*/ 193 w 193"/>
              <a:gd name="T147" fmla="*/ 207 h 20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93" h="207">
                <a:moveTo>
                  <a:pt x="12" y="0"/>
                </a:moveTo>
                <a:lnTo>
                  <a:pt x="11" y="0"/>
                </a:lnTo>
                <a:lnTo>
                  <a:pt x="9" y="0"/>
                </a:lnTo>
                <a:lnTo>
                  <a:pt x="7" y="0"/>
                </a:lnTo>
                <a:lnTo>
                  <a:pt x="5" y="2"/>
                </a:lnTo>
                <a:lnTo>
                  <a:pt x="3" y="2"/>
                </a:lnTo>
                <a:lnTo>
                  <a:pt x="3" y="3"/>
                </a:lnTo>
                <a:lnTo>
                  <a:pt x="2" y="5"/>
                </a:lnTo>
                <a:lnTo>
                  <a:pt x="2" y="7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2"/>
                </a:lnTo>
                <a:lnTo>
                  <a:pt x="0" y="54"/>
                </a:lnTo>
                <a:lnTo>
                  <a:pt x="0" y="95"/>
                </a:lnTo>
                <a:lnTo>
                  <a:pt x="0" y="137"/>
                </a:lnTo>
                <a:lnTo>
                  <a:pt x="0" y="178"/>
                </a:lnTo>
                <a:lnTo>
                  <a:pt x="0" y="180"/>
                </a:lnTo>
                <a:lnTo>
                  <a:pt x="0" y="182"/>
                </a:lnTo>
                <a:lnTo>
                  <a:pt x="2" y="184"/>
                </a:lnTo>
                <a:lnTo>
                  <a:pt x="2" y="186"/>
                </a:lnTo>
                <a:lnTo>
                  <a:pt x="3" y="186"/>
                </a:lnTo>
                <a:lnTo>
                  <a:pt x="3" y="188"/>
                </a:lnTo>
                <a:lnTo>
                  <a:pt x="3" y="189"/>
                </a:lnTo>
                <a:lnTo>
                  <a:pt x="5" y="189"/>
                </a:lnTo>
                <a:lnTo>
                  <a:pt x="5" y="191"/>
                </a:lnTo>
                <a:lnTo>
                  <a:pt x="7" y="191"/>
                </a:lnTo>
                <a:lnTo>
                  <a:pt x="9" y="191"/>
                </a:lnTo>
                <a:lnTo>
                  <a:pt x="9" y="193"/>
                </a:lnTo>
                <a:lnTo>
                  <a:pt x="11" y="193"/>
                </a:lnTo>
                <a:lnTo>
                  <a:pt x="12" y="193"/>
                </a:lnTo>
                <a:lnTo>
                  <a:pt x="23" y="193"/>
                </a:lnTo>
                <a:lnTo>
                  <a:pt x="34" y="195"/>
                </a:lnTo>
                <a:lnTo>
                  <a:pt x="43" y="197"/>
                </a:lnTo>
                <a:lnTo>
                  <a:pt x="54" y="197"/>
                </a:lnTo>
                <a:lnTo>
                  <a:pt x="65" y="198"/>
                </a:lnTo>
                <a:lnTo>
                  <a:pt x="76" y="198"/>
                </a:lnTo>
                <a:lnTo>
                  <a:pt x="85" y="198"/>
                </a:lnTo>
                <a:lnTo>
                  <a:pt x="95" y="200"/>
                </a:lnTo>
                <a:lnTo>
                  <a:pt x="106" y="200"/>
                </a:lnTo>
                <a:lnTo>
                  <a:pt x="117" y="202"/>
                </a:lnTo>
                <a:lnTo>
                  <a:pt x="128" y="204"/>
                </a:lnTo>
                <a:lnTo>
                  <a:pt x="137" y="204"/>
                </a:lnTo>
                <a:lnTo>
                  <a:pt x="148" y="206"/>
                </a:lnTo>
                <a:lnTo>
                  <a:pt x="159" y="206"/>
                </a:lnTo>
                <a:lnTo>
                  <a:pt x="169" y="207"/>
                </a:lnTo>
                <a:lnTo>
                  <a:pt x="180" y="207"/>
                </a:lnTo>
                <a:lnTo>
                  <a:pt x="182" y="207"/>
                </a:lnTo>
                <a:lnTo>
                  <a:pt x="184" y="207"/>
                </a:lnTo>
                <a:lnTo>
                  <a:pt x="184" y="206"/>
                </a:lnTo>
                <a:lnTo>
                  <a:pt x="186" y="206"/>
                </a:lnTo>
                <a:lnTo>
                  <a:pt x="188" y="206"/>
                </a:lnTo>
                <a:lnTo>
                  <a:pt x="189" y="206"/>
                </a:lnTo>
                <a:lnTo>
                  <a:pt x="189" y="204"/>
                </a:lnTo>
                <a:lnTo>
                  <a:pt x="191" y="204"/>
                </a:lnTo>
                <a:lnTo>
                  <a:pt x="191" y="202"/>
                </a:lnTo>
                <a:lnTo>
                  <a:pt x="191" y="200"/>
                </a:lnTo>
                <a:lnTo>
                  <a:pt x="193" y="200"/>
                </a:lnTo>
                <a:lnTo>
                  <a:pt x="193" y="198"/>
                </a:lnTo>
                <a:lnTo>
                  <a:pt x="193" y="197"/>
                </a:lnTo>
                <a:lnTo>
                  <a:pt x="193" y="195"/>
                </a:lnTo>
                <a:lnTo>
                  <a:pt x="193" y="153"/>
                </a:lnTo>
                <a:lnTo>
                  <a:pt x="193" y="112"/>
                </a:lnTo>
                <a:lnTo>
                  <a:pt x="193" y="70"/>
                </a:lnTo>
                <a:lnTo>
                  <a:pt x="193" y="29"/>
                </a:lnTo>
                <a:lnTo>
                  <a:pt x="193" y="27"/>
                </a:lnTo>
                <a:lnTo>
                  <a:pt x="193" y="25"/>
                </a:lnTo>
                <a:lnTo>
                  <a:pt x="193" y="23"/>
                </a:lnTo>
                <a:lnTo>
                  <a:pt x="193" y="21"/>
                </a:lnTo>
                <a:lnTo>
                  <a:pt x="191" y="21"/>
                </a:lnTo>
                <a:lnTo>
                  <a:pt x="191" y="20"/>
                </a:lnTo>
                <a:lnTo>
                  <a:pt x="189" y="18"/>
                </a:lnTo>
                <a:lnTo>
                  <a:pt x="189" y="16"/>
                </a:lnTo>
                <a:lnTo>
                  <a:pt x="188" y="16"/>
                </a:lnTo>
                <a:lnTo>
                  <a:pt x="188" y="14"/>
                </a:lnTo>
                <a:lnTo>
                  <a:pt x="186" y="14"/>
                </a:lnTo>
                <a:lnTo>
                  <a:pt x="184" y="14"/>
                </a:lnTo>
                <a:lnTo>
                  <a:pt x="184" y="12"/>
                </a:lnTo>
                <a:lnTo>
                  <a:pt x="182" y="12"/>
                </a:lnTo>
                <a:lnTo>
                  <a:pt x="180" y="12"/>
                </a:lnTo>
                <a:lnTo>
                  <a:pt x="169" y="11"/>
                </a:lnTo>
                <a:lnTo>
                  <a:pt x="159" y="11"/>
                </a:lnTo>
                <a:lnTo>
                  <a:pt x="148" y="11"/>
                </a:lnTo>
                <a:lnTo>
                  <a:pt x="139" y="9"/>
                </a:lnTo>
                <a:lnTo>
                  <a:pt x="128" y="9"/>
                </a:lnTo>
                <a:lnTo>
                  <a:pt x="117" y="7"/>
                </a:lnTo>
                <a:lnTo>
                  <a:pt x="106" y="7"/>
                </a:lnTo>
                <a:lnTo>
                  <a:pt x="95" y="5"/>
                </a:lnTo>
                <a:lnTo>
                  <a:pt x="85" y="5"/>
                </a:lnTo>
                <a:lnTo>
                  <a:pt x="76" y="5"/>
                </a:lnTo>
                <a:lnTo>
                  <a:pt x="65" y="3"/>
                </a:lnTo>
                <a:lnTo>
                  <a:pt x="54" y="3"/>
                </a:lnTo>
                <a:lnTo>
                  <a:pt x="43" y="2"/>
                </a:lnTo>
                <a:lnTo>
                  <a:pt x="34" y="2"/>
                </a:lnTo>
                <a:lnTo>
                  <a:pt x="23" y="0"/>
                </a:lnTo>
                <a:lnTo>
                  <a:pt x="12" y="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22" name="Freeform 62"/>
          <p:cNvSpPr>
            <a:spLocks/>
          </p:cNvSpPr>
          <p:nvPr/>
        </p:nvSpPr>
        <p:spPr bwMode="auto">
          <a:xfrm>
            <a:off x="2301875" y="2914650"/>
            <a:ext cx="4763" cy="3175"/>
          </a:xfrm>
          <a:custGeom>
            <a:avLst/>
            <a:gdLst>
              <a:gd name="T0" fmla="*/ 5040842 w 3"/>
              <a:gd name="T1" fmla="*/ 5040313 h 2"/>
              <a:gd name="T2" fmla="*/ 7562056 w 3"/>
              <a:gd name="T3" fmla="*/ 5040313 h 2"/>
              <a:gd name="T4" fmla="*/ 7562056 w 3"/>
              <a:gd name="T5" fmla="*/ 0 h 2"/>
              <a:gd name="T6" fmla="*/ 5040842 w 3"/>
              <a:gd name="T7" fmla="*/ 0 h 2"/>
              <a:gd name="T8" fmla="*/ 0 w 3"/>
              <a:gd name="T9" fmla="*/ 0 h 2"/>
              <a:gd name="T10" fmla="*/ 0 w 3"/>
              <a:gd name="T11" fmla="*/ 5040313 h 2"/>
              <a:gd name="T12" fmla="*/ 5040842 w 3"/>
              <a:gd name="T13" fmla="*/ 5040313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2"/>
              <a:gd name="T23" fmla="*/ 3 w 3"/>
              <a:gd name="T24" fmla="*/ 2 h 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2">
                <a:moveTo>
                  <a:pt x="2" y="2"/>
                </a:move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23" name="Freeform 63"/>
          <p:cNvSpPr>
            <a:spLocks/>
          </p:cNvSpPr>
          <p:nvPr/>
        </p:nvSpPr>
        <p:spPr bwMode="auto">
          <a:xfrm>
            <a:off x="2298700" y="2914650"/>
            <a:ext cx="6350" cy="6350"/>
          </a:xfrm>
          <a:custGeom>
            <a:avLst/>
            <a:gdLst>
              <a:gd name="T0" fmla="*/ 5040313 w 4"/>
              <a:gd name="T1" fmla="*/ 10080625 h 4"/>
              <a:gd name="T2" fmla="*/ 10080625 w 4"/>
              <a:gd name="T3" fmla="*/ 5040313 h 4"/>
              <a:gd name="T4" fmla="*/ 10080625 w 4"/>
              <a:gd name="T5" fmla="*/ 0 h 4"/>
              <a:gd name="T6" fmla="*/ 5040313 w 4"/>
              <a:gd name="T7" fmla="*/ 0 h 4"/>
              <a:gd name="T8" fmla="*/ 0 w 4"/>
              <a:gd name="T9" fmla="*/ 0 h 4"/>
              <a:gd name="T10" fmla="*/ 0 w 4"/>
              <a:gd name="T11" fmla="*/ 5040313 h 4"/>
              <a:gd name="T12" fmla="*/ 0 w 4"/>
              <a:gd name="T13" fmla="*/ 10080625 h 4"/>
              <a:gd name="T14" fmla="*/ 5040313 w 4"/>
              <a:gd name="T15" fmla="*/ 10080625 h 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"/>
              <a:gd name="T25" fmla="*/ 0 h 4"/>
              <a:gd name="T26" fmla="*/ 4 w 4"/>
              <a:gd name="T27" fmla="*/ 4 h 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" h="4">
                <a:moveTo>
                  <a:pt x="2" y="4"/>
                </a:move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2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24" name="Freeform 64"/>
          <p:cNvSpPr>
            <a:spLocks/>
          </p:cNvSpPr>
          <p:nvPr/>
        </p:nvSpPr>
        <p:spPr bwMode="auto">
          <a:xfrm>
            <a:off x="2292350" y="2914650"/>
            <a:ext cx="9525" cy="7938"/>
          </a:xfrm>
          <a:custGeom>
            <a:avLst/>
            <a:gdLst>
              <a:gd name="T0" fmla="*/ 10080625 w 6"/>
              <a:gd name="T1" fmla="*/ 10081260 h 5"/>
              <a:gd name="T2" fmla="*/ 15120938 w 6"/>
              <a:gd name="T3" fmla="*/ 10081260 h 5"/>
              <a:gd name="T4" fmla="*/ 10080625 w 6"/>
              <a:gd name="T5" fmla="*/ 0 h 5"/>
              <a:gd name="T6" fmla="*/ 10080625 w 6"/>
              <a:gd name="T7" fmla="*/ 5040630 h 5"/>
              <a:gd name="T8" fmla="*/ 5040313 w 6"/>
              <a:gd name="T9" fmla="*/ 5040630 h 5"/>
              <a:gd name="T10" fmla="*/ 0 w 6"/>
              <a:gd name="T11" fmla="*/ 10081260 h 5"/>
              <a:gd name="T12" fmla="*/ 5040313 w 6"/>
              <a:gd name="T13" fmla="*/ 10081260 h 5"/>
              <a:gd name="T14" fmla="*/ 5040313 w 6"/>
              <a:gd name="T15" fmla="*/ 12602369 h 5"/>
              <a:gd name="T16" fmla="*/ 10080625 w 6"/>
              <a:gd name="T17" fmla="*/ 10081260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5"/>
              <a:gd name="T29" fmla="*/ 6 w 6"/>
              <a:gd name="T30" fmla="*/ 5 h 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5">
                <a:moveTo>
                  <a:pt x="4" y="4"/>
                </a:moveTo>
                <a:lnTo>
                  <a:pt x="6" y="4"/>
                </a:lnTo>
                <a:lnTo>
                  <a:pt x="4" y="0"/>
                </a:lnTo>
                <a:lnTo>
                  <a:pt x="4" y="2"/>
                </a:lnTo>
                <a:lnTo>
                  <a:pt x="2" y="2"/>
                </a:lnTo>
                <a:lnTo>
                  <a:pt x="0" y="4"/>
                </a:lnTo>
                <a:lnTo>
                  <a:pt x="2" y="4"/>
                </a:lnTo>
                <a:lnTo>
                  <a:pt x="2" y="5"/>
                </a:lnTo>
                <a:lnTo>
                  <a:pt x="4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25" name="Freeform 65"/>
          <p:cNvSpPr>
            <a:spLocks/>
          </p:cNvSpPr>
          <p:nvPr/>
        </p:nvSpPr>
        <p:spPr bwMode="auto">
          <a:xfrm>
            <a:off x="2290763" y="2917825"/>
            <a:ext cx="7937" cy="4763"/>
          </a:xfrm>
          <a:custGeom>
            <a:avLst/>
            <a:gdLst>
              <a:gd name="T0" fmla="*/ 7559199 w 5"/>
              <a:gd name="T1" fmla="*/ 7562056 h 3"/>
              <a:gd name="T2" fmla="*/ 2519204 w 5"/>
              <a:gd name="T3" fmla="*/ 7562056 h 3"/>
              <a:gd name="T4" fmla="*/ 7559199 w 5"/>
              <a:gd name="T5" fmla="*/ 7562056 h 3"/>
              <a:gd name="T6" fmla="*/ 12599194 w 5"/>
              <a:gd name="T7" fmla="*/ 7562056 h 3"/>
              <a:gd name="T8" fmla="*/ 12599194 w 5"/>
              <a:gd name="T9" fmla="*/ 5040842 h 3"/>
              <a:gd name="T10" fmla="*/ 7559199 w 5"/>
              <a:gd name="T11" fmla="*/ 0 h 3"/>
              <a:gd name="T12" fmla="*/ 2519204 w 5"/>
              <a:gd name="T13" fmla="*/ 5040842 h 3"/>
              <a:gd name="T14" fmla="*/ 7559199 w 5"/>
              <a:gd name="T15" fmla="*/ 0 h 3"/>
              <a:gd name="T16" fmla="*/ 2519204 w 5"/>
              <a:gd name="T17" fmla="*/ 0 h 3"/>
              <a:gd name="T18" fmla="*/ 2519204 w 5"/>
              <a:gd name="T19" fmla="*/ 5040842 h 3"/>
              <a:gd name="T20" fmla="*/ 0 w 5"/>
              <a:gd name="T21" fmla="*/ 7562056 h 3"/>
              <a:gd name="T22" fmla="*/ 2519204 w 5"/>
              <a:gd name="T23" fmla="*/ 5040842 h 3"/>
              <a:gd name="T24" fmla="*/ 0 w 5"/>
              <a:gd name="T25" fmla="*/ 5040842 h 3"/>
              <a:gd name="T26" fmla="*/ 0 w 5"/>
              <a:gd name="T27" fmla="*/ 7562056 h 3"/>
              <a:gd name="T28" fmla="*/ 2519204 w 5"/>
              <a:gd name="T29" fmla="*/ 7562056 h 3"/>
              <a:gd name="T30" fmla="*/ 7559199 w 5"/>
              <a:gd name="T31" fmla="*/ 7562056 h 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"/>
              <a:gd name="T49" fmla="*/ 0 h 3"/>
              <a:gd name="T50" fmla="*/ 5 w 5"/>
              <a:gd name="T51" fmla="*/ 3 h 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" h="3">
                <a:moveTo>
                  <a:pt x="3" y="3"/>
                </a:moveTo>
                <a:lnTo>
                  <a:pt x="1" y="3"/>
                </a:lnTo>
                <a:lnTo>
                  <a:pt x="3" y="3"/>
                </a:lnTo>
                <a:lnTo>
                  <a:pt x="5" y="3"/>
                </a:lnTo>
                <a:lnTo>
                  <a:pt x="5" y="2"/>
                </a:lnTo>
                <a:lnTo>
                  <a:pt x="3" y="0"/>
                </a:lnTo>
                <a:lnTo>
                  <a:pt x="1" y="2"/>
                </a:lnTo>
                <a:lnTo>
                  <a:pt x="3" y="0"/>
                </a:ln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1" y="2"/>
                </a:lnTo>
                <a:lnTo>
                  <a:pt x="0" y="2"/>
                </a:lnTo>
                <a:lnTo>
                  <a:pt x="0" y="3"/>
                </a:lnTo>
                <a:lnTo>
                  <a:pt x="1" y="3"/>
                </a:lnTo>
                <a:lnTo>
                  <a:pt x="3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26" name="Freeform 66"/>
          <p:cNvSpPr>
            <a:spLocks/>
          </p:cNvSpPr>
          <p:nvPr/>
        </p:nvSpPr>
        <p:spPr bwMode="auto">
          <a:xfrm>
            <a:off x="2287588" y="2921000"/>
            <a:ext cx="7937" cy="4763"/>
          </a:xfrm>
          <a:custGeom>
            <a:avLst/>
            <a:gdLst>
              <a:gd name="T0" fmla="*/ 7559199 w 5"/>
              <a:gd name="T1" fmla="*/ 7562056 h 3"/>
              <a:gd name="T2" fmla="*/ 12599194 w 5"/>
              <a:gd name="T3" fmla="*/ 7562056 h 3"/>
              <a:gd name="T4" fmla="*/ 12599194 w 5"/>
              <a:gd name="T5" fmla="*/ 2521215 h 3"/>
              <a:gd name="T6" fmla="*/ 5039995 w 5"/>
              <a:gd name="T7" fmla="*/ 2521215 h 3"/>
              <a:gd name="T8" fmla="*/ 5039995 w 5"/>
              <a:gd name="T9" fmla="*/ 0 h 3"/>
              <a:gd name="T10" fmla="*/ 5039995 w 5"/>
              <a:gd name="T11" fmla="*/ 2521215 h 3"/>
              <a:gd name="T12" fmla="*/ 0 w 5"/>
              <a:gd name="T13" fmla="*/ 7562056 h 3"/>
              <a:gd name="T14" fmla="*/ 5039995 w 5"/>
              <a:gd name="T15" fmla="*/ 2521215 h 3"/>
              <a:gd name="T16" fmla="*/ 0 w 5"/>
              <a:gd name="T17" fmla="*/ 2521215 h 3"/>
              <a:gd name="T18" fmla="*/ 0 w 5"/>
              <a:gd name="T19" fmla="*/ 7562056 h 3"/>
              <a:gd name="T20" fmla="*/ 5039995 w 5"/>
              <a:gd name="T21" fmla="*/ 7562056 h 3"/>
              <a:gd name="T22" fmla="*/ 7559199 w 5"/>
              <a:gd name="T23" fmla="*/ 7562056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"/>
              <a:gd name="T37" fmla="*/ 0 h 3"/>
              <a:gd name="T38" fmla="*/ 5 w 5"/>
              <a:gd name="T39" fmla="*/ 3 h 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" h="3">
                <a:moveTo>
                  <a:pt x="3" y="3"/>
                </a:moveTo>
                <a:lnTo>
                  <a:pt x="5" y="3"/>
                </a:lnTo>
                <a:lnTo>
                  <a:pt x="5" y="1"/>
                </a:lnTo>
                <a:lnTo>
                  <a:pt x="2" y="1"/>
                </a:lnTo>
                <a:lnTo>
                  <a:pt x="2" y="0"/>
                </a:lnTo>
                <a:lnTo>
                  <a:pt x="2" y="1"/>
                </a:lnTo>
                <a:lnTo>
                  <a:pt x="0" y="3"/>
                </a:lnTo>
                <a:lnTo>
                  <a:pt x="2" y="1"/>
                </a:lnTo>
                <a:lnTo>
                  <a:pt x="0" y="1"/>
                </a:lnTo>
                <a:lnTo>
                  <a:pt x="0" y="3"/>
                </a:lnTo>
                <a:lnTo>
                  <a:pt x="2" y="3"/>
                </a:lnTo>
                <a:lnTo>
                  <a:pt x="3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27" name="Freeform 67"/>
          <p:cNvSpPr>
            <a:spLocks/>
          </p:cNvSpPr>
          <p:nvPr/>
        </p:nvSpPr>
        <p:spPr bwMode="auto">
          <a:xfrm>
            <a:off x="2287588" y="2925763"/>
            <a:ext cx="4762" cy="6350"/>
          </a:xfrm>
          <a:custGeom>
            <a:avLst/>
            <a:gdLst>
              <a:gd name="T0" fmla="*/ 5039783 w 3"/>
              <a:gd name="T1" fmla="*/ 5040313 h 4"/>
              <a:gd name="T2" fmla="*/ 7558881 w 3"/>
              <a:gd name="T3" fmla="*/ 5040313 h 4"/>
              <a:gd name="T4" fmla="*/ 7558881 w 3"/>
              <a:gd name="T5" fmla="*/ 0 h 4"/>
              <a:gd name="T6" fmla="*/ 0 w 3"/>
              <a:gd name="T7" fmla="*/ 0 h 4"/>
              <a:gd name="T8" fmla="*/ 0 w 3"/>
              <a:gd name="T9" fmla="*/ 5040313 h 4"/>
              <a:gd name="T10" fmla="*/ 0 w 3"/>
              <a:gd name="T11" fmla="*/ 10080625 h 4"/>
              <a:gd name="T12" fmla="*/ 5039783 w 3"/>
              <a:gd name="T13" fmla="*/ 10080625 h 4"/>
              <a:gd name="T14" fmla="*/ 5039783 w 3"/>
              <a:gd name="T15" fmla="*/ 5040313 h 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4"/>
              <a:gd name="T26" fmla="*/ 3 w 3"/>
              <a:gd name="T27" fmla="*/ 4 h 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4">
                <a:moveTo>
                  <a:pt x="2" y="2"/>
                </a:moveTo>
                <a:lnTo>
                  <a:pt x="3" y="2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2" y="4"/>
                </a:lnTo>
                <a:lnTo>
                  <a:pt x="2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28" name="Freeform 68"/>
          <p:cNvSpPr>
            <a:spLocks/>
          </p:cNvSpPr>
          <p:nvPr/>
        </p:nvSpPr>
        <p:spPr bwMode="auto">
          <a:xfrm>
            <a:off x="2284413" y="2928938"/>
            <a:ext cx="6350" cy="6350"/>
          </a:xfrm>
          <a:custGeom>
            <a:avLst/>
            <a:gdLst>
              <a:gd name="T0" fmla="*/ 10080625 w 4"/>
              <a:gd name="T1" fmla="*/ 5040313 h 4"/>
              <a:gd name="T2" fmla="*/ 10080625 w 4"/>
              <a:gd name="T3" fmla="*/ 0 h 4"/>
              <a:gd name="T4" fmla="*/ 5040313 w 4"/>
              <a:gd name="T5" fmla="*/ 0 h 4"/>
              <a:gd name="T6" fmla="*/ 0 w 4"/>
              <a:gd name="T7" fmla="*/ 0 h 4"/>
              <a:gd name="T8" fmla="*/ 0 w 4"/>
              <a:gd name="T9" fmla="*/ 5040313 h 4"/>
              <a:gd name="T10" fmla="*/ 0 w 4"/>
              <a:gd name="T11" fmla="*/ 10080625 h 4"/>
              <a:gd name="T12" fmla="*/ 5040313 w 4"/>
              <a:gd name="T13" fmla="*/ 10080625 h 4"/>
              <a:gd name="T14" fmla="*/ 10080625 w 4"/>
              <a:gd name="T15" fmla="*/ 10080625 h 4"/>
              <a:gd name="T16" fmla="*/ 10080625 w 4"/>
              <a:gd name="T17" fmla="*/ 5040313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"/>
              <a:gd name="T28" fmla="*/ 0 h 4"/>
              <a:gd name="T29" fmla="*/ 4 w 4"/>
              <a:gd name="T30" fmla="*/ 4 h 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" h="4">
                <a:moveTo>
                  <a:pt x="4" y="2"/>
                </a:move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2" y="4"/>
                </a:lnTo>
                <a:lnTo>
                  <a:pt x="4" y="4"/>
                </a:lnTo>
                <a:lnTo>
                  <a:pt x="4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29" name="Freeform 69"/>
          <p:cNvSpPr>
            <a:spLocks/>
          </p:cNvSpPr>
          <p:nvPr/>
        </p:nvSpPr>
        <p:spPr bwMode="auto">
          <a:xfrm>
            <a:off x="2284413" y="2932113"/>
            <a:ext cx="6350" cy="7937"/>
          </a:xfrm>
          <a:custGeom>
            <a:avLst/>
            <a:gdLst>
              <a:gd name="T0" fmla="*/ 10080625 w 4"/>
              <a:gd name="T1" fmla="*/ 7559199 h 5"/>
              <a:gd name="T2" fmla="*/ 10080625 w 4"/>
              <a:gd name="T3" fmla="*/ 5039995 h 5"/>
              <a:gd name="T4" fmla="*/ 10080625 w 4"/>
              <a:gd name="T5" fmla="*/ 0 h 5"/>
              <a:gd name="T6" fmla="*/ 0 w 4"/>
              <a:gd name="T7" fmla="*/ 0 h 5"/>
              <a:gd name="T8" fmla="*/ 0 w 4"/>
              <a:gd name="T9" fmla="*/ 5039995 h 5"/>
              <a:gd name="T10" fmla="*/ 0 w 4"/>
              <a:gd name="T11" fmla="*/ 7559199 h 5"/>
              <a:gd name="T12" fmla="*/ 5040313 w 4"/>
              <a:gd name="T13" fmla="*/ 12599194 h 5"/>
              <a:gd name="T14" fmla="*/ 10080625 w 4"/>
              <a:gd name="T15" fmla="*/ 7559199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"/>
              <a:gd name="T25" fmla="*/ 0 h 5"/>
              <a:gd name="T26" fmla="*/ 4 w 4"/>
              <a:gd name="T27" fmla="*/ 5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" h="5">
                <a:moveTo>
                  <a:pt x="4" y="3"/>
                </a:moveTo>
                <a:lnTo>
                  <a:pt x="4" y="2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3"/>
                </a:lnTo>
                <a:lnTo>
                  <a:pt x="2" y="5"/>
                </a:lnTo>
                <a:lnTo>
                  <a:pt x="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30" name="Freeform 70"/>
          <p:cNvSpPr>
            <a:spLocks/>
          </p:cNvSpPr>
          <p:nvPr/>
        </p:nvSpPr>
        <p:spPr bwMode="auto">
          <a:xfrm>
            <a:off x="2284413" y="2936875"/>
            <a:ext cx="6350" cy="266700"/>
          </a:xfrm>
          <a:custGeom>
            <a:avLst/>
            <a:gdLst>
              <a:gd name="T0" fmla="*/ 10080625 w 4"/>
              <a:gd name="T1" fmla="*/ 418345938 h 168"/>
              <a:gd name="T2" fmla="*/ 10080625 w 4"/>
              <a:gd name="T3" fmla="*/ 315018738 h 168"/>
              <a:gd name="T4" fmla="*/ 10080625 w 4"/>
              <a:gd name="T5" fmla="*/ 209173763 h 168"/>
              <a:gd name="T6" fmla="*/ 10080625 w 4"/>
              <a:gd name="T7" fmla="*/ 105846563 h 168"/>
              <a:gd name="T8" fmla="*/ 10080625 w 4"/>
              <a:gd name="T9" fmla="*/ 0 h 168"/>
              <a:gd name="T10" fmla="*/ 0 w 4"/>
              <a:gd name="T11" fmla="*/ 0 h 168"/>
              <a:gd name="T12" fmla="*/ 0 w 4"/>
              <a:gd name="T13" fmla="*/ 105846563 h 168"/>
              <a:gd name="T14" fmla="*/ 0 w 4"/>
              <a:gd name="T15" fmla="*/ 209173763 h 168"/>
              <a:gd name="T16" fmla="*/ 0 w 4"/>
              <a:gd name="T17" fmla="*/ 315018738 h 168"/>
              <a:gd name="T18" fmla="*/ 0 w 4"/>
              <a:gd name="T19" fmla="*/ 418345938 h 168"/>
              <a:gd name="T20" fmla="*/ 5040313 w 4"/>
              <a:gd name="T21" fmla="*/ 423386250 h 168"/>
              <a:gd name="T22" fmla="*/ 10080625 w 4"/>
              <a:gd name="T23" fmla="*/ 418345938 h 1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"/>
              <a:gd name="T37" fmla="*/ 0 h 168"/>
              <a:gd name="T38" fmla="*/ 4 w 4"/>
              <a:gd name="T39" fmla="*/ 168 h 16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" h="168">
                <a:moveTo>
                  <a:pt x="4" y="166"/>
                </a:moveTo>
                <a:lnTo>
                  <a:pt x="4" y="125"/>
                </a:lnTo>
                <a:lnTo>
                  <a:pt x="4" y="83"/>
                </a:lnTo>
                <a:lnTo>
                  <a:pt x="4" y="42"/>
                </a:lnTo>
                <a:lnTo>
                  <a:pt x="4" y="0"/>
                </a:lnTo>
                <a:lnTo>
                  <a:pt x="0" y="0"/>
                </a:lnTo>
                <a:lnTo>
                  <a:pt x="0" y="42"/>
                </a:lnTo>
                <a:lnTo>
                  <a:pt x="0" y="83"/>
                </a:lnTo>
                <a:lnTo>
                  <a:pt x="0" y="125"/>
                </a:lnTo>
                <a:lnTo>
                  <a:pt x="0" y="166"/>
                </a:lnTo>
                <a:lnTo>
                  <a:pt x="2" y="168"/>
                </a:lnTo>
                <a:lnTo>
                  <a:pt x="4" y="1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31" name="Freeform 71"/>
          <p:cNvSpPr>
            <a:spLocks/>
          </p:cNvSpPr>
          <p:nvPr/>
        </p:nvSpPr>
        <p:spPr bwMode="auto">
          <a:xfrm>
            <a:off x="2284413" y="3200400"/>
            <a:ext cx="6350" cy="6350"/>
          </a:xfrm>
          <a:custGeom>
            <a:avLst/>
            <a:gdLst>
              <a:gd name="T0" fmla="*/ 10080625 w 4"/>
              <a:gd name="T1" fmla="*/ 5040313 h 4"/>
              <a:gd name="T2" fmla="*/ 10080625 w 4"/>
              <a:gd name="T3" fmla="*/ 0 h 4"/>
              <a:gd name="T4" fmla="*/ 0 w 4"/>
              <a:gd name="T5" fmla="*/ 0 h 4"/>
              <a:gd name="T6" fmla="*/ 0 w 4"/>
              <a:gd name="T7" fmla="*/ 5040313 h 4"/>
              <a:gd name="T8" fmla="*/ 0 w 4"/>
              <a:gd name="T9" fmla="*/ 10080625 h 4"/>
              <a:gd name="T10" fmla="*/ 5040313 w 4"/>
              <a:gd name="T11" fmla="*/ 10080625 h 4"/>
              <a:gd name="T12" fmla="*/ 10080625 w 4"/>
              <a:gd name="T13" fmla="*/ 10080625 h 4"/>
              <a:gd name="T14" fmla="*/ 10080625 w 4"/>
              <a:gd name="T15" fmla="*/ 5040313 h 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"/>
              <a:gd name="T25" fmla="*/ 0 h 4"/>
              <a:gd name="T26" fmla="*/ 4 w 4"/>
              <a:gd name="T27" fmla="*/ 4 h 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" h="4">
                <a:moveTo>
                  <a:pt x="4" y="2"/>
                </a:move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2" y="4"/>
                </a:lnTo>
                <a:lnTo>
                  <a:pt x="4" y="4"/>
                </a:lnTo>
                <a:lnTo>
                  <a:pt x="4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32" name="Freeform 72"/>
          <p:cNvSpPr>
            <a:spLocks/>
          </p:cNvSpPr>
          <p:nvPr/>
        </p:nvSpPr>
        <p:spPr bwMode="auto">
          <a:xfrm>
            <a:off x="2284413" y="3203575"/>
            <a:ext cx="6350" cy="6350"/>
          </a:xfrm>
          <a:custGeom>
            <a:avLst/>
            <a:gdLst>
              <a:gd name="T0" fmla="*/ 10080625 w 4"/>
              <a:gd name="T1" fmla="*/ 5040313 h 4"/>
              <a:gd name="T2" fmla="*/ 10080625 w 4"/>
              <a:gd name="T3" fmla="*/ 0 h 4"/>
              <a:gd name="T4" fmla="*/ 0 w 4"/>
              <a:gd name="T5" fmla="*/ 0 h 4"/>
              <a:gd name="T6" fmla="*/ 0 w 4"/>
              <a:gd name="T7" fmla="*/ 5040313 h 4"/>
              <a:gd name="T8" fmla="*/ 5040313 w 4"/>
              <a:gd name="T9" fmla="*/ 10080625 h 4"/>
              <a:gd name="T10" fmla="*/ 10080625 w 4"/>
              <a:gd name="T11" fmla="*/ 10080625 h 4"/>
              <a:gd name="T12" fmla="*/ 10080625 w 4"/>
              <a:gd name="T13" fmla="*/ 5040313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4"/>
              <a:gd name="T23" fmla="*/ 4 w 4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4">
                <a:moveTo>
                  <a:pt x="4" y="2"/>
                </a:move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2" y="4"/>
                </a:lnTo>
                <a:lnTo>
                  <a:pt x="4" y="4"/>
                </a:lnTo>
                <a:lnTo>
                  <a:pt x="4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33" name="Freeform 73"/>
          <p:cNvSpPr>
            <a:spLocks/>
          </p:cNvSpPr>
          <p:nvPr/>
        </p:nvSpPr>
        <p:spPr bwMode="auto">
          <a:xfrm>
            <a:off x="2287588" y="3206750"/>
            <a:ext cx="4762" cy="9525"/>
          </a:xfrm>
          <a:custGeom>
            <a:avLst/>
            <a:gdLst>
              <a:gd name="T0" fmla="*/ 5039783 w 3"/>
              <a:gd name="T1" fmla="*/ 5040313 h 6"/>
              <a:gd name="T2" fmla="*/ 7558881 w 3"/>
              <a:gd name="T3" fmla="*/ 10080625 h 6"/>
              <a:gd name="T4" fmla="*/ 7558881 w 3"/>
              <a:gd name="T5" fmla="*/ 5040313 h 6"/>
              <a:gd name="T6" fmla="*/ 5039783 w 3"/>
              <a:gd name="T7" fmla="*/ 0 h 6"/>
              <a:gd name="T8" fmla="*/ 0 w 3"/>
              <a:gd name="T9" fmla="*/ 5040313 h 6"/>
              <a:gd name="T10" fmla="*/ 0 w 3"/>
              <a:gd name="T11" fmla="*/ 10080625 h 6"/>
              <a:gd name="T12" fmla="*/ 5039783 w 3"/>
              <a:gd name="T13" fmla="*/ 15120938 h 6"/>
              <a:gd name="T14" fmla="*/ 0 w 3"/>
              <a:gd name="T15" fmla="*/ 10080625 h 6"/>
              <a:gd name="T16" fmla="*/ 0 w 3"/>
              <a:gd name="T17" fmla="*/ 15120938 h 6"/>
              <a:gd name="T18" fmla="*/ 5039783 w 3"/>
              <a:gd name="T19" fmla="*/ 15120938 h 6"/>
              <a:gd name="T20" fmla="*/ 7558881 w 3"/>
              <a:gd name="T21" fmla="*/ 15120938 h 6"/>
              <a:gd name="T22" fmla="*/ 7558881 w 3"/>
              <a:gd name="T23" fmla="*/ 10080625 h 6"/>
              <a:gd name="T24" fmla="*/ 5039783 w 3"/>
              <a:gd name="T25" fmla="*/ 5040313 h 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"/>
              <a:gd name="T40" fmla="*/ 0 h 6"/>
              <a:gd name="T41" fmla="*/ 3 w 3"/>
              <a:gd name="T42" fmla="*/ 6 h 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" h="6">
                <a:moveTo>
                  <a:pt x="2" y="2"/>
                </a:moveTo>
                <a:lnTo>
                  <a:pt x="3" y="4"/>
                </a:lnTo>
                <a:lnTo>
                  <a:pt x="3" y="2"/>
                </a:lnTo>
                <a:lnTo>
                  <a:pt x="2" y="0"/>
                </a:lnTo>
                <a:lnTo>
                  <a:pt x="0" y="2"/>
                </a:lnTo>
                <a:lnTo>
                  <a:pt x="0" y="4"/>
                </a:lnTo>
                <a:lnTo>
                  <a:pt x="2" y="6"/>
                </a:lnTo>
                <a:lnTo>
                  <a:pt x="0" y="4"/>
                </a:lnTo>
                <a:lnTo>
                  <a:pt x="0" y="6"/>
                </a:lnTo>
                <a:lnTo>
                  <a:pt x="2" y="6"/>
                </a:lnTo>
                <a:lnTo>
                  <a:pt x="3" y="6"/>
                </a:lnTo>
                <a:lnTo>
                  <a:pt x="3" y="4"/>
                </a:lnTo>
                <a:lnTo>
                  <a:pt x="2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34" name="Freeform 74"/>
          <p:cNvSpPr>
            <a:spLocks/>
          </p:cNvSpPr>
          <p:nvPr/>
        </p:nvSpPr>
        <p:spPr bwMode="auto">
          <a:xfrm>
            <a:off x="2290763" y="3209925"/>
            <a:ext cx="4762" cy="7938"/>
          </a:xfrm>
          <a:custGeom>
            <a:avLst/>
            <a:gdLst>
              <a:gd name="T0" fmla="*/ 7558881 w 3"/>
              <a:gd name="T1" fmla="*/ 10081260 h 5"/>
              <a:gd name="T2" fmla="*/ 7558881 w 3"/>
              <a:gd name="T3" fmla="*/ 5040630 h 5"/>
              <a:gd name="T4" fmla="*/ 2519098 w 3"/>
              <a:gd name="T5" fmla="*/ 0 h 5"/>
              <a:gd name="T6" fmla="*/ 0 w 3"/>
              <a:gd name="T7" fmla="*/ 0 h 5"/>
              <a:gd name="T8" fmla="*/ 0 w 3"/>
              <a:gd name="T9" fmla="*/ 10081260 h 5"/>
              <a:gd name="T10" fmla="*/ 0 w 3"/>
              <a:gd name="T11" fmla="*/ 12602369 h 5"/>
              <a:gd name="T12" fmla="*/ 0 w 3"/>
              <a:gd name="T13" fmla="*/ 10081260 h 5"/>
              <a:gd name="T14" fmla="*/ 0 w 3"/>
              <a:gd name="T15" fmla="*/ 12602369 h 5"/>
              <a:gd name="T16" fmla="*/ 2519098 w 3"/>
              <a:gd name="T17" fmla="*/ 12602369 h 5"/>
              <a:gd name="T18" fmla="*/ 7558881 w 3"/>
              <a:gd name="T19" fmla="*/ 12602369 h 5"/>
              <a:gd name="T20" fmla="*/ 7558881 w 3"/>
              <a:gd name="T21" fmla="*/ 10081260 h 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"/>
              <a:gd name="T34" fmla="*/ 0 h 5"/>
              <a:gd name="T35" fmla="*/ 3 w 3"/>
              <a:gd name="T36" fmla="*/ 5 h 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" h="5">
                <a:moveTo>
                  <a:pt x="3" y="4"/>
                </a:move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0" y="4"/>
                </a:lnTo>
                <a:lnTo>
                  <a:pt x="0" y="5"/>
                </a:lnTo>
                <a:lnTo>
                  <a:pt x="0" y="4"/>
                </a:lnTo>
                <a:lnTo>
                  <a:pt x="0" y="5"/>
                </a:lnTo>
                <a:lnTo>
                  <a:pt x="1" y="5"/>
                </a:lnTo>
                <a:lnTo>
                  <a:pt x="3" y="5"/>
                </a:lnTo>
                <a:lnTo>
                  <a:pt x="3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35" name="Freeform 75"/>
          <p:cNvSpPr>
            <a:spLocks/>
          </p:cNvSpPr>
          <p:nvPr/>
        </p:nvSpPr>
        <p:spPr bwMode="auto">
          <a:xfrm>
            <a:off x="2290763" y="3216275"/>
            <a:ext cx="7937" cy="7938"/>
          </a:xfrm>
          <a:custGeom>
            <a:avLst/>
            <a:gdLst>
              <a:gd name="T0" fmla="*/ 7559199 w 5"/>
              <a:gd name="T1" fmla="*/ 2521109 h 5"/>
              <a:gd name="T2" fmla="*/ 12599194 w 5"/>
              <a:gd name="T3" fmla="*/ 2521109 h 5"/>
              <a:gd name="T4" fmla="*/ 12599194 w 5"/>
              <a:gd name="T5" fmla="*/ 0 h 5"/>
              <a:gd name="T6" fmla="*/ 7559199 w 5"/>
              <a:gd name="T7" fmla="*/ 0 h 5"/>
              <a:gd name="T8" fmla="*/ 0 w 5"/>
              <a:gd name="T9" fmla="*/ 2521109 h 5"/>
              <a:gd name="T10" fmla="*/ 2519204 w 5"/>
              <a:gd name="T11" fmla="*/ 2521109 h 5"/>
              <a:gd name="T12" fmla="*/ 2519204 w 5"/>
              <a:gd name="T13" fmla="*/ 7561739 h 5"/>
              <a:gd name="T14" fmla="*/ 7559199 w 5"/>
              <a:gd name="T15" fmla="*/ 7561739 h 5"/>
              <a:gd name="T16" fmla="*/ 7559199 w 5"/>
              <a:gd name="T17" fmla="*/ 12602369 h 5"/>
              <a:gd name="T18" fmla="*/ 7559199 w 5"/>
              <a:gd name="T19" fmla="*/ 7561739 h 5"/>
              <a:gd name="T20" fmla="*/ 12599194 w 5"/>
              <a:gd name="T21" fmla="*/ 7561739 h 5"/>
              <a:gd name="T22" fmla="*/ 12599194 w 5"/>
              <a:gd name="T23" fmla="*/ 2521109 h 5"/>
              <a:gd name="T24" fmla="*/ 7559199 w 5"/>
              <a:gd name="T25" fmla="*/ 2521109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"/>
              <a:gd name="T40" fmla="*/ 0 h 5"/>
              <a:gd name="T41" fmla="*/ 5 w 5"/>
              <a:gd name="T42" fmla="*/ 5 h 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" h="5">
                <a:moveTo>
                  <a:pt x="3" y="1"/>
                </a:moveTo>
                <a:lnTo>
                  <a:pt x="5" y="1"/>
                </a:lnTo>
                <a:lnTo>
                  <a:pt x="5" y="0"/>
                </a:lnTo>
                <a:lnTo>
                  <a:pt x="3" y="0"/>
                </a:lnTo>
                <a:lnTo>
                  <a:pt x="0" y="1"/>
                </a:lnTo>
                <a:lnTo>
                  <a:pt x="1" y="1"/>
                </a:lnTo>
                <a:lnTo>
                  <a:pt x="1" y="3"/>
                </a:lnTo>
                <a:lnTo>
                  <a:pt x="3" y="3"/>
                </a:lnTo>
                <a:lnTo>
                  <a:pt x="3" y="5"/>
                </a:lnTo>
                <a:lnTo>
                  <a:pt x="3" y="3"/>
                </a:lnTo>
                <a:lnTo>
                  <a:pt x="5" y="3"/>
                </a:lnTo>
                <a:lnTo>
                  <a:pt x="5" y="1"/>
                </a:lnTo>
                <a:lnTo>
                  <a:pt x="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36" name="Freeform 76"/>
          <p:cNvSpPr>
            <a:spLocks/>
          </p:cNvSpPr>
          <p:nvPr/>
        </p:nvSpPr>
        <p:spPr bwMode="auto">
          <a:xfrm>
            <a:off x="2295525" y="3217863"/>
            <a:ext cx="6350" cy="6350"/>
          </a:xfrm>
          <a:custGeom>
            <a:avLst/>
            <a:gdLst>
              <a:gd name="T0" fmla="*/ 10080625 w 4"/>
              <a:gd name="T1" fmla="*/ 0 h 4"/>
              <a:gd name="T2" fmla="*/ 10080625 w 4"/>
              <a:gd name="T3" fmla="*/ 5040313 h 4"/>
              <a:gd name="T4" fmla="*/ 10080625 w 4"/>
              <a:gd name="T5" fmla="*/ 0 h 4"/>
              <a:gd name="T6" fmla="*/ 5040313 w 4"/>
              <a:gd name="T7" fmla="*/ 0 h 4"/>
              <a:gd name="T8" fmla="*/ 0 w 4"/>
              <a:gd name="T9" fmla="*/ 0 h 4"/>
              <a:gd name="T10" fmla="*/ 0 w 4"/>
              <a:gd name="T11" fmla="*/ 10080625 h 4"/>
              <a:gd name="T12" fmla="*/ 5040313 w 4"/>
              <a:gd name="T13" fmla="*/ 10080625 h 4"/>
              <a:gd name="T14" fmla="*/ 5040313 w 4"/>
              <a:gd name="T15" fmla="*/ 5040313 h 4"/>
              <a:gd name="T16" fmla="*/ 0 w 4"/>
              <a:gd name="T17" fmla="*/ 10080625 h 4"/>
              <a:gd name="T18" fmla="*/ 5040313 w 4"/>
              <a:gd name="T19" fmla="*/ 5040313 h 4"/>
              <a:gd name="T20" fmla="*/ 5040313 w 4"/>
              <a:gd name="T21" fmla="*/ 10080625 h 4"/>
              <a:gd name="T22" fmla="*/ 5040313 w 4"/>
              <a:gd name="T23" fmla="*/ 5040313 h 4"/>
              <a:gd name="T24" fmla="*/ 5040313 w 4"/>
              <a:gd name="T25" fmla="*/ 10080625 h 4"/>
              <a:gd name="T26" fmla="*/ 10080625 w 4"/>
              <a:gd name="T27" fmla="*/ 10080625 h 4"/>
              <a:gd name="T28" fmla="*/ 10080625 w 4"/>
              <a:gd name="T29" fmla="*/ 5040313 h 4"/>
              <a:gd name="T30" fmla="*/ 10080625 w 4"/>
              <a:gd name="T31" fmla="*/ 0 h 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"/>
              <a:gd name="T49" fmla="*/ 0 h 4"/>
              <a:gd name="T50" fmla="*/ 4 w 4"/>
              <a:gd name="T51" fmla="*/ 4 h 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" h="4">
                <a:moveTo>
                  <a:pt x="4" y="0"/>
                </a:move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0" y="4"/>
                </a:lnTo>
                <a:lnTo>
                  <a:pt x="2" y="4"/>
                </a:lnTo>
                <a:lnTo>
                  <a:pt x="2" y="2"/>
                </a:lnTo>
                <a:lnTo>
                  <a:pt x="0" y="4"/>
                </a:lnTo>
                <a:lnTo>
                  <a:pt x="2" y="2"/>
                </a:lnTo>
                <a:lnTo>
                  <a:pt x="2" y="4"/>
                </a:lnTo>
                <a:lnTo>
                  <a:pt x="2" y="2"/>
                </a:lnTo>
                <a:lnTo>
                  <a:pt x="2" y="4"/>
                </a:lnTo>
                <a:lnTo>
                  <a:pt x="4" y="4"/>
                </a:lnTo>
                <a:lnTo>
                  <a:pt x="4" y="2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37" name="Freeform 77"/>
          <p:cNvSpPr>
            <a:spLocks/>
          </p:cNvSpPr>
          <p:nvPr/>
        </p:nvSpPr>
        <p:spPr bwMode="auto">
          <a:xfrm>
            <a:off x="2298700" y="3217863"/>
            <a:ext cx="6350" cy="9525"/>
          </a:xfrm>
          <a:custGeom>
            <a:avLst/>
            <a:gdLst>
              <a:gd name="T0" fmla="*/ 10080625 w 4"/>
              <a:gd name="T1" fmla="*/ 5040313 h 6"/>
              <a:gd name="T2" fmla="*/ 10080625 w 4"/>
              <a:gd name="T3" fmla="*/ 10080625 h 6"/>
              <a:gd name="T4" fmla="*/ 10080625 w 4"/>
              <a:gd name="T5" fmla="*/ 5040313 h 6"/>
              <a:gd name="T6" fmla="*/ 5040313 w 4"/>
              <a:gd name="T7" fmla="*/ 0 h 6"/>
              <a:gd name="T8" fmla="*/ 0 w 4"/>
              <a:gd name="T9" fmla="*/ 10080625 h 6"/>
              <a:gd name="T10" fmla="*/ 5040313 w 4"/>
              <a:gd name="T11" fmla="*/ 10080625 h 6"/>
              <a:gd name="T12" fmla="*/ 10080625 w 4"/>
              <a:gd name="T13" fmla="*/ 15120938 h 6"/>
              <a:gd name="T14" fmla="*/ 5040313 w 4"/>
              <a:gd name="T15" fmla="*/ 10080625 h 6"/>
              <a:gd name="T16" fmla="*/ 5040313 w 4"/>
              <a:gd name="T17" fmla="*/ 15120938 h 6"/>
              <a:gd name="T18" fmla="*/ 10080625 w 4"/>
              <a:gd name="T19" fmla="*/ 15120938 h 6"/>
              <a:gd name="T20" fmla="*/ 10080625 w 4"/>
              <a:gd name="T21" fmla="*/ 10080625 h 6"/>
              <a:gd name="T22" fmla="*/ 10080625 w 4"/>
              <a:gd name="T23" fmla="*/ 5040313 h 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"/>
              <a:gd name="T37" fmla="*/ 0 h 6"/>
              <a:gd name="T38" fmla="*/ 4 w 4"/>
              <a:gd name="T39" fmla="*/ 6 h 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" h="6">
                <a:moveTo>
                  <a:pt x="4" y="2"/>
                </a:moveTo>
                <a:lnTo>
                  <a:pt x="4" y="4"/>
                </a:lnTo>
                <a:lnTo>
                  <a:pt x="4" y="2"/>
                </a:lnTo>
                <a:lnTo>
                  <a:pt x="2" y="0"/>
                </a:lnTo>
                <a:lnTo>
                  <a:pt x="0" y="4"/>
                </a:lnTo>
                <a:lnTo>
                  <a:pt x="2" y="4"/>
                </a:lnTo>
                <a:lnTo>
                  <a:pt x="4" y="6"/>
                </a:lnTo>
                <a:lnTo>
                  <a:pt x="2" y="4"/>
                </a:lnTo>
                <a:lnTo>
                  <a:pt x="2" y="6"/>
                </a:lnTo>
                <a:lnTo>
                  <a:pt x="4" y="6"/>
                </a:lnTo>
                <a:lnTo>
                  <a:pt x="4" y="4"/>
                </a:lnTo>
                <a:lnTo>
                  <a:pt x="4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38" name="Freeform 78"/>
          <p:cNvSpPr>
            <a:spLocks/>
          </p:cNvSpPr>
          <p:nvPr/>
        </p:nvSpPr>
        <p:spPr bwMode="auto">
          <a:xfrm>
            <a:off x="2305050" y="3221038"/>
            <a:ext cx="4763" cy="6350"/>
          </a:xfrm>
          <a:custGeom>
            <a:avLst/>
            <a:gdLst>
              <a:gd name="T0" fmla="*/ 2521215 w 3"/>
              <a:gd name="T1" fmla="*/ 0 h 4"/>
              <a:gd name="T2" fmla="*/ 0 w 3"/>
              <a:gd name="T3" fmla="*/ 0 h 4"/>
              <a:gd name="T4" fmla="*/ 0 w 3"/>
              <a:gd name="T5" fmla="*/ 10080625 h 4"/>
              <a:gd name="T6" fmla="*/ 2521215 w 3"/>
              <a:gd name="T7" fmla="*/ 10080625 h 4"/>
              <a:gd name="T8" fmla="*/ 7562056 w 3"/>
              <a:gd name="T9" fmla="*/ 5040313 h 4"/>
              <a:gd name="T10" fmla="*/ 7562056 w 3"/>
              <a:gd name="T11" fmla="*/ 0 h 4"/>
              <a:gd name="T12" fmla="*/ 2521215 w 3"/>
              <a:gd name="T13" fmla="*/ 0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4"/>
              <a:gd name="T23" fmla="*/ 3 w 3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4">
                <a:moveTo>
                  <a:pt x="1" y="0"/>
                </a:moveTo>
                <a:lnTo>
                  <a:pt x="0" y="0"/>
                </a:lnTo>
                <a:lnTo>
                  <a:pt x="0" y="4"/>
                </a:lnTo>
                <a:lnTo>
                  <a:pt x="1" y="4"/>
                </a:lnTo>
                <a:lnTo>
                  <a:pt x="3" y="2"/>
                </a:lnTo>
                <a:lnTo>
                  <a:pt x="3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39" name="Freeform 79"/>
          <p:cNvSpPr>
            <a:spLocks/>
          </p:cNvSpPr>
          <p:nvPr/>
        </p:nvSpPr>
        <p:spPr bwMode="auto">
          <a:xfrm>
            <a:off x="2306638" y="3221038"/>
            <a:ext cx="269875" cy="28575"/>
          </a:xfrm>
          <a:custGeom>
            <a:avLst/>
            <a:gdLst>
              <a:gd name="T0" fmla="*/ 423386250 w 170"/>
              <a:gd name="T1" fmla="*/ 37801550 h 18"/>
              <a:gd name="T2" fmla="*/ 395665325 w 170"/>
              <a:gd name="T3" fmla="*/ 37801550 h 18"/>
              <a:gd name="T4" fmla="*/ 370463763 w 170"/>
              <a:gd name="T5" fmla="*/ 32761238 h 18"/>
              <a:gd name="T6" fmla="*/ 342741250 w 170"/>
              <a:gd name="T7" fmla="*/ 32761238 h 18"/>
              <a:gd name="T8" fmla="*/ 315018738 w 170"/>
              <a:gd name="T9" fmla="*/ 27720925 h 18"/>
              <a:gd name="T10" fmla="*/ 292338125 w 170"/>
              <a:gd name="T11" fmla="*/ 22682200 h 18"/>
              <a:gd name="T12" fmla="*/ 264615613 w 170"/>
              <a:gd name="T13" fmla="*/ 22682200 h 18"/>
              <a:gd name="T14" fmla="*/ 236894688 w 170"/>
              <a:gd name="T15" fmla="*/ 17640300 h 18"/>
              <a:gd name="T16" fmla="*/ 209173763 w 170"/>
              <a:gd name="T17" fmla="*/ 17640300 h 18"/>
              <a:gd name="T18" fmla="*/ 183972200 w 170"/>
              <a:gd name="T19" fmla="*/ 17640300 h 18"/>
              <a:gd name="T20" fmla="*/ 161290000 w 170"/>
              <a:gd name="T21" fmla="*/ 15120938 h 18"/>
              <a:gd name="T22" fmla="*/ 133567488 w 170"/>
              <a:gd name="T23" fmla="*/ 15120938 h 18"/>
              <a:gd name="T24" fmla="*/ 105846563 w 170"/>
              <a:gd name="T25" fmla="*/ 10080625 h 18"/>
              <a:gd name="T26" fmla="*/ 78124050 w 170"/>
              <a:gd name="T27" fmla="*/ 10080625 h 18"/>
              <a:gd name="T28" fmla="*/ 55443438 w 170"/>
              <a:gd name="T29" fmla="*/ 5040313 h 18"/>
              <a:gd name="T30" fmla="*/ 27720925 w 170"/>
              <a:gd name="T31" fmla="*/ 0 h 18"/>
              <a:gd name="T32" fmla="*/ 0 w 170"/>
              <a:gd name="T33" fmla="*/ 0 h 18"/>
              <a:gd name="T34" fmla="*/ 0 w 170"/>
              <a:gd name="T35" fmla="*/ 10080625 h 18"/>
              <a:gd name="T36" fmla="*/ 27720925 w 170"/>
              <a:gd name="T37" fmla="*/ 10080625 h 18"/>
              <a:gd name="T38" fmla="*/ 55443438 w 170"/>
              <a:gd name="T39" fmla="*/ 15120938 h 18"/>
              <a:gd name="T40" fmla="*/ 78124050 w 170"/>
              <a:gd name="T41" fmla="*/ 17640300 h 18"/>
              <a:gd name="T42" fmla="*/ 105846563 w 170"/>
              <a:gd name="T43" fmla="*/ 17640300 h 18"/>
              <a:gd name="T44" fmla="*/ 133567488 w 170"/>
              <a:gd name="T45" fmla="*/ 17640300 h 18"/>
              <a:gd name="T46" fmla="*/ 161290000 w 170"/>
              <a:gd name="T47" fmla="*/ 22682200 h 18"/>
              <a:gd name="T48" fmla="*/ 183972200 w 170"/>
              <a:gd name="T49" fmla="*/ 22682200 h 18"/>
              <a:gd name="T50" fmla="*/ 209173763 w 170"/>
              <a:gd name="T51" fmla="*/ 27720925 h 18"/>
              <a:gd name="T52" fmla="*/ 236894688 w 170"/>
              <a:gd name="T53" fmla="*/ 32761238 h 18"/>
              <a:gd name="T54" fmla="*/ 264615613 w 170"/>
              <a:gd name="T55" fmla="*/ 32761238 h 18"/>
              <a:gd name="T56" fmla="*/ 292338125 w 170"/>
              <a:gd name="T57" fmla="*/ 37801550 h 18"/>
              <a:gd name="T58" fmla="*/ 315018738 w 170"/>
              <a:gd name="T59" fmla="*/ 37801550 h 18"/>
              <a:gd name="T60" fmla="*/ 342741250 w 170"/>
              <a:gd name="T61" fmla="*/ 37801550 h 18"/>
              <a:gd name="T62" fmla="*/ 370463763 w 170"/>
              <a:gd name="T63" fmla="*/ 40322500 h 18"/>
              <a:gd name="T64" fmla="*/ 395665325 w 170"/>
              <a:gd name="T65" fmla="*/ 45362813 h 18"/>
              <a:gd name="T66" fmla="*/ 423386250 w 170"/>
              <a:gd name="T67" fmla="*/ 45362813 h 18"/>
              <a:gd name="T68" fmla="*/ 418345938 w 170"/>
              <a:gd name="T69" fmla="*/ 45362813 h 18"/>
              <a:gd name="T70" fmla="*/ 423386250 w 170"/>
              <a:gd name="T71" fmla="*/ 45362813 h 18"/>
              <a:gd name="T72" fmla="*/ 428426563 w 170"/>
              <a:gd name="T73" fmla="*/ 40322500 h 18"/>
              <a:gd name="T74" fmla="*/ 423386250 w 170"/>
              <a:gd name="T75" fmla="*/ 37801550 h 1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70"/>
              <a:gd name="T115" fmla="*/ 0 h 18"/>
              <a:gd name="T116" fmla="*/ 170 w 170"/>
              <a:gd name="T117" fmla="*/ 18 h 1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70" h="18">
                <a:moveTo>
                  <a:pt x="168" y="15"/>
                </a:moveTo>
                <a:lnTo>
                  <a:pt x="157" y="15"/>
                </a:lnTo>
                <a:lnTo>
                  <a:pt x="147" y="13"/>
                </a:lnTo>
                <a:lnTo>
                  <a:pt x="136" y="13"/>
                </a:lnTo>
                <a:lnTo>
                  <a:pt x="125" y="11"/>
                </a:lnTo>
                <a:lnTo>
                  <a:pt x="116" y="9"/>
                </a:lnTo>
                <a:lnTo>
                  <a:pt x="105" y="9"/>
                </a:lnTo>
                <a:lnTo>
                  <a:pt x="94" y="7"/>
                </a:lnTo>
                <a:lnTo>
                  <a:pt x="83" y="7"/>
                </a:lnTo>
                <a:lnTo>
                  <a:pt x="73" y="7"/>
                </a:lnTo>
                <a:lnTo>
                  <a:pt x="64" y="6"/>
                </a:lnTo>
                <a:lnTo>
                  <a:pt x="53" y="6"/>
                </a:lnTo>
                <a:lnTo>
                  <a:pt x="42" y="4"/>
                </a:lnTo>
                <a:lnTo>
                  <a:pt x="31" y="4"/>
                </a:lnTo>
                <a:lnTo>
                  <a:pt x="22" y="2"/>
                </a:lnTo>
                <a:lnTo>
                  <a:pt x="11" y="0"/>
                </a:lnTo>
                <a:lnTo>
                  <a:pt x="0" y="0"/>
                </a:lnTo>
                <a:lnTo>
                  <a:pt x="0" y="4"/>
                </a:lnTo>
                <a:lnTo>
                  <a:pt x="11" y="4"/>
                </a:lnTo>
                <a:lnTo>
                  <a:pt x="22" y="6"/>
                </a:lnTo>
                <a:lnTo>
                  <a:pt x="31" y="7"/>
                </a:lnTo>
                <a:lnTo>
                  <a:pt x="42" y="7"/>
                </a:lnTo>
                <a:lnTo>
                  <a:pt x="53" y="7"/>
                </a:lnTo>
                <a:lnTo>
                  <a:pt x="64" y="9"/>
                </a:lnTo>
                <a:lnTo>
                  <a:pt x="73" y="9"/>
                </a:lnTo>
                <a:lnTo>
                  <a:pt x="83" y="11"/>
                </a:lnTo>
                <a:lnTo>
                  <a:pt x="94" y="13"/>
                </a:lnTo>
                <a:lnTo>
                  <a:pt x="105" y="13"/>
                </a:lnTo>
                <a:lnTo>
                  <a:pt x="116" y="15"/>
                </a:lnTo>
                <a:lnTo>
                  <a:pt x="125" y="15"/>
                </a:lnTo>
                <a:lnTo>
                  <a:pt x="136" y="15"/>
                </a:lnTo>
                <a:lnTo>
                  <a:pt x="147" y="16"/>
                </a:lnTo>
                <a:lnTo>
                  <a:pt x="157" y="18"/>
                </a:lnTo>
                <a:lnTo>
                  <a:pt x="168" y="18"/>
                </a:lnTo>
                <a:lnTo>
                  <a:pt x="166" y="18"/>
                </a:lnTo>
                <a:lnTo>
                  <a:pt x="168" y="18"/>
                </a:lnTo>
                <a:lnTo>
                  <a:pt x="170" y="16"/>
                </a:lnTo>
                <a:lnTo>
                  <a:pt x="168" y="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40" name="Freeform 80"/>
          <p:cNvSpPr>
            <a:spLocks/>
          </p:cNvSpPr>
          <p:nvPr/>
        </p:nvSpPr>
        <p:spPr bwMode="auto">
          <a:xfrm>
            <a:off x="2570163" y="3244850"/>
            <a:ext cx="9525" cy="4763"/>
          </a:xfrm>
          <a:custGeom>
            <a:avLst/>
            <a:gdLst>
              <a:gd name="T0" fmla="*/ 10080625 w 6"/>
              <a:gd name="T1" fmla="*/ 2521215 h 3"/>
              <a:gd name="T2" fmla="*/ 10080625 w 6"/>
              <a:gd name="T3" fmla="*/ 0 h 3"/>
              <a:gd name="T4" fmla="*/ 5040313 w 6"/>
              <a:gd name="T5" fmla="*/ 0 h 3"/>
              <a:gd name="T6" fmla="*/ 0 w 6"/>
              <a:gd name="T7" fmla="*/ 7562056 h 3"/>
              <a:gd name="T8" fmla="*/ 5040313 w 6"/>
              <a:gd name="T9" fmla="*/ 7562056 h 3"/>
              <a:gd name="T10" fmla="*/ 10080625 w 6"/>
              <a:gd name="T11" fmla="*/ 7562056 h 3"/>
              <a:gd name="T12" fmla="*/ 15120938 w 6"/>
              <a:gd name="T13" fmla="*/ 7562056 h 3"/>
              <a:gd name="T14" fmla="*/ 10080625 w 6"/>
              <a:gd name="T15" fmla="*/ 7562056 h 3"/>
              <a:gd name="T16" fmla="*/ 15120938 w 6"/>
              <a:gd name="T17" fmla="*/ 7562056 h 3"/>
              <a:gd name="T18" fmla="*/ 15120938 w 6"/>
              <a:gd name="T19" fmla="*/ 2521215 h 3"/>
              <a:gd name="T20" fmla="*/ 10080625 w 6"/>
              <a:gd name="T21" fmla="*/ 0 h 3"/>
              <a:gd name="T22" fmla="*/ 10080625 w 6"/>
              <a:gd name="T23" fmla="*/ 2521215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"/>
              <a:gd name="T37" fmla="*/ 0 h 3"/>
              <a:gd name="T38" fmla="*/ 6 w 6"/>
              <a:gd name="T39" fmla="*/ 3 h 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" h="3">
                <a:moveTo>
                  <a:pt x="4" y="1"/>
                </a:moveTo>
                <a:lnTo>
                  <a:pt x="4" y="0"/>
                </a:lnTo>
                <a:lnTo>
                  <a:pt x="2" y="0"/>
                </a:lnTo>
                <a:lnTo>
                  <a:pt x="0" y="3"/>
                </a:lnTo>
                <a:lnTo>
                  <a:pt x="2" y="3"/>
                </a:lnTo>
                <a:lnTo>
                  <a:pt x="4" y="3"/>
                </a:lnTo>
                <a:lnTo>
                  <a:pt x="6" y="3"/>
                </a:lnTo>
                <a:lnTo>
                  <a:pt x="4" y="3"/>
                </a:lnTo>
                <a:lnTo>
                  <a:pt x="6" y="3"/>
                </a:lnTo>
                <a:lnTo>
                  <a:pt x="6" y="1"/>
                </a:lnTo>
                <a:lnTo>
                  <a:pt x="4" y="0"/>
                </a:lnTo>
                <a:lnTo>
                  <a:pt x="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41" name="Freeform 81"/>
          <p:cNvSpPr>
            <a:spLocks/>
          </p:cNvSpPr>
          <p:nvPr/>
        </p:nvSpPr>
        <p:spPr bwMode="auto">
          <a:xfrm>
            <a:off x="2576513" y="3244850"/>
            <a:ext cx="6350" cy="4763"/>
          </a:xfrm>
          <a:custGeom>
            <a:avLst/>
            <a:gdLst>
              <a:gd name="T0" fmla="*/ 10080625 w 4"/>
              <a:gd name="T1" fmla="*/ 0 h 3"/>
              <a:gd name="T2" fmla="*/ 5040313 w 4"/>
              <a:gd name="T3" fmla="*/ 0 h 3"/>
              <a:gd name="T4" fmla="*/ 0 w 4"/>
              <a:gd name="T5" fmla="*/ 0 h 3"/>
              <a:gd name="T6" fmla="*/ 0 w 4"/>
              <a:gd name="T7" fmla="*/ 2521215 h 3"/>
              <a:gd name="T8" fmla="*/ 5040313 w 4"/>
              <a:gd name="T9" fmla="*/ 7562056 h 3"/>
              <a:gd name="T10" fmla="*/ 10080625 w 4"/>
              <a:gd name="T11" fmla="*/ 7562056 h 3"/>
              <a:gd name="T12" fmla="*/ 10080625 w 4"/>
              <a:gd name="T13" fmla="*/ 2521215 h 3"/>
              <a:gd name="T14" fmla="*/ 5040313 w 4"/>
              <a:gd name="T15" fmla="*/ 2521215 h 3"/>
              <a:gd name="T16" fmla="*/ 10080625 w 4"/>
              <a:gd name="T17" fmla="*/ 2521215 h 3"/>
              <a:gd name="T18" fmla="*/ 10080625 w 4"/>
              <a:gd name="T19" fmla="*/ 0 h 3"/>
              <a:gd name="T20" fmla="*/ 5040313 w 4"/>
              <a:gd name="T21" fmla="*/ 0 h 3"/>
              <a:gd name="T22" fmla="*/ 10080625 w 4"/>
              <a:gd name="T23" fmla="*/ 0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"/>
              <a:gd name="T37" fmla="*/ 0 h 3"/>
              <a:gd name="T38" fmla="*/ 4 w 4"/>
              <a:gd name="T39" fmla="*/ 3 h 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" h="3">
                <a:moveTo>
                  <a:pt x="4" y="0"/>
                </a:move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  <a:lnTo>
                  <a:pt x="2" y="3"/>
                </a:lnTo>
                <a:lnTo>
                  <a:pt x="4" y="3"/>
                </a:lnTo>
                <a:lnTo>
                  <a:pt x="4" y="1"/>
                </a:lnTo>
                <a:lnTo>
                  <a:pt x="2" y="1"/>
                </a:ln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42" name="Freeform 82"/>
          <p:cNvSpPr>
            <a:spLocks/>
          </p:cNvSpPr>
          <p:nvPr/>
        </p:nvSpPr>
        <p:spPr bwMode="auto">
          <a:xfrm>
            <a:off x="2579688" y="3241675"/>
            <a:ext cx="7937" cy="4763"/>
          </a:xfrm>
          <a:custGeom>
            <a:avLst/>
            <a:gdLst>
              <a:gd name="T0" fmla="*/ 10079990 w 5"/>
              <a:gd name="T1" fmla="*/ 0 h 3"/>
              <a:gd name="T2" fmla="*/ 5039995 w 5"/>
              <a:gd name="T3" fmla="*/ 5040842 h 3"/>
              <a:gd name="T4" fmla="*/ 0 w 5"/>
              <a:gd name="T5" fmla="*/ 7562056 h 3"/>
              <a:gd name="T6" fmla="*/ 5039995 w 5"/>
              <a:gd name="T7" fmla="*/ 7562056 h 3"/>
              <a:gd name="T8" fmla="*/ 10079990 w 5"/>
              <a:gd name="T9" fmla="*/ 7562056 h 3"/>
              <a:gd name="T10" fmla="*/ 12599194 w 5"/>
              <a:gd name="T11" fmla="*/ 7562056 h 3"/>
              <a:gd name="T12" fmla="*/ 10079990 w 5"/>
              <a:gd name="T13" fmla="*/ 7562056 h 3"/>
              <a:gd name="T14" fmla="*/ 12599194 w 5"/>
              <a:gd name="T15" fmla="*/ 7562056 h 3"/>
              <a:gd name="T16" fmla="*/ 12599194 w 5"/>
              <a:gd name="T17" fmla="*/ 5040842 h 3"/>
              <a:gd name="T18" fmla="*/ 10079990 w 5"/>
              <a:gd name="T19" fmla="*/ 0 h 3"/>
              <a:gd name="T20" fmla="*/ 5039995 w 5"/>
              <a:gd name="T21" fmla="*/ 5040842 h 3"/>
              <a:gd name="T22" fmla="*/ 10079990 w 5"/>
              <a:gd name="T23" fmla="*/ 0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"/>
              <a:gd name="T37" fmla="*/ 0 h 3"/>
              <a:gd name="T38" fmla="*/ 5 w 5"/>
              <a:gd name="T39" fmla="*/ 3 h 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" h="3">
                <a:moveTo>
                  <a:pt x="4" y="0"/>
                </a:moveTo>
                <a:lnTo>
                  <a:pt x="2" y="2"/>
                </a:lnTo>
                <a:lnTo>
                  <a:pt x="0" y="3"/>
                </a:lnTo>
                <a:lnTo>
                  <a:pt x="2" y="3"/>
                </a:lnTo>
                <a:lnTo>
                  <a:pt x="4" y="3"/>
                </a:lnTo>
                <a:lnTo>
                  <a:pt x="5" y="3"/>
                </a:lnTo>
                <a:lnTo>
                  <a:pt x="4" y="3"/>
                </a:lnTo>
                <a:lnTo>
                  <a:pt x="5" y="3"/>
                </a:lnTo>
                <a:lnTo>
                  <a:pt x="5" y="2"/>
                </a:lnTo>
                <a:lnTo>
                  <a:pt x="4" y="0"/>
                </a:lnTo>
                <a:lnTo>
                  <a:pt x="2" y="2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43" name="Freeform 83"/>
          <p:cNvSpPr>
            <a:spLocks/>
          </p:cNvSpPr>
          <p:nvPr/>
        </p:nvSpPr>
        <p:spPr bwMode="auto">
          <a:xfrm>
            <a:off x="2586038" y="3241675"/>
            <a:ext cx="4762" cy="4763"/>
          </a:xfrm>
          <a:custGeom>
            <a:avLst/>
            <a:gdLst>
              <a:gd name="T0" fmla="*/ 0 w 3"/>
              <a:gd name="T1" fmla="*/ 5040842 h 3"/>
              <a:gd name="T2" fmla="*/ 0 w 3"/>
              <a:gd name="T3" fmla="*/ 0 h 3"/>
              <a:gd name="T4" fmla="*/ 0 w 3"/>
              <a:gd name="T5" fmla="*/ 5040842 h 3"/>
              <a:gd name="T6" fmla="*/ 0 w 3"/>
              <a:gd name="T7" fmla="*/ 0 h 3"/>
              <a:gd name="T8" fmla="*/ 0 w 3"/>
              <a:gd name="T9" fmla="*/ 7562056 h 3"/>
              <a:gd name="T10" fmla="*/ 2519098 w 3"/>
              <a:gd name="T11" fmla="*/ 7562056 h 3"/>
              <a:gd name="T12" fmla="*/ 7558881 w 3"/>
              <a:gd name="T13" fmla="*/ 5040842 h 3"/>
              <a:gd name="T14" fmla="*/ 7558881 w 3"/>
              <a:gd name="T15" fmla="*/ 0 h 3"/>
              <a:gd name="T16" fmla="*/ 2519098 w 3"/>
              <a:gd name="T17" fmla="*/ 0 h 3"/>
              <a:gd name="T18" fmla="*/ 0 w 3"/>
              <a:gd name="T19" fmla="*/ 0 h 3"/>
              <a:gd name="T20" fmla="*/ 0 w 3"/>
              <a:gd name="T21" fmla="*/ 5040842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"/>
              <a:gd name="T34" fmla="*/ 0 h 3"/>
              <a:gd name="T35" fmla="*/ 3 w 3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" h="3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3"/>
                </a:lnTo>
                <a:lnTo>
                  <a:pt x="1" y="3"/>
                </a:lnTo>
                <a:lnTo>
                  <a:pt x="3" y="2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44" name="Freeform 84"/>
          <p:cNvSpPr>
            <a:spLocks/>
          </p:cNvSpPr>
          <p:nvPr/>
        </p:nvSpPr>
        <p:spPr bwMode="auto">
          <a:xfrm>
            <a:off x="2586038" y="3235325"/>
            <a:ext cx="7937" cy="9525"/>
          </a:xfrm>
          <a:custGeom>
            <a:avLst/>
            <a:gdLst>
              <a:gd name="T0" fmla="*/ 2519204 w 5"/>
              <a:gd name="T1" fmla="*/ 5040313 h 6"/>
              <a:gd name="T2" fmla="*/ 0 w 5"/>
              <a:gd name="T3" fmla="*/ 10080625 h 6"/>
              <a:gd name="T4" fmla="*/ 0 w 5"/>
              <a:gd name="T5" fmla="*/ 15120938 h 6"/>
              <a:gd name="T6" fmla="*/ 7559199 w 5"/>
              <a:gd name="T7" fmla="*/ 15120938 h 6"/>
              <a:gd name="T8" fmla="*/ 7559199 w 5"/>
              <a:gd name="T9" fmla="*/ 10080625 h 6"/>
              <a:gd name="T10" fmla="*/ 12599194 w 5"/>
              <a:gd name="T11" fmla="*/ 10080625 h 6"/>
              <a:gd name="T12" fmla="*/ 12599194 w 5"/>
              <a:gd name="T13" fmla="*/ 5040313 h 6"/>
              <a:gd name="T14" fmla="*/ 12599194 w 5"/>
              <a:gd name="T15" fmla="*/ 10080625 h 6"/>
              <a:gd name="T16" fmla="*/ 12599194 w 5"/>
              <a:gd name="T17" fmla="*/ 5040313 h 6"/>
              <a:gd name="T18" fmla="*/ 7559199 w 5"/>
              <a:gd name="T19" fmla="*/ 0 h 6"/>
              <a:gd name="T20" fmla="*/ 2519204 w 5"/>
              <a:gd name="T21" fmla="*/ 5040313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"/>
              <a:gd name="T34" fmla="*/ 0 h 6"/>
              <a:gd name="T35" fmla="*/ 5 w 5"/>
              <a:gd name="T36" fmla="*/ 6 h 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" h="6">
                <a:moveTo>
                  <a:pt x="1" y="2"/>
                </a:moveTo>
                <a:lnTo>
                  <a:pt x="0" y="4"/>
                </a:lnTo>
                <a:lnTo>
                  <a:pt x="0" y="6"/>
                </a:lnTo>
                <a:lnTo>
                  <a:pt x="3" y="6"/>
                </a:lnTo>
                <a:lnTo>
                  <a:pt x="3" y="4"/>
                </a:lnTo>
                <a:lnTo>
                  <a:pt x="5" y="4"/>
                </a:lnTo>
                <a:lnTo>
                  <a:pt x="5" y="2"/>
                </a:lnTo>
                <a:lnTo>
                  <a:pt x="5" y="4"/>
                </a:lnTo>
                <a:lnTo>
                  <a:pt x="5" y="2"/>
                </a:lnTo>
                <a:lnTo>
                  <a:pt x="3" y="0"/>
                </a:lnTo>
                <a:lnTo>
                  <a:pt x="1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45" name="Freeform 85"/>
          <p:cNvSpPr>
            <a:spLocks/>
          </p:cNvSpPr>
          <p:nvPr/>
        </p:nvSpPr>
        <p:spPr bwMode="auto">
          <a:xfrm>
            <a:off x="2587625" y="3232150"/>
            <a:ext cx="9525" cy="6350"/>
          </a:xfrm>
          <a:custGeom>
            <a:avLst/>
            <a:gdLst>
              <a:gd name="T0" fmla="*/ 5040313 w 6"/>
              <a:gd name="T1" fmla="*/ 5040313 h 4"/>
              <a:gd name="T2" fmla="*/ 5040313 w 6"/>
              <a:gd name="T3" fmla="*/ 0 h 4"/>
              <a:gd name="T4" fmla="*/ 0 w 6"/>
              <a:gd name="T5" fmla="*/ 5040313 h 4"/>
              <a:gd name="T6" fmla="*/ 0 w 6"/>
              <a:gd name="T7" fmla="*/ 10080625 h 4"/>
              <a:gd name="T8" fmla="*/ 10080625 w 6"/>
              <a:gd name="T9" fmla="*/ 10080625 h 4"/>
              <a:gd name="T10" fmla="*/ 10080625 w 6"/>
              <a:gd name="T11" fmla="*/ 5040313 h 4"/>
              <a:gd name="T12" fmla="*/ 15120938 w 6"/>
              <a:gd name="T13" fmla="*/ 5040313 h 4"/>
              <a:gd name="T14" fmla="*/ 10080625 w 6"/>
              <a:gd name="T15" fmla="*/ 5040313 h 4"/>
              <a:gd name="T16" fmla="*/ 10080625 w 6"/>
              <a:gd name="T17" fmla="*/ 0 h 4"/>
              <a:gd name="T18" fmla="*/ 5040313 w 6"/>
              <a:gd name="T19" fmla="*/ 0 h 4"/>
              <a:gd name="T20" fmla="*/ 5040313 w 6"/>
              <a:gd name="T21" fmla="*/ 5040313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"/>
              <a:gd name="T34" fmla="*/ 0 h 4"/>
              <a:gd name="T35" fmla="*/ 6 w 6"/>
              <a:gd name="T36" fmla="*/ 4 h 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" h="4">
                <a:moveTo>
                  <a:pt x="2" y="2"/>
                </a:moveTo>
                <a:lnTo>
                  <a:pt x="2" y="0"/>
                </a:lnTo>
                <a:lnTo>
                  <a:pt x="0" y="2"/>
                </a:lnTo>
                <a:lnTo>
                  <a:pt x="0" y="4"/>
                </a:lnTo>
                <a:lnTo>
                  <a:pt x="4" y="4"/>
                </a:lnTo>
                <a:lnTo>
                  <a:pt x="4" y="2"/>
                </a:lnTo>
                <a:lnTo>
                  <a:pt x="6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2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46" name="Freeform 86"/>
          <p:cNvSpPr>
            <a:spLocks/>
          </p:cNvSpPr>
          <p:nvPr/>
        </p:nvSpPr>
        <p:spPr bwMode="auto">
          <a:xfrm>
            <a:off x="2590800" y="3230563"/>
            <a:ext cx="6350" cy="4762"/>
          </a:xfrm>
          <a:custGeom>
            <a:avLst/>
            <a:gdLst>
              <a:gd name="T0" fmla="*/ 0 w 4"/>
              <a:gd name="T1" fmla="*/ 2519098 h 3"/>
              <a:gd name="T2" fmla="*/ 5040313 w 4"/>
              <a:gd name="T3" fmla="*/ 0 h 3"/>
              <a:gd name="T4" fmla="*/ 0 w 4"/>
              <a:gd name="T5" fmla="*/ 2519098 h 3"/>
              <a:gd name="T6" fmla="*/ 0 w 4"/>
              <a:gd name="T7" fmla="*/ 7558881 h 3"/>
              <a:gd name="T8" fmla="*/ 10080625 w 4"/>
              <a:gd name="T9" fmla="*/ 7558881 h 3"/>
              <a:gd name="T10" fmla="*/ 5040313 w 4"/>
              <a:gd name="T11" fmla="*/ 7558881 h 3"/>
              <a:gd name="T12" fmla="*/ 10080625 w 4"/>
              <a:gd name="T13" fmla="*/ 7558881 h 3"/>
              <a:gd name="T14" fmla="*/ 5040313 w 4"/>
              <a:gd name="T15" fmla="*/ 7558881 h 3"/>
              <a:gd name="T16" fmla="*/ 10080625 w 4"/>
              <a:gd name="T17" fmla="*/ 2519098 h 3"/>
              <a:gd name="T18" fmla="*/ 5040313 w 4"/>
              <a:gd name="T19" fmla="*/ 7558881 h 3"/>
              <a:gd name="T20" fmla="*/ 10080625 w 4"/>
              <a:gd name="T21" fmla="*/ 2519098 h 3"/>
              <a:gd name="T22" fmla="*/ 10080625 w 4"/>
              <a:gd name="T23" fmla="*/ 0 h 3"/>
              <a:gd name="T24" fmla="*/ 5040313 w 4"/>
              <a:gd name="T25" fmla="*/ 0 h 3"/>
              <a:gd name="T26" fmla="*/ 0 w 4"/>
              <a:gd name="T27" fmla="*/ 2519098 h 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"/>
              <a:gd name="T43" fmla="*/ 0 h 3"/>
              <a:gd name="T44" fmla="*/ 4 w 4"/>
              <a:gd name="T45" fmla="*/ 3 h 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" h="3">
                <a:moveTo>
                  <a:pt x="0" y="1"/>
                </a:moveTo>
                <a:lnTo>
                  <a:pt x="2" y="0"/>
                </a:lnTo>
                <a:lnTo>
                  <a:pt x="0" y="1"/>
                </a:lnTo>
                <a:lnTo>
                  <a:pt x="0" y="3"/>
                </a:lnTo>
                <a:lnTo>
                  <a:pt x="4" y="3"/>
                </a:lnTo>
                <a:lnTo>
                  <a:pt x="2" y="3"/>
                </a:lnTo>
                <a:lnTo>
                  <a:pt x="4" y="3"/>
                </a:lnTo>
                <a:lnTo>
                  <a:pt x="2" y="3"/>
                </a:lnTo>
                <a:lnTo>
                  <a:pt x="4" y="1"/>
                </a:lnTo>
                <a:lnTo>
                  <a:pt x="2" y="3"/>
                </a:ln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47" name="Freeform 87"/>
          <p:cNvSpPr>
            <a:spLocks/>
          </p:cNvSpPr>
          <p:nvPr/>
        </p:nvSpPr>
        <p:spPr bwMode="auto">
          <a:xfrm>
            <a:off x="2590800" y="3224213"/>
            <a:ext cx="6350" cy="7937"/>
          </a:xfrm>
          <a:custGeom>
            <a:avLst/>
            <a:gdLst>
              <a:gd name="T0" fmla="*/ 0 w 4"/>
              <a:gd name="T1" fmla="*/ 5039995 h 5"/>
              <a:gd name="T2" fmla="*/ 0 w 4"/>
              <a:gd name="T3" fmla="*/ 10079990 h 5"/>
              <a:gd name="T4" fmla="*/ 0 w 4"/>
              <a:gd name="T5" fmla="*/ 12599194 h 5"/>
              <a:gd name="T6" fmla="*/ 10080625 w 4"/>
              <a:gd name="T7" fmla="*/ 12599194 h 5"/>
              <a:gd name="T8" fmla="*/ 10080625 w 4"/>
              <a:gd name="T9" fmla="*/ 10079990 h 5"/>
              <a:gd name="T10" fmla="*/ 10080625 w 4"/>
              <a:gd name="T11" fmla="*/ 5039995 h 5"/>
              <a:gd name="T12" fmla="*/ 5040313 w 4"/>
              <a:gd name="T13" fmla="*/ 0 h 5"/>
              <a:gd name="T14" fmla="*/ 0 w 4"/>
              <a:gd name="T15" fmla="*/ 5039995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"/>
              <a:gd name="T25" fmla="*/ 0 h 5"/>
              <a:gd name="T26" fmla="*/ 4 w 4"/>
              <a:gd name="T27" fmla="*/ 5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" h="5">
                <a:moveTo>
                  <a:pt x="0" y="2"/>
                </a:moveTo>
                <a:lnTo>
                  <a:pt x="0" y="4"/>
                </a:lnTo>
                <a:lnTo>
                  <a:pt x="0" y="5"/>
                </a:lnTo>
                <a:lnTo>
                  <a:pt x="4" y="5"/>
                </a:lnTo>
                <a:lnTo>
                  <a:pt x="4" y="4"/>
                </a:lnTo>
                <a:lnTo>
                  <a:pt x="4" y="2"/>
                </a:lnTo>
                <a:lnTo>
                  <a:pt x="2" y="0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48" name="Freeform 88"/>
          <p:cNvSpPr>
            <a:spLocks/>
          </p:cNvSpPr>
          <p:nvPr/>
        </p:nvSpPr>
        <p:spPr bwMode="auto">
          <a:xfrm>
            <a:off x="2590800" y="2960688"/>
            <a:ext cx="6350" cy="266700"/>
          </a:xfrm>
          <a:custGeom>
            <a:avLst/>
            <a:gdLst>
              <a:gd name="T0" fmla="*/ 0 w 4"/>
              <a:gd name="T1" fmla="*/ 5040313 h 168"/>
              <a:gd name="T2" fmla="*/ 0 w 4"/>
              <a:gd name="T3" fmla="*/ 108365925 h 168"/>
              <a:gd name="T4" fmla="*/ 0 w 4"/>
              <a:gd name="T5" fmla="*/ 214212488 h 168"/>
              <a:gd name="T6" fmla="*/ 0 w 4"/>
              <a:gd name="T7" fmla="*/ 317539688 h 168"/>
              <a:gd name="T8" fmla="*/ 0 w 4"/>
              <a:gd name="T9" fmla="*/ 423386250 h 168"/>
              <a:gd name="T10" fmla="*/ 10080625 w 4"/>
              <a:gd name="T11" fmla="*/ 423386250 h 168"/>
              <a:gd name="T12" fmla="*/ 10080625 w 4"/>
              <a:gd name="T13" fmla="*/ 317539688 h 168"/>
              <a:gd name="T14" fmla="*/ 10080625 w 4"/>
              <a:gd name="T15" fmla="*/ 214212488 h 168"/>
              <a:gd name="T16" fmla="*/ 10080625 w 4"/>
              <a:gd name="T17" fmla="*/ 108365925 h 168"/>
              <a:gd name="T18" fmla="*/ 10080625 w 4"/>
              <a:gd name="T19" fmla="*/ 5040313 h 168"/>
              <a:gd name="T20" fmla="*/ 10080625 w 4"/>
              <a:gd name="T21" fmla="*/ 0 h 168"/>
              <a:gd name="T22" fmla="*/ 5040313 w 4"/>
              <a:gd name="T23" fmla="*/ 0 h 168"/>
              <a:gd name="T24" fmla="*/ 0 w 4"/>
              <a:gd name="T25" fmla="*/ 0 h 168"/>
              <a:gd name="T26" fmla="*/ 0 w 4"/>
              <a:gd name="T27" fmla="*/ 5040313 h 16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"/>
              <a:gd name="T43" fmla="*/ 0 h 168"/>
              <a:gd name="T44" fmla="*/ 4 w 4"/>
              <a:gd name="T45" fmla="*/ 168 h 16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" h="168">
                <a:moveTo>
                  <a:pt x="0" y="2"/>
                </a:moveTo>
                <a:lnTo>
                  <a:pt x="0" y="43"/>
                </a:lnTo>
                <a:lnTo>
                  <a:pt x="0" y="85"/>
                </a:lnTo>
                <a:lnTo>
                  <a:pt x="0" y="126"/>
                </a:lnTo>
                <a:lnTo>
                  <a:pt x="0" y="168"/>
                </a:lnTo>
                <a:lnTo>
                  <a:pt x="4" y="168"/>
                </a:lnTo>
                <a:lnTo>
                  <a:pt x="4" y="126"/>
                </a:lnTo>
                <a:lnTo>
                  <a:pt x="4" y="85"/>
                </a:lnTo>
                <a:lnTo>
                  <a:pt x="4" y="43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49" name="Freeform 89"/>
          <p:cNvSpPr>
            <a:spLocks/>
          </p:cNvSpPr>
          <p:nvPr/>
        </p:nvSpPr>
        <p:spPr bwMode="auto">
          <a:xfrm>
            <a:off x="2590800" y="2954338"/>
            <a:ext cx="6350" cy="9525"/>
          </a:xfrm>
          <a:custGeom>
            <a:avLst/>
            <a:gdLst>
              <a:gd name="T0" fmla="*/ 0 w 4"/>
              <a:gd name="T1" fmla="*/ 10080625 h 6"/>
              <a:gd name="T2" fmla="*/ 0 w 4"/>
              <a:gd name="T3" fmla="*/ 5040313 h 6"/>
              <a:gd name="T4" fmla="*/ 0 w 4"/>
              <a:gd name="T5" fmla="*/ 10080625 h 6"/>
              <a:gd name="T6" fmla="*/ 0 w 4"/>
              <a:gd name="T7" fmla="*/ 15120938 h 6"/>
              <a:gd name="T8" fmla="*/ 10080625 w 4"/>
              <a:gd name="T9" fmla="*/ 15120938 h 6"/>
              <a:gd name="T10" fmla="*/ 10080625 w 4"/>
              <a:gd name="T11" fmla="*/ 10080625 h 6"/>
              <a:gd name="T12" fmla="*/ 10080625 w 4"/>
              <a:gd name="T13" fmla="*/ 5040313 h 6"/>
              <a:gd name="T14" fmla="*/ 10080625 w 4"/>
              <a:gd name="T15" fmla="*/ 0 h 6"/>
              <a:gd name="T16" fmla="*/ 10080625 w 4"/>
              <a:gd name="T17" fmla="*/ 5040313 h 6"/>
              <a:gd name="T18" fmla="*/ 10080625 w 4"/>
              <a:gd name="T19" fmla="*/ 0 h 6"/>
              <a:gd name="T20" fmla="*/ 5040313 w 4"/>
              <a:gd name="T21" fmla="*/ 0 h 6"/>
              <a:gd name="T22" fmla="*/ 0 w 4"/>
              <a:gd name="T23" fmla="*/ 0 h 6"/>
              <a:gd name="T24" fmla="*/ 0 w 4"/>
              <a:gd name="T25" fmla="*/ 5040313 h 6"/>
              <a:gd name="T26" fmla="*/ 0 w 4"/>
              <a:gd name="T27" fmla="*/ 10080625 h 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"/>
              <a:gd name="T43" fmla="*/ 0 h 6"/>
              <a:gd name="T44" fmla="*/ 4 w 4"/>
              <a:gd name="T45" fmla="*/ 6 h 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" h="6">
                <a:moveTo>
                  <a:pt x="0" y="4"/>
                </a:moveTo>
                <a:lnTo>
                  <a:pt x="0" y="2"/>
                </a:lnTo>
                <a:lnTo>
                  <a:pt x="0" y="4"/>
                </a:lnTo>
                <a:lnTo>
                  <a:pt x="0" y="6"/>
                </a:lnTo>
                <a:lnTo>
                  <a:pt x="4" y="6"/>
                </a:lnTo>
                <a:lnTo>
                  <a:pt x="4" y="4"/>
                </a:lnTo>
                <a:lnTo>
                  <a:pt x="4" y="2"/>
                </a:lnTo>
                <a:lnTo>
                  <a:pt x="4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50" name="Freeform 90"/>
          <p:cNvSpPr>
            <a:spLocks/>
          </p:cNvSpPr>
          <p:nvPr/>
        </p:nvSpPr>
        <p:spPr bwMode="auto">
          <a:xfrm>
            <a:off x="2590800" y="2949575"/>
            <a:ext cx="6350" cy="11113"/>
          </a:xfrm>
          <a:custGeom>
            <a:avLst/>
            <a:gdLst>
              <a:gd name="T0" fmla="*/ 0 w 4"/>
              <a:gd name="T1" fmla="*/ 7561603 h 7"/>
              <a:gd name="T2" fmla="*/ 0 w 4"/>
              <a:gd name="T3" fmla="*/ 2521063 h 7"/>
              <a:gd name="T4" fmla="*/ 0 w 4"/>
              <a:gd name="T5" fmla="*/ 7561603 h 7"/>
              <a:gd name="T6" fmla="*/ 0 w 4"/>
              <a:gd name="T7" fmla="*/ 12602142 h 7"/>
              <a:gd name="T8" fmla="*/ 0 w 4"/>
              <a:gd name="T9" fmla="*/ 17642681 h 7"/>
              <a:gd name="T10" fmla="*/ 10080625 w 4"/>
              <a:gd name="T11" fmla="*/ 7561603 h 7"/>
              <a:gd name="T12" fmla="*/ 10080625 w 4"/>
              <a:gd name="T13" fmla="*/ 2521063 h 7"/>
              <a:gd name="T14" fmla="*/ 5040313 w 4"/>
              <a:gd name="T15" fmla="*/ 2521063 h 7"/>
              <a:gd name="T16" fmla="*/ 10080625 w 4"/>
              <a:gd name="T17" fmla="*/ 2521063 h 7"/>
              <a:gd name="T18" fmla="*/ 5040313 w 4"/>
              <a:gd name="T19" fmla="*/ 2521063 h 7"/>
              <a:gd name="T20" fmla="*/ 5040313 w 4"/>
              <a:gd name="T21" fmla="*/ 0 h 7"/>
              <a:gd name="T22" fmla="*/ 0 w 4"/>
              <a:gd name="T23" fmla="*/ 2521063 h 7"/>
              <a:gd name="T24" fmla="*/ 0 w 4"/>
              <a:gd name="T25" fmla="*/ 7561603 h 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"/>
              <a:gd name="T40" fmla="*/ 0 h 7"/>
              <a:gd name="T41" fmla="*/ 4 w 4"/>
              <a:gd name="T42" fmla="*/ 7 h 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" h="7">
                <a:moveTo>
                  <a:pt x="0" y="3"/>
                </a:moveTo>
                <a:lnTo>
                  <a:pt x="0" y="1"/>
                </a:lnTo>
                <a:lnTo>
                  <a:pt x="0" y="3"/>
                </a:lnTo>
                <a:lnTo>
                  <a:pt x="0" y="5"/>
                </a:lnTo>
                <a:lnTo>
                  <a:pt x="0" y="7"/>
                </a:lnTo>
                <a:lnTo>
                  <a:pt x="4" y="3"/>
                </a:lnTo>
                <a:lnTo>
                  <a:pt x="4" y="1"/>
                </a:lnTo>
                <a:lnTo>
                  <a:pt x="2" y="1"/>
                </a:lnTo>
                <a:lnTo>
                  <a:pt x="4" y="1"/>
                </a:lnTo>
                <a:lnTo>
                  <a:pt x="2" y="1"/>
                </a:lnTo>
                <a:lnTo>
                  <a:pt x="2" y="0"/>
                </a:lnTo>
                <a:lnTo>
                  <a:pt x="0" y="1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51" name="Freeform 91"/>
          <p:cNvSpPr>
            <a:spLocks/>
          </p:cNvSpPr>
          <p:nvPr/>
        </p:nvSpPr>
        <p:spPr bwMode="auto">
          <a:xfrm>
            <a:off x="2587625" y="2946400"/>
            <a:ext cx="6350" cy="7938"/>
          </a:xfrm>
          <a:custGeom>
            <a:avLst/>
            <a:gdLst>
              <a:gd name="T0" fmla="*/ 0 w 4"/>
              <a:gd name="T1" fmla="*/ 7561739 h 5"/>
              <a:gd name="T2" fmla="*/ 0 w 4"/>
              <a:gd name="T3" fmla="*/ 5040630 h 5"/>
              <a:gd name="T4" fmla="*/ 0 w 4"/>
              <a:gd name="T5" fmla="*/ 7561739 h 5"/>
              <a:gd name="T6" fmla="*/ 5040313 w 4"/>
              <a:gd name="T7" fmla="*/ 12602369 h 5"/>
              <a:gd name="T8" fmla="*/ 10080625 w 4"/>
              <a:gd name="T9" fmla="*/ 7561739 h 5"/>
              <a:gd name="T10" fmla="*/ 10080625 w 4"/>
              <a:gd name="T11" fmla="*/ 5040630 h 5"/>
              <a:gd name="T12" fmla="*/ 10080625 w 4"/>
              <a:gd name="T13" fmla="*/ 0 h 5"/>
              <a:gd name="T14" fmla="*/ 10080625 w 4"/>
              <a:gd name="T15" fmla="*/ 5040630 h 5"/>
              <a:gd name="T16" fmla="*/ 5040313 w 4"/>
              <a:gd name="T17" fmla="*/ 0 h 5"/>
              <a:gd name="T18" fmla="*/ 0 w 4"/>
              <a:gd name="T19" fmla="*/ 0 h 5"/>
              <a:gd name="T20" fmla="*/ 0 w 4"/>
              <a:gd name="T21" fmla="*/ 5040630 h 5"/>
              <a:gd name="T22" fmla="*/ 0 w 4"/>
              <a:gd name="T23" fmla="*/ 7561739 h 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"/>
              <a:gd name="T37" fmla="*/ 0 h 5"/>
              <a:gd name="T38" fmla="*/ 4 w 4"/>
              <a:gd name="T39" fmla="*/ 5 h 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" h="5">
                <a:moveTo>
                  <a:pt x="0" y="3"/>
                </a:moveTo>
                <a:lnTo>
                  <a:pt x="0" y="2"/>
                </a:lnTo>
                <a:lnTo>
                  <a:pt x="0" y="3"/>
                </a:lnTo>
                <a:lnTo>
                  <a:pt x="2" y="5"/>
                </a:lnTo>
                <a:lnTo>
                  <a:pt x="4" y="3"/>
                </a:lnTo>
                <a:lnTo>
                  <a:pt x="4" y="2"/>
                </a:lnTo>
                <a:lnTo>
                  <a:pt x="4" y="0"/>
                </a:lnTo>
                <a:lnTo>
                  <a:pt x="4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52" name="Freeform 92"/>
          <p:cNvSpPr>
            <a:spLocks/>
          </p:cNvSpPr>
          <p:nvPr/>
        </p:nvSpPr>
        <p:spPr bwMode="auto">
          <a:xfrm>
            <a:off x="2586038" y="2943225"/>
            <a:ext cx="7937" cy="7938"/>
          </a:xfrm>
          <a:custGeom>
            <a:avLst/>
            <a:gdLst>
              <a:gd name="T0" fmla="*/ 0 w 5"/>
              <a:gd name="T1" fmla="*/ 10081260 h 5"/>
              <a:gd name="T2" fmla="*/ 0 w 5"/>
              <a:gd name="T3" fmla="*/ 5040630 h 5"/>
              <a:gd name="T4" fmla="*/ 2519204 w 5"/>
              <a:gd name="T5" fmla="*/ 10081260 h 5"/>
              <a:gd name="T6" fmla="*/ 2519204 w 5"/>
              <a:gd name="T7" fmla="*/ 12602369 h 5"/>
              <a:gd name="T8" fmla="*/ 12599194 w 5"/>
              <a:gd name="T9" fmla="*/ 5040630 h 5"/>
              <a:gd name="T10" fmla="*/ 7559199 w 5"/>
              <a:gd name="T11" fmla="*/ 5040630 h 5"/>
              <a:gd name="T12" fmla="*/ 7559199 w 5"/>
              <a:gd name="T13" fmla="*/ 0 h 5"/>
              <a:gd name="T14" fmla="*/ 7559199 w 5"/>
              <a:gd name="T15" fmla="*/ 5040630 h 5"/>
              <a:gd name="T16" fmla="*/ 7559199 w 5"/>
              <a:gd name="T17" fmla="*/ 0 h 5"/>
              <a:gd name="T18" fmla="*/ 2519204 w 5"/>
              <a:gd name="T19" fmla="*/ 0 h 5"/>
              <a:gd name="T20" fmla="*/ 0 w 5"/>
              <a:gd name="T21" fmla="*/ 0 h 5"/>
              <a:gd name="T22" fmla="*/ 0 w 5"/>
              <a:gd name="T23" fmla="*/ 5040630 h 5"/>
              <a:gd name="T24" fmla="*/ 0 w 5"/>
              <a:gd name="T25" fmla="*/ 1008126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"/>
              <a:gd name="T40" fmla="*/ 0 h 5"/>
              <a:gd name="T41" fmla="*/ 5 w 5"/>
              <a:gd name="T42" fmla="*/ 5 h 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" h="5">
                <a:moveTo>
                  <a:pt x="0" y="4"/>
                </a:moveTo>
                <a:lnTo>
                  <a:pt x="0" y="2"/>
                </a:lnTo>
                <a:lnTo>
                  <a:pt x="1" y="4"/>
                </a:lnTo>
                <a:lnTo>
                  <a:pt x="1" y="5"/>
                </a:lnTo>
                <a:lnTo>
                  <a:pt x="5" y="2"/>
                </a:lnTo>
                <a:lnTo>
                  <a:pt x="3" y="2"/>
                </a:lnTo>
                <a:lnTo>
                  <a:pt x="3" y="0"/>
                </a:lnTo>
                <a:lnTo>
                  <a:pt x="3" y="2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53" name="Freeform 93"/>
          <p:cNvSpPr>
            <a:spLocks/>
          </p:cNvSpPr>
          <p:nvPr/>
        </p:nvSpPr>
        <p:spPr bwMode="auto">
          <a:xfrm>
            <a:off x="2582863" y="2940050"/>
            <a:ext cx="7937" cy="9525"/>
          </a:xfrm>
          <a:custGeom>
            <a:avLst/>
            <a:gdLst>
              <a:gd name="T0" fmla="*/ 0 w 5"/>
              <a:gd name="T1" fmla="*/ 5040313 h 6"/>
              <a:gd name="T2" fmla="*/ 5039995 w 5"/>
              <a:gd name="T3" fmla="*/ 10080625 h 6"/>
              <a:gd name="T4" fmla="*/ 5039995 w 5"/>
              <a:gd name="T5" fmla="*/ 15120938 h 6"/>
              <a:gd name="T6" fmla="*/ 12599194 w 5"/>
              <a:gd name="T7" fmla="*/ 5040313 h 6"/>
              <a:gd name="T8" fmla="*/ 7559199 w 5"/>
              <a:gd name="T9" fmla="*/ 0 h 6"/>
              <a:gd name="T10" fmla="*/ 5039995 w 5"/>
              <a:gd name="T11" fmla="*/ 0 h 6"/>
              <a:gd name="T12" fmla="*/ 0 w 5"/>
              <a:gd name="T13" fmla="*/ 0 h 6"/>
              <a:gd name="T14" fmla="*/ 0 w 5"/>
              <a:gd name="T15" fmla="*/ 5040313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"/>
              <a:gd name="T25" fmla="*/ 0 h 6"/>
              <a:gd name="T26" fmla="*/ 5 w 5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" h="6">
                <a:moveTo>
                  <a:pt x="0" y="2"/>
                </a:moveTo>
                <a:lnTo>
                  <a:pt x="2" y="4"/>
                </a:lnTo>
                <a:lnTo>
                  <a:pt x="2" y="6"/>
                </a:lnTo>
                <a:lnTo>
                  <a:pt x="5" y="2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54" name="Freeform 94"/>
          <p:cNvSpPr>
            <a:spLocks/>
          </p:cNvSpPr>
          <p:nvPr/>
        </p:nvSpPr>
        <p:spPr bwMode="auto">
          <a:xfrm>
            <a:off x="2576513" y="2936875"/>
            <a:ext cx="11112" cy="6350"/>
          </a:xfrm>
          <a:custGeom>
            <a:avLst/>
            <a:gdLst>
              <a:gd name="T0" fmla="*/ 5040086 w 7"/>
              <a:gd name="T1" fmla="*/ 10080625 h 4"/>
              <a:gd name="T2" fmla="*/ 5040086 w 7"/>
              <a:gd name="T3" fmla="*/ 5040313 h 4"/>
              <a:gd name="T4" fmla="*/ 10080171 w 7"/>
              <a:gd name="T5" fmla="*/ 10080625 h 4"/>
              <a:gd name="T6" fmla="*/ 17639506 w 7"/>
              <a:gd name="T7" fmla="*/ 5040313 h 4"/>
              <a:gd name="T8" fmla="*/ 15120257 w 7"/>
              <a:gd name="T9" fmla="*/ 5040313 h 4"/>
              <a:gd name="T10" fmla="*/ 15120257 w 7"/>
              <a:gd name="T11" fmla="*/ 0 h 4"/>
              <a:gd name="T12" fmla="*/ 10080171 w 7"/>
              <a:gd name="T13" fmla="*/ 0 h 4"/>
              <a:gd name="T14" fmla="*/ 5040086 w 7"/>
              <a:gd name="T15" fmla="*/ 0 h 4"/>
              <a:gd name="T16" fmla="*/ 10080171 w 7"/>
              <a:gd name="T17" fmla="*/ 0 h 4"/>
              <a:gd name="T18" fmla="*/ 5040086 w 7"/>
              <a:gd name="T19" fmla="*/ 0 h 4"/>
              <a:gd name="T20" fmla="*/ 0 w 7"/>
              <a:gd name="T21" fmla="*/ 5040313 h 4"/>
              <a:gd name="T22" fmla="*/ 5040086 w 7"/>
              <a:gd name="T23" fmla="*/ 5040313 h 4"/>
              <a:gd name="T24" fmla="*/ 5040086 w 7"/>
              <a:gd name="T25" fmla="*/ 10080625 h 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"/>
              <a:gd name="T40" fmla="*/ 0 h 4"/>
              <a:gd name="T41" fmla="*/ 7 w 7"/>
              <a:gd name="T42" fmla="*/ 4 h 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" h="4">
                <a:moveTo>
                  <a:pt x="2" y="4"/>
                </a:moveTo>
                <a:lnTo>
                  <a:pt x="2" y="2"/>
                </a:lnTo>
                <a:lnTo>
                  <a:pt x="4" y="4"/>
                </a:lnTo>
                <a:lnTo>
                  <a:pt x="7" y="2"/>
                </a:lnTo>
                <a:lnTo>
                  <a:pt x="6" y="2"/>
                </a:lnTo>
                <a:lnTo>
                  <a:pt x="6" y="0"/>
                </a:lnTo>
                <a:lnTo>
                  <a:pt x="4" y="0"/>
                </a:lnTo>
                <a:lnTo>
                  <a:pt x="2" y="0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55" name="Freeform 95"/>
          <p:cNvSpPr>
            <a:spLocks/>
          </p:cNvSpPr>
          <p:nvPr/>
        </p:nvSpPr>
        <p:spPr bwMode="auto">
          <a:xfrm>
            <a:off x="2576513" y="2935288"/>
            <a:ext cx="3175" cy="7937"/>
          </a:xfrm>
          <a:custGeom>
            <a:avLst/>
            <a:gdLst>
              <a:gd name="T0" fmla="*/ 0 w 2"/>
              <a:gd name="T1" fmla="*/ 7559199 h 5"/>
              <a:gd name="T2" fmla="*/ 0 w 2"/>
              <a:gd name="T3" fmla="*/ 2519204 h 5"/>
              <a:gd name="T4" fmla="*/ 0 w 2"/>
              <a:gd name="T5" fmla="*/ 7559199 h 5"/>
              <a:gd name="T6" fmla="*/ 5040313 w 2"/>
              <a:gd name="T7" fmla="*/ 7559199 h 5"/>
              <a:gd name="T8" fmla="*/ 5040313 w 2"/>
              <a:gd name="T9" fmla="*/ 12599194 h 5"/>
              <a:gd name="T10" fmla="*/ 5040313 w 2"/>
              <a:gd name="T11" fmla="*/ 2519204 h 5"/>
              <a:gd name="T12" fmla="*/ 0 w 2"/>
              <a:gd name="T13" fmla="*/ 0 h 5"/>
              <a:gd name="T14" fmla="*/ 5040313 w 2"/>
              <a:gd name="T15" fmla="*/ 2519204 h 5"/>
              <a:gd name="T16" fmla="*/ 5040313 w 2"/>
              <a:gd name="T17" fmla="*/ 0 h 5"/>
              <a:gd name="T18" fmla="*/ 0 w 2"/>
              <a:gd name="T19" fmla="*/ 0 h 5"/>
              <a:gd name="T20" fmla="*/ 0 w 2"/>
              <a:gd name="T21" fmla="*/ 2519204 h 5"/>
              <a:gd name="T22" fmla="*/ 0 w 2"/>
              <a:gd name="T23" fmla="*/ 7559199 h 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"/>
              <a:gd name="T37" fmla="*/ 0 h 5"/>
              <a:gd name="T38" fmla="*/ 2 w 2"/>
              <a:gd name="T39" fmla="*/ 5 h 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" h="5">
                <a:moveTo>
                  <a:pt x="0" y="3"/>
                </a:moveTo>
                <a:lnTo>
                  <a:pt x="0" y="1"/>
                </a:lnTo>
                <a:lnTo>
                  <a:pt x="0" y="3"/>
                </a:lnTo>
                <a:lnTo>
                  <a:pt x="2" y="3"/>
                </a:lnTo>
                <a:lnTo>
                  <a:pt x="2" y="5"/>
                </a:lnTo>
                <a:lnTo>
                  <a:pt x="2" y="1"/>
                </a:lnTo>
                <a:lnTo>
                  <a:pt x="0" y="0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56" name="Freeform 96"/>
          <p:cNvSpPr>
            <a:spLocks/>
          </p:cNvSpPr>
          <p:nvPr/>
        </p:nvSpPr>
        <p:spPr bwMode="auto">
          <a:xfrm>
            <a:off x="2570163" y="2935288"/>
            <a:ext cx="6350" cy="4762"/>
          </a:xfrm>
          <a:custGeom>
            <a:avLst/>
            <a:gdLst>
              <a:gd name="T0" fmla="*/ 5040313 w 4"/>
              <a:gd name="T1" fmla="*/ 7558881 h 3"/>
              <a:gd name="T2" fmla="*/ 0 w 4"/>
              <a:gd name="T3" fmla="*/ 7558881 h 3"/>
              <a:gd name="T4" fmla="*/ 5040313 w 4"/>
              <a:gd name="T5" fmla="*/ 7558881 h 3"/>
              <a:gd name="T6" fmla="*/ 10080625 w 4"/>
              <a:gd name="T7" fmla="*/ 7558881 h 3"/>
              <a:gd name="T8" fmla="*/ 10080625 w 4"/>
              <a:gd name="T9" fmla="*/ 0 h 3"/>
              <a:gd name="T10" fmla="*/ 5040313 w 4"/>
              <a:gd name="T11" fmla="*/ 0 h 3"/>
              <a:gd name="T12" fmla="*/ 10080625 w 4"/>
              <a:gd name="T13" fmla="*/ 0 h 3"/>
              <a:gd name="T14" fmla="*/ 5040313 w 4"/>
              <a:gd name="T15" fmla="*/ 0 h 3"/>
              <a:gd name="T16" fmla="*/ 10080625 w 4"/>
              <a:gd name="T17" fmla="*/ 0 h 3"/>
              <a:gd name="T18" fmla="*/ 5040313 w 4"/>
              <a:gd name="T19" fmla="*/ 0 h 3"/>
              <a:gd name="T20" fmla="*/ 0 w 4"/>
              <a:gd name="T21" fmla="*/ 0 h 3"/>
              <a:gd name="T22" fmla="*/ 0 w 4"/>
              <a:gd name="T23" fmla="*/ 2519098 h 3"/>
              <a:gd name="T24" fmla="*/ 0 w 4"/>
              <a:gd name="T25" fmla="*/ 7558881 h 3"/>
              <a:gd name="T26" fmla="*/ 5040313 w 4"/>
              <a:gd name="T27" fmla="*/ 7558881 h 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"/>
              <a:gd name="T43" fmla="*/ 0 h 3"/>
              <a:gd name="T44" fmla="*/ 4 w 4"/>
              <a:gd name="T45" fmla="*/ 3 h 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" h="3">
                <a:moveTo>
                  <a:pt x="2" y="3"/>
                </a:moveTo>
                <a:lnTo>
                  <a:pt x="0" y="3"/>
                </a:lnTo>
                <a:lnTo>
                  <a:pt x="2" y="3"/>
                </a:lnTo>
                <a:lnTo>
                  <a:pt x="4" y="3"/>
                </a:lnTo>
                <a:lnTo>
                  <a:pt x="4" y="0"/>
                </a:lnTo>
                <a:lnTo>
                  <a:pt x="2" y="0"/>
                </a:lnTo>
                <a:lnTo>
                  <a:pt x="4" y="0"/>
                </a:lnTo>
                <a:lnTo>
                  <a:pt x="2" y="0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  <a:lnTo>
                  <a:pt x="0" y="3"/>
                </a:lnTo>
                <a:lnTo>
                  <a:pt x="2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57" name="Freeform 97"/>
          <p:cNvSpPr>
            <a:spLocks/>
          </p:cNvSpPr>
          <p:nvPr/>
        </p:nvSpPr>
        <p:spPr bwMode="auto">
          <a:xfrm>
            <a:off x="2305050" y="2914650"/>
            <a:ext cx="268288" cy="25400"/>
          </a:xfrm>
          <a:custGeom>
            <a:avLst/>
            <a:gdLst>
              <a:gd name="T0" fmla="*/ 2520955 w 169"/>
              <a:gd name="T1" fmla="*/ 5040313 h 16"/>
              <a:gd name="T2" fmla="*/ 30241931 w 169"/>
              <a:gd name="T3" fmla="*/ 10080625 h 16"/>
              <a:gd name="T4" fmla="*/ 57964496 w 169"/>
              <a:gd name="T5" fmla="*/ 12599988 h 16"/>
              <a:gd name="T6" fmla="*/ 80645150 w 169"/>
              <a:gd name="T7" fmla="*/ 12599988 h 16"/>
              <a:gd name="T8" fmla="*/ 108367714 w 169"/>
              <a:gd name="T9" fmla="*/ 17640300 h 16"/>
              <a:gd name="T10" fmla="*/ 136088691 w 169"/>
              <a:gd name="T11" fmla="*/ 17640300 h 16"/>
              <a:gd name="T12" fmla="*/ 163811255 w 169"/>
              <a:gd name="T13" fmla="*/ 22680613 h 16"/>
              <a:gd name="T14" fmla="*/ 186491910 w 169"/>
              <a:gd name="T15" fmla="*/ 22680613 h 16"/>
              <a:gd name="T16" fmla="*/ 211693520 w 169"/>
              <a:gd name="T17" fmla="*/ 22680613 h 16"/>
              <a:gd name="T18" fmla="*/ 239416084 w 169"/>
              <a:gd name="T19" fmla="*/ 27720925 h 16"/>
              <a:gd name="T20" fmla="*/ 267137060 w 169"/>
              <a:gd name="T21" fmla="*/ 27720925 h 16"/>
              <a:gd name="T22" fmla="*/ 294859625 w 169"/>
              <a:gd name="T23" fmla="*/ 32761238 h 16"/>
              <a:gd name="T24" fmla="*/ 322580601 w 169"/>
              <a:gd name="T25" fmla="*/ 32761238 h 16"/>
              <a:gd name="T26" fmla="*/ 345262843 w 169"/>
              <a:gd name="T27" fmla="*/ 35282188 h 16"/>
              <a:gd name="T28" fmla="*/ 372983820 w 169"/>
              <a:gd name="T29" fmla="*/ 35282188 h 16"/>
              <a:gd name="T30" fmla="*/ 398185430 w 169"/>
              <a:gd name="T31" fmla="*/ 35282188 h 16"/>
              <a:gd name="T32" fmla="*/ 425907994 w 169"/>
              <a:gd name="T33" fmla="*/ 40322500 h 16"/>
              <a:gd name="T34" fmla="*/ 425907994 w 169"/>
              <a:gd name="T35" fmla="*/ 32761238 h 16"/>
              <a:gd name="T36" fmla="*/ 398185430 w 169"/>
              <a:gd name="T37" fmla="*/ 27720925 h 16"/>
              <a:gd name="T38" fmla="*/ 372983820 w 169"/>
              <a:gd name="T39" fmla="*/ 27720925 h 16"/>
              <a:gd name="T40" fmla="*/ 345262843 w 169"/>
              <a:gd name="T41" fmla="*/ 27720925 h 16"/>
              <a:gd name="T42" fmla="*/ 322580601 w 169"/>
              <a:gd name="T43" fmla="*/ 22680613 h 16"/>
              <a:gd name="T44" fmla="*/ 294859625 w 169"/>
              <a:gd name="T45" fmla="*/ 22680613 h 16"/>
              <a:gd name="T46" fmla="*/ 267137060 w 169"/>
              <a:gd name="T47" fmla="*/ 17640300 h 16"/>
              <a:gd name="T48" fmla="*/ 239416084 w 169"/>
              <a:gd name="T49" fmla="*/ 17640300 h 16"/>
              <a:gd name="T50" fmla="*/ 211693520 w 169"/>
              <a:gd name="T51" fmla="*/ 12599988 h 16"/>
              <a:gd name="T52" fmla="*/ 186491910 w 169"/>
              <a:gd name="T53" fmla="*/ 12599988 h 16"/>
              <a:gd name="T54" fmla="*/ 163811255 w 169"/>
              <a:gd name="T55" fmla="*/ 12599988 h 16"/>
              <a:gd name="T56" fmla="*/ 136088691 w 169"/>
              <a:gd name="T57" fmla="*/ 10080625 h 16"/>
              <a:gd name="T58" fmla="*/ 108367714 w 169"/>
              <a:gd name="T59" fmla="*/ 10080625 h 16"/>
              <a:gd name="T60" fmla="*/ 80645150 w 169"/>
              <a:gd name="T61" fmla="*/ 5040313 h 16"/>
              <a:gd name="T62" fmla="*/ 57964496 w 169"/>
              <a:gd name="T63" fmla="*/ 5040313 h 16"/>
              <a:gd name="T64" fmla="*/ 30241931 w 169"/>
              <a:gd name="T65" fmla="*/ 0 h 16"/>
              <a:gd name="T66" fmla="*/ 2520955 w 169"/>
              <a:gd name="T67" fmla="*/ 0 h 16"/>
              <a:gd name="T68" fmla="*/ 0 w 169"/>
              <a:gd name="T69" fmla="*/ 0 h 16"/>
              <a:gd name="T70" fmla="*/ 0 w 169"/>
              <a:gd name="T71" fmla="*/ 5040313 h 16"/>
              <a:gd name="T72" fmla="*/ 2520955 w 169"/>
              <a:gd name="T73" fmla="*/ 5040313 h 1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69"/>
              <a:gd name="T112" fmla="*/ 0 h 16"/>
              <a:gd name="T113" fmla="*/ 169 w 169"/>
              <a:gd name="T114" fmla="*/ 16 h 1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69" h="16">
                <a:moveTo>
                  <a:pt x="1" y="2"/>
                </a:moveTo>
                <a:lnTo>
                  <a:pt x="12" y="4"/>
                </a:lnTo>
                <a:lnTo>
                  <a:pt x="23" y="5"/>
                </a:lnTo>
                <a:lnTo>
                  <a:pt x="32" y="5"/>
                </a:lnTo>
                <a:lnTo>
                  <a:pt x="43" y="7"/>
                </a:lnTo>
                <a:lnTo>
                  <a:pt x="54" y="7"/>
                </a:lnTo>
                <a:lnTo>
                  <a:pt x="65" y="9"/>
                </a:lnTo>
                <a:lnTo>
                  <a:pt x="74" y="9"/>
                </a:lnTo>
                <a:lnTo>
                  <a:pt x="84" y="9"/>
                </a:lnTo>
                <a:lnTo>
                  <a:pt x="95" y="11"/>
                </a:lnTo>
                <a:lnTo>
                  <a:pt x="106" y="11"/>
                </a:lnTo>
                <a:lnTo>
                  <a:pt x="117" y="13"/>
                </a:lnTo>
                <a:lnTo>
                  <a:pt x="128" y="13"/>
                </a:lnTo>
                <a:lnTo>
                  <a:pt x="137" y="14"/>
                </a:lnTo>
                <a:lnTo>
                  <a:pt x="148" y="14"/>
                </a:lnTo>
                <a:lnTo>
                  <a:pt x="158" y="14"/>
                </a:lnTo>
                <a:lnTo>
                  <a:pt x="169" y="16"/>
                </a:lnTo>
                <a:lnTo>
                  <a:pt x="169" y="13"/>
                </a:lnTo>
                <a:lnTo>
                  <a:pt x="158" y="11"/>
                </a:lnTo>
                <a:lnTo>
                  <a:pt x="148" y="11"/>
                </a:lnTo>
                <a:lnTo>
                  <a:pt x="137" y="11"/>
                </a:lnTo>
                <a:lnTo>
                  <a:pt x="128" y="9"/>
                </a:lnTo>
                <a:lnTo>
                  <a:pt x="117" y="9"/>
                </a:lnTo>
                <a:lnTo>
                  <a:pt x="106" y="7"/>
                </a:lnTo>
                <a:lnTo>
                  <a:pt x="95" y="7"/>
                </a:lnTo>
                <a:lnTo>
                  <a:pt x="84" y="5"/>
                </a:lnTo>
                <a:lnTo>
                  <a:pt x="74" y="5"/>
                </a:lnTo>
                <a:lnTo>
                  <a:pt x="65" y="5"/>
                </a:lnTo>
                <a:lnTo>
                  <a:pt x="54" y="4"/>
                </a:lnTo>
                <a:lnTo>
                  <a:pt x="43" y="4"/>
                </a:lnTo>
                <a:lnTo>
                  <a:pt x="32" y="2"/>
                </a:lnTo>
                <a:lnTo>
                  <a:pt x="23" y="2"/>
                </a:lnTo>
                <a:lnTo>
                  <a:pt x="12" y="0"/>
                </a:lnTo>
                <a:lnTo>
                  <a:pt x="1" y="0"/>
                </a:ln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58" name="Freeform 98"/>
          <p:cNvSpPr>
            <a:spLocks/>
          </p:cNvSpPr>
          <p:nvPr/>
        </p:nvSpPr>
        <p:spPr bwMode="auto">
          <a:xfrm>
            <a:off x="2359025" y="2957513"/>
            <a:ext cx="166688" cy="188912"/>
          </a:xfrm>
          <a:custGeom>
            <a:avLst/>
            <a:gdLst>
              <a:gd name="T0" fmla="*/ 10080655 w 105"/>
              <a:gd name="T1" fmla="*/ 0 h 119"/>
              <a:gd name="T2" fmla="*/ 22682268 w 105"/>
              <a:gd name="T3" fmla="*/ 0 h 119"/>
              <a:gd name="T4" fmla="*/ 40322621 w 105"/>
              <a:gd name="T5" fmla="*/ 5040299 h 119"/>
              <a:gd name="T6" fmla="*/ 55443604 w 105"/>
              <a:gd name="T7" fmla="*/ 5040299 h 119"/>
              <a:gd name="T8" fmla="*/ 68045217 w 105"/>
              <a:gd name="T9" fmla="*/ 5040299 h 119"/>
              <a:gd name="T10" fmla="*/ 85685570 w 105"/>
              <a:gd name="T11" fmla="*/ 5040299 h 119"/>
              <a:gd name="T12" fmla="*/ 100806552 w 105"/>
              <a:gd name="T13" fmla="*/ 10080598 h 119"/>
              <a:gd name="T14" fmla="*/ 113408165 w 105"/>
              <a:gd name="T15" fmla="*/ 10080598 h 119"/>
              <a:gd name="T16" fmla="*/ 131048518 w 105"/>
              <a:gd name="T17" fmla="*/ 10080598 h 119"/>
              <a:gd name="T18" fmla="*/ 146169501 w 105"/>
              <a:gd name="T19" fmla="*/ 12599954 h 119"/>
              <a:gd name="T20" fmla="*/ 158771114 w 105"/>
              <a:gd name="T21" fmla="*/ 12599954 h 119"/>
              <a:gd name="T22" fmla="*/ 176411467 w 105"/>
              <a:gd name="T23" fmla="*/ 12599954 h 119"/>
              <a:gd name="T24" fmla="*/ 191532450 w 105"/>
              <a:gd name="T25" fmla="*/ 12599954 h 119"/>
              <a:gd name="T26" fmla="*/ 204134062 w 105"/>
              <a:gd name="T27" fmla="*/ 17640253 h 119"/>
              <a:gd name="T28" fmla="*/ 219255045 w 105"/>
              <a:gd name="T29" fmla="*/ 17640253 h 119"/>
              <a:gd name="T30" fmla="*/ 236895398 w 105"/>
              <a:gd name="T31" fmla="*/ 17640253 h 119"/>
              <a:gd name="T32" fmla="*/ 249497011 w 105"/>
              <a:gd name="T33" fmla="*/ 17640253 h 119"/>
              <a:gd name="T34" fmla="*/ 254537339 w 105"/>
              <a:gd name="T35" fmla="*/ 22680552 h 119"/>
              <a:gd name="T36" fmla="*/ 259577666 w 105"/>
              <a:gd name="T37" fmla="*/ 22680552 h 119"/>
              <a:gd name="T38" fmla="*/ 259577666 w 105"/>
              <a:gd name="T39" fmla="*/ 27720852 h 119"/>
              <a:gd name="T40" fmla="*/ 264617994 w 105"/>
              <a:gd name="T41" fmla="*/ 32761151 h 119"/>
              <a:gd name="T42" fmla="*/ 264617994 w 105"/>
              <a:gd name="T43" fmla="*/ 95765684 h 119"/>
              <a:gd name="T44" fmla="*/ 264617994 w 105"/>
              <a:gd name="T45" fmla="*/ 158768630 h 119"/>
              <a:gd name="T46" fmla="*/ 264617994 w 105"/>
              <a:gd name="T47" fmla="*/ 226813462 h 119"/>
              <a:gd name="T48" fmla="*/ 264617994 w 105"/>
              <a:gd name="T49" fmla="*/ 292337351 h 119"/>
              <a:gd name="T50" fmla="*/ 259577666 w 105"/>
              <a:gd name="T51" fmla="*/ 294856707 h 119"/>
              <a:gd name="T52" fmla="*/ 259577666 w 105"/>
              <a:gd name="T53" fmla="*/ 299897006 h 119"/>
              <a:gd name="T54" fmla="*/ 254537339 w 105"/>
              <a:gd name="T55" fmla="*/ 299897006 h 119"/>
              <a:gd name="T56" fmla="*/ 249497011 w 105"/>
              <a:gd name="T57" fmla="*/ 299897006 h 119"/>
              <a:gd name="T58" fmla="*/ 236895398 w 105"/>
              <a:gd name="T59" fmla="*/ 299897006 h 119"/>
              <a:gd name="T60" fmla="*/ 219255045 w 105"/>
              <a:gd name="T61" fmla="*/ 299897006 h 119"/>
              <a:gd name="T62" fmla="*/ 204134062 w 105"/>
              <a:gd name="T63" fmla="*/ 299897006 h 119"/>
              <a:gd name="T64" fmla="*/ 191532450 w 105"/>
              <a:gd name="T65" fmla="*/ 294856707 h 119"/>
              <a:gd name="T66" fmla="*/ 176411467 w 105"/>
              <a:gd name="T67" fmla="*/ 294856707 h 119"/>
              <a:gd name="T68" fmla="*/ 158771114 w 105"/>
              <a:gd name="T69" fmla="*/ 294856707 h 119"/>
              <a:gd name="T70" fmla="*/ 146169501 w 105"/>
              <a:gd name="T71" fmla="*/ 292337351 h 119"/>
              <a:gd name="T72" fmla="*/ 131048518 w 105"/>
              <a:gd name="T73" fmla="*/ 292337351 h 119"/>
              <a:gd name="T74" fmla="*/ 113408165 w 105"/>
              <a:gd name="T75" fmla="*/ 292337351 h 119"/>
              <a:gd name="T76" fmla="*/ 100806552 w 105"/>
              <a:gd name="T77" fmla="*/ 292337351 h 119"/>
              <a:gd name="T78" fmla="*/ 85685570 w 105"/>
              <a:gd name="T79" fmla="*/ 287297052 h 119"/>
              <a:gd name="T80" fmla="*/ 68045217 w 105"/>
              <a:gd name="T81" fmla="*/ 287297052 h 119"/>
              <a:gd name="T82" fmla="*/ 55443604 w 105"/>
              <a:gd name="T83" fmla="*/ 287297052 h 119"/>
              <a:gd name="T84" fmla="*/ 40322621 w 105"/>
              <a:gd name="T85" fmla="*/ 282256753 h 119"/>
              <a:gd name="T86" fmla="*/ 22682268 w 105"/>
              <a:gd name="T87" fmla="*/ 282256753 h 119"/>
              <a:gd name="T88" fmla="*/ 10080655 w 105"/>
              <a:gd name="T89" fmla="*/ 282256753 h 119"/>
              <a:gd name="T90" fmla="*/ 5040328 w 105"/>
              <a:gd name="T91" fmla="*/ 282256753 h 119"/>
              <a:gd name="T92" fmla="*/ 5040328 w 105"/>
              <a:gd name="T93" fmla="*/ 277216454 h 119"/>
              <a:gd name="T94" fmla="*/ 0 w 105"/>
              <a:gd name="T95" fmla="*/ 272176155 h 119"/>
              <a:gd name="T96" fmla="*/ 0 w 105"/>
              <a:gd name="T97" fmla="*/ 269655211 h 119"/>
              <a:gd name="T98" fmla="*/ 0 w 105"/>
              <a:gd name="T99" fmla="*/ 204131322 h 119"/>
              <a:gd name="T100" fmla="*/ 0 w 105"/>
              <a:gd name="T101" fmla="*/ 141128376 h 119"/>
              <a:gd name="T102" fmla="*/ 0 w 105"/>
              <a:gd name="T103" fmla="*/ 78123843 h 119"/>
              <a:gd name="T104" fmla="*/ 0 w 105"/>
              <a:gd name="T105" fmla="*/ 12599954 h 119"/>
              <a:gd name="T106" fmla="*/ 0 w 105"/>
              <a:gd name="T107" fmla="*/ 5040299 h 119"/>
              <a:gd name="T108" fmla="*/ 5040328 w 105"/>
              <a:gd name="T109" fmla="*/ 5040299 h 119"/>
              <a:gd name="T110" fmla="*/ 5040328 w 105"/>
              <a:gd name="T111" fmla="*/ 0 h 119"/>
              <a:gd name="T112" fmla="*/ 10080655 w 105"/>
              <a:gd name="T113" fmla="*/ 0 h 11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5"/>
              <a:gd name="T172" fmla="*/ 0 h 119"/>
              <a:gd name="T173" fmla="*/ 105 w 105"/>
              <a:gd name="T174" fmla="*/ 119 h 11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5" h="119">
                <a:moveTo>
                  <a:pt x="4" y="0"/>
                </a:moveTo>
                <a:lnTo>
                  <a:pt x="9" y="0"/>
                </a:lnTo>
                <a:lnTo>
                  <a:pt x="16" y="2"/>
                </a:lnTo>
                <a:lnTo>
                  <a:pt x="22" y="2"/>
                </a:lnTo>
                <a:lnTo>
                  <a:pt x="27" y="2"/>
                </a:lnTo>
                <a:lnTo>
                  <a:pt x="34" y="2"/>
                </a:lnTo>
                <a:lnTo>
                  <a:pt x="40" y="4"/>
                </a:lnTo>
                <a:lnTo>
                  <a:pt x="45" y="4"/>
                </a:lnTo>
                <a:lnTo>
                  <a:pt x="52" y="4"/>
                </a:lnTo>
                <a:lnTo>
                  <a:pt x="58" y="5"/>
                </a:lnTo>
                <a:lnTo>
                  <a:pt x="63" y="5"/>
                </a:lnTo>
                <a:lnTo>
                  <a:pt x="70" y="5"/>
                </a:lnTo>
                <a:lnTo>
                  <a:pt x="76" y="5"/>
                </a:lnTo>
                <a:lnTo>
                  <a:pt x="81" y="7"/>
                </a:lnTo>
                <a:lnTo>
                  <a:pt x="87" y="7"/>
                </a:lnTo>
                <a:lnTo>
                  <a:pt x="94" y="7"/>
                </a:lnTo>
                <a:lnTo>
                  <a:pt x="99" y="7"/>
                </a:lnTo>
                <a:lnTo>
                  <a:pt x="101" y="9"/>
                </a:lnTo>
                <a:lnTo>
                  <a:pt x="103" y="9"/>
                </a:lnTo>
                <a:lnTo>
                  <a:pt x="103" y="11"/>
                </a:lnTo>
                <a:lnTo>
                  <a:pt x="105" y="13"/>
                </a:lnTo>
                <a:lnTo>
                  <a:pt x="105" y="38"/>
                </a:lnTo>
                <a:lnTo>
                  <a:pt x="105" y="63"/>
                </a:lnTo>
                <a:lnTo>
                  <a:pt x="105" y="90"/>
                </a:lnTo>
                <a:lnTo>
                  <a:pt x="105" y="116"/>
                </a:lnTo>
                <a:lnTo>
                  <a:pt x="103" y="117"/>
                </a:lnTo>
                <a:lnTo>
                  <a:pt x="103" y="119"/>
                </a:lnTo>
                <a:lnTo>
                  <a:pt x="101" y="119"/>
                </a:lnTo>
                <a:lnTo>
                  <a:pt x="99" y="119"/>
                </a:lnTo>
                <a:lnTo>
                  <a:pt x="94" y="119"/>
                </a:lnTo>
                <a:lnTo>
                  <a:pt x="87" y="119"/>
                </a:lnTo>
                <a:lnTo>
                  <a:pt x="81" y="119"/>
                </a:lnTo>
                <a:lnTo>
                  <a:pt x="76" y="117"/>
                </a:lnTo>
                <a:lnTo>
                  <a:pt x="70" y="117"/>
                </a:lnTo>
                <a:lnTo>
                  <a:pt x="63" y="117"/>
                </a:lnTo>
                <a:lnTo>
                  <a:pt x="58" y="116"/>
                </a:lnTo>
                <a:lnTo>
                  <a:pt x="52" y="116"/>
                </a:lnTo>
                <a:lnTo>
                  <a:pt x="45" y="116"/>
                </a:lnTo>
                <a:lnTo>
                  <a:pt x="40" y="116"/>
                </a:lnTo>
                <a:lnTo>
                  <a:pt x="34" y="114"/>
                </a:lnTo>
                <a:lnTo>
                  <a:pt x="27" y="114"/>
                </a:lnTo>
                <a:lnTo>
                  <a:pt x="22" y="114"/>
                </a:lnTo>
                <a:lnTo>
                  <a:pt x="16" y="112"/>
                </a:lnTo>
                <a:lnTo>
                  <a:pt x="9" y="112"/>
                </a:lnTo>
                <a:lnTo>
                  <a:pt x="4" y="112"/>
                </a:lnTo>
                <a:lnTo>
                  <a:pt x="2" y="112"/>
                </a:lnTo>
                <a:lnTo>
                  <a:pt x="2" y="110"/>
                </a:lnTo>
                <a:lnTo>
                  <a:pt x="0" y="108"/>
                </a:lnTo>
                <a:lnTo>
                  <a:pt x="0" y="107"/>
                </a:lnTo>
                <a:lnTo>
                  <a:pt x="0" y="81"/>
                </a:lnTo>
                <a:lnTo>
                  <a:pt x="0" y="56"/>
                </a:lnTo>
                <a:lnTo>
                  <a:pt x="0" y="31"/>
                </a:lnTo>
                <a:lnTo>
                  <a:pt x="0" y="5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59" name="Freeform 99"/>
          <p:cNvSpPr>
            <a:spLocks/>
          </p:cNvSpPr>
          <p:nvPr/>
        </p:nvSpPr>
        <p:spPr bwMode="auto">
          <a:xfrm>
            <a:off x="2359025" y="2957513"/>
            <a:ext cx="166688" cy="188912"/>
          </a:xfrm>
          <a:custGeom>
            <a:avLst/>
            <a:gdLst>
              <a:gd name="T0" fmla="*/ 10080655 w 105"/>
              <a:gd name="T1" fmla="*/ 0 h 119"/>
              <a:gd name="T2" fmla="*/ 22682268 w 105"/>
              <a:gd name="T3" fmla="*/ 0 h 119"/>
              <a:gd name="T4" fmla="*/ 40322621 w 105"/>
              <a:gd name="T5" fmla="*/ 5040299 h 119"/>
              <a:gd name="T6" fmla="*/ 55443604 w 105"/>
              <a:gd name="T7" fmla="*/ 5040299 h 119"/>
              <a:gd name="T8" fmla="*/ 68045217 w 105"/>
              <a:gd name="T9" fmla="*/ 5040299 h 119"/>
              <a:gd name="T10" fmla="*/ 85685570 w 105"/>
              <a:gd name="T11" fmla="*/ 5040299 h 119"/>
              <a:gd name="T12" fmla="*/ 100806552 w 105"/>
              <a:gd name="T13" fmla="*/ 10080598 h 119"/>
              <a:gd name="T14" fmla="*/ 113408165 w 105"/>
              <a:gd name="T15" fmla="*/ 10080598 h 119"/>
              <a:gd name="T16" fmla="*/ 131048518 w 105"/>
              <a:gd name="T17" fmla="*/ 10080598 h 119"/>
              <a:gd name="T18" fmla="*/ 146169501 w 105"/>
              <a:gd name="T19" fmla="*/ 12599954 h 119"/>
              <a:gd name="T20" fmla="*/ 158771114 w 105"/>
              <a:gd name="T21" fmla="*/ 12599954 h 119"/>
              <a:gd name="T22" fmla="*/ 176411467 w 105"/>
              <a:gd name="T23" fmla="*/ 12599954 h 119"/>
              <a:gd name="T24" fmla="*/ 191532450 w 105"/>
              <a:gd name="T25" fmla="*/ 12599954 h 119"/>
              <a:gd name="T26" fmla="*/ 204134062 w 105"/>
              <a:gd name="T27" fmla="*/ 17640253 h 119"/>
              <a:gd name="T28" fmla="*/ 219255045 w 105"/>
              <a:gd name="T29" fmla="*/ 17640253 h 119"/>
              <a:gd name="T30" fmla="*/ 236895398 w 105"/>
              <a:gd name="T31" fmla="*/ 17640253 h 119"/>
              <a:gd name="T32" fmla="*/ 249497011 w 105"/>
              <a:gd name="T33" fmla="*/ 17640253 h 119"/>
              <a:gd name="T34" fmla="*/ 254537339 w 105"/>
              <a:gd name="T35" fmla="*/ 22680552 h 119"/>
              <a:gd name="T36" fmla="*/ 259577666 w 105"/>
              <a:gd name="T37" fmla="*/ 22680552 h 119"/>
              <a:gd name="T38" fmla="*/ 259577666 w 105"/>
              <a:gd name="T39" fmla="*/ 27720852 h 119"/>
              <a:gd name="T40" fmla="*/ 264617994 w 105"/>
              <a:gd name="T41" fmla="*/ 32761151 h 119"/>
              <a:gd name="T42" fmla="*/ 264617994 w 105"/>
              <a:gd name="T43" fmla="*/ 95765684 h 119"/>
              <a:gd name="T44" fmla="*/ 264617994 w 105"/>
              <a:gd name="T45" fmla="*/ 158768630 h 119"/>
              <a:gd name="T46" fmla="*/ 264617994 w 105"/>
              <a:gd name="T47" fmla="*/ 226813462 h 119"/>
              <a:gd name="T48" fmla="*/ 264617994 w 105"/>
              <a:gd name="T49" fmla="*/ 292337351 h 119"/>
              <a:gd name="T50" fmla="*/ 259577666 w 105"/>
              <a:gd name="T51" fmla="*/ 294856707 h 119"/>
              <a:gd name="T52" fmla="*/ 259577666 w 105"/>
              <a:gd name="T53" fmla="*/ 299897006 h 119"/>
              <a:gd name="T54" fmla="*/ 254537339 w 105"/>
              <a:gd name="T55" fmla="*/ 299897006 h 119"/>
              <a:gd name="T56" fmla="*/ 249497011 w 105"/>
              <a:gd name="T57" fmla="*/ 299897006 h 119"/>
              <a:gd name="T58" fmla="*/ 236895398 w 105"/>
              <a:gd name="T59" fmla="*/ 299897006 h 119"/>
              <a:gd name="T60" fmla="*/ 219255045 w 105"/>
              <a:gd name="T61" fmla="*/ 299897006 h 119"/>
              <a:gd name="T62" fmla="*/ 204134062 w 105"/>
              <a:gd name="T63" fmla="*/ 299897006 h 119"/>
              <a:gd name="T64" fmla="*/ 191532450 w 105"/>
              <a:gd name="T65" fmla="*/ 294856707 h 119"/>
              <a:gd name="T66" fmla="*/ 176411467 w 105"/>
              <a:gd name="T67" fmla="*/ 294856707 h 119"/>
              <a:gd name="T68" fmla="*/ 158771114 w 105"/>
              <a:gd name="T69" fmla="*/ 294856707 h 119"/>
              <a:gd name="T70" fmla="*/ 146169501 w 105"/>
              <a:gd name="T71" fmla="*/ 292337351 h 119"/>
              <a:gd name="T72" fmla="*/ 131048518 w 105"/>
              <a:gd name="T73" fmla="*/ 292337351 h 119"/>
              <a:gd name="T74" fmla="*/ 113408165 w 105"/>
              <a:gd name="T75" fmla="*/ 292337351 h 119"/>
              <a:gd name="T76" fmla="*/ 100806552 w 105"/>
              <a:gd name="T77" fmla="*/ 292337351 h 119"/>
              <a:gd name="T78" fmla="*/ 85685570 w 105"/>
              <a:gd name="T79" fmla="*/ 287297052 h 119"/>
              <a:gd name="T80" fmla="*/ 68045217 w 105"/>
              <a:gd name="T81" fmla="*/ 287297052 h 119"/>
              <a:gd name="T82" fmla="*/ 55443604 w 105"/>
              <a:gd name="T83" fmla="*/ 287297052 h 119"/>
              <a:gd name="T84" fmla="*/ 40322621 w 105"/>
              <a:gd name="T85" fmla="*/ 282256753 h 119"/>
              <a:gd name="T86" fmla="*/ 22682268 w 105"/>
              <a:gd name="T87" fmla="*/ 282256753 h 119"/>
              <a:gd name="T88" fmla="*/ 10080655 w 105"/>
              <a:gd name="T89" fmla="*/ 282256753 h 119"/>
              <a:gd name="T90" fmla="*/ 5040328 w 105"/>
              <a:gd name="T91" fmla="*/ 282256753 h 119"/>
              <a:gd name="T92" fmla="*/ 5040328 w 105"/>
              <a:gd name="T93" fmla="*/ 277216454 h 119"/>
              <a:gd name="T94" fmla="*/ 0 w 105"/>
              <a:gd name="T95" fmla="*/ 272176155 h 119"/>
              <a:gd name="T96" fmla="*/ 0 w 105"/>
              <a:gd name="T97" fmla="*/ 269655211 h 119"/>
              <a:gd name="T98" fmla="*/ 0 w 105"/>
              <a:gd name="T99" fmla="*/ 204131322 h 119"/>
              <a:gd name="T100" fmla="*/ 0 w 105"/>
              <a:gd name="T101" fmla="*/ 141128376 h 119"/>
              <a:gd name="T102" fmla="*/ 0 w 105"/>
              <a:gd name="T103" fmla="*/ 78123843 h 119"/>
              <a:gd name="T104" fmla="*/ 0 w 105"/>
              <a:gd name="T105" fmla="*/ 12599954 h 119"/>
              <a:gd name="T106" fmla="*/ 0 w 105"/>
              <a:gd name="T107" fmla="*/ 5040299 h 119"/>
              <a:gd name="T108" fmla="*/ 5040328 w 105"/>
              <a:gd name="T109" fmla="*/ 5040299 h 119"/>
              <a:gd name="T110" fmla="*/ 5040328 w 105"/>
              <a:gd name="T111" fmla="*/ 0 h 119"/>
              <a:gd name="T112" fmla="*/ 10080655 w 105"/>
              <a:gd name="T113" fmla="*/ 0 h 11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5"/>
              <a:gd name="T172" fmla="*/ 0 h 119"/>
              <a:gd name="T173" fmla="*/ 105 w 105"/>
              <a:gd name="T174" fmla="*/ 119 h 11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5" h="119">
                <a:moveTo>
                  <a:pt x="4" y="0"/>
                </a:moveTo>
                <a:lnTo>
                  <a:pt x="9" y="0"/>
                </a:lnTo>
                <a:lnTo>
                  <a:pt x="16" y="2"/>
                </a:lnTo>
                <a:lnTo>
                  <a:pt x="22" y="2"/>
                </a:lnTo>
                <a:lnTo>
                  <a:pt x="27" y="2"/>
                </a:lnTo>
                <a:lnTo>
                  <a:pt x="34" y="2"/>
                </a:lnTo>
                <a:lnTo>
                  <a:pt x="40" y="4"/>
                </a:lnTo>
                <a:lnTo>
                  <a:pt x="45" y="4"/>
                </a:lnTo>
                <a:lnTo>
                  <a:pt x="52" y="4"/>
                </a:lnTo>
                <a:lnTo>
                  <a:pt x="58" y="5"/>
                </a:lnTo>
                <a:lnTo>
                  <a:pt x="63" y="5"/>
                </a:lnTo>
                <a:lnTo>
                  <a:pt x="70" y="5"/>
                </a:lnTo>
                <a:lnTo>
                  <a:pt x="76" y="5"/>
                </a:lnTo>
                <a:lnTo>
                  <a:pt x="81" y="7"/>
                </a:lnTo>
                <a:lnTo>
                  <a:pt x="87" y="7"/>
                </a:lnTo>
                <a:lnTo>
                  <a:pt x="94" y="7"/>
                </a:lnTo>
                <a:lnTo>
                  <a:pt x="99" y="7"/>
                </a:lnTo>
                <a:lnTo>
                  <a:pt x="101" y="9"/>
                </a:lnTo>
                <a:lnTo>
                  <a:pt x="103" y="9"/>
                </a:lnTo>
                <a:lnTo>
                  <a:pt x="103" y="11"/>
                </a:lnTo>
                <a:lnTo>
                  <a:pt x="105" y="13"/>
                </a:lnTo>
                <a:lnTo>
                  <a:pt x="105" y="38"/>
                </a:lnTo>
                <a:lnTo>
                  <a:pt x="105" y="63"/>
                </a:lnTo>
                <a:lnTo>
                  <a:pt x="105" y="90"/>
                </a:lnTo>
                <a:lnTo>
                  <a:pt x="105" y="116"/>
                </a:lnTo>
                <a:lnTo>
                  <a:pt x="103" y="117"/>
                </a:lnTo>
                <a:lnTo>
                  <a:pt x="103" y="119"/>
                </a:lnTo>
                <a:lnTo>
                  <a:pt x="101" y="119"/>
                </a:lnTo>
                <a:lnTo>
                  <a:pt x="99" y="119"/>
                </a:lnTo>
                <a:lnTo>
                  <a:pt x="94" y="119"/>
                </a:lnTo>
                <a:lnTo>
                  <a:pt x="87" y="119"/>
                </a:lnTo>
                <a:lnTo>
                  <a:pt x="81" y="119"/>
                </a:lnTo>
                <a:lnTo>
                  <a:pt x="76" y="117"/>
                </a:lnTo>
                <a:lnTo>
                  <a:pt x="70" y="117"/>
                </a:lnTo>
                <a:lnTo>
                  <a:pt x="63" y="117"/>
                </a:lnTo>
                <a:lnTo>
                  <a:pt x="58" y="116"/>
                </a:lnTo>
                <a:lnTo>
                  <a:pt x="52" y="116"/>
                </a:lnTo>
                <a:lnTo>
                  <a:pt x="45" y="116"/>
                </a:lnTo>
                <a:lnTo>
                  <a:pt x="40" y="116"/>
                </a:lnTo>
                <a:lnTo>
                  <a:pt x="34" y="114"/>
                </a:lnTo>
                <a:lnTo>
                  <a:pt x="27" y="114"/>
                </a:lnTo>
                <a:lnTo>
                  <a:pt x="22" y="114"/>
                </a:lnTo>
                <a:lnTo>
                  <a:pt x="16" y="112"/>
                </a:lnTo>
                <a:lnTo>
                  <a:pt x="9" y="112"/>
                </a:lnTo>
                <a:lnTo>
                  <a:pt x="4" y="112"/>
                </a:lnTo>
                <a:lnTo>
                  <a:pt x="2" y="112"/>
                </a:lnTo>
                <a:lnTo>
                  <a:pt x="2" y="110"/>
                </a:lnTo>
                <a:lnTo>
                  <a:pt x="0" y="108"/>
                </a:lnTo>
                <a:lnTo>
                  <a:pt x="0" y="107"/>
                </a:lnTo>
                <a:lnTo>
                  <a:pt x="0" y="81"/>
                </a:lnTo>
                <a:lnTo>
                  <a:pt x="0" y="56"/>
                </a:lnTo>
                <a:lnTo>
                  <a:pt x="0" y="31"/>
                </a:lnTo>
                <a:lnTo>
                  <a:pt x="0" y="5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60" name="Freeform 100"/>
          <p:cNvSpPr>
            <a:spLocks/>
          </p:cNvSpPr>
          <p:nvPr/>
        </p:nvSpPr>
        <p:spPr bwMode="auto">
          <a:xfrm>
            <a:off x="2733675" y="2857500"/>
            <a:ext cx="6350" cy="182563"/>
          </a:xfrm>
          <a:custGeom>
            <a:avLst/>
            <a:gdLst>
              <a:gd name="T0" fmla="*/ 0 w 4"/>
              <a:gd name="T1" fmla="*/ 282258273 h 115"/>
              <a:gd name="T2" fmla="*/ 0 w 4"/>
              <a:gd name="T3" fmla="*/ 287298599 h 115"/>
              <a:gd name="T4" fmla="*/ 0 w 4"/>
              <a:gd name="T5" fmla="*/ 289819556 h 115"/>
              <a:gd name="T6" fmla="*/ 5040313 w 4"/>
              <a:gd name="T7" fmla="*/ 289819556 h 115"/>
              <a:gd name="T8" fmla="*/ 10080625 w 4"/>
              <a:gd name="T9" fmla="*/ 289819556 h 115"/>
              <a:gd name="T10" fmla="*/ 10080625 w 4"/>
              <a:gd name="T11" fmla="*/ 287298599 h 115"/>
              <a:gd name="T12" fmla="*/ 10080625 w 4"/>
              <a:gd name="T13" fmla="*/ 219254988 h 115"/>
              <a:gd name="T14" fmla="*/ 10080625 w 4"/>
              <a:gd name="T15" fmla="*/ 146169463 h 115"/>
              <a:gd name="T16" fmla="*/ 10080625 w 4"/>
              <a:gd name="T17" fmla="*/ 78125851 h 115"/>
              <a:gd name="T18" fmla="*/ 10080625 w 4"/>
              <a:gd name="T19" fmla="*/ 10080653 h 115"/>
              <a:gd name="T20" fmla="*/ 10080625 w 4"/>
              <a:gd name="T21" fmla="*/ 5040326 h 115"/>
              <a:gd name="T22" fmla="*/ 5040313 w 4"/>
              <a:gd name="T23" fmla="*/ 5040326 h 115"/>
              <a:gd name="T24" fmla="*/ 5040313 w 4"/>
              <a:gd name="T25" fmla="*/ 0 h 115"/>
              <a:gd name="T26" fmla="*/ 0 w 4"/>
              <a:gd name="T27" fmla="*/ 0 h 115"/>
              <a:gd name="T28" fmla="*/ 0 w 4"/>
              <a:gd name="T29" fmla="*/ 5040326 h 115"/>
              <a:gd name="T30" fmla="*/ 0 w 4"/>
              <a:gd name="T31" fmla="*/ 10080653 h 115"/>
              <a:gd name="T32" fmla="*/ 0 w 4"/>
              <a:gd name="T33" fmla="*/ 78125851 h 115"/>
              <a:gd name="T34" fmla="*/ 0 w 4"/>
              <a:gd name="T35" fmla="*/ 146169463 h 115"/>
              <a:gd name="T36" fmla="*/ 0 w 4"/>
              <a:gd name="T37" fmla="*/ 214214662 h 115"/>
              <a:gd name="T38" fmla="*/ 0 w 4"/>
              <a:gd name="T39" fmla="*/ 282258273 h 11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"/>
              <a:gd name="T61" fmla="*/ 0 h 115"/>
              <a:gd name="T62" fmla="*/ 4 w 4"/>
              <a:gd name="T63" fmla="*/ 115 h 11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" h="115">
                <a:moveTo>
                  <a:pt x="0" y="112"/>
                </a:moveTo>
                <a:lnTo>
                  <a:pt x="0" y="114"/>
                </a:lnTo>
                <a:lnTo>
                  <a:pt x="0" y="115"/>
                </a:lnTo>
                <a:lnTo>
                  <a:pt x="2" y="115"/>
                </a:lnTo>
                <a:lnTo>
                  <a:pt x="4" y="115"/>
                </a:lnTo>
                <a:lnTo>
                  <a:pt x="4" y="114"/>
                </a:lnTo>
                <a:lnTo>
                  <a:pt x="4" y="87"/>
                </a:lnTo>
                <a:lnTo>
                  <a:pt x="4" y="58"/>
                </a:lnTo>
                <a:lnTo>
                  <a:pt x="4" y="31"/>
                </a:lnTo>
                <a:lnTo>
                  <a:pt x="4" y="4"/>
                </a:lnTo>
                <a:lnTo>
                  <a:pt x="4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31"/>
                </a:lnTo>
                <a:lnTo>
                  <a:pt x="0" y="58"/>
                </a:lnTo>
                <a:lnTo>
                  <a:pt x="0" y="85"/>
                </a:lnTo>
                <a:lnTo>
                  <a:pt x="0" y="1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61" name="Freeform 101"/>
          <p:cNvSpPr>
            <a:spLocks/>
          </p:cNvSpPr>
          <p:nvPr/>
        </p:nvSpPr>
        <p:spPr bwMode="auto">
          <a:xfrm>
            <a:off x="2733675" y="2857500"/>
            <a:ext cx="6350" cy="182563"/>
          </a:xfrm>
          <a:custGeom>
            <a:avLst/>
            <a:gdLst>
              <a:gd name="T0" fmla="*/ 0 w 4"/>
              <a:gd name="T1" fmla="*/ 282258273 h 115"/>
              <a:gd name="T2" fmla="*/ 0 w 4"/>
              <a:gd name="T3" fmla="*/ 287298599 h 115"/>
              <a:gd name="T4" fmla="*/ 0 w 4"/>
              <a:gd name="T5" fmla="*/ 289819556 h 115"/>
              <a:gd name="T6" fmla="*/ 5040313 w 4"/>
              <a:gd name="T7" fmla="*/ 289819556 h 115"/>
              <a:gd name="T8" fmla="*/ 10080625 w 4"/>
              <a:gd name="T9" fmla="*/ 289819556 h 115"/>
              <a:gd name="T10" fmla="*/ 10080625 w 4"/>
              <a:gd name="T11" fmla="*/ 287298599 h 115"/>
              <a:gd name="T12" fmla="*/ 10080625 w 4"/>
              <a:gd name="T13" fmla="*/ 219254988 h 115"/>
              <a:gd name="T14" fmla="*/ 10080625 w 4"/>
              <a:gd name="T15" fmla="*/ 146169463 h 115"/>
              <a:gd name="T16" fmla="*/ 10080625 w 4"/>
              <a:gd name="T17" fmla="*/ 78125851 h 115"/>
              <a:gd name="T18" fmla="*/ 10080625 w 4"/>
              <a:gd name="T19" fmla="*/ 10080653 h 115"/>
              <a:gd name="T20" fmla="*/ 10080625 w 4"/>
              <a:gd name="T21" fmla="*/ 5040326 h 115"/>
              <a:gd name="T22" fmla="*/ 5040313 w 4"/>
              <a:gd name="T23" fmla="*/ 5040326 h 115"/>
              <a:gd name="T24" fmla="*/ 5040313 w 4"/>
              <a:gd name="T25" fmla="*/ 0 h 115"/>
              <a:gd name="T26" fmla="*/ 0 w 4"/>
              <a:gd name="T27" fmla="*/ 0 h 115"/>
              <a:gd name="T28" fmla="*/ 0 w 4"/>
              <a:gd name="T29" fmla="*/ 5040326 h 115"/>
              <a:gd name="T30" fmla="*/ 0 w 4"/>
              <a:gd name="T31" fmla="*/ 10080653 h 115"/>
              <a:gd name="T32" fmla="*/ 0 w 4"/>
              <a:gd name="T33" fmla="*/ 78125851 h 115"/>
              <a:gd name="T34" fmla="*/ 0 w 4"/>
              <a:gd name="T35" fmla="*/ 146169463 h 115"/>
              <a:gd name="T36" fmla="*/ 0 w 4"/>
              <a:gd name="T37" fmla="*/ 214214662 h 115"/>
              <a:gd name="T38" fmla="*/ 0 w 4"/>
              <a:gd name="T39" fmla="*/ 282258273 h 11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"/>
              <a:gd name="T61" fmla="*/ 0 h 115"/>
              <a:gd name="T62" fmla="*/ 4 w 4"/>
              <a:gd name="T63" fmla="*/ 115 h 11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" h="115">
                <a:moveTo>
                  <a:pt x="0" y="112"/>
                </a:moveTo>
                <a:lnTo>
                  <a:pt x="0" y="114"/>
                </a:lnTo>
                <a:lnTo>
                  <a:pt x="0" y="115"/>
                </a:lnTo>
                <a:lnTo>
                  <a:pt x="2" y="115"/>
                </a:lnTo>
                <a:lnTo>
                  <a:pt x="4" y="115"/>
                </a:lnTo>
                <a:lnTo>
                  <a:pt x="4" y="114"/>
                </a:lnTo>
                <a:lnTo>
                  <a:pt x="4" y="87"/>
                </a:lnTo>
                <a:lnTo>
                  <a:pt x="4" y="58"/>
                </a:lnTo>
                <a:lnTo>
                  <a:pt x="4" y="31"/>
                </a:lnTo>
                <a:lnTo>
                  <a:pt x="4" y="4"/>
                </a:lnTo>
                <a:lnTo>
                  <a:pt x="4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31"/>
                </a:lnTo>
                <a:lnTo>
                  <a:pt x="0" y="58"/>
                </a:lnTo>
                <a:lnTo>
                  <a:pt x="0" y="85"/>
                </a:lnTo>
                <a:lnTo>
                  <a:pt x="0" y="11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62" name="Freeform 102"/>
          <p:cNvSpPr>
            <a:spLocks/>
          </p:cNvSpPr>
          <p:nvPr/>
        </p:nvSpPr>
        <p:spPr bwMode="auto">
          <a:xfrm>
            <a:off x="2932113" y="2871788"/>
            <a:ext cx="7937" cy="182562"/>
          </a:xfrm>
          <a:custGeom>
            <a:avLst/>
            <a:gdLst>
              <a:gd name="T0" fmla="*/ 12599194 w 5"/>
              <a:gd name="T1" fmla="*/ 10080597 h 115"/>
              <a:gd name="T2" fmla="*/ 12599194 w 5"/>
              <a:gd name="T3" fmla="*/ 5040299 h 115"/>
              <a:gd name="T4" fmla="*/ 7559199 w 5"/>
              <a:gd name="T5" fmla="*/ 5040299 h 115"/>
              <a:gd name="T6" fmla="*/ 7559199 w 5"/>
              <a:gd name="T7" fmla="*/ 0 h 115"/>
              <a:gd name="T8" fmla="*/ 5039995 w 5"/>
              <a:gd name="T9" fmla="*/ 0 h 115"/>
              <a:gd name="T10" fmla="*/ 5039995 w 5"/>
              <a:gd name="T11" fmla="*/ 5040299 h 115"/>
              <a:gd name="T12" fmla="*/ 0 w 5"/>
              <a:gd name="T13" fmla="*/ 5040299 h 115"/>
              <a:gd name="T14" fmla="*/ 0 w 5"/>
              <a:gd name="T15" fmla="*/ 78123836 h 115"/>
              <a:gd name="T16" fmla="*/ 0 w 5"/>
              <a:gd name="T17" fmla="*/ 146168662 h 115"/>
              <a:gd name="T18" fmla="*/ 0 w 5"/>
              <a:gd name="T19" fmla="*/ 219252200 h 115"/>
              <a:gd name="T20" fmla="*/ 0 w 5"/>
              <a:gd name="T21" fmla="*/ 287297026 h 115"/>
              <a:gd name="T22" fmla="*/ 0 w 5"/>
              <a:gd name="T23" fmla="*/ 289816381 h 115"/>
              <a:gd name="T24" fmla="*/ 5039995 w 5"/>
              <a:gd name="T25" fmla="*/ 289816381 h 115"/>
              <a:gd name="T26" fmla="*/ 7559199 w 5"/>
              <a:gd name="T27" fmla="*/ 289816381 h 115"/>
              <a:gd name="T28" fmla="*/ 12599194 w 5"/>
              <a:gd name="T29" fmla="*/ 289816381 h 115"/>
              <a:gd name="T30" fmla="*/ 12599194 w 5"/>
              <a:gd name="T31" fmla="*/ 287297026 h 115"/>
              <a:gd name="T32" fmla="*/ 12599194 w 5"/>
              <a:gd name="T33" fmla="*/ 219252200 h 115"/>
              <a:gd name="T34" fmla="*/ 12599194 w 5"/>
              <a:gd name="T35" fmla="*/ 146168662 h 115"/>
              <a:gd name="T36" fmla="*/ 12599194 w 5"/>
              <a:gd name="T37" fmla="*/ 78123836 h 115"/>
              <a:gd name="T38" fmla="*/ 12599194 w 5"/>
              <a:gd name="T39" fmla="*/ 10080597 h 11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"/>
              <a:gd name="T61" fmla="*/ 0 h 115"/>
              <a:gd name="T62" fmla="*/ 5 w 5"/>
              <a:gd name="T63" fmla="*/ 115 h 11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" h="115">
                <a:moveTo>
                  <a:pt x="5" y="4"/>
                </a:moveTo>
                <a:lnTo>
                  <a:pt x="5" y="2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31"/>
                </a:lnTo>
                <a:lnTo>
                  <a:pt x="0" y="58"/>
                </a:lnTo>
                <a:lnTo>
                  <a:pt x="0" y="87"/>
                </a:lnTo>
                <a:lnTo>
                  <a:pt x="0" y="114"/>
                </a:lnTo>
                <a:lnTo>
                  <a:pt x="0" y="115"/>
                </a:lnTo>
                <a:lnTo>
                  <a:pt x="2" y="115"/>
                </a:lnTo>
                <a:lnTo>
                  <a:pt x="3" y="115"/>
                </a:lnTo>
                <a:lnTo>
                  <a:pt x="5" y="115"/>
                </a:lnTo>
                <a:lnTo>
                  <a:pt x="5" y="114"/>
                </a:lnTo>
                <a:lnTo>
                  <a:pt x="5" y="87"/>
                </a:lnTo>
                <a:lnTo>
                  <a:pt x="5" y="58"/>
                </a:lnTo>
                <a:lnTo>
                  <a:pt x="5" y="31"/>
                </a:lnTo>
                <a:lnTo>
                  <a:pt x="5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63" name="Freeform 103"/>
          <p:cNvSpPr>
            <a:spLocks/>
          </p:cNvSpPr>
          <p:nvPr/>
        </p:nvSpPr>
        <p:spPr bwMode="auto">
          <a:xfrm>
            <a:off x="2932113" y="2871788"/>
            <a:ext cx="7937" cy="182562"/>
          </a:xfrm>
          <a:custGeom>
            <a:avLst/>
            <a:gdLst>
              <a:gd name="T0" fmla="*/ 12599194 w 5"/>
              <a:gd name="T1" fmla="*/ 10080597 h 115"/>
              <a:gd name="T2" fmla="*/ 12599194 w 5"/>
              <a:gd name="T3" fmla="*/ 5040299 h 115"/>
              <a:gd name="T4" fmla="*/ 7559199 w 5"/>
              <a:gd name="T5" fmla="*/ 5040299 h 115"/>
              <a:gd name="T6" fmla="*/ 7559199 w 5"/>
              <a:gd name="T7" fmla="*/ 0 h 115"/>
              <a:gd name="T8" fmla="*/ 5039995 w 5"/>
              <a:gd name="T9" fmla="*/ 0 h 115"/>
              <a:gd name="T10" fmla="*/ 5039995 w 5"/>
              <a:gd name="T11" fmla="*/ 5040299 h 115"/>
              <a:gd name="T12" fmla="*/ 0 w 5"/>
              <a:gd name="T13" fmla="*/ 5040299 h 115"/>
              <a:gd name="T14" fmla="*/ 0 w 5"/>
              <a:gd name="T15" fmla="*/ 78123836 h 115"/>
              <a:gd name="T16" fmla="*/ 0 w 5"/>
              <a:gd name="T17" fmla="*/ 146168662 h 115"/>
              <a:gd name="T18" fmla="*/ 0 w 5"/>
              <a:gd name="T19" fmla="*/ 219252200 h 115"/>
              <a:gd name="T20" fmla="*/ 0 w 5"/>
              <a:gd name="T21" fmla="*/ 287297026 h 115"/>
              <a:gd name="T22" fmla="*/ 0 w 5"/>
              <a:gd name="T23" fmla="*/ 289816381 h 115"/>
              <a:gd name="T24" fmla="*/ 5039995 w 5"/>
              <a:gd name="T25" fmla="*/ 289816381 h 115"/>
              <a:gd name="T26" fmla="*/ 7559199 w 5"/>
              <a:gd name="T27" fmla="*/ 289816381 h 115"/>
              <a:gd name="T28" fmla="*/ 12599194 w 5"/>
              <a:gd name="T29" fmla="*/ 289816381 h 115"/>
              <a:gd name="T30" fmla="*/ 12599194 w 5"/>
              <a:gd name="T31" fmla="*/ 287297026 h 115"/>
              <a:gd name="T32" fmla="*/ 12599194 w 5"/>
              <a:gd name="T33" fmla="*/ 219252200 h 115"/>
              <a:gd name="T34" fmla="*/ 12599194 w 5"/>
              <a:gd name="T35" fmla="*/ 146168662 h 115"/>
              <a:gd name="T36" fmla="*/ 12599194 w 5"/>
              <a:gd name="T37" fmla="*/ 78123836 h 115"/>
              <a:gd name="T38" fmla="*/ 12599194 w 5"/>
              <a:gd name="T39" fmla="*/ 10080597 h 11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"/>
              <a:gd name="T61" fmla="*/ 0 h 115"/>
              <a:gd name="T62" fmla="*/ 5 w 5"/>
              <a:gd name="T63" fmla="*/ 115 h 11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" h="115">
                <a:moveTo>
                  <a:pt x="5" y="4"/>
                </a:moveTo>
                <a:lnTo>
                  <a:pt x="5" y="2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31"/>
                </a:lnTo>
                <a:lnTo>
                  <a:pt x="0" y="58"/>
                </a:lnTo>
                <a:lnTo>
                  <a:pt x="0" y="87"/>
                </a:lnTo>
                <a:lnTo>
                  <a:pt x="0" y="114"/>
                </a:lnTo>
                <a:lnTo>
                  <a:pt x="0" y="115"/>
                </a:lnTo>
                <a:lnTo>
                  <a:pt x="2" y="115"/>
                </a:lnTo>
                <a:lnTo>
                  <a:pt x="3" y="115"/>
                </a:lnTo>
                <a:lnTo>
                  <a:pt x="5" y="115"/>
                </a:lnTo>
                <a:lnTo>
                  <a:pt x="5" y="114"/>
                </a:lnTo>
                <a:lnTo>
                  <a:pt x="5" y="87"/>
                </a:lnTo>
                <a:lnTo>
                  <a:pt x="5" y="58"/>
                </a:lnTo>
                <a:lnTo>
                  <a:pt x="5" y="31"/>
                </a:lnTo>
                <a:lnTo>
                  <a:pt x="5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64" name="Freeform 104"/>
          <p:cNvSpPr>
            <a:spLocks/>
          </p:cNvSpPr>
          <p:nvPr/>
        </p:nvSpPr>
        <p:spPr bwMode="auto">
          <a:xfrm>
            <a:off x="2857500" y="2965450"/>
            <a:ext cx="153988" cy="176213"/>
          </a:xfrm>
          <a:custGeom>
            <a:avLst/>
            <a:gdLst>
              <a:gd name="T0" fmla="*/ 12601616 w 97"/>
              <a:gd name="T1" fmla="*/ 0 h 111"/>
              <a:gd name="T2" fmla="*/ 27722603 w 97"/>
              <a:gd name="T3" fmla="*/ 0 h 111"/>
              <a:gd name="T4" fmla="*/ 40322631 w 97"/>
              <a:gd name="T5" fmla="*/ 0 h 111"/>
              <a:gd name="T6" fmla="*/ 55443618 w 97"/>
              <a:gd name="T7" fmla="*/ 0 h 111"/>
              <a:gd name="T8" fmla="*/ 68045233 w 97"/>
              <a:gd name="T9" fmla="*/ 5040327 h 111"/>
              <a:gd name="T10" fmla="*/ 80645262 w 97"/>
              <a:gd name="T11" fmla="*/ 5040327 h 111"/>
              <a:gd name="T12" fmla="*/ 95766248 w 97"/>
              <a:gd name="T13" fmla="*/ 5040327 h 111"/>
              <a:gd name="T14" fmla="*/ 108367864 w 97"/>
              <a:gd name="T15" fmla="*/ 5040327 h 111"/>
              <a:gd name="T16" fmla="*/ 123488851 w 97"/>
              <a:gd name="T17" fmla="*/ 10080654 h 111"/>
              <a:gd name="T18" fmla="*/ 136088879 w 97"/>
              <a:gd name="T19" fmla="*/ 10080654 h 111"/>
              <a:gd name="T20" fmla="*/ 148690495 w 97"/>
              <a:gd name="T21" fmla="*/ 10080654 h 111"/>
              <a:gd name="T22" fmla="*/ 163811482 w 97"/>
              <a:gd name="T23" fmla="*/ 10080654 h 111"/>
              <a:gd name="T24" fmla="*/ 176411510 w 97"/>
              <a:gd name="T25" fmla="*/ 10080654 h 111"/>
              <a:gd name="T26" fmla="*/ 191532497 w 97"/>
              <a:gd name="T27" fmla="*/ 15120980 h 111"/>
              <a:gd name="T28" fmla="*/ 204134113 w 97"/>
              <a:gd name="T29" fmla="*/ 15120980 h 111"/>
              <a:gd name="T30" fmla="*/ 219255099 w 97"/>
              <a:gd name="T31" fmla="*/ 15120980 h 111"/>
              <a:gd name="T32" fmla="*/ 226814799 w 97"/>
              <a:gd name="T33" fmla="*/ 15120980 h 111"/>
              <a:gd name="T34" fmla="*/ 236895457 w 97"/>
              <a:gd name="T35" fmla="*/ 20161307 h 111"/>
              <a:gd name="T36" fmla="*/ 241935786 w 97"/>
              <a:gd name="T37" fmla="*/ 25201634 h 111"/>
              <a:gd name="T38" fmla="*/ 244456744 w 97"/>
              <a:gd name="T39" fmla="*/ 27722591 h 111"/>
              <a:gd name="T40" fmla="*/ 244456744 w 97"/>
              <a:gd name="T41" fmla="*/ 37803245 h 111"/>
              <a:gd name="T42" fmla="*/ 244456744 w 97"/>
              <a:gd name="T43" fmla="*/ 93246840 h 111"/>
              <a:gd name="T44" fmla="*/ 244456744 w 97"/>
              <a:gd name="T45" fmla="*/ 151209804 h 111"/>
              <a:gd name="T46" fmla="*/ 244456744 w 97"/>
              <a:gd name="T47" fmla="*/ 206653399 h 111"/>
              <a:gd name="T48" fmla="*/ 244456744 w 97"/>
              <a:gd name="T49" fmla="*/ 259577624 h 111"/>
              <a:gd name="T50" fmla="*/ 244456744 w 97"/>
              <a:gd name="T51" fmla="*/ 269658278 h 111"/>
              <a:gd name="T52" fmla="*/ 241935786 w 97"/>
              <a:gd name="T53" fmla="*/ 274698604 h 111"/>
              <a:gd name="T54" fmla="*/ 236895457 w 97"/>
              <a:gd name="T55" fmla="*/ 279738931 h 111"/>
              <a:gd name="T56" fmla="*/ 226814799 w 97"/>
              <a:gd name="T57" fmla="*/ 279738931 h 111"/>
              <a:gd name="T58" fmla="*/ 219255099 w 97"/>
              <a:gd name="T59" fmla="*/ 279738931 h 111"/>
              <a:gd name="T60" fmla="*/ 204134113 w 97"/>
              <a:gd name="T61" fmla="*/ 274698604 h 111"/>
              <a:gd name="T62" fmla="*/ 191532497 w 97"/>
              <a:gd name="T63" fmla="*/ 274698604 h 111"/>
              <a:gd name="T64" fmla="*/ 176411510 w 97"/>
              <a:gd name="T65" fmla="*/ 274698604 h 111"/>
              <a:gd name="T66" fmla="*/ 163811482 w 97"/>
              <a:gd name="T67" fmla="*/ 274698604 h 111"/>
              <a:gd name="T68" fmla="*/ 148690495 w 97"/>
              <a:gd name="T69" fmla="*/ 269658278 h 111"/>
              <a:gd name="T70" fmla="*/ 136088879 w 97"/>
              <a:gd name="T71" fmla="*/ 269658278 h 111"/>
              <a:gd name="T72" fmla="*/ 123488851 w 97"/>
              <a:gd name="T73" fmla="*/ 269658278 h 111"/>
              <a:gd name="T74" fmla="*/ 108367864 w 97"/>
              <a:gd name="T75" fmla="*/ 269658278 h 111"/>
              <a:gd name="T76" fmla="*/ 95766248 w 97"/>
              <a:gd name="T77" fmla="*/ 264617951 h 111"/>
              <a:gd name="T78" fmla="*/ 80645262 w 97"/>
              <a:gd name="T79" fmla="*/ 264617951 h 111"/>
              <a:gd name="T80" fmla="*/ 68045233 w 97"/>
              <a:gd name="T81" fmla="*/ 264617951 h 111"/>
              <a:gd name="T82" fmla="*/ 55443618 w 97"/>
              <a:gd name="T83" fmla="*/ 264617951 h 111"/>
              <a:gd name="T84" fmla="*/ 40322631 w 97"/>
              <a:gd name="T85" fmla="*/ 259577624 h 111"/>
              <a:gd name="T86" fmla="*/ 27722603 w 97"/>
              <a:gd name="T87" fmla="*/ 259577624 h 111"/>
              <a:gd name="T88" fmla="*/ 12601616 w 97"/>
              <a:gd name="T89" fmla="*/ 259577624 h 111"/>
              <a:gd name="T90" fmla="*/ 10080658 w 97"/>
              <a:gd name="T91" fmla="*/ 257056667 h 111"/>
              <a:gd name="T92" fmla="*/ 5040329 w 97"/>
              <a:gd name="T93" fmla="*/ 252016340 h 111"/>
              <a:gd name="T94" fmla="*/ 0 w 97"/>
              <a:gd name="T95" fmla="*/ 246976013 h 111"/>
              <a:gd name="T96" fmla="*/ 0 w 97"/>
              <a:gd name="T97" fmla="*/ 241935686 h 111"/>
              <a:gd name="T98" fmla="*/ 0 w 97"/>
              <a:gd name="T99" fmla="*/ 183972722 h 111"/>
              <a:gd name="T100" fmla="*/ 0 w 97"/>
              <a:gd name="T101" fmla="*/ 128529127 h 111"/>
              <a:gd name="T102" fmla="*/ 0 w 97"/>
              <a:gd name="T103" fmla="*/ 73085532 h 111"/>
              <a:gd name="T104" fmla="*/ 0 w 97"/>
              <a:gd name="T105" fmla="*/ 15120980 h 111"/>
              <a:gd name="T106" fmla="*/ 0 w 97"/>
              <a:gd name="T107" fmla="*/ 10080654 h 111"/>
              <a:gd name="T108" fmla="*/ 5040329 w 97"/>
              <a:gd name="T109" fmla="*/ 5040327 h 111"/>
              <a:gd name="T110" fmla="*/ 10080658 w 97"/>
              <a:gd name="T111" fmla="*/ 0 h 111"/>
              <a:gd name="T112" fmla="*/ 12601616 w 97"/>
              <a:gd name="T113" fmla="*/ 0 h 1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7"/>
              <a:gd name="T172" fmla="*/ 0 h 111"/>
              <a:gd name="T173" fmla="*/ 97 w 97"/>
              <a:gd name="T174" fmla="*/ 111 h 1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7" h="111">
                <a:moveTo>
                  <a:pt x="5" y="0"/>
                </a:moveTo>
                <a:lnTo>
                  <a:pt x="11" y="0"/>
                </a:lnTo>
                <a:lnTo>
                  <a:pt x="16" y="0"/>
                </a:lnTo>
                <a:lnTo>
                  <a:pt x="22" y="0"/>
                </a:lnTo>
                <a:lnTo>
                  <a:pt x="27" y="2"/>
                </a:lnTo>
                <a:lnTo>
                  <a:pt x="32" y="2"/>
                </a:lnTo>
                <a:lnTo>
                  <a:pt x="38" y="2"/>
                </a:lnTo>
                <a:lnTo>
                  <a:pt x="43" y="2"/>
                </a:lnTo>
                <a:lnTo>
                  <a:pt x="49" y="4"/>
                </a:lnTo>
                <a:lnTo>
                  <a:pt x="54" y="4"/>
                </a:lnTo>
                <a:lnTo>
                  <a:pt x="59" y="4"/>
                </a:lnTo>
                <a:lnTo>
                  <a:pt x="65" y="4"/>
                </a:lnTo>
                <a:lnTo>
                  <a:pt x="70" y="4"/>
                </a:lnTo>
                <a:lnTo>
                  <a:pt x="76" y="6"/>
                </a:lnTo>
                <a:lnTo>
                  <a:pt x="81" y="6"/>
                </a:lnTo>
                <a:lnTo>
                  <a:pt x="87" y="6"/>
                </a:lnTo>
                <a:lnTo>
                  <a:pt x="90" y="6"/>
                </a:lnTo>
                <a:lnTo>
                  <a:pt x="94" y="8"/>
                </a:lnTo>
                <a:lnTo>
                  <a:pt x="96" y="10"/>
                </a:lnTo>
                <a:lnTo>
                  <a:pt x="97" y="11"/>
                </a:lnTo>
                <a:lnTo>
                  <a:pt x="97" y="15"/>
                </a:lnTo>
                <a:lnTo>
                  <a:pt x="97" y="37"/>
                </a:lnTo>
                <a:lnTo>
                  <a:pt x="97" y="60"/>
                </a:lnTo>
                <a:lnTo>
                  <a:pt x="97" y="82"/>
                </a:lnTo>
                <a:lnTo>
                  <a:pt x="97" y="103"/>
                </a:lnTo>
                <a:lnTo>
                  <a:pt x="97" y="107"/>
                </a:lnTo>
                <a:lnTo>
                  <a:pt x="96" y="109"/>
                </a:lnTo>
                <a:lnTo>
                  <a:pt x="94" y="111"/>
                </a:lnTo>
                <a:lnTo>
                  <a:pt x="90" y="111"/>
                </a:lnTo>
                <a:lnTo>
                  <a:pt x="87" y="111"/>
                </a:lnTo>
                <a:lnTo>
                  <a:pt x="81" y="109"/>
                </a:lnTo>
                <a:lnTo>
                  <a:pt x="76" y="109"/>
                </a:lnTo>
                <a:lnTo>
                  <a:pt x="70" y="109"/>
                </a:lnTo>
                <a:lnTo>
                  <a:pt x="65" y="109"/>
                </a:lnTo>
                <a:lnTo>
                  <a:pt x="59" y="107"/>
                </a:lnTo>
                <a:lnTo>
                  <a:pt x="54" y="107"/>
                </a:lnTo>
                <a:lnTo>
                  <a:pt x="49" y="107"/>
                </a:lnTo>
                <a:lnTo>
                  <a:pt x="43" y="107"/>
                </a:lnTo>
                <a:lnTo>
                  <a:pt x="38" y="105"/>
                </a:lnTo>
                <a:lnTo>
                  <a:pt x="32" y="105"/>
                </a:lnTo>
                <a:lnTo>
                  <a:pt x="27" y="105"/>
                </a:lnTo>
                <a:lnTo>
                  <a:pt x="22" y="105"/>
                </a:lnTo>
                <a:lnTo>
                  <a:pt x="16" y="103"/>
                </a:lnTo>
                <a:lnTo>
                  <a:pt x="11" y="103"/>
                </a:lnTo>
                <a:lnTo>
                  <a:pt x="5" y="103"/>
                </a:lnTo>
                <a:lnTo>
                  <a:pt x="4" y="102"/>
                </a:lnTo>
                <a:lnTo>
                  <a:pt x="2" y="100"/>
                </a:lnTo>
                <a:lnTo>
                  <a:pt x="0" y="98"/>
                </a:lnTo>
                <a:lnTo>
                  <a:pt x="0" y="96"/>
                </a:lnTo>
                <a:lnTo>
                  <a:pt x="0" y="73"/>
                </a:lnTo>
                <a:lnTo>
                  <a:pt x="0" y="51"/>
                </a:lnTo>
                <a:lnTo>
                  <a:pt x="0" y="29"/>
                </a:lnTo>
                <a:lnTo>
                  <a:pt x="0" y="6"/>
                </a:lnTo>
                <a:lnTo>
                  <a:pt x="0" y="4"/>
                </a:lnTo>
                <a:lnTo>
                  <a:pt x="2" y="2"/>
                </a:lnTo>
                <a:lnTo>
                  <a:pt x="4" y="0"/>
                </a:ln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65" name="Freeform 105"/>
          <p:cNvSpPr>
            <a:spLocks/>
          </p:cNvSpPr>
          <p:nvPr/>
        </p:nvSpPr>
        <p:spPr bwMode="auto">
          <a:xfrm>
            <a:off x="2865438" y="2963863"/>
            <a:ext cx="134937" cy="14287"/>
          </a:xfrm>
          <a:custGeom>
            <a:avLst/>
            <a:gdLst>
              <a:gd name="T0" fmla="*/ 214211694 w 85"/>
              <a:gd name="T1" fmla="*/ 12599547 h 9"/>
              <a:gd name="T2" fmla="*/ 206652047 w 85"/>
              <a:gd name="T3" fmla="*/ 12599547 h 9"/>
              <a:gd name="T4" fmla="*/ 191531165 w 85"/>
              <a:gd name="T5" fmla="*/ 12599547 h 9"/>
              <a:gd name="T6" fmla="*/ 178929637 w 85"/>
              <a:gd name="T7" fmla="*/ 12599547 h 9"/>
              <a:gd name="T8" fmla="*/ 163808756 w 85"/>
              <a:gd name="T9" fmla="*/ 12599547 h 9"/>
              <a:gd name="T10" fmla="*/ 151208815 w 85"/>
              <a:gd name="T11" fmla="*/ 7559410 h 9"/>
              <a:gd name="T12" fmla="*/ 136087933 w 85"/>
              <a:gd name="T13" fmla="*/ 7559410 h 9"/>
              <a:gd name="T14" fmla="*/ 123486405 w 85"/>
              <a:gd name="T15" fmla="*/ 7559410 h 9"/>
              <a:gd name="T16" fmla="*/ 110886464 w 85"/>
              <a:gd name="T17" fmla="*/ 7559410 h 9"/>
              <a:gd name="T18" fmla="*/ 95765583 w 85"/>
              <a:gd name="T19" fmla="*/ 2519274 h 9"/>
              <a:gd name="T20" fmla="*/ 83164054 w 85"/>
              <a:gd name="T21" fmla="*/ 2519274 h 9"/>
              <a:gd name="T22" fmla="*/ 68043173 w 85"/>
              <a:gd name="T23" fmla="*/ 2519274 h 9"/>
              <a:gd name="T24" fmla="*/ 55443232 w 85"/>
              <a:gd name="T25" fmla="*/ 2519274 h 9"/>
              <a:gd name="T26" fmla="*/ 42841704 w 85"/>
              <a:gd name="T27" fmla="*/ 0 h 9"/>
              <a:gd name="T28" fmla="*/ 27720822 w 85"/>
              <a:gd name="T29" fmla="*/ 0 h 9"/>
              <a:gd name="T30" fmla="*/ 15120881 w 85"/>
              <a:gd name="T31" fmla="*/ 0 h 9"/>
              <a:gd name="T32" fmla="*/ 0 w 85"/>
              <a:gd name="T33" fmla="*/ 0 h 9"/>
              <a:gd name="T34" fmla="*/ 0 w 85"/>
              <a:gd name="T35" fmla="*/ 7559410 h 9"/>
              <a:gd name="T36" fmla="*/ 15120881 w 85"/>
              <a:gd name="T37" fmla="*/ 7559410 h 9"/>
              <a:gd name="T38" fmla="*/ 27720822 w 85"/>
              <a:gd name="T39" fmla="*/ 7559410 h 9"/>
              <a:gd name="T40" fmla="*/ 42841704 w 85"/>
              <a:gd name="T41" fmla="*/ 7559410 h 9"/>
              <a:gd name="T42" fmla="*/ 55443232 w 85"/>
              <a:gd name="T43" fmla="*/ 12599547 h 9"/>
              <a:gd name="T44" fmla="*/ 68043173 w 85"/>
              <a:gd name="T45" fmla="*/ 12599547 h 9"/>
              <a:gd name="T46" fmla="*/ 83164054 w 85"/>
              <a:gd name="T47" fmla="*/ 12599547 h 9"/>
              <a:gd name="T48" fmla="*/ 95765583 w 85"/>
              <a:gd name="T49" fmla="*/ 12599547 h 9"/>
              <a:gd name="T50" fmla="*/ 110886464 w 85"/>
              <a:gd name="T51" fmla="*/ 12599547 h 9"/>
              <a:gd name="T52" fmla="*/ 123486405 w 85"/>
              <a:gd name="T53" fmla="*/ 17639683 h 9"/>
              <a:gd name="T54" fmla="*/ 136087933 w 85"/>
              <a:gd name="T55" fmla="*/ 17639683 h 9"/>
              <a:gd name="T56" fmla="*/ 151208815 w 85"/>
              <a:gd name="T57" fmla="*/ 17639683 h 9"/>
              <a:gd name="T58" fmla="*/ 163808756 w 85"/>
              <a:gd name="T59" fmla="*/ 22679819 h 9"/>
              <a:gd name="T60" fmla="*/ 178929637 w 85"/>
              <a:gd name="T61" fmla="*/ 22679819 h 9"/>
              <a:gd name="T62" fmla="*/ 191531165 w 85"/>
              <a:gd name="T63" fmla="*/ 22679819 h 9"/>
              <a:gd name="T64" fmla="*/ 206652047 w 85"/>
              <a:gd name="T65" fmla="*/ 22679819 h 9"/>
              <a:gd name="T66" fmla="*/ 214211694 w 85"/>
              <a:gd name="T67" fmla="*/ 22679819 h 9"/>
              <a:gd name="T68" fmla="*/ 214211694 w 85"/>
              <a:gd name="T69" fmla="*/ 12599547 h 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5"/>
              <a:gd name="T106" fmla="*/ 0 h 9"/>
              <a:gd name="T107" fmla="*/ 85 w 85"/>
              <a:gd name="T108" fmla="*/ 9 h 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5" h="9">
                <a:moveTo>
                  <a:pt x="85" y="5"/>
                </a:moveTo>
                <a:lnTo>
                  <a:pt x="82" y="5"/>
                </a:lnTo>
                <a:lnTo>
                  <a:pt x="76" y="5"/>
                </a:lnTo>
                <a:lnTo>
                  <a:pt x="71" y="5"/>
                </a:lnTo>
                <a:lnTo>
                  <a:pt x="65" y="5"/>
                </a:lnTo>
                <a:lnTo>
                  <a:pt x="60" y="3"/>
                </a:lnTo>
                <a:lnTo>
                  <a:pt x="54" y="3"/>
                </a:lnTo>
                <a:lnTo>
                  <a:pt x="49" y="3"/>
                </a:lnTo>
                <a:lnTo>
                  <a:pt x="44" y="3"/>
                </a:lnTo>
                <a:lnTo>
                  <a:pt x="38" y="1"/>
                </a:lnTo>
                <a:lnTo>
                  <a:pt x="33" y="1"/>
                </a:lnTo>
                <a:lnTo>
                  <a:pt x="27" y="1"/>
                </a:lnTo>
                <a:lnTo>
                  <a:pt x="22" y="1"/>
                </a:lnTo>
                <a:lnTo>
                  <a:pt x="17" y="0"/>
                </a:lnTo>
                <a:lnTo>
                  <a:pt x="11" y="0"/>
                </a:ln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lnTo>
                  <a:pt x="6" y="3"/>
                </a:lnTo>
                <a:lnTo>
                  <a:pt x="11" y="3"/>
                </a:lnTo>
                <a:lnTo>
                  <a:pt x="17" y="3"/>
                </a:lnTo>
                <a:lnTo>
                  <a:pt x="22" y="5"/>
                </a:lnTo>
                <a:lnTo>
                  <a:pt x="27" y="5"/>
                </a:lnTo>
                <a:lnTo>
                  <a:pt x="33" y="5"/>
                </a:lnTo>
                <a:lnTo>
                  <a:pt x="38" y="5"/>
                </a:lnTo>
                <a:lnTo>
                  <a:pt x="44" y="5"/>
                </a:lnTo>
                <a:lnTo>
                  <a:pt x="49" y="7"/>
                </a:lnTo>
                <a:lnTo>
                  <a:pt x="54" y="7"/>
                </a:lnTo>
                <a:lnTo>
                  <a:pt x="60" y="7"/>
                </a:lnTo>
                <a:lnTo>
                  <a:pt x="65" y="9"/>
                </a:lnTo>
                <a:lnTo>
                  <a:pt x="71" y="9"/>
                </a:lnTo>
                <a:lnTo>
                  <a:pt x="76" y="9"/>
                </a:lnTo>
                <a:lnTo>
                  <a:pt x="82" y="9"/>
                </a:lnTo>
                <a:lnTo>
                  <a:pt x="85" y="9"/>
                </a:lnTo>
                <a:lnTo>
                  <a:pt x="85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66" name="Freeform 106"/>
          <p:cNvSpPr>
            <a:spLocks/>
          </p:cNvSpPr>
          <p:nvPr/>
        </p:nvSpPr>
        <p:spPr bwMode="auto">
          <a:xfrm>
            <a:off x="3000375" y="2971800"/>
            <a:ext cx="14288" cy="17463"/>
          </a:xfrm>
          <a:custGeom>
            <a:avLst/>
            <a:gdLst>
              <a:gd name="T0" fmla="*/ 22682994 w 9"/>
              <a:gd name="T1" fmla="*/ 27723306 h 11"/>
              <a:gd name="T2" fmla="*/ 22682994 w 9"/>
              <a:gd name="T3" fmla="*/ 17642393 h 11"/>
              <a:gd name="T4" fmla="*/ 17642505 w 9"/>
              <a:gd name="T5" fmla="*/ 10080914 h 11"/>
              <a:gd name="T6" fmla="*/ 10080978 w 9"/>
              <a:gd name="T7" fmla="*/ 5040457 h 11"/>
              <a:gd name="T8" fmla="*/ 0 w 9"/>
              <a:gd name="T9" fmla="*/ 0 h 11"/>
              <a:gd name="T10" fmla="*/ 0 w 9"/>
              <a:gd name="T11" fmla="*/ 10080914 h 11"/>
              <a:gd name="T12" fmla="*/ 5040489 w 9"/>
              <a:gd name="T13" fmla="*/ 15121370 h 11"/>
              <a:gd name="T14" fmla="*/ 10080978 w 9"/>
              <a:gd name="T15" fmla="*/ 15121370 h 11"/>
              <a:gd name="T16" fmla="*/ 15121467 w 9"/>
              <a:gd name="T17" fmla="*/ 22682849 h 11"/>
              <a:gd name="T18" fmla="*/ 15121467 w 9"/>
              <a:gd name="T19" fmla="*/ 27723306 h 11"/>
              <a:gd name="T20" fmla="*/ 22682994 w 9"/>
              <a:gd name="T21" fmla="*/ 27723306 h 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11"/>
              <a:gd name="T35" fmla="*/ 9 w 9"/>
              <a:gd name="T36" fmla="*/ 11 h 1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11">
                <a:moveTo>
                  <a:pt x="9" y="11"/>
                </a:moveTo>
                <a:lnTo>
                  <a:pt x="9" y="7"/>
                </a:lnTo>
                <a:lnTo>
                  <a:pt x="7" y="4"/>
                </a:lnTo>
                <a:lnTo>
                  <a:pt x="4" y="2"/>
                </a:lnTo>
                <a:lnTo>
                  <a:pt x="0" y="0"/>
                </a:lnTo>
                <a:lnTo>
                  <a:pt x="0" y="4"/>
                </a:lnTo>
                <a:lnTo>
                  <a:pt x="2" y="6"/>
                </a:lnTo>
                <a:lnTo>
                  <a:pt x="4" y="6"/>
                </a:lnTo>
                <a:lnTo>
                  <a:pt x="6" y="9"/>
                </a:lnTo>
                <a:lnTo>
                  <a:pt x="6" y="11"/>
                </a:lnTo>
                <a:lnTo>
                  <a:pt x="9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67" name="Freeform 107"/>
          <p:cNvSpPr>
            <a:spLocks/>
          </p:cNvSpPr>
          <p:nvPr/>
        </p:nvSpPr>
        <p:spPr bwMode="auto">
          <a:xfrm>
            <a:off x="3009900" y="2989263"/>
            <a:ext cx="4763" cy="139700"/>
          </a:xfrm>
          <a:custGeom>
            <a:avLst/>
            <a:gdLst>
              <a:gd name="T0" fmla="*/ 7562056 w 3"/>
              <a:gd name="T1" fmla="*/ 221773750 h 88"/>
              <a:gd name="T2" fmla="*/ 7562056 w 3"/>
              <a:gd name="T3" fmla="*/ 168851263 h 88"/>
              <a:gd name="T4" fmla="*/ 7562056 w 3"/>
              <a:gd name="T5" fmla="*/ 113406238 h 88"/>
              <a:gd name="T6" fmla="*/ 7562056 w 3"/>
              <a:gd name="T7" fmla="*/ 55443438 h 88"/>
              <a:gd name="T8" fmla="*/ 7562056 w 3"/>
              <a:gd name="T9" fmla="*/ 0 h 88"/>
              <a:gd name="T10" fmla="*/ 0 w 3"/>
              <a:gd name="T11" fmla="*/ 0 h 88"/>
              <a:gd name="T12" fmla="*/ 0 w 3"/>
              <a:gd name="T13" fmla="*/ 55443438 h 88"/>
              <a:gd name="T14" fmla="*/ 0 w 3"/>
              <a:gd name="T15" fmla="*/ 113406238 h 88"/>
              <a:gd name="T16" fmla="*/ 0 w 3"/>
              <a:gd name="T17" fmla="*/ 168851263 h 88"/>
              <a:gd name="T18" fmla="*/ 0 w 3"/>
              <a:gd name="T19" fmla="*/ 221773750 h 88"/>
              <a:gd name="T20" fmla="*/ 7562056 w 3"/>
              <a:gd name="T21" fmla="*/ 221773750 h 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"/>
              <a:gd name="T34" fmla="*/ 0 h 88"/>
              <a:gd name="T35" fmla="*/ 3 w 3"/>
              <a:gd name="T36" fmla="*/ 88 h 8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" h="88">
                <a:moveTo>
                  <a:pt x="3" y="88"/>
                </a:moveTo>
                <a:lnTo>
                  <a:pt x="3" y="67"/>
                </a:lnTo>
                <a:lnTo>
                  <a:pt x="3" y="45"/>
                </a:lnTo>
                <a:lnTo>
                  <a:pt x="3" y="22"/>
                </a:lnTo>
                <a:lnTo>
                  <a:pt x="3" y="0"/>
                </a:lnTo>
                <a:lnTo>
                  <a:pt x="0" y="0"/>
                </a:lnTo>
                <a:lnTo>
                  <a:pt x="0" y="22"/>
                </a:lnTo>
                <a:lnTo>
                  <a:pt x="0" y="45"/>
                </a:lnTo>
                <a:lnTo>
                  <a:pt x="0" y="67"/>
                </a:lnTo>
                <a:lnTo>
                  <a:pt x="0" y="88"/>
                </a:lnTo>
                <a:lnTo>
                  <a:pt x="3" y="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68" name="Freeform 108"/>
          <p:cNvSpPr>
            <a:spLocks/>
          </p:cNvSpPr>
          <p:nvPr/>
        </p:nvSpPr>
        <p:spPr bwMode="auto">
          <a:xfrm>
            <a:off x="3000375" y="3128963"/>
            <a:ext cx="14288" cy="14287"/>
          </a:xfrm>
          <a:custGeom>
            <a:avLst/>
            <a:gdLst>
              <a:gd name="T0" fmla="*/ 0 w 9"/>
              <a:gd name="T1" fmla="*/ 22679819 h 9"/>
              <a:gd name="T2" fmla="*/ 10080978 w 9"/>
              <a:gd name="T3" fmla="*/ 22679819 h 9"/>
              <a:gd name="T4" fmla="*/ 15121467 w 9"/>
              <a:gd name="T5" fmla="*/ 20160544 h 9"/>
              <a:gd name="T6" fmla="*/ 22682994 w 9"/>
              <a:gd name="T7" fmla="*/ 10080272 h 9"/>
              <a:gd name="T8" fmla="*/ 22682994 w 9"/>
              <a:gd name="T9" fmla="*/ 0 h 9"/>
              <a:gd name="T10" fmla="*/ 15121467 w 9"/>
              <a:gd name="T11" fmla="*/ 0 h 9"/>
              <a:gd name="T12" fmla="*/ 15121467 w 9"/>
              <a:gd name="T13" fmla="*/ 10080272 h 9"/>
              <a:gd name="T14" fmla="*/ 10080978 w 9"/>
              <a:gd name="T15" fmla="*/ 10080272 h 9"/>
              <a:gd name="T16" fmla="*/ 5040489 w 9"/>
              <a:gd name="T17" fmla="*/ 15120408 h 9"/>
              <a:gd name="T18" fmla="*/ 0 w 9"/>
              <a:gd name="T19" fmla="*/ 15120408 h 9"/>
              <a:gd name="T20" fmla="*/ 0 w 9"/>
              <a:gd name="T21" fmla="*/ 22679819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9"/>
              <a:gd name="T35" fmla="*/ 9 w 9"/>
              <a:gd name="T36" fmla="*/ 9 h 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9">
                <a:moveTo>
                  <a:pt x="0" y="9"/>
                </a:moveTo>
                <a:lnTo>
                  <a:pt x="4" y="9"/>
                </a:lnTo>
                <a:lnTo>
                  <a:pt x="6" y="8"/>
                </a:lnTo>
                <a:lnTo>
                  <a:pt x="9" y="4"/>
                </a:lnTo>
                <a:lnTo>
                  <a:pt x="9" y="0"/>
                </a:lnTo>
                <a:lnTo>
                  <a:pt x="6" y="0"/>
                </a:lnTo>
                <a:lnTo>
                  <a:pt x="6" y="4"/>
                </a:lnTo>
                <a:lnTo>
                  <a:pt x="4" y="4"/>
                </a:lnTo>
                <a:lnTo>
                  <a:pt x="2" y="6"/>
                </a:lnTo>
                <a:lnTo>
                  <a:pt x="0" y="6"/>
                </a:lnTo>
                <a:lnTo>
                  <a:pt x="0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69" name="Freeform 109"/>
          <p:cNvSpPr>
            <a:spLocks/>
          </p:cNvSpPr>
          <p:nvPr/>
        </p:nvSpPr>
        <p:spPr bwMode="auto">
          <a:xfrm>
            <a:off x="2865438" y="3127375"/>
            <a:ext cx="134937" cy="15875"/>
          </a:xfrm>
          <a:custGeom>
            <a:avLst/>
            <a:gdLst>
              <a:gd name="T0" fmla="*/ 0 w 85"/>
              <a:gd name="T1" fmla="*/ 7559675 h 10"/>
              <a:gd name="T2" fmla="*/ 15120881 w 85"/>
              <a:gd name="T3" fmla="*/ 7559675 h 10"/>
              <a:gd name="T4" fmla="*/ 27720822 w 85"/>
              <a:gd name="T5" fmla="*/ 7559675 h 10"/>
              <a:gd name="T6" fmla="*/ 42841704 w 85"/>
              <a:gd name="T7" fmla="*/ 12601575 h 10"/>
              <a:gd name="T8" fmla="*/ 55443232 w 85"/>
              <a:gd name="T9" fmla="*/ 12601575 h 10"/>
              <a:gd name="T10" fmla="*/ 68043173 w 85"/>
              <a:gd name="T11" fmla="*/ 12601575 h 10"/>
              <a:gd name="T12" fmla="*/ 83164054 w 85"/>
              <a:gd name="T13" fmla="*/ 12601575 h 10"/>
              <a:gd name="T14" fmla="*/ 95765583 w 85"/>
              <a:gd name="T15" fmla="*/ 17640300 h 10"/>
              <a:gd name="T16" fmla="*/ 110886464 w 85"/>
              <a:gd name="T17" fmla="*/ 17640300 h 10"/>
              <a:gd name="T18" fmla="*/ 123486405 w 85"/>
              <a:gd name="T19" fmla="*/ 17640300 h 10"/>
              <a:gd name="T20" fmla="*/ 136087933 w 85"/>
              <a:gd name="T21" fmla="*/ 17640300 h 10"/>
              <a:gd name="T22" fmla="*/ 151208815 w 85"/>
              <a:gd name="T23" fmla="*/ 22682200 h 10"/>
              <a:gd name="T24" fmla="*/ 163808756 w 85"/>
              <a:gd name="T25" fmla="*/ 22682200 h 10"/>
              <a:gd name="T26" fmla="*/ 178929637 w 85"/>
              <a:gd name="T27" fmla="*/ 22682200 h 10"/>
              <a:gd name="T28" fmla="*/ 191531165 w 85"/>
              <a:gd name="T29" fmla="*/ 22682200 h 10"/>
              <a:gd name="T30" fmla="*/ 206652047 w 85"/>
              <a:gd name="T31" fmla="*/ 25201563 h 10"/>
              <a:gd name="T32" fmla="*/ 214211694 w 85"/>
              <a:gd name="T33" fmla="*/ 25201563 h 10"/>
              <a:gd name="T34" fmla="*/ 214211694 w 85"/>
              <a:gd name="T35" fmla="*/ 17640300 h 10"/>
              <a:gd name="T36" fmla="*/ 206652047 w 85"/>
              <a:gd name="T37" fmla="*/ 17640300 h 10"/>
              <a:gd name="T38" fmla="*/ 191531165 w 85"/>
              <a:gd name="T39" fmla="*/ 12601575 h 10"/>
              <a:gd name="T40" fmla="*/ 178929637 w 85"/>
              <a:gd name="T41" fmla="*/ 12601575 h 10"/>
              <a:gd name="T42" fmla="*/ 163808756 w 85"/>
              <a:gd name="T43" fmla="*/ 12601575 h 10"/>
              <a:gd name="T44" fmla="*/ 151208815 w 85"/>
              <a:gd name="T45" fmla="*/ 12601575 h 10"/>
              <a:gd name="T46" fmla="*/ 136087933 w 85"/>
              <a:gd name="T47" fmla="*/ 7559675 h 10"/>
              <a:gd name="T48" fmla="*/ 123486405 w 85"/>
              <a:gd name="T49" fmla="*/ 7559675 h 10"/>
              <a:gd name="T50" fmla="*/ 110886464 w 85"/>
              <a:gd name="T51" fmla="*/ 7559675 h 10"/>
              <a:gd name="T52" fmla="*/ 95765583 w 85"/>
              <a:gd name="T53" fmla="*/ 7559675 h 10"/>
              <a:gd name="T54" fmla="*/ 83164054 w 85"/>
              <a:gd name="T55" fmla="*/ 2520950 h 10"/>
              <a:gd name="T56" fmla="*/ 68043173 w 85"/>
              <a:gd name="T57" fmla="*/ 2520950 h 10"/>
              <a:gd name="T58" fmla="*/ 55443232 w 85"/>
              <a:gd name="T59" fmla="*/ 2520950 h 10"/>
              <a:gd name="T60" fmla="*/ 42841704 w 85"/>
              <a:gd name="T61" fmla="*/ 2520950 h 10"/>
              <a:gd name="T62" fmla="*/ 27720822 w 85"/>
              <a:gd name="T63" fmla="*/ 0 h 10"/>
              <a:gd name="T64" fmla="*/ 15120881 w 85"/>
              <a:gd name="T65" fmla="*/ 0 h 10"/>
              <a:gd name="T66" fmla="*/ 0 w 85"/>
              <a:gd name="T67" fmla="*/ 0 h 10"/>
              <a:gd name="T68" fmla="*/ 0 w 85"/>
              <a:gd name="T69" fmla="*/ 7559675 h 1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5"/>
              <a:gd name="T106" fmla="*/ 0 h 10"/>
              <a:gd name="T107" fmla="*/ 85 w 85"/>
              <a:gd name="T108" fmla="*/ 10 h 1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5" h="10">
                <a:moveTo>
                  <a:pt x="0" y="3"/>
                </a:moveTo>
                <a:lnTo>
                  <a:pt x="6" y="3"/>
                </a:lnTo>
                <a:lnTo>
                  <a:pt x="11" y="3"/>
                </a:lnTo>
                <a:lnTo>
                  <a:pt x="17" y="5"/>
                </a:lnTo>
                <a:lnTo>
                  <a:pt x="22" y="5"/>
                </a:lnTo>
                <a:lnTo>
                  <a:pt x="27" y="5"/>
                </a:lnTo>
                <a:lnTo>
                  <a:pt x="33" y="5"/>
                </a:lnTo>
                <a:lnTo>
                  <a:pt x="38" y="7"/>
                </a:lnTo>
                <a:lnTo>
                  <a:pt x="44" y="7"/>
                </a:lnTo>
                <a:lnTo>
                  <a:pt x="49" y="7"/>
                </a:lnTo>
                <a:lnTo>
                  <a:pt x="54" y="7"/>
                </a:lnTo>
                <a:lnTo>
                  <a:pt x="60" y="9"/>
                </a:lnTo>
                <a:lnTo>
                  <a:pt x="65" y="9"/>
                </a:lnTo>
                <a:lnTo>
                  <a:pt x="71" y="9"/>
                </a:lnTo>
                <a:lnTo>
                  <a:pt x="76" y="9"/>
                </a:lnTo>
                <a:lnTo>
                  <a:pt x="82" y="10"/>
                </a:lnTo>
                <a:lnTo>
                  <a:pt x="85" y="10"/>
                </a:lnTo>
                <a:lnTo>
                  <a:pt x="85" y="7"/>
                </a:lnTo>
                <a:lnTo>
                  <a:pt x="82" y="7"/>
                </a:lnTo>
                <a:lnTo>
                  <a:pt x="76" y="5"/>
                </a:lnTo>
                <a:lnTo>
                  <a:pt x="71" y="5"/>
                </a:lnTo>
                <a:lnTo>
                  <a:pt x="65" y="5"/>
                </a:lnTo>
                <a:lnTo>
                  <a:pt x="60" y="5"/>
                </a:lnTo>
                <a:lnTo>
                  <a:pt x="54" y="3"/>
                </a:lnTo>
                <a:lnTo>
                  <a:pt x="49" y="3"/>
                </a:lnTo>
                <a:lnTo>
                  <a:pt x="44" y="3"/>
                </a:lnTo>
                <a:lnTo>
                  <a:pt x="38" y="3"/>
                </a:lnTo>
                <a:lnTo>
                  <a:pt x="33" y="1"/>
                </a:lnTo>
                <a:lnTo>
                  <a:pt x="27" y="1"/>
                </a:lnTo>
                <a:lnTo>
                  <a:pt x="22" y="1"/>
                </a:lnTo>
                <a:lnTo>
                  <a:pt x="17" y="1"/>
                </a:lnTo>
                <a:lnTo>
                  <a:pt x="11" y="0"/>
                </a:ln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70" name="Freeform 110"/>
          <p:cNvSpPr>
            <a:spLocks/>
          </p:cNvSpPr>
          <p:nvPr/>
        </p:nvSpPr>
        <p:spPr bwMode="auto">
          <a:xfrm>
            <a:off x="2854325" y="3117850"/>
            <a:ext cx="11113" cy="14288"/>
          </a:xfrm>
          <a:custGeom>
            <a:avLst/>
            <a:gdLst>
              <a:gd name="T0" fmla="*/ 0 w 7"/>
              <a:gd name="T1" fmla="*/ 0 h 9"/>
              <a:gd name="T2" fmla="*/ 0 w 7"/>
              <a:gd name="T3" fmla="*/ 5040489 h 9"/>
              <a:gd name="T4" fmla="*/ 5040539 w 7"/>
              <a:gd name="T5" fmla="*/ 15121467 h 9"/>
              <a:gd name="T6" fmla="*/ 10081079 w 7"/>
              <a:gd name="T7" fmla="*/ 17642505 h 9"/>
              <a:gd name="T8" fmla="*/ 17642681 w 7"/>
              <a:gd name="T9" fmla="*/ 22682994 h 9"/>
              <a:gd name="T10" fmla="*/ 17642681 w 7"/>
              <a:gd name="T11" fmla="*/ 15121467 h 9"/>
              <a:gd name="T12" fmla="*/ 15121618 w 7"/>
              <a:gd name="T13" fmla="*/ 15121467 h 9"/>
              <a:gd name="T14" fmla="*/ 15121618 w 7"/>
              <a:gd name="T15" fmla="*/ 10080978 h 9"/>
              <a:gd name="T16" fmla="*/ 10081079 w 7"/>
              <a:gd name="T17" fmla="*/ 5040489 h 9"/>
              <a:gd name="T18" fmla="*/ 10081079 w 7"/>
              <a:gd name="T19" fmla="*/ 0 h 9"/>
              <a:gd name="T20" fmla="*/ 0 w 7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"/>
              <a:gd name="T34" fmla="*/ 0 h 9"/>
              <a:gd name="T35" fmla="*/ 7 w 7"/>
              <a:gd name="T36" fmla="*/ 9 h 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" h="9">
                <a:moveTo>
                  <a:pt x="0" y="0"/>
                </a:moveTo>
                <a:lnTo>
                  <a:pt x="0" y="2"/>
                </a:lnTo>
                <a:lnTo>
                  <a:pt x="2" y="6"/>
                </a:lnTo>
                <a:lnTo>
                  <a:pt x="4" y="7"/>
                </a:lnTo>
                <a:lnTo>
                  <a:pt x="7" y="9"/>
                </a:lnTo>
                <a:lnTo>
                  <a:pt x="7" y="6"/>
                </a:lnTo>
                <a:lnTo>
                  <a:pt x="6" y="6"/>
                </a:lnTo>
                <a:lnTo>
                  <a:pt x="6" y="4"/>
                </a:lnTo>
                <a:lnTo>
                  <a:pt x="4" y="2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71" name="Freeform 111"/>
          <p:cNvSpPr>
            <a:spLocks/>
          </p:cNvSpPr>
          <p:nvPr/>
        </p:nvSpPr>
        <p:spPr bwMode="auto">
          <a:xfrm>
            <a:off x="2854325" y="2974975"/>
            <a:ext cx="6350" cy="142875"/>
          </a:xfrm>
          <a:custGeom>
            <a:avLst/>
            <a:gdLst>
              <a:gd name="T0" fmla="*/ 0 w 4"/>
              <a:gd name="T1" fmla="*/ 0 h 90"/>
              <a:gd name="T2" fmla="*/ 0 w 4"/>
              <a:gd name="T3" fmla="*/ 57962800 h 90"/>
              <a:gd name="T4" fmla="*/ 0 w 4"/>
              <a:gd name="T5" fmla="*/ 113407825 h 90"/>
              <a:gd name="T6" fmla="*/ 0 w 4"/>
              <a:gd name="T7" fmla="*/ 168851263 h 90"/>
              <a:gd name="T8" fmla="*/ 0 w 4"/>
              <a:gd name="T9" fmla="*/ 226814063 h 90"/>
              <a:gd name="T10" fmla="*/ 10080625 w 4"/>
              <a:gd name="T11" fmla="*/ 226814063 h 90"/>
              <a:gd name="T12" fmla="*/ 10080625 w 4"/>
              <a:gd name="T13" fmla="*/ 168851263 h 90"/>
              <a:gd name="T14" fmla="*/ 10080625 w 4"/>
              <a:gd name="T15" fmla="*/ 113407825 h 90"/>
              <a:gd name="T16" fmla="*/ 10080625 w 4"/>
              <a:gd name="T17" fmla="*/ 57962800 h 90"/>
              <a:gd name="T18" fmla="*/ 10080625 w 4"/>
              <a:gd name="T19" fmla="*/ 0 h 90"/>
              <a:gd name="T20" fmla="*/ 0 w 4"/>
              <a:gd name="T21" fmla="*/ 0 h 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"/>
              <a:gd name="T34" fmla="*/ 0 h 90"/>
              <a:gd name="T35" fmla="*/ 4 w 4"/>
              <a:gd name="T36" fmla="*/ 90 h 9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" h="90">
                <a:moveTo>
                  <a:pt x="0" y="0"/>
                </a:moveTo>
                <a:lnTo>
                  <a:pt x="0" y="23"/>
                </a:lnTo>
                <a:lnTo>
                  <a:pt x="0" y="45"/>
                </a:lnTo>
                <a:lnTo>
                  <a:pt x="0" y="67"/>
                </a:lnTo>
                <a:lnTo>
                  <a:pt x="0" y="90"/>
                </a:lnTo>
                <a:lnTo>
                  <a:pt x="4" y="90"/>
                </a:lnTo>
                <a:lnTo>
                  <a:pt x="4" y="67"/>
                </a:lnTo>
                <a:lnTo>
                  <a:pt x="4" y="45"/>
                </a:lnTo>
                <a:lnTo>
                  <a:pt x="4" y="23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72" name="Freeform 112"/>
          <p:cNvSpPr>
            <a:spLocks/>
          </p:cNvSpPr>
          <p:nvPr/>
        </p:nvSpPr>
        <p:spPr bwMode="auto">
          <a:xfrm>
            <a:off x="2854325" y="2963863"/>
            <a:ext cx="11113" cy="11112"/>
          </a:xfrm>
          <a:custGeom>
            <a:avLst/>
            <a:gdLst>
              <a:gd name="T0" fmla="*/ 17642681 w 7"/>
              <a:gd name="T1" fmla="*/ 0 h 7"/>
              <a:gd name="T2" fmla="*/ 15121618 w 7"/>
              <a:gd name="T3" fmla="*/ 0 h 7"/>
              <a:gd name="T4" fmla="*/ 10081079 w 7"/>
              <a:gd name="T5" fmla="*/ 2519249 h 7"/>
              <a:gd name="T6" fmla="*/ 0 w 7"/>
              <a:gd name="T7" fmla="*/ 12599421 h 7"/>
              <a:gd name="T8" fmla="*/ 0 w 7"/>
              <a:gd name="T9" fmla="*/ 17639506 h 7"/>
              <a:gd name="T10" fmla="*/ 10081079 w 7"/>
              <a:gd name="T11" fmla="*/ 17639506 h 7"/>
              <a:gd name="T12" fmla="*/ 10081079 w 7"/>
              <a:gd name="T13" fmla="*/ 12599421 h 7"/>
              <a:gd name="T14" fmla="*/ 15121618 w 7"/>
              <a:gd name="T15" fmla="*/ 7559335 h 7"/>
              <a:gd name="T16" fmla="*/ 17642681 w 7"/>
              <a:gd name="T17" fmla="*/ 7559335 h 7"/>
              <a:gd name="T18" fmla="*/ 17642681 w 7"/>
              <a:gd name="T19" fmla="*/ 0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"/>
              <a:gd name="T31" fmla="*/ 0 h 7"/>
              <a:gd name="T32" fmla="*/ 7 w 7"/>
              <a:gd name="T33" fmla="*/ 7 h 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" h="7">
                <a:moveTo>
                  <a:pt x="7" y="0"/>
                </a:moveTo>
                <a:lnTo>
                  <a:pt x="6" y="0"/>
                </a:lnTo>
                <a:lnTo>
                  <a:pt x="4" y="1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4" y="5"/>
                </a:lnTo>
                <a:lnTo>
                  <a:pt x="6" y="3"/>
                </a:lnTo>
                <a:lnTo>
                  <a:pt x="7" y="3"/>
                </a:lnTo>
                <a:lnTo>
                  <a:pt x="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73" name="Freeform 113"/>
          <p:cNvSpPr>
            <a:spLocks/>
          </p:cNvSpPr>
          <p:nvPr/>
        </p:nvSpPr>
        <p:spPr bwMode="auto">
          <a:xfrm>
            <a:off x="2882900" y="3011488"/>
            <a:ext cx="103188" cy="80962"/>
          </a:xfrm>
          <a:custGeom>
            <a:avLst/>
            <a:gdLst>
              <a:gd name="T0" fmla="*/ 0 w 65"/>
              <a:gd name="T1" fmla="*/ 88204130 h 51"/>
              <a:gd name="T2" fmla="*/ 0 w 65"/>
              <a:gd name="T3" fmla="*/ 73083286 h 51"/>
              <a:gd name="T4" fmla="*/ 0 w 65"/>
              <a:gd name="T5" fmla="*/ 55443095 h 51"/>
              <a:gd name="T6" fmla="*/ 0 w 65"/>
              <a:gd name="T7" fmla="*/ 42841598 h 51"/>
              <a:gd name="T8" fmla="*/ 0 w 65"/>
              <a:gd name="T9" fmla="*/ 22680472 h 51"/>
              <a:gd name="T10" fmla="*/ 10080674 w 65"/>
              <a:gd name="T11" fmla="*/ 22680472 h 51"/>
              <a:gd name="T12" fmla="*/ 22682310 w 65"/>
              <a:gd name="T13" fmla="*/ 27720754 h 51"/>
              <a:gd name="T14" fmla="*/ 37803321 w 65"/>
              <a:gd name="T15" fmla="*/ 27720754 h 51"/>
              <a:gd name="T16" fmla="*/ 45363032 w 65"/>
              <a:gd name="T17" fmla="*/ 27720754 h 51"/>
              <a:gd name="T18" fmla="*/ 60484043 w 65"/>
              <a:gd name="T19" fmla="*/ 27720754 h 51"/>
              <a:gd name="T20" fmla="*/ 68045342 w 65"/>
              <a:gd name="T21" fmla="*/ 27720754 h 51"/>
              <a:gd name="T22" fmla="*/ 83166353 w 65"/>
              <a:gd name="T23" fmla="*/ 32761035 h 51"/>
              <a:gd name="T24" fmla="*/ 90726065 w 65"/>
              <a:gd name="T25" fmla="*/ 32761035 h 51"/>
              <a:gd name="T26" fmla="*/ 90726065 w 65"/>
              <a:gd name="T27" fmla="*/ 22680472 h 51"/>
              <a:gd name="T28" fmla="*/ 90726065 w 65"/>
              <a:gd name="T29" fmla="*/ 15120844 h 51"/>
              <a:gd name="T30" fmla="*/ 90726065 w 65"/>
              <a:gd name="T31" fmla="*/ 10080563 h 51"/>
              <a:gd name="T32" fmla="*/ 90726065 w 65"/>
              <a:gd name="T33" fmla="*/ 0 h 51"/>
              <a:gd name="T34" fmla="*/ 95766402 w 65"/>
              <a:gd name="T35" fmla="*/ 5040281 h 51"/>
              <a:gd name="T36" fmla="*/ 100806738 w 65"/>
              <a:gd name="T37" fmla="*/ 10080563 h 51"/>
              <a:gd name="T38" fmla="*/ 105847075 w 65"/>
              <a:gd name="T39" fmla="*/ 15120844 h 51"/>
              <a:gd name="T40" fmla="*/ 108368038 w 65"/>
              <a:gd name="T41" fmla="*/ 20161125 h 51"/>
              <a:gd name="T42" fmla="*/ 113408375 w 65"/>
              <a:gd name="T43" fmla="*/ 22680472 h 51"/>
              <a:gd name="T44" fmla="*/ 118448711 w 65"/>
              <a:gd name="T45" fmla="*/ 27720754 h 51"/>
              <a:gd name="T46" fmla="*/ 123489048 w 65"/>
              <a:gd name="T47" fmla="*/ 32761035 h 51"/>
              <a:gd name="T48" fmla="*/ 128529385 w 65"/>
              <a:gd name="T49" fmla="*/ 37801317 h 51"/>
              <a:gd name="T50" fmla="*/ 133569722 w 65"/>
              <a:gd name="T51" fmla="*/ 42841598 h 51"/>
              <a:gd name="T52" fmla="*/ 136089097 w 65"/>
              <a:gd name="T53" fmla="*/ 45362532 h 51"/>
              <a:gd name="T54" fmla="*/ 141129434 w 65"/>
              <a:gd name="T55" fmla="*/ 50402814 h 51"/>
              <a:gd name="T56" fmla="*/ 146169771 w 65"/>
              <a:gd name="T57" fmla="*/ 50402814 h 51"/>
              <a:gd name="T58" fmla="*/ 151210108 w 65"/>
              <a:gd name="T59" fmla="*/ 55443095 h 51"/>
              <a:gd name="T60" fmla="*/ 156250445 w 65"/>
              <a:gd name="T61" fmla="*/ 60483376 h 51"/>
              <a:gd name="T62" fmla="*/ 158771407 w 65"/>
              <a:gd name="T63" fmla="*/ 68043005 h 51"/>
              <a:gd name="T64" fmla="*/ 163811744 w 65"/>
              <a:gd name="T65" fmla="*/ 68043005 h 51"/>
              <a:gd name="T66" fmla="*/ 156250445 w 65"/>
              <a:gd name="T67" fmla="*/ 78123568 h 51"/>
              <a:gd name="T68" fmla="*/ 146169771 w 65"/>
              <a:gd name="T69" fmla="*/ 88204130 h 51"/>
              <a:gd name="T70" fmla="*/ 136089097 w 65"/>
              <a:gd name="T71" fmla="*/ 90725065 h 51"/>
              <a:gd name="T72" fmla="*/ 128529385 w 65"/>
              <a:gd name="T73" fmla="*/ 100805627 h 51"/>
              <a:gd name="T74" fmla="*/ 118448711 w 65"/>
              <a:gd name="T75" fmla="*/ 105845909 h 51"/>
              <a:gd name="T76" fmla="*/ 108368038 w 65"/>
              <a:gd name="T77" fmla="*/ 113405537 h 51"/>
              <a:gd name="T78" fmla="*/ 100806738 w 65"/>
              <a:gd name="T79" fmla="*/ 118445819 h 51"/>
              <a:gd name="T80" fmla="*/ 90726065 w 65"/>
              <a:gd name="T81" fmla="*/ 128526381 h 51"/>
              <a:gd name="T82" fmla="*/ 90726065 w 65"/>
              <a:gd name="T83" fmla="*/ 118445819 h 51"/>
              <a:gd name="T84" fmla="*/ 90726065 w 65"/>
              <a:gd name="T85" fmla="*/ 113405537 h 51"/>
              <a:gd name="T86" fmla="*/ 90726065 w 65"/>
              <a:gd name="T87" fmla="*/ 105845909 h 51"/>
              <a:gd name="T88" fmla="*/ 90726065 w 65"/>
              <a:gd name="T89" fmla="*/ 95765346 h 51"/>
              <a:gd name="T90" fmla="*/ 83166353 w 65"/>
              <a:gd name="T91" fmla="*/ 95765346 h 51"/>
              <a:gd name="T92" fmla="*/ 68045342 w 65"/>
              <a:gd name="T93" fmla="*/ 95765346 h 51"/>
              <a:gd name="T94" fmla="*/ 60484043 w 65"/>
              <a:gd name="T95" fmla="*/ 95765346 h 51"/>
              <a:gd name="T96" fmla="*/ 45363032 w 65"/>
              <a:gd name="T97" fmla="*/ 90725065 h 51"/>
              <a:gd name="T98" fmla="*/ 37803321 w 65"/>
              <a:gd name="T99" fmla="*/ 90725065 h 51"/>
              <a:gd name="T100" fmla="*/ 22682310 w 65"/>
              <a:gd name="T101" fmla="*/ 90725065 h 51"/>
              <a:gd name="T102" fmla="*/ 10080674 w 65"/>
              <a:gd name="T103" fmla="*/ 90725065 h 51"/>
              <a:gd name="T104" fmla="*/ 0 w 65"/>
              <a:gd name="T105" fmla="*/ 88204130 h 5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5"/>
              <a:gd name="T160" fmla="*/ 0 h 51"/>
              <a:gd name="T161" fmla="*/ 65 w 65"/>
              <a:gd name="T162" fmla="*/ 51 h 5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5" h="51">
                <a:moveTo>
                  <a:pt x="0" y="35"/>
                </a:moveTo>
                <a:lnTo>
                  <a:pt x="0" y="29"/>
                </a:lnTo>
                <a:lnTo>
                  <a:pt x="0" y="22"/>
                </a:lnTo>
                <a:lnTo>
                  <a:pt x="0" y="17"/>
                </a:lnTo>
                <a:lnTo>
                  <a:pt x="0" y="9"/>
                </a:lnTo>
                <a:lnTo>
                  <a:pt x="4" y="9"/>
                </a:lnTo>
                <a:lnTo>
                  <a:pt x="9" y="11"/>
                </a:lnTo>
                <a:lnTo>
                  <a:pt x="15" y="11"/>
                </a:lnTo>
                <a:lnTo>
                  <a:pt x="18" y="11"/>
                </a:lnTo>
                <a:lnTo>
                  <a:pt x="24" y="11"/>
                </a:lnTo>
                <a:lnTo>
                  <a:pt x="27" y="11"/>
                </a:lnTo>
                <a:lnTo>
                  <a:pt x="33" y="13"/>
                </a:lnTo>
                <a:lnTo>
                  <a:pt x="36" y="13"/>
                </a:lnTo>
                <a:lnTo>
                  <a:pt x="36" y="9"/>
                </a:lnTo>
                <a:lnTo>
                  <a:pt x="36" y="6"/>
                </a:lnTo>
                <a:lnTo>
                  <a:pt x="36" y="4"/>
                </a:lnTo>
                <a:lnTo>
                  <a:pt x="36" y="0"/>
                </a:lnTo>
                <a:lnTo>
                  <a:pt x="38" y="2"/>
                </a:lnTo>
                <a:lnTo>
                  <a:pt x="40" y="4"/>
                </a:lnTo>
                <a:lnTo>
                  <a:pt x="42" y="6"/>
                </a:lnTo>
                <a:lnTo>
                  <a:pt x="43" y="8"/>
                </a:lnTo>
                <a:lnTo>
                  <a:pt x="45" y="9"/>
                </a:lnTo>
                <a:lnTo>
                  <a:pt x="47" y="11"/>
                </a:lnTo>
                <a:lnTo>
                  <a:pt x="49" y="13"/>
                </a:lnTo>
                <a:lnTo>
                  <a:pt x="51" y="15"/>
                </a:lnTo>
                <a:lnTo>
                  <a:pt x="53" y="17"/>
                </a:lnTo>
                <a:lnTo>
                  <a:pt x="54" y="18"/>
                </a:lnTo>
                <a:lnTo>
                  <a:pt x="56" y="20"/>
                </a:lnTo>
                <a:lnTo>
                  <a:pt x="58" y="20"/>
                </a:lnTo>
                <a:lnTo>
                  <a:pt x="60" y="22"/>
                </a:lnTo>
                <a:lnTo>
                  <a:pt x="62" y="24"/>
                </a:lnTo>
                <a:lnTo>
                  <a:pt x="63" y="27"/>
                </a:lnTo>
                <a:lnTo>
                  <a:pt x="65" y="27"/>
                </a:lnTo>
                <a:lnTo>
                  <a:pt x="62" y="31"/>
                </a:lnTo>
                <a:lnTo>
                  <a:pt x="58" y="35"/>
                </a:lnTo>
                <a:lnTo>
                  <a:pt x="54" y="36"/>
                </a:lnTo>
                <a:lnTo>
                  <a:pt x="51" y="40"/>
                </a:lnTo>
                <a:lnTo>
                  <a:pt x="47" y="42"/>
                </a:lnTo>
                <a:lnTo>
                  <a:pt x="43" y="45"/>
                </a:lnTo>
                <a:lnTo>
                  <a:pt x="40" y="47"/>
                </a:lnTo>
                <a:lnTo>
                  <a:pt x="36" y="51"/>
                </a:lnTo>
                <a:lnTo>
                  <a:pt x="36" y="47"/>
                </a:lnTo>
                <a:lnTo>
                  <a:pt x="36" y="45"/>
                </a:lnTo>
                <a:lnTo>
                  <a:pt x="36" y="42"/>
                </a:lnTo>
                <a:lnTo>
                  <a:pt x="36" y="38"/>
                </a:lnTo>
                <a:lnTo>
                  <a:pt x="33" y="38"/>
                </a:lnTo>
                <a:lnTo>
                  <a:pt x="27" y="38"/>
                </a:lnTo>
                <a:lnTo>
                  <a:pt x="24" y="38"/>
                </a:lnTo>
                <a:lnTo>
                  <a:pt x="18" y="36"/>
                </a:lnTo>
                <a:lnTo>
                  <a:pt x="15" y="36"/>
                </a:lnTo>
                <a:lnTo>
                  <a:pt x="9" y="36"/>
                </a:lnTo>
                <a:lnTo>
                  <a:pt x="4" y="36"/>
                </a:lnTo>
                <a:lnTo>
                  <a:pt x="0" y="35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74" name="Freeform 114"/>
          <p:cNvSpPr>
            <a:spLocks/>
          </p:cNvSpPr>
          <p:nvPr/>
        </p:nvSpPr>
        <p:spPr bwMode="auto">
          <a:xfrm>
            <a:off x="2879725" y="3024188"/>
            <a:ext cx="6350" cy="42862"/>
          </a:xfrm>
          <a:custGeom>
            <a:avLst/>
            <a:gdLst>
              <a:gd name="T0" fmla="*/ 5040313 w 4"/>
              <a:gd name="T1" fmla="*/ 0 h 27"/>
              <a:gd name="T2" fmla="*/ 0 w 4"/>
              <a:gd name="T3" fmla="*/ 2519333 h 27"/>
              <a:gd name="T4" fmla="*/ 0 w 4"/>
              <a:gd name="T5" fmla="*/ 22680348 h 27"/>
              <a:gd name="T6" fmla="*/ 0 w 4"/>
              <a:gd name="T7" fmla="*/ 35281776 h 27"/>
              <a:gd name="T8" fmla="*/ 0 w 4"/>
              <a:gd name="T9" fmla="*/ 52921870 h 27"/>
              <a:gd name="T10" fmla="*/ 0 w 4"/>
              <a:gd name="T11" fmla="*/ 68042631 h 27"/>
              <a:gd name="T12" fmla="*/ 10080625 w 4"/>
              <a:gd name="T13" fmla="*/ 68042631 h 27"/>
              <a:gd name="T14" fmla="*/ 10080625 w 4"/>
              <a:gd name="T15" fmla="*/ 52921870 h 27"/>
              <a:gd name="T16" fmla="*/ 10080625 w 4"/>
              <a:gd name="T17" fmla="*/ 35281776 h 27"/>
              <a:gd name="T18" fmla="*/ 10080625 w 4"/>
              <a:gd name="T19" fmla="*/ 22680348 h 27"/>
              <a:gd name="T20" fmla="*/ 10080625 w 4"/>
              <a:gd name="T21" fmla="*/ 2519333 h 27"/>
              <a:gd name="T22" fmla="*/ 5040313 w 4"/>
              <a:gd name="T23" fmla="*/ 7559587 h 27"/>
              <a:gd name="T24" fmla="*/ 10080625 w 4"/>
              <a:gd name="T25" fmla="*/ 2519333 h 27"/>
              <a:gd name="T26" fmla="*/ 10080625 w 4"/>
              <a:gd name="T27" fmla="*/ 0 h 27"/>
              <a:gd name="T28" fmla="*/ 5040313 w 4"/>
              <a:gd name="T29" fmla="*/ 0 h 27"/>
              <a:gd name="T30" fmla="*/ 0 w 4"/>
              <a:gd name="T31" fmla="*/ 0 h 27"/>
              <a:gd name="T32" fmla="*/ 0 w 4"/>
              <a:gd name="T33" fmla="*/ 2519333 h 27"/>
              <a:gd name="T34" fmla="*/ 5040313 w 4"/>
              <a:gd name="T35" fmla="*/ 0 h 2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"/>
              <a:gd name="T55" fmla="*/ 0 h 27"/>
              <a:gd name="T56" fmla="*/ 4 w 4"/>
              <a:gd name="T57" fmla="*/ 27 h 2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" h="27">
                <a:moveTo>
                  <a:pt x="2" y="0"/>
                </a:moveTo>
                <a:lnTo>
                  <a:pt x="0" y="1"/>
                </a:lnTo>
                <a:lnTo>
                  <a:pt x="0" y="9"/>
                </a:lnTo>
                <a:lnTo>
                  <a:pt x="0" y="14"/>
                </a:lnTo>
                <a:lnTo>
                  <a:pt x="0" y="21"/>
                </a:lnTo>
                <a:lnTo>
                  <a:pt x="0" y="27"/>
                </a:lnTo>
                <a:lnTo>
                  <a:pt x="4" y="27"/>
                </a:lnTo>
                <a:lnTo>
                  <a:pt x="4" y="21"/>
                </a:lnTo>
                <a:lnTo>
                  <a:pt x="4" y="14"/>
                </a:lnTo>
                <a:lnTo>
                  <a:pt x="4" y="9"/>
                </a:lnTo>
                <a:lnTo>
                  <a:pt x="4" y="1"/>
                </a:lnTo>
                <a:lnTo>
                  <a:pt x="2" y="3"/>
                </a:ln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75" name="Freeform 115"/>
          <p:cNvSpPr>
            <a:spLocks/>
          </p:cNvSpPr>
          <p:nvPr/>
        </p:nvSpPr>
        <p:spPr bwMode="auto">
          <a:xfrm>
            <a:off x="2882900" y="3024188"/>
            <a:ext cx="60325" cy="11112"/>
          </a:xfrm>
          <a:custGeom>
            <a:avLst/>
            <a:gdLst>
              <a:gd name="T0" fmla="*/ 85685313 w 38"/>
              <a:gd name="T1" fmla="*/ 12599421 h 7"/>
              <a:gd name="T2" fmla="*/ 90725625 w 38"/>
              <a:gd name="T3" fmla="*/ 7559335 h 7"/>
              <a:gd name="T4" fmla="*/ 83165950 w 38"/>
              <a:gd name="T5" fmla="*/ 7559335 h 7"/>
              <a:gd name="T6" fmla="*/ 68043425 w 38"/>
              <a:gd name="T7" fmla="*/ 2519249 h 7"/>
              <a:gd name="T8" fmla="*/ 60483750 w 38"/>
              <a:gd name="T9" fmla="*/ 2519249 h 7"/>
              <a:gd name="T10" fmla="*/ 45362813 w 38"/>
              <a:gd name="T11" fmla="*/ 2519249 h 7"/>
              <a:gd name="T12" fmla="*/ 37801550 w 38"/>
              <a:gd name="T13" fmla="*/ 2519249 h 7"/>
              <a:gd name="T14" fmla="*/ 22682200 w 38"/>
              <a:gd name="T15" fmla="*/ 2519249 h 7"/>
              <a:gd name="T16" fmla="*/ 10080625 w 38"/>
              <a:gd name="T17" fmla="*/ 0 h 7"/>
              <a:gd name="T18" fmla="*/ 0 w 38"/>
              <a:gd name="T19" fmla="*/ 0 h 7"/>
              <a:gd name="T20" fmla="*/ 0 w 38"/>
              <a:gd name="T21" fmla="*/ 7559335 h 7"/>
              <a:gd name="T22" fmla="*/ 10080625 w 38"/>
              <a:gd name="T23" fmla="*/ 7559335 h 7"/>
              <a:gd name="T24" fmla="*/ 22682200 w 38"/>
              <a:gd name="T25" fmla="*/ 12599421 h 7"/>
              <a:gd name="T26" fmla="*/ 37801550 w 38"/>
              <a:gd name="T27" fmla="*/ 12599421 h 7"/>
              <a:gd name="T28" fmla="*/ 45362813 w 38"/>
              <a:gd name="T29" fmla="*/ 12599421 h 7"/>
              <a:gd name="T30" fmla="*/ 60483750 w 38"/>
              <a:gd name="T31" fmla="*/ 12599421 h 7"/>
              <a:gd name="T32" fmla="*/ 68043425 w 38"/>
              <a:gd name="T33" fmla="*/ 12599421 h 7"/>
              <a:gd name="T34" fmla="*/ 83165950 w 38"/>
              <a:gd name="T35" fmla="*/ 17639506 h 7"/>
              <a:gd name="T36" fmla="*/ 90725625 w 38"/>
              <a:gd name="T37" fmla="*/ 17639506 h 7"/>
              <a:gd name="T38" fmla="*/ 95765938 w 38"/>
              <a:gd name="T39" fmla="*/ 12599421 h 7"/>
              <a:gd name="T40" fmla="*/ 90725625 w 38"/>
              <a:gd name="T41" fmla="*/ 17639506 h 7"/>
              <a:gd name="T42" fmla="*/ 95765938 w 38"/>
              <a:gd name="T43" fmla="*/ 17639506 h 7"/>
              <a:gd name="T44" fmla="*/ 95765938 w 38"/>
              <a:gd name="T45" fmla="*/ 12599421 h 7"/>
              <a:gd name="T46" fmla="*/ 95765938 w 38"/>
              <a:gd name="T47" fmla="*/ 7559335 h 7"/>
              <a:gd name="T48" fmla="*/ 90725625 w 38"/>
              <a:gd name="T49" fmla="*/ 7559335 h 7"/>
              <a:gd name="T50" fmla="*/ 85685313 w 38"/>
              <a:gd name="T51" fmla="*/ 12599421 h 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7"/>
              <a:gd name="T80" fmla="*/ 38 w 38"/>
              <a:gd name="T81" fmla="*/ 7 h 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7">
                <a:moveTo>
                  <a:pt x="34" y="5"/>
                </a:moveTo>
                <a:lnTo>
                  <a:pt x="36" y="3"/>
                </a:lnTo>
                <a:lnTo>
                  <a:pt x="33" y="3"/>
                </a:lnTo>
                <a:lnTo>
                  <a:pt x="27" y="1"/>
                </a:lnTo>
                <a:lnTo>
                  <a:pt x="24" y="1"/>
                </a:lnTo>
                <a:lnTo>
                  <a:pt x="18" y="1"/>
                </a:lnTo>
                <a:lnTo>
                  <a:pt x="15" y="1"/>
                </a:lnTo>
                <a:lnTo>
                  <a:pt x="9" y="1"/>
                </a:lnTo>
                <a:lnTo>
                  <a:pt x="4" y="0"/>
                </a:lnTo>
                <a:lnTo>
                  <a:pt x="0" y="0"/>
                </a:lnTo>
                <a:lnTo>
                  <a:pt x="0" y="3"/>
                </a:lnTo>
                <a:lnTo>
                  <a:pt x="4" y="3"/>
                </a:lnTo>
                <a:lnTo>
                  <a:pt x="9" y="5"/>
                </a:lnTo>
                <a:lnTo>
                  <a:pt x="15" y="5"/>
                </a:lnTo>
                <a:lnTo>
                  <a:pt x="18" y="5"/>
                </a:lnTo>
                <a:lnTo>
                  <a:pt x="24" y="5"/>
                </a:lnTo>
                <a:lnTo>
                  <a:pt x="27" y="5"/>
                </a:lnTo>
                <a:lnTo>
                  <a:pt x="33" y="7"/>
                </a:lnTo>
                <a:lnTo>
                  <a:pt x="36" y="7"/>
                </a:lnTo>
                <a:lnTo>
                  <a:pt x="38" y="5"/>
                </a:lnTo>
                <a:lnTo>
                  <a:pt x="36" y="7"/>
                </a:lnTo>
                <a:lnTo>
                  <a:pt x="38" y="7"/>
                </a:lnTo>
                <a:lnTo>
                  <a:pt x="38" y="5"/>
                </a:lnTo>
                <a:lnTo>
                  <a:pt x="38" y="3"/>
                </a:lnTo>
                <a:lnTo>
                  <a:pt x="36" y="3"/>
                </a:lnTo>
                <a:lnTo>
                  <a:pt x="34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76" name="Freeform 116"/>
          <p:cNvSpPr>
            <a:spLocks/>
          </p:cNvSpPr>
          <p:nvPr/>
        </p:nvSpPr>
        <p:spPr bwMode="auto">
          <a:xfrm>
            <a:off x="2936875" y="3009900"/>
            <a:ext cx="6350" cy="22225"/>
          </a:xfrm>
          <a:custGeom>
            <a:avLst/>
            <a:gdLst>
              <a:gd name="T0" fmla="*/ 10080625 w 4"/>
              <a:gd name="T1" fmla="*/ 0 h 14"/>
              <a:gd name="T2" fmla="*/ 0 w 4"/>
              <a:gd name="T3" fmla="*/ 2520950 h 14"/>
              <a:gd name="T4" fmla="*/ 0 w 4"/>
              <a:gd name="T5" fmla="*/ 12601575 h 14"/>
              <a:gd name="T6" fmla="*/ 0 w 4"/>
              <a:gd name="T7" fmla="*/ 17641888 h 14"/>
              <a:gd name="T8" fmla="*/ 0 w 4"/>
              <a:gd name="T9" fmla="*/ 25201563 h 14"/>
              <a:gd name="T10" fmla="*/ 0 w 4"/>
              <a:gd name="T11" fmla="*/ 35282188 h 14"/>
              <a:gd name="T12" fmla="*/ 10080625 w 4"/>
              <a:gd name="T13" fmla="*/ 35282188 h 14"/>
              <a:gd name="T14" fmla="*/ 10080625 w 4"/>
              <a:gd name="T15" fmla="*/ 25201563 h 14"/>
              <a:gd name="T16" fmla="*/ 10080625 w 4"/>
              <a:gd name="T17" fmla="*/ 17641888 h 14"/>
              <a:gd name="T18" fmla="*/ 10080625 w 4"/>
              <a:gd name="T19" fmla="*/ 12601575 h 14"/>
              <a:gd name="T20" fmla="*/ 10080625 w 4"/>
              <a:gd name="T21" fmla="*/ 2520950 h 14"/>
              <a:gd name="T22" fmla="*/ 5040313 w 4"/>
              <a:gd name="T23" fmla="*/ 7561263 h 14"/>
              <a:gd name="T24" fmla="*/ 10080625 w 4"/>
              <a:gd name="T25" fmla="*/ 2520950 h 14"/>
              <a:gd name="T26" fmla="*/ 10080625 w 4"/>
              <a:gd name="T27" fmla="*/ 0 h 14"/>
              <a:gd name="T28" fmla="*/ 5040313 w 4"/>
              <a:gd name="T29" fmla="*/ 0 h 14"/>
              <a:gd name="T30" fmla="*/ 0 w 4"/>
              <a:gd name="T31" fmla="*/ 0 h 14"/>
              <a:gd name="T32" fmla="*/ 0 w 4"/>
              <a:gd name="T33" fmla="*/ 2520950 h 14"/>
              <a:gd name="T34" fmla="*/ 10080625 w 4"/>
              <a:gd name="T35" fmla="*/ 0 h 1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"/>
              <a:gd name="T55" fmla="*/ 0 h 14"/>
              <a:gd name="T56" fmla="*/ 4 w 4"/>
              <a:gd name="T57" fmla="*/ 14 h 1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" h="14">
                <a:moveTo>
                  <a:pt x="4" y="0"/>
                </a:moveTo>
                <a:lnTo>
                  <a:pt x="0" y="1"/>
                </a:lnTo>
                <a:lnTo>
                  <a:pt x="0" y="5"/>
                </a:lnTo>
                <a:lnTo>
                  <a:pt x="0" y="7"/>
                </a:lnTo>
                <a:lnTo>
                  <a:pt x="0" y="10"/>
                </a:lnTo>
                <a:lnTo>
                  <a:pt x="0" y="14"/>
                </a:lnTo>
                <a:lnTo>
                  <a:pt x="4" y="14"/>
                </a:lnTo>
                <a:lnTo>
                  <a:pt x="4" y="10"/>
                </a:lnTo>
                <a:lnTo>
                  <a:pt x="4" y="7"/>
                </a:lnTo>
                <a:lnTo>
                  <a:pt x="4" y="5"/>
                </a:lnTo>
                <a:lnTo>
                  <a:pt x="4" y="1"/>
                </a:lnTo>
                <a:lnTo>
                  <a:pt x="2" y="3"/>
                </a:ln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77" name="Freeform 117"/>
          <p:cNvSpPr>
            <a:spLocks/>
          </p:cNvSpPr>
          <p:nvPr/>
        </p:nvSpPr>
        <p:spPr bwMode="auto">
          <a:xfrm>
            <a:off x="2940050" y="3009900"/>
            <a:ext cx="26988" cy="25400"/>
          </a:xfrm>
          <a:custGeom>
            <a:avLst/>
            <a:gdLst>
              <a:gd name="T0" fmla="*/ 42844244 w 17"/>
              <a:gd name="T1" fmla="*/ 35282188 h 16"/>
              <a:gd name="T2" fmla="*/ 37803838 w 17"/>
              <a:gd name="T3" fmla="*/ 30241875 h 16"/>
              <a:gd name="T4" fmla="*/ 32763432 w 17"/>
              <a:gd name="T5" fmla="*/ 25201563 h 16"/>
              <a:gd name="T6" fmla="*/ 27723026 w 17"/>
              <a:gd name="T7" fmla="*/ 22680613 h 16"/>
              <a:gd name="T8" fmla="*/ 22682620 w 17"/>
              <a:gd name="T9" fmla="*/ 17640300 h 16"/>
              <a:gd name="T10" fmla="*/ 17642214 w 17"/>
              <a:gd name="T11" fmla="*/ 12599988 h 16"/>
              <a:gd name="T12" fmla="*/ 15121218 w 17"/>
              <a:gd name="T13" fmla="*/ 7559675 h 16"/>
              <a:gd name="T14" fmla="*/ 10080812 w 17"/>
              <a:gd name="T15" fmla="*/ 2520950 h 16"/>
              <a:gd name="T16" fmla="*/ 5040406 w 17"/>
              <a:gd name="T17" fmla="*/ 0 h 16"/>
              <a:gd name="T18" fmla="*/ 0 w 17"/>
              <a:gd name="T19" fmla="*/ 7559675 h 16"/>
              <a:gd name="T20" fmla="*/ 0 w 17"/>
              <a:gd name="T21" fmla="*/ 12599988 h 16"/>
              <a:gd name="T22" fmla="*/ 5040406 w 17"/>
              <a:gd name="T23" fmla="*/ 17640300 h 16"/>
              <a:gd name="T24" fmla="*/ 15121218 w 17"/>
              <a:gd name="T25" fmla="*/ 22680613 h 16"/>
              <a:gd name="T26" fmla="*/ 17642214 w 17"/>
              <a:gd name="T27" fmla="*/ 22680613 h 16"/>
              <a:gd name="T28" fmla="*/ 22682620 w 17"/>
              <a:gd name="T29" fmla="*/ 25201563 h 16"/>
              <a:gd name="T30" fmla="*/ 27723026 w 17"/>
              <a:gd name="T31" fmla="*/ 30241875 h 16"/>
              <a:gd name="T32" fmla="*/ 32763432 w 17"/>
              <a:gd name="T33" fmla="*/ 35282188 h 16"/>
              <a:gd name="T34" fmla="*/ 37803838 w 17"/>
              <a:gd name="T35" fmla="*/ 40322500 h 16"/>
              <a:gd name="T36" fmla="*/ 42844244 w 17"/>
              <a:gd name="T37" fmla="*/ 40322500 h 16"/>
              <a:gd name="T38" fmla="*/ 42844244 w 17"/>
              <a:gd name="T39" fmla="*/ 35282188 h 1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7"/>
              <a:gd name="T61" fmla="*/ 0 h 16"/>
              <a:gd name="T62" fmla="*/ 17 w 17"/>
              <a:gd name="T63" fmla="*/ 16 h 1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7" h="16">
                <a:moveTo>
                  <a:pt x="17" y="14"/>
                </a:moveTo>
                <a:lnTo>
                  <a:pt x="15" y="12"/>
                </a:lnTo>
                <a:lnTo>
                  <a:pt x="13" y="10"/>
                </a:lnTo>
                <a:lnTo>
                  <a:pt x="11" y="9"/>
                </a:lnTo>
                <a:lnTo>
                  <a:pt x="9" y="7"/>
                </a:lnTo>
                <a:lnTo>
                  <a:pt x="7" y="5"/>
                </a:lnTo>
                <a:lnTo>
                  <a:pt x="6" y="3"/>
                </a:lnTo>
                <a:lnTo>
                  <a:pt x="4" y="1"/>
                </a:lnTo>
                <a:lnTo>
                  <a:pt x="2" y="0"/>
                </a:lnTo>
                <a:lnTo>
                  <a:pt x="0" y="3"/>
                </a:lnTo>
                <a:lnTo>
                  <a:pt x="0" y="5"/>
                </a:lnTo>
                <a:lnTo>
                  <a:pt x="2" y="7"/>
                </a:lnTo>
                <a:lnTo>
                  <a:pt x="6" y="9"/>
                </a:lnTo>
                <a:lnTo>
                  <a:pt x="7" y="9"/>
                </a:lnTo>
                <a:lnTo>
                  <a:pt x="9" y="10"/>
                </a:lnTo>
                <a:lnTo>
                  <a:pt x="11" y="12"/>
                </a:lnTo>
                <a:lnTo>
                  <a:pt x="13" y="14"/>
                </a:lnTo>
                <a:lnTo>
                  <a:pt x="15" y="16"/>
                </a:lnTo>
                <a:lnTo>
                  <a:pt x="17" y="16"/>
                </a:lnTo>
                <a:lnTo>
                  <a:pt x="17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78" name="Freeform 118"/>
          <p:cNvSpPr>
            <a:spLocks/>
          </p:cNvSpPr>
          <p:nvPr/>
        </p:nvSpPr>
        <p:spPr bwMode="auto">
          <a:xfrm>
            <a:off x="2963863" y="3032125"/>
            <a:ext cx="22225" cy="25400"/>
          </a:xfrm>
          <a:custGeom>
            <a:avLst/>
            <a:gdLst>
              <a:gd name="T0" fmla="*/ 35282188 w 14"/>
              <a:gd name="T1" fmla="*/ 40322500 h 16"/>
              <a:gd name="T2" fmla="*/ 35282188 w 14"/>
              <a:gd name="T3" fmla="*/ 35282188 h 16"/>
              <a:gd name="T4" fmla="*/ 35282188 w 14"/>
              <a:gd name="T5" fmla="*/ 32761238 h 16"/>
              <a:gd name="T6" fmla="*/ 30241875 w 14"/>
              <a:gd name="T7" fmla="*/ 27720925 h 16"/>
              <a:gd name="T8" fmla="*/ 27722513 w 14"/>
              <a:gd name="T9" fmla="*/ 22680613 h 16"/>
              <a:gd name="T10" fmla="*/ 22682200 w 14"/>
              <a:gd name="T11" fmla="*/ 17640300 h 16"/>
              <a:gd name="T12" fmla="*/ 17641888 w 14"/>
              <a:gd name="T13" fmla="*/ 12599988 h 16"/>
              <a:gd name="T14" fmla="*/ 12601575 w 14"/>
              <a:gd name="T15" fmla="*/ 10080625 h 16"/>
              <a:gd name="T16" fmla="*/ 7561263 w 14"/>
              <a:gd name="T17" fmla="*/ 5040313 h 16"/>
              <a:gd name="T18" fmla="*/ 5040313 w 14"/>
              <a:gd name="T19" fmla="*/ 0 h 16"/>
              <a:gd name="T20" fmla="*/ 0 w 14"/>
              <a:gd name="T21" fmla="*/ 5040313 h 16"/>
              <a:gd name="T22" fmla="*/ 5040313 w 14"/>
              <a:gd name="T23" fmla="*/ 10080625 h 16"/>
              <a:gd name="T24" fmla="*/ 7561263 w 14"/>
              <a:gd name="T25" fmla="*/ 12599988 h 16"/>
              <a:gd name="T26" fmla="*/ 12601575 w 14"/>
              <a:gd name="T27" fmla="*/ 17640300 h 16"/>
              <a:gd name="T28" fmla="*/ 12601575 w 14"/>
              <a:gd name="T29" fmla="*/ 22680613 h 16"/>
              <a:gd name="T30" fmla="*/ 17641888 w 14"/>
              <a:gd name="T31" fmla="*/ 27720925 h 16"/>
              <a:gd name="T32" fmla="*/ 22682200 w 14"/>
              <a:gd name="T33" fmla="*/ 32761238 h 16"/>
              <a:gd name="T34" fmla="*/ 27722513 w 14"/>
              <a:gd name="T35" fmla="*/ 35282188 h 16"/>
              <a:gd name="T36" fmla="*/ 30241875 w 14"/>
              <a:gd name="T37" fmla="*/ 40322500 h 16"/>
              <a:gd name="T38" fmla="*/ 30241875 w 14"/>
              <a:gd name="T39" fmla="*/ 35282188 h 16"/>
              <a:gd name="T40" fmla="*/ 30241875 w 14"/>
              <a:gd name="T41" fmla="*/ 40322500 h 16"/>
              <a:gd name="T42" fmla="*/ 35282188 w 14"/>
              <a:gd name="T43" fmla="*/ 40322500 h 16"/>
              <a:gd name="T44" fmla="*/ 35282188 w 14"/>
              <a:gd name="T45" fmla="*/ 35282188 h 16"/>
              <a:gd name="T46" fmla="*/ 35282188 w 14"/>
              <a:gd name="T47" fmla="*/ 40322500 h 1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4"/>
              <a:gd name="T73" fmla="*/ 0 h 16"/>
              <a:gd name="T74" fmla="*/ 14 w 14"/>
              <a:gd name="T75" fmla="*/ 16 h 1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4" h="16">
                <a:moveTo>
                  <a:pt x="14" y="16"/>
                </a:moveTo>
                <a:lnTo>
                  <a:pt x="14" y="14"/>
                </a:lnTo>
                <a:lnTo>
                  <a:pt x="14" y="13"/>
                </a:lnTo>
                <a:lnTo>
                  <a:pt x="12" y="11"/>
                </a:lnTo>
                <a:lnTo>
                  <a:pt x="11" y="9"/>
                </a:lnTo>
                <a:lnTo>
                  <a:pt x="9" y="7"/>
                </a:lnTo>
                <a:lnTo>
                  <a:pt x="7" y="5"/>
                </a:lnTo>
                <a:lnTo>
                  <a:pt x="5" y="4"/>
                </a:lnTo>
                <a:lnTo>
                  <a:pt x="3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3" y="5"/>
                </a:lnTo>
                <a:lnTo>
                  <a:pt x="5" y="7"/>
                </a:lnTo>
                <a:lnTo>
                  <a:pt x="5" y="9"/>
                </a:lnTo>
                <a:lnTo>
                  <a:pt x="7" y="11"/>
                </a:lnTo>
                <a:lnTo>
                  <a:pt x="9" y="13"/>
                </a:lnTo>
                <a:lnTo>
                  <a:pt x="11" y="14"/>
                </a:lnTo>
                <a:lnTo>
                  <a:pt x="12" y="16"/>
                </a:lnTo>
                <a:lnTo>
                  <a:pt x="12" y="14"/>
                </a:lnTo>
                <a:lnTo>
                  <a:pt x="12" y="16"/>
                </a:lnTo>
                <a:lnTo>
                  <a:pt x="14" y="16"/>
                </a:lnTo>
                <a:lnTo>
                  <a:pt x="14" y="14"/>
                </a:lnTo>
                <a:lnTo>
                  <a:pt x="14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79" name="Freeform 119"/>
          <p:cNvSpPr>
            <a:spLocks/>
          </p:cNvSpPr>
          <p:nvPr/>
        </p:nvSpPr>
        <p:spPr bwMode="auto">
          <a:xfrm>
            <a:off x="2936875" y="3054350"/>
            <a:ext cx="49213" cy="41275"/>
          </a:xfrm>
          <a:custGeom>
            <a:avLst/>
            <a:gdLst>
              <a:gd name="T0" fmla="*/ 0 w 31"/>
              <a:gd name="T1" fmla="*/ 60483750 h 26"/>
              <a:gd name="T2" fmla="*/ 10080727 w 31"/>
              <a:gd name="T3" fmla="*/ 65524063 h 26"/>
              <a:gd name="T4" fmla="*/ 20161455 w 31"/>
              <a:gd name="T5" fmla="*/ 55443438 h 26"/>
              <a:gd name="T6" fmla="*/ 27722794 w 31"/>
              <a:gd name="T7" fmla="*/ 50403125 h 26"/>
              <a:gd name="T8" fmla="*/ 37803522 w 31"/>
              <a:gd name="T9" fmla="*/ 42843450 h 26"/>
              <a:gd name="T10" fmla="*/ 47884249 w 31"/>
              <a:gd name="T11" fmla="*/ 37801550 h 26"/>
              <a:gd name="T12" fmla="*/ 55444001 w 31"/>
              <a:gd name="T13" fmla="*/ 27722513 h 26"/>
              <a:gd name="T14" fmla="*/ 65524728 w 31"/>
              <a:gd name="T15" fmla="*/ 20161250 h 26"/>
              <a:gd name="T16" fmla="*/ 70565092 w 31"/>
              <a:gd name="T17" fmla="*/ 15120938 h 26"/>
              <a:gd name="T18" fmla="*/ 78126431 w 31"/>
              <a:gd name="T19" fmla="*/ 5040313 h 26"/>
              <a:gd name="T20" fmla="*/ 73086068 w 31"/>
              <a:gd name="T21" fmla="*/ 0 h 26"/>
              <a:gd name="T22" fmla="*/ 65524728 w 31"/>
              <a:gd name="T23" fmla="*/ 5040313 h 26"/>
              <a:gd name="T24" fmla="*/ 60484365 w 31"/>
              <a:gd name="T25" fmla="*/ 15120938 h 26"/>
              <a:gd name="T26" fmla="*/ 50403637 w 31"/>
              <a:gd name="T27" fmla="*/ 22682200 h 26"/>
              <a:gd name="T28" fmla="*/ 42843885 w 31"/>
              <a:gd name="T29" fmla="*/ 27722513 h 26"/>
              <a:gd name="T30" fmla="*/ 32763158 w 31"/>
              <a:gd name="T31" fmla="*/ 37801550 h 26"/>
              <a:gd name="T32" fmla="*/ 22682430 w 31"/>
              <a:gd name="T33" fmla="*/ 42843450 h 26"/>
              <a:gd name="T34" fmla="*/ 15121091 w 31"/>
              <a:gd name="T35" fmla="*/ 50403125 h 26"/>
              <a:gd name="T36" fmla="*/ 5040364 w 31"/>
              <a:gd name="T37" fmla="*/ 55443438 h 26"/>
              <a:gd name="T38" fmla="*/ 10080727 w 31"/>
              <a:gd name="T39" fmla="*/ 60483750 h 26"/>
              <a:gd name="T40" fmla="*/ 5040364 w 31"/>
              <a:gd name="T41" fmla="*/ 55443438 h 26"/>
              <a:gd name="T42" fmla="*/ 0 w 31"/>
              <a:gd name="T43" fmla="*/ 60483750 h 26"/>
              <a:gd name="T44" fmla="*/ 5040364 w 31"/>
              <a:gd name="T45" fmla="*/ 65524063 h 26"/>
              <a:gd name="T46" fmla="*/ 10080727 w 31"/>
              <a:gd name="T47" fmla="*/ 65524063 h 26"/>
              <a:gd name="T48" fmla="*/ 0 w 31"/>
              <a:gd name="T49" fmla="*/ 60483750 h 2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1"/>
              <a:gd name="T76" fmla="*/ 0 h 26"/>
              <a:gd name="T77" fmla="*/ 31 w 31"/>
              <a:gd name="T78" fmla="*/ 26 h 2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1" h="26">
                <a:moveTo>
                  <a:pt x="0" y="24"/>
                </a:moveTo>
                <a:lnTo>
                  <a:pt x="4" y="26"/>
                </a:lnTo>
                <a:lnTo>
                  <a:pt x="8" y="22"/>
                </a:lnTo>
                <a:lnTo>
                  <a:pt x="11" y="20"/>
                </a:lnTo>
                <a:lnTo>
                  <a:pt x="15" y="17"/>
                </a:lnTo>
                <a:lnTo>
                  <a:pt x="19" y="15"/>
                </a:lnTo>
                <a:lnTo>
                  <a:pt x="22" y="11"/>
                </a:lnTo>
                <a:lnTo>
                  <a:pt x="26" y="8"/>
                </a:lnTo>
                <a:lnTo>
                  <a:pt x="28" y="6"/>
                </a:lnTo>
                <a:lnTo>
                  <a:pt x="31" y="2"/>
                </a:lnTo>
                <a:lnTo>
                  <a:pt x="29" y="0"/>
                </a:lnTo>
                <a:lnTo>
                  <a:pt x="26" y="2"/>
                </a:lnTo>
                <a:lnTo>
                  <a:pt x="24" y="6"/>
                </a:lnTo>
                <a:lnTo>
                  <a:pt x="20" y="9"/>
                </a:lnTo>
                <a:lnTo>
                  <a:pt x="17" y="11"/>
                </a:lnTo>
                <a:lnTo>
                  <a:pt x="13" y="15"/>
                </a:lnTo>
                <a:lnTo>
                  <a:pt x="9" y="17"/>
                </a:lnTo>
                <a:lnTo>
                  <a:pt x="6" y="20"/>
                </a:lnTo>
                <a:lnTo>
                  <a:pt x="2" y="22"/>
                </a:lnTo>
                <a:lnTo>
                  <a:pt x="4" y="24"/>
                </a:lnTo>
                <a:lnTo>
                  <a:pt x="2" y="22"/>
                </a:lnTo>
                <a:lnTo>
                  <a:pt x="0" y="24"/>
                </a:lnTo>
                <a:lnTo>
                  <a:pt x="2" y="26"/>
                </a:lnTo>
                <a:lnTo>
                  <a:pt x="4" y="26"/>
                </a:lnTo>
                <a:lnTo>
                  <a:pt x="0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80" name="Freeform 120"/>
          <p:cNvSpPr>
            <a:spLocks/>
          </p:cNvSpPr>
          <p:nvPr/>
        </p:nvSpPr>
        <p:spPr bwMode="auto">
          <a:xfrm>
            <a:off x="2936875" y="3068638"/>
            <a:ext cx="6350" cy="23812"/>
          </a:xfrm>
          <a:custGeom>
            <a:avLst/>
            <a:gdLst>
              <a:gd name="T0" fmla="*/ 5040313 w 4"/>
              <a:gd name="T1" fmla="*/ 10080413 h 15"/>
              <a:gd name="T2" fmla="*/ 0 w 4"/>
              <a:gd name="T3" fmla="*/ 5040207 h 15"/>
              <a:gd name="T4" fmla="*/ 0 w 4"/>
              <a:gd name="T5" fmla="*/ 15120620 h 15"/>
              <a:gd name="T6" fmla="*/ 0 w 4"/>
              <a:gd name="T7" fmla="*/ 22680136 h 15"/>
              <a:gd name="T8" fmla="*/ 0 w 4"/>
              <a:gd name="T9" fmla="*/ 27720343 h 15"/>
              <a:gd name="T10" fmla="*/ 0 w 4"/>
              <a:gd name="T11" fmla="*/ 37800756 h 15"/>
              <a:gd name="T12" fmla="*/ 10080625 w 4"/>
              <a:gd name="T13" fmla="*/ 37800756 h 15"/>
              <a:gd name="T14" fmla="*/ 10080625 w 4"/>
              <a:gd name="T15" fmla="*/ 27720343 h 15"/>
              <a:gd name="T16" fmla="*/ 10080625 w 4"/>
              <a:gd name="T17" fmla="*/ 22680136 h 15"/>
              <a:gd name="T18" fmla="*/ 10080625 w 4"/>
              <a:gd name="T19" fmla="*/ 15120620 h 15"/>
              <a:gd name="T20" fmla="*/ 10080625 w 4"/>
              <a:gd name="T21" fmla="*/ 5040207 h 15"/>
              <a:gd name="T22" fmla="*/ 5040313 w 4"/>
              <a:gd name="T23" fmla="*/ 0 h 15"/>
              <a:gd name="T24" fmla="*/ 10080625 w 4"/>
              <a:gd name="T25" fmla="*/ 5040207 h 15"/>
              <a:gd name="T26" fmla="*/ 5040313 w 4"/>
              <a:gd name="T27" fmla="*/ 0 h 15"/>
              <a:gd name="T28" fmla="*/ 0 w 4"/>
              <a:gd name="T29" fmla="*/ 5040207 h 15"/>
              <a:gd name="T30" fmla="*/ 5040313 w 4"/>
              <a:gd name="T31" fmla="*/ 10080413 h 1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"/>
              <a:gd name="T49" fmla="*/ 0 h 15"/>
              <a:gd name="T50" fmla="*/ 4 w 4"/>
              <a:gd name="T51" fmla="*/ 15 h 1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" h="15">
                <a:moveTo>
                  <a:pt x="2" y="4"/>
                </a:moveTo>
                <a:lnTo>
                  <a:pt x="0" y="2"/>
                </a:lnTo>
                <a:lnTo>
                  <a:pt x="0" y="6"/>
                </a:lnTo>
                <a:lnTo>
                  <a:pt x="0" y="9"/>
                </a:lnTo>
                <a:lnTo>
                  <a:pt x="0" y="11"/>
                </a:lnTo>
                <a:lnTo>
                  <a:pt x="0" y="15"/>
                </a:lnTo>
                <a:lnTo>
                  <a:pt x="4" y="15"/>
                </a:lnTo>
                <a:lnTo>
                  <a:pt x="4" y="11"/>
                </a:lnTo>
                <a:lnTo>
                  <a:pt x="4" y="9"/>
                </a:lnTo>
                <a:lnTo>
                  <a:pt x="4" y="6"/>
                </a:lnTo>
                <a:lnTo>
                  <a:pt x="4" y="2"/>
                </a:lnTo>
                <a:lnTo>
                  <a:pt x="2" y="0"/>
                </a:lnTo>
                <a:lnTo>
                  <a:pt x="4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81" name="Freeform 121"/>
          <p:cNvSpPr>
            <a:spLocks/>
          </p:cNvSpPr>
          <p:nvPr/>
        </p:nvSpPr>
        <p:spPr bwMode="auto">
          <a:xfrm>
            <a:off x="2879725" y="3063875"/>
            <a:ext cx="60325" cy="11113"/>
          </a:xfrm>
          <a:custGeom>
            <a:avLst/>
            <a:gdLst>
              <a:gd name="T0" fmla="*/ 0 w 38"/>
              <a:gd name="T1" fmla="*/ 5040539 h 7"/>
              <a:gd name="T2" fmla="*/ 5040313 w 38"/>
              <a:gd name="T3" fmla="*/ 7561603 h 7"/>
              <a:gd name="T4" fmla="*/ 15120938 w 38"/>
              <a:gd name="T5" fmla="*/ 12602142 h 7"/>
              <a:gd name="T6" fmla="*/ 27720925 w 38"/>
              <a:gd name="T7" fmla="*/ 12602142 h 7"/>
              <a:gd name="T8" fmla="*/ 42843450 w 38"/>
              <a:gd name="T9" fmla="*/ 12602142 h 7"/>
              <a:gd name="T10" fmla="*/ 50403125 w 38"/>
              <a:gd name="T11" fmla="*/ 12602142 h 7"/>
              <a:gd name="T12" fmla="*/ 65524063 w 38"/>
              <a:gd name="T13" fmla="*/ 17642681 h 7"/>
              <a:gd name="T14" fmla="*/ 73083738 w 38"/>
              <a:gd name="T15" fmla="*/ 17642681 h 7"/>
              <a:gd name="T16" fmla="*/ 88206263 w 38"/>
              <a:gd name="T17" fmla="*/ 17642681 h 7"/>
              <a:gd name="T18" fmla="*/ 95765938 w 38"/>
              <a:gd name="T19" fmla="*/ 17642681 h 7"/>
              <a:gd name="T20" fmla="*/ 95765938 w 38"/>
              <a:gd name="T21" fmla="*/ 7561603 h 7"/>
              <a:gd name="T22" fmla="*/ 88206263 w 38"/>
              <a:gd name="T23" fmla="*/ 7561603 h 7"/>
              <a:gd name="T24" fmla="*/ 73083738 w 38"/>
              <a:gd name="T25" fmla="*/ 7561603 h 7"/>
              <a:gd name="T26" fmla="*/ 65524063 w 38"/>
              <a:gd name="T27" fmla="*/ 7561603 h 7"/>
              <a:gd name="T28" fmla="*/ 50403125 w 38"/>
              <a:gd name="T29" fmla="*/ 5040539 h 7"/>
              <a:gd name="T30" fmla="*/ 42843450 w 38"/>
              <a:gd name="T31" fmla="*/ 5040539 h 7"/>
              <a:gd name="T32" fmla="*/ 27720925 w 38"/>
              <a:gd name="T33" fmla="*/ 5040539 h 7"/>
              <a:gd name="T34" fmla="*/ 15120938 w 38"/>
              <a:gd name="T35" fmla="*/ 5040539 h 7"/>
              <a:gd name="T36" fmla="*/ 5040313 w 38"/>
              <a:gd name="T37" fmla="*/ 0 h 7"/>
              <a:gd name="T38" fmla="*/ 10080625 w 38"/>
              <a:gd name="T39" fmla="*/ 5040539 h 7"/>
              <a:gd name="T40" fmla="*/ 5040313 w 38"/>
              <a:gd name="T41" fmla="*/ 0 h 7"/>
              <a:gd name="T42" fmla="*/ 0 w 38"/>
              <a:gd name="T43" fmla="*/ 5040539 h 7"/>
              <a:gd name="T44" fmla="*/ 0 w 38"/>
              <a:gd name="T45" fmla="*/ 7561603 h 7"/>
              <a:gd name="T46" fmla="*/ 5040313 w 38"/>
              <a:gd name="T47" fmla="*/ 7561603 h 7"/>
              <a:gd name="T48" fmla="*/ 0 w 38"/>
              <a:gd name="T49" fmla="*/ 5040539 h 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"/>
              <a:gd name="T76" fmla="*/ 0 h 7"/>
              <a:gd name="T77" fmla="*/ 38 w 38"/>
              <a:gd name="T78" fmla="*/ 7 h 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" h="7">
                <a:moveTo>
                  <a:pt x="0" y="2"/>
                </a:moveTo>
                <a:lnTo>
                  <a:pt x="2" y="3"/>
                </a:lnTo>
                <a:lnTo>
                  <a:pt x="6" y="5"/>
                </a:lnTo>
                <a:lnTo>
                  <a:pt x="11" y="5"/>
                </a:lnTo>
                <a:lnTo>
                  <a:pt x="17" y="5"/>
                </a:lnTo>
                <a:lnTo>
                  <a:pt x="20" y="5"/>
                </a:lnTo>
                <a:lnTo>
                  <a:pt x="26" y="7"/>
                </a:lnTo>
                <a:lnTo>
                  <a:pt x="29" y="7"/>
                </a:lnTo>
                <a:lnTo>
                  <a:pt x="35" y="7"/>
                </a:lnTo>
                <a:lnTo>
                  <a:pt x="38" y="7"/>
                </a:lnTo>
                <a:lnTo>
                  <a:pt x="38" y="3"/>
                </a:lnTo>
                <a:lnTo>
                  <a:pt x="35" y="3"/>
                </a:lnTo>
                <a:lnTo>
                  <a:pt x="29" y="3"/>
                </a:lnTo>
                <a:lnTo>
                  <a:pt x="26" y="3"/>
                </a:lnTo>
                <a:lnTo>
                  <a:pt x="20" y="2"/>
                </a:lnTo>
                <a:lnTo>
                  <a:pt x="17" y="2"/>
                </a:lnTo>
                <a:lnTo>
                  <a:pt x="11" y="2"/>
                </a:lnTo>
                <a:lnTo>
                  <a:pt x="6" y="2"/>
                </a:lnTo>
                <a:lnTo>
                  <a:pt x="2" y="0"/>
                </a:lnTo>
                <a:lnTo>
                  <a:pt x="4" y="2"/>
                </a:lnTo>
                <a:lnTo>
                  <a:pt x="2" y="0"/>
                </a:lnTo>
                <a:lnTo>
                  <a:pt x="0" y="2"/>
                </a:lnTo>
                <a:lnTo>
                  <a:pt x="0" y="3"/>
                </a:lnTo>
                <a:lnTo>
                  <a:pt x="2" y="3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82" name="Freeform 122"/>
          <p:cNvSpPr>
            <a:spLocks/>
          </p:cNvSpPr>
          <p:nvPr/>
        </p:nvSpPr>
        <p:spPr bwMode="auto">
          <a:xfrm>
            <a:off x="3057525" y="2982913"/>
            <a:ext cx="155575" cy="174625"/>
          </a:xfrm>
          <a:custGeom>
            <a:avLst/>
            <a:gdLst>
              <a:gd name="T0" fmla="*/ 15120938 w 98"/>
              <a:gd name="T1" fmla="*/ 0 h 110"/>
              <a:gd name="T2" fmla="*/ 27722513 w 98"/>
              <a:gd name="T3" fmla="*/ 0 h 110"/>
              <a:gd name="T4" fmla="*/ 40322500 w 98"/>
              <a:gd name="T5" fmla="*/ 0 h 110"/>
              <a:gd name="T6" fmla="*/ 55443438 w 98"/>
              <a:gd name="T7" fmla="*/ 0 h 110"/>
              <a:gd name="T8" fmla="*/ 68043425 w 98"/>
              <a:gd name="T9" fmla="*/ 0 h 110"/>
              <a:gd name="T10" fmla="*/ 83165950 w 98"/>
              <a:gd name="T11" fmla="*/ 5040313 h 110"/>
              <a:gd name="T12" fmla="*/ 95765938 w 98"/>
              <a:gd name="T13" fmla="*/ 5040313 h 110"/>
              <a:gd name="T14" fmla="*/ 110886875 w 98"/>
              <a:gd name="T15" fmla="*/ 5040313 h 110"/>
              <a:gd name="T16" fmla="*/ 123488450 w 98"/>
              <a:gd name="T17" fmla="*/ 5040313 h 110"/>
              <a:gd name="T18" fmla="*/ 136088438 w 98"/>
              <a:gd name="T19" fmla="*/ 5040313 h 110"/>
              <a:gd name="T20" fmla="*/ 151209375 w 98"/>
              <a:gd name="T21" fmla="*/ 10080625 h 110"/>
              <a:gd name="T22" fmla="*/ 163810950 w 98"/>
              <a:gd name="T23" fmla="*/ 10080625 h 110"/>
              <a:gd name="T24" fmla="*/ 178931888 w 98"/>
              <a:gd name="T25" fmla="*/ 10080625 h 110"/>
              <a:gd name="T26" fmla="*/ 191531875 w 98"/>
              <a:gd name="T27" fmla="*/ 10080625 h 110"/>
              <a:gd name="T28" fmla="*/ 204133450 w 98"/>
              <a:gd name="T29" fmla="*/ 15120938 h 110"/>
              <a:gd name="T30" fmla="*/ 214214075 w 98"/>
              <a:gd name="T31" fmla="*/ 15120938 h 110"/>
              <a:gd name="T32" fmla="*/ 226814063 w 98"/>
              <a:gd name="T33" fmla="*/ 15120938 h 110"/>
              <a:gd name="T34" fmla="*/ 236894688 w 98"/>
              <a:gd name="T35" fmla="*/ 20161250 h 110"/>
              <a:gd name="T36" fmla="*/ 241935000 w 98"/>
              <a:gd name="T37" fmla="*/ 22682200 h 110"/>
              <a:gd name="T38" fmla="*/ 246975313 w 98"/>
              <a:gd name="T39" fmla="*/ 27722513 h 110"/>
              <a:gd name="T40" fmla="*/ 246975313 w 98"/>
              <a:gd name="T41" fmla="*/ 37801550 h 110"/>
              <a:gd name="T42" fmla="*/ 246975313 w 98"/>
              <a:gd name="T43" fmla="*/ 90725625 h 110"/>
              <a:gd name="T44" fmla="*/ 246975313 w 98"/>
              <a:gd name="T45" fmla="*/ 146169063 h 110"/>
              <a:gd name="T46" fmla="*/ 246975313 w 98"/>
              <a:gd name="T47" fmla="*/ 206652813 h 110"/>
              <a:gd name="T48" fmla="*/ 246975313 w 98"/>
              <a:gd name="T49" fmla="*/ 259576888 h 110"/>
              <a:gd name="T50" fmla="*/ 246975313 w 98"/>
              <a:gd name="T51" fmla="*/ 269657513 h 110"/>
              <a:gd name="T52" fmla="*/ 241935000 w 98"/>
              <a:gd name="T53" fmla="*/ 274697825 h 110"/>
              <a:gd name="T54" fmla="*/ 236894688 w 98"/>
              <a:gd name="T55" fmla="*/ 277217188 h 110"/>
              <a:gd name="T56" fmla="*/ 226814063 w 98"/>
              <a:gd name="T57" fmla="*/ 277217188 h 110"/>
              <a:gd name="T58" fmla="*/ 214214075 w 98"/>
              <a:gd name="T59" fmla="*/ 277217188 h 110"/>
              <a:gd name="T60" fmla="*/ 201612500 w 98"/>
              <a:gd name="T61" fmla="*/ 274697825 h 110"/>
              <a:gd name="T62" fmla="*/ 186491563 w 98"/>
              <a:gd name="T63" fmla="*/ 274697825 h 110"/>
              <a:gd name="T64" fmla="*/ 173891575 w 98"/>
              <a:gd name="T65" fmla="*/ 274697825 h 110"/>
              <a:gd name="T66" fmla="*/ 158769050 w 98"/>
              <a:gd name="T67" fmla="*/ 274697825 h 110"/>
              <a:gd name="T68" fmla="*/ 146169063 w 98"/>
              <a:gd name="T69" fmla="*/ 269657513 h 110"/>
              <a:gd name="T70" fmla="*/ 133567488 w 98"/>
              <a:gd name="T71" fmla="*/ 269657513 h 110"/>
              <a:gd name="T72" fmla="*/ 123488450 w 98"/>
              <a:gd name="T73" fmla="*/ 269657513 h 110"/>
              <a:gd name="T74" fmla="*/ 110886875 w 98"/>
              <a:gd name="T75" fmla="*/ 269657513 h 110"/>
              <a:gd name="T76" fmla="*/ 95765938 w 98"/>
              <a:gd name="T77" fmla="*/ 264617200 h 110"/>
              <a:gd name="T78" fmla="*/ 83165950 w 98"/>
              <a:gd name="T79" fmla="*/ 264617200 h 110"/>
              <a:gd name="T80" fmla="*/ 68043425 w 98"/>
              <a:gd name="T81" fmla="*/ 264617200 h 110"/>
              <a:gd name="T82" fmla="*/ 55443438 w 98"/>
              <a:gd name="T83" fmla="*/ 264617200 h 110"/>
              <a:gd name="T84" fmla="*/ 40322500 w 98"/>
              <a:gd name="T85" fmla="*/ 259576888 h 110"/>
              <a:gd name="T86" fmla="*/ 27722513 w 98"/>
              <a:gd name="T87" fmla="*/ 259576888 h 110"/>
              <a:gd name="T88" fmla="*/ 15120938 w 98"/>
              <a:gd name="T89" fmla="*/ 259576888 h 110"/>
              <a:gd name="T90" fmla="*/ 10080625 w 98"/>
              <a:gd name="T91" fmla="*/ 259576888 h 110"/>
              <a:gd name="T92" fmla="*/ 5040313 w 98"/>
              <a:gd name="T93" fmla="*/ 254536575 h 110"/>
              <a:gd name="T94" fmla="*/ 0 w 98"/>
              <a:gd name="T95" fmla="*/ 246975313 h 110"/>
              <a:gd name="T96" fmla="*/ 0 w 98"/>
              <a:gd name="T97" fmla="*/ 236894688 h 110"/>
              <a:gd name="T98" fmla="*/ 0 w 98"/>
              <a:gd name="T99" fmla="*/ 183972200 h 110"/>
              <a:gd name="T100" fmla="*/ 0 w 98"/>
              <a:gd name="T101" fmla="*/ 128528763 h 110"/>
              <a:gd name="T102" fmla="*/ 0 w 98"/>
              <a:gd name="T103" fmla="*/ 73083738 h 110"/>
              <a:gd name="T104" fmla="*/ 0 w 98"/>
              <a:gd name="T105" fmla="*/ 15120938 h 110"/>
              <a:gd name="T106" fmla="*/ 0 w 98"/>
              <a:gd name="T107" fmla="*/ 10080625 h 110"/>
              <a:gd name="T108" fmla="*/ 5040313 w 98"/>
              <a:gd name="T109" fmla="*/ 0 h 110"/>
              <a:gd name="T110" fmla="*/ 10080625 w 98"/>
              <a:gd name="T111" fmla="*/ 0 h 110"/>
              <a:gd name="T112" fmla="*/ 15120938 w 98"/>
              <a:gd name="T113" fmla="*/ 0 h 11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8"/>
              <a:gd name="T172" fmla="*/ 0 h 110"/>
              <a:gd name="T173" fmla="*/ 98 w 98"/>
              <a:gd name="T174" fmla="*/ 110 h 11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8" h="110">
                <a:moveTo>
                  <a:pt x="6" y="0"/>
                </a:moveTo>
                <a:lnTo>
                  <a:pt x="11" y="0"/>
                </a:lnTo>
                <a:lnTo>
                  <a:pt x="16" y="0"/>
                </a:lnTo>
                <a:lnTo>
                  <a:pt x="22" y="0"/>
                </a:lnTo>
                <a:lnTo>
                  <a:pt x="27" y="0"/>
                </a:lnTo>
                <a:lnTo>
                  <a:pt x="33" y="2"/>
                </a:lnTo>
                <a:lnTo>
                  <a:pt x="38" y="2"/>
                </a:lnTo>
                <a:lnTo>
                  <a:pt x="44" y="2"/>
                </a:lnTo>
                <a:lnTo>
                  <a:pt x="49" y="2"/>
                </a:lnTo>
                <a:lnTo>
                  <a:pt x="54" y="2"/>
                </a:lnTo>
                <a:lnTo>
                  <a:pt x="60" y="4"/>
                </a:lnTo>
                <a:lnTo>
                  <a:pt x="65" y="4"/>
                </a:lnTo>
                <a:lnTo>
                  <a:pt x="71" y="4"/>
                </a:lnTo>
                <a:lnTo>
                  <a:pt x="76" y="4"/>
                </a:lnTo>
                <a:lnTo>
                  <a:pt x="81" y="6"/>
                </a:lnTo>
                <a:lnTo>
                  <a:pt x="85" y="6"/>
                </a:lnTo>
                <a:lnTo>
                  <a:pt x="90" y="6"/>
                </a:lnTo>
                <a:lnTo>
                  <a:pt x="94" y="8"/>
                </a:lnTo>
                <a:lnTo>
                  <a:pt x="96" y="9"/>
                </a:lnTo>
                <a:lnTo>
                  <a:pt x="98" y="11"/>
                </a:lnTo>
                <a:lnTo>
                  <a:pt x="98" y="15"/>
                </a:lnTo>
                <a:lnTo>
                  <a:pt x="98" y="36"/>
                </a:lnTo>
                <a:lnTo>
                  <a:pt x="98" y="58"/>
                </a:lnTo>
                <a:lnTo>
                  <a:pt x="98" y="82"/>
                </a:lnTo>
                <a:lnTo>
                  <a:pt x="98" y="103"/>
                </a:lnTo>
                <a:lnTo>
                  <a:pt x="98" y="107"/>
                </a:lnTo>
                <a:lnTo>
                  <a:pt x="96" y="109"/>
                </a:lnTo>
                <a:lnTo>
                  <a:pt x="94" y="110"/>
                </a:lnTo>
                <a:lnTo>
                  <a:pt x="90" y="110"/>
                </a:lnTo>
                <a:lnTo>
                  <a:pt x="85" y="110"/>
                </a:lnTo>
                <a:lnTo>
                  <a:pt x="80" y="109"/>
                </a:lnTo>
                <a:lnTo>
                  <a:pt x="74" y="109"/>
                </a:lnTo>
                <a:lnTo>
                  <a:pt x="69" y="109"/>
                </a:lnTo>
                <a:lnTo>
                  <a:pt x="63" y="109"/>
                </a:lnTo>
                <a:lnTo>
                  <a:pt x="58" y="107"/>
                </a:lnTo>
                <a:lnTo>
                  <a:pt x="53" y="107"/>
                </a:lnTo>
                <a:lnTo>
                  <a:pt x="49" y="107"/>
                </a:lnTo>
                <a:lnTo>
                  <a:pt x="44" y="107"/>
                </a:lnTo>
                <a:lnTo>
                  <a:pt x="38" y="105"/>
                </a:lnTo>
                <a:lnTo>
                  <a:pt x="33" y="105"/>
                </a:lnTo>
                <a:lnTo>
                  <a:pt x="27" y="105"/>
                </a:lnTo>
                <a:lnTo>
                  <a:pt x="22" y="105"/>
                </a:lnTo>
                <a:lnTo>
                  <a:pt x="16" y="103"/>
                </a:lnTo>
                <a:lnTo>
                  <a:pt x="11" y="103"/>
                </a:lnTo>
                <a:lnTo>
                  <a:pt x="6" y="103"/>
                </a:lnTo>
                <a:lnTo>
                  <a:pt x="4" y="103"/>
                </a:lnTo>
                <a:lnTo>
                  <a:pt x="2" y="101"/>
                </a:lnTo>
                <a:lnTo>
                  <a:pt x="0" y="98"/>
                </a:lnTo>
                <a:lnTo>
                  <a:pt x="0" y="94"/>
                </a:lnTo>
                <a:lnTo>
                  <a:pt x="0" y="73"/>
                </a:lnTo>
                <a:lnTo>
                  <a:pt x="0" y="51"/>
                </a:lnTo>
                <a:lnTo>
                  <a:pt x="0" y="29"/>
                </a:lnTo>
                <a:lnTo>
                  <a:pt x="0" y="6"/>
                </a:lnTo>
                <a:lnTo>
                  <a:pt x="0" y="4"/>
                </a:lnTo>
                <a:lnTo>
                  <a:pt x="2" y="0"/>
                </a:lnTo>
                <a:lnTo>
                  <a:pt x="4" y="0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83" name="Freeform 123"/>
          <p:cNvSpPr>
            <a:spLocks/>
          </p:cNvSpPr>
          <p:nvPr/>
        </p:nvSpPr>
        <p:spPr bwMode="auto">
          <a:xfrm>
            <a:off x="3067050" y="2981325"/>
            <a:ext cx="133350" cy="14288"/>
          </a:xfrm>
          <a:custGeom>
            <a:avLst/>
            <a:gdLst>
              <a:gd name="T0" fmla="*/ 211693125 w 84"/>
              <a:gd name="T1" fmla="*/ 12602016 h 9"/>
              <a:gd name="T2" fmla="*/ 199093138 w 84"/>
              <a:gd name="T3" fmla="*/ 12602016 h 9"/>
              <a:gd name="T4" fmla="*/ 189012513 w 84"/>
              <a:gd name="T5" fmla="*/ 12602016 h 9"/>
              <a:gd name="T6" fmla="*/ 176410938 w 84"/>
              <a:gd name="T7" fmla="*/ 7561527 h 9"/>
              <a:gd name="T8" fmla="*/ 163810950 w 84"/>
              <a:gd name="T9" fmla="*/ 7561527 h 9"/>
              <a:gd name="T10" fmla="*/ 148688425 w 84"/>
              <a:gd name="T11" fmla="*/ 7561527 h 9"/>
              <a:gd name="T12" fmla="*/ 136088438 w 84"/>
              <a:gd name="T13" fmla="*/ 7561527 h 9"/>
              <a:gd name="T14" fmla="*/ 120967500 w 84"/>
              <a:gd name="T15" fmla="*/ 2521038 h 9"/>
              <a:gd name="T16" fmla="*/ 108365925 w 84"/>
              <a:gd name="T17" fmla="*/ 2521038 h 9"/>
              <a:gd name="T18" fmla="*/ 95765938 w 84"/>
              <a:gd name="T19" fmla="*/ 2521038 h 9"/>
              <a:gd name="T20" fmla="*/ 80645000 w 84"/>
              <a:gd name="T21" fmla="*/ 2521038 h 9"/>
              <a:gd name="T22" fmla="*/ 68043425 w 84"/>
              <a:gd name="T23" fmla="*/ 2521038 h 9"/>
              <a:gd name="T24" fmla="*/ 52924075 w 84"/>
              <a:gd name="T25" fmla="*/ 0 h 9"/>
              <a:gd name="T26" fmla="*/ 40322500 w 84"/>
              <a:gd name="T27" fmla="*/ 0 h 9"/>
              <a:gd name="T28" fmla="*/ 25201563 w 84"/>
              <a:gd name="T29" fmla="*/ 0 h 9"/>
              <a:gd name="T30" fmla="*/ 12601575 w 84"/>
              <a:gd name="T31" fmla="*/ 0 h 9"/>
              <a:gd name="T32" fmla="*/ 0 w 84"/>
              <a:gd name="T33" fmla="*/ 0 h 9"/>
              <a:gd name="T34" fmla="*/ 0 w 84"/>
              <a:gd name="T35" fmla="*/ 7561527 h 9"/>
              <a:gd name="T36" fmla="*/ 12601575 w 84"/>
              <a:gd name="T37" fmla="*/ 7561527 h 9"/>
              <a:gd name="T38" fmla="*/ 25201563 w 84"/>
              <a:gd name="T39" fmla="*/ 7561527 h 9"/>
              <a:gd name="T40" fmla="*/ 40322500 w 84"/>
              <a:gd name="T41" fmla="*/ 7561527 h 9"/>
              <a:gd name="T42" fmla="*/ 52924075 w 84"/>
              <a:gd name="T43" fmla="*/ 7561527 h 9"/>
              <a:gd name="T44" fmla="*/ 68043425 w 84"/>
              <a:gd name="T45" fmla="*/ 12602016 h 9"/>
              <a:gd name="T46" fmla="*/ 80645000 w 84"/>
              <a:gd name="T47" fmla="*/ 12602016 h 9"/>
              <a:gd name="T48" fmla="*/ 95765938 w 84"/>
              <a:gd name="T49" fmla="*/ 12602016 h 9"/>
              <a:gd name="T50" fmla="*/ 108365925 w 84"/>
              <a:gd name="T51" fmla="*/ 12602016 h 9"/>
              <a:gd name="T52" fmla="*/ 120967500 w 84"/>
              <a:gd name="T53" fmla="*/ 12602016 h 9"/>
              <a:gd name="T54" fmla="*/ 136088438 w 84"/>
              <a:gd name="T55" fmla="*/ 17642505 h 9"/>
              <a:gd name="T56" fmla="*/ 148688425 w 84"/>
              <a:gd name="T57" fmla="*/ 17642505 h 9"/>
              <a:gd name="T58" fmla="*/ 163810950 w 84"/>
              <a:gd name="T59" fmla="*/ 17642505 h 9"/>
              <a:gd name="T60" fmla="*/ 176410938 w 84"/>
              <a:gd name="T61" fmla="*/ 17642505 h 9"/>
              <a:gd name="T62" fmla="*/ 189012513 w 84"/>
              <a:gd name="T63" fmla="*/ 22682994 h 9"/>
              <a:gd name="T64" fmla="*/ 199093138 w 84"/>
              <a:gd name="T65" fmla="*/ 22682994 h 9"/>
              <a:gd name="T66" fmla="*/ 211693125 w 84"/>
              <a:gd name="T67" fmla="*/ 22682994 h 9"/>
              <a:gd name="T68" fmla="*/ 211693125 w 84"/>
              <a:gd name="T69" fmla="*/ 12602016 h 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4"/>
              <a:gd name="T106" fmla="*/ 0 h 9"/>
              <a:gd name="T107" fmla="*/ 84 w 84"/>
              <a:gd name="T108" fmla="*/ 9 h 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4" h="9">
                <a:moveTo>
                  <a:pt x="84" y="5"/>
                </a:moveTo>
                <a:lnTo>
                  <a:pt x="79" y="5"/>
                </a:lnTo>
                <a:lnTo>
                  <a:pt x="75" y="5"/>
                </a:lnTo>
                <a:lnTo>
                  <a:pt x="70" y="3"/>
                </a:lnTo>
                <a:lnTo>
                  <a:pt x="65" y="3"/>
                </a:lnTo>
                <a:lnTo>
                  <a:pt x="59" y="3"/>
                </a:lnTo>
                <a:lnTo>
                  <a:pt x="54" y="3"/>
                </a:lnTo>
                <a:lnTo>
                  <a:pt x="48" y="1"/>
                </a:lnTo>
                <a:lnTo>
                  <a:pt x="43" y="1"/>
                </a:lnTo>
                <a:lnTo>
                  <a:pt x="38" y="1"/>
                </a:lnTo>
                <a:lnTo>
                  <a:pt x="32" y="1"/>
                </a:lnTo>
                <a:lnTo>
                  <a:pt x="27" y="1"/>
                </a:lnTo>
                <a:lnTo>
                  <a:pt x="21" y="0"/>
                </a:lnTo>
                <a:lnTo>
                  <a:pt x="16" y="0"/>
                </a:lnTo>
                <a:lnTo>
                  <a:pt x="10" y="0"/>
                </a:lnTo>
                <a:lnTo>
                  <a:pt x="5" y="0"/>
                </a:lnTo>
                <a:lnTo>
                  <a:pt x="0" y="0"/>
                </a:lnTo>
                <a:lnTo>
                  <a:pt x="0" y="3"/>
                </a:lnTo>
                <a:lnTo>
                  <a:pt x="5" y="3"/>
                </a:lnTo>
                <a:lnTo>
                  <a:pt x="10" y="3"/>
                </a:lnTo>
                <a:lnTo>
                  <a:pt x="16" y="3"/>
                </a:lnTo>
                <a:lnTo>
                  <a:pt x="21" y="3"/>
                </a:lnTo>
                <a:lnTo>
                  <a:pt x="27" y="5"/>
                </a:lnTo>
                <a:lnTo>
                  <a:pt x="32" y="5"/>
                </a:lnTo>
                <a:lnTo>
                  <a:pt x="38" y="5"/>
                </a:lnTo>
                <a:lnTo>
                  <a:pt x="43" y="5"/>
                </a:lnTo>
                <a:lnTo>
                  <a:pt x="48" y="5"/>
                </a:lnTo>
                <a:lnTo>
                  <a:pt x="54" y="7"/>
                </a:lnTo>
                <a:lnTo>
                  <a:pt x="59" y="7"/>
                </a:lnTo>
                <a:lnTo>
                  <a:pt x="65" y="7"/>
                </a:lnTo>
                <a:lnTo>
                  <a:pt x="70" y="7"/>
                </a:lnTo>
                <a:lnTo>
                  <a:pt x="75" y="9"/>
                </a:lnTo>
                <a:lnTo>
                  <a:pt x="79" y="9"/>
                </a:lnTo>
                <a:lnTo>
                  <a:pt x="84" y="9"/>
                </a:lnTo>
                <a:lnTo>
                  <a:pt x="84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84" name="Freeform 124"/>
          <p:cNvSpPr>
            <a:spLocks/>
          </p:cNvSpPr>
          <p:nvPr/>
        </p:nvSpPr>
        <p:spPr bwMode="auto">
          <a:xfrm>
            <a:off x="3200400" y="2989263"/>
            <a:ext cx="14288" cy="17462"/>
          </a:xfrm>
          <a:custGeom>
            <a:avLst/>
            <a:gdLst>
              <a:gd name="T0" fmla="*/ 22682994 w 9"/>
              <a:gd name="T1" fmla="*/ 27720131 h 11"/>
              <a:gd name="T2" fmla="*/ 22682994 w 9"/>
              <a:gd name="T3" fmla="*/ 17639795 h 11"/>
              <a:gd name="T4" fmla="*/ 20161956 w 9"/>
              <a:gd name="T5" fmla="*/ 10080336 h 11"/>
              <a:gd name="T6" fmla="*/ 10080978 w 9"/>
              <a:gd name="T7" fmla="*/ 5040168 h 11"/>
              <a:gd name="T8" fmla="*/ 0 w 9"/>
              <a:gd name="T9" fmla="*/ 0 h 11"/>
              <a:gd name="T10" fmla="*/ 0 w 9"/>
              <a:gd name="T11" fmla="*/ 10080336 h 11"/>
              <a:gd name="T12" fmla="*/ 5040489 w 9"/>
              <a:gd name="T13" fmla="*/ 10080336 h 11"/>
              <a:gd name="T14" fmla="*/ 10080978 w 9"/>
              <a:gd name="T15" fmla="*/ 12599627 h 11"/>
              <a:gd name="T16" fmla="*/ 15121467 w 9"/>
              <a:gd name="T17" fmla="*/ 17639795 h 11"/>
              <a:gd name="T18" fmla="*/ 15121467 w 9"/>
              <a:gd name="T19" fmla="*/ 27720131 h 11"/>
              <a:gd name="T20" fmla="*/ 22682994 w 9"/>
              <a:gd name="T21" fmla="*/ 27720131 h 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11"/>
              <a:gd name="T35" fmla="*/ 9 w 9"/>
              <a:gd name="T36" fmla="*/ 11 h 1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11">
                <a:moveTo>
                  <a:pt x="9" y="11"/>
                </a:moveTo>
                <a:lnTo>
                  <a:pt x="9" y="7"/>
                </a:lnTo>
                <a:lnTo>
                  <a:pt x="8" y="4"/>
                </a:lnTo>
                <a:lnTo>
                  <a:pt x="4" y="2"/>
                </a:lnTo>
                <a:lnTo>
                  <a:pt x="0" y="0"/>
                </a:lnTo>
                <a:lnTo>
                  <a:pt x="0" y="4"/>
                </a:lnTo>
                <a:lnTo>
                  <a:pt x="2" y="4"/>
                </a:lnTo>
                <a:lnTo>
                  <a:pt x="4" y="5"/>
                </a:lnTo>
                <a:lnTo>
                  <a:pt x="6" y="7"/>
                </a:lnTo>
                <a:lnTo>
                  <a:pt x="6" y="11"/>
                </a:lnTo>
                <a:lnTo>
                  <a:pt x="9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85" name="Freeform 125"/>
          <p:cNvSpPr>
            <a:spLocks/>
          </p:cNvSpPr>
          <p:nvPr/>
        </p:nvSpPr>
        <p:spPr bwMode="auto">
          <a:xfrm>
            <a:off x="3209925" y="3006725"/>
            <a:ext cx="4763" cy="139700"/>
          </a:xfrm>
          <a:custGeom>
            <a:avLst/>
            <a:gdLst>
              <a:gd name="T0" fmla="*/ 7562056 w 3"/>
              <a:gd name="T1" fmla="*/ 221773750 h 88"/>
              <a:gd name="T2" fmla="*/ 7562056 w 3"/>
              <a:gd name="T3" fmla="*/ 168851263 h 88"/>
              <a:gd name="T4" fmla="*/ 7562056 w 3"/>
              <a:gd name="T5" fmla="*/ 108367513 h 88"/>
              <a:gd name="T6" fmla="*/ 7562056 w 3"/>
              <a:gd name="T7" fmla="*/ 52924075 h 88"/>
              <a:gd name="T8" fmla="*/ 7562056 w 3"/>
              <a:gd name="T9" fmla="*/ 0 h 88"/>
              <a:gd name="T10" fmla="*/ 0 w 3"/>
              <a:gd name="T11" fmla="*/ 0 h 88"/>
              <a:gd name="T12" fmla="*/ 0 w 3"/>
              <a:gd name="T13" fmla="*/ 52924075 h 88"/>
              <a:gd name="T14" fmla="*/ 0 w 3"/>
              <a:gd name="T15" fmla="*/ 108367513 h 88"/>
              <a:gd name="T16" fmla="*/ 0 w 3"/>
              <a:gd name="T17" fmla="*/ 168851263 h 88"/>
              <a:gd name="T18" fmla="*/ 0 w 3"/>
              <a:gd name="T19" fmla="*/ 221773750 h 88"/>
              <a:gd name="T20" fmla="*/ 7562056 w 3"/>
              <a:gd name="T21" fmla="*/ 221773750 h 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"/>
              <a:gd name="T34" fmla="*/ 0 h 88"/>
              <a:gd name="T35" fmla="*/ 3 w 3"/>
              <a:gd name="T36" fmla="*/ 88 h 8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" h="88">
                <a:moveTo>
                  <a:pt x="3" y="88"/>
                </a:moveTo>
                <a:lnTo>
                  <a:pt x="3" y="67"/>
                </a:lnTo>
                <a:lnTo>
                  <a:pt x="3" y="43"/>
                </a:lnTo>
                <a:lnTo>
                  <a:pt x="3" y="21"/>
                </a:lnTo>
                <a:lnTo>
                  <a:pt x="3" y="0"/>
                </a:lnTo>
                <a:lnTo>
                  <a:pt x="0" y="0"/>
                </a:lnTo>
                <a:lnTo>
                  <a:pt x="0" y="21"/>
                </a:lnTo>
                <a:lnTo>
                  <a:pt x="0" y="43"/>
                </a:lnTo>
                <a:lnTo>
                  <a:pt x="0" y="67"/>
                </a:lnTo>
                <a:lnTo>
                  <a:pt x="0" y="88"/>
                </a:lnTo>
                <a:lnTo>
                  <a:pt x="3" y="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86" name="Freeform 126"/>
          <p:cNvSpPr>
            <a:spLocks/>
          </p:cNvSpPr>
          <p:nvPr/>
        </p:nvSpPr>
        <p:spPr bwMode="auto">
          <a:xfrm>
            <a:off x="3200400" y="3146425"/>
            <a:ext cx="14288" cy="14288"/>
          </a:xfrm>
          <a:custGeom>
            <a:avLst/>
            <a:gdLst>
              <a:gd name="T0" fmla="*/ 0 w 9"/>
              <a:gd name="T1" fmla="*/ 22682994 h 9"/>
              <a:gd name="T2" fmla="*/ 10080978 w 9"/>
              <a:gd name="T3" fmla="*/ 22682994 h 9"/>
              <a:gd name="T4" fmla="*/ 15121467 w 9"/>
              <a:gd name="T5" fmla="*/ 17642505 h 9"/>
              <a:gd name="T6" fmla="*/ 22682994 w 9"/>
              <a:gd name="T7" fmla="*/ 10080978 h 9"/>
              <a:gd name="T8" fmla="*/ 22682994 w 9"/>
              <a:gd name="T9" fmla="*/ 0 h 9"/>
              <a:gd name="T10" fmla="*/ 15121467 w 9"/>
              <a:gd name="T11" fmla="*/ 0 h 9"/>
              <a:gd name="T12" fmla="*/ 15121467 w 9"/>
              <a:gd name="T13" fmla="*/ 10080978 h 9"/>
              <a:gd name="T14" fmla="*/ 10080978 w 9"/>
              <a:gd name="T15" fmla="*/ 10080978 h 9"/>
              <a:gd name="T16" fmla="*/ 5040489 w 9"/>
              <a:gd name="T17" fmla="*/ 15121467 h 9"/>
              <a:gd name="T18" fmla="*/ 0 w 9"/>
              <a:gd name="T19" fmla="*/ 15121467 h 9"/>
              <a:gd name="T20" fmla="*/ 0 w 9"/>
              <a:gd name="T21" fmla="*/ 22682994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9"/>
              <a:gd name="T35" fmla="*/ 9 w 9"/>
              <a:gd name="T36" fmla="*/ 9 h 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9">
                <a:moveTo>
                  <a:pt x="0" y="9"/>
                </a:moveTo>
                <a:lnTo>
                  <a:pt x="4" y="9"/>
                </a:lnTo>
                <a:lnTo>
                  <a:pt x="6" y="7"/>
                </a:lnTo>
                <a:lnTo>
                  <a:pt x="9" y="4"/>
                </a:lnTo>
                <a:lnTo>
                  <a:pt x="9" y="0"/>
                </a:lnTo>
                <a:lnTo>
                  <a:pt x="6" y="0"/>
                </a:lnTo>
                <a:lnTo>
                  <a:pt x="6" y="4"/>
                </a:lnTo>
                <a:lnTo>
                  <a:pt x="4" y="4"/>
                </a:lnTo>
                <a:lnTo>
                  <a:pt x="2" y="6"/>
                </a:lnTo>
                <a:lnTo>
                  <a:pt x="0" y="6"/>
                </a:lnTo>
                <a:lnTo>
                  <a:pt x="0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87" name="Freeform 127"/>
          <p:cNvSpPr>
            <a:spLocks/>
          </p:cNvSpPr>
          <p:nvPr/>
        </p:nvSpPr>
        <p:spPr bwMode="auto">
          <a:xfrm>
            <a:off x="3067050" y="3143250"/>
            <a:ext cx="133350" cy="17463"/>
          </a:xfrm>
          <a:custGeom>
            <a:avLst/>
            <a:gdLst>
              <a:gd name="T0" fmla="*/ 0 w 84"/>
              <a:gd name="T1" fmla="*/ 10080914 h 11"/>
              <a:gd name="T2" fmla="*/ 12601575 w 84"/>
              <a:gd name="T3" fmla="*/ 10080914 h 11"/>
              <a:gd name="T4" fmla="*/ 25201563 w 84"/>
              <a:gd name="T5" fmla="*/ 10080914 h 11"/>
              <a:gd name="T6" fmla="*/ 40322500 w 84"/>
              <a:gd name="T7" fmla="*/ 15121370 h 11"/>
              <a:gd name="T8" fmla="*/ 52924075 w 84"/>
              <a:gd name="T9" fmla="*/ 15121370 h 11"/>
              <a:gd name="T10" fmla="*/ 68043425 w 84"/>
              <a:gd name="T11" fmla="*/ 15121370 h 11"/>
              <a:gd name="T12" fmla="*/ 80645000 w 84"/>
              <a:gd name="T13" fmla="*/ 15121370 h 11"/>
              <a:gd name="T14" fmla="*/ 95765938 w 84"/>
              <a:gd name="T15" fmla="*/ 20161827 h 11"/>
              <a:gd name="T16" fmla="*/ 108365925 w 84"/>
              <a:gd name="T17" fmla="*/ 20161827 h 11"/>
              <a:gd name="T18" fmla="*/ 118446550 w 84"/>
              <a:gd name="T19" fmla="*/ 20161827 h 11"/>
              <a:gd name="T20" fmla="*/ 131048125 w 84"/>
              <a:gd name="T21" fmla="*/ 20161827 h 11"/>
              <a:gd name="T22" fmla="*/ 143648113 w 84"/>
              <a:gd name="T23" fmla="*/ 22682849 h 11"/>
              <a:gd name="T24" fmla="*/ 158769050 w 84"/>
              <a:gd name="T25" fmla="*/ 22682849 h 11"/>
              <a:gd name="T26" fmla="*/ 171370625 w 84"/>
              <a:gd name="T27" fmla="*/ 22682849 h 11"/>
              <a:gd name="T28" fmla="*/ 186491563 w 84"/>
              <a:gd name="T29" fmla="*/ 22682849 h 11"/>
              <a:gd name="T30" fmla="*/ 199093138 w 84"/>
              <a:gd name="T31" fmla="*/ 27723306 h 11"/>
              <a:gd name="T32" fmla="*/ 211693125 w 84"/>
              <a:gd name="T33" fmla="*/ 27723306 h 11"/>
              <a:gd name="T34" fmla="*/ 211693125 w 84"/>
              <a:gd name="T35" fmla="*/ 20161827 h 11"/>
              <a:gd name="T36" fmla="*/ 199093138 w 84"/>
              <a:gd name="T37" fmla="*/ 20161827 h 11"/>
              <a:gd name="T38" fmla="*/ 186491563 w 84"/>
              <a:gd name="T39" fmla="*/ 15121370 h 11"/>
              <a:gd name="T40" fmla="*/ 171370625 w 84"/>
              <a:gd name="T41" fmla="*/ 15121370 h 11"/>
              <a:gd name="T42" fmla="*/ 158769050 w 84"/>
              <a:gd name="T43" fmla="*/ 15121370 h 11"/>
              <a:gd name="T44" fmla="*/ 143648113 w 84"/>
              <a:gd name="T45" fmla="*/ 15121370 h 11"/>
              <a:gd name="T46" fmla="*/ 131048125 w 84"/>
              <a:gd name="T47" fmla="*/ 10080914 h 11"/>
              <a:gd name="T48" fmla="*/ 118446550 w 84"/>
              <a:gd name="T49" fmla="*/ 10080914 h 11"/>
              <a:gd name="T50" fmla="*/ 108365925 w 84"/>
              <a:gd name="T51" fmla="*/ 10080914 h 11"/>
              <a:gd name="T52" fmla="*/ 95765938 w 84"/>
              <a:gd name="T53" fmla="*/ 10080914 h 11"/>
              <a:gd name="T54" fmla="*/ 80645000 w 84"/>
              <a:gd name="T55" fmla="*/ 5040457 h 11"/>
              <a:gd name="T56" fmla="*/ 68043425 w 84"/>
              <a:gd name="T57" fmla="*/ 5040457 h 11"/>
              <a:gd name="T58" fmla="*/ 52924075 w 84"/>
              <a:gd name="T59" fmla="*/ 5040457 h 11"/>
              <a:gd name="T60" fmla="*/ 40322500 w 84"/>
              <a:gd name="T61" fmla="*/ 5040457 h 11"/>
              <a:gd name="T62" fmla="*/ 25201563 w 84"/>
              <a:gd name="T63" fmla="*/ 0 h 11"/>
              <a:gd name="T64" fmla="*/ 12601575 w 84"/>
              <a:gd name="T65" fmla="*/ 0 h 11"/>
              <a:gd name="T66" fmla="*/ 0 w 84"/>
              <a:gd name="T67" fmla="*/ 0 h 11"/>
              <a:gd name="T68" fmla="*/ 0 w 84"/>
              <a:gd name="T69" fmla="*/ 10080914 h 1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4"/>
              <a:gd name="T106" fmla="*/ 0 h 11"/>
              <a:gd name="T107" fmla="*/ 84 w 84"/>
              <a:gd name="T108" fmla="*/ 11 h 1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4" h="11">
                <a:moveTo>
                  <a:pt x="0" y="4"/>
                </a:moveTo>
                <a:lnTo>
                  <a:pt x="5" y="4"/>
                </a:lnTo>
                <a:lnTo>
                  <a:pt x="10" y="4"/>
                </a:lnTo>
                <a:lnTo>
                  <a:pt x="16" y="6"/>
                </a:lnTo>
                <a:lnTo>
                  <a:pt x="21" y="6"/>
                </a:lnTo>
                <a:lnTo>
                  <a:pt x="27" y="6"/>
                </a:lnTo>
                <a:lnTo>
                  <a:pt x="32" y="6"/>
                </a:lnTo>
                <a:lnTo>
                  <a:pt x="38" y="8"/>
                </a:lnTo>
                <a:lnTo>
                  <a:pt x="43" y="8"/>
                </a:lnTo>
                <a:lnTo>
                  <a:pt x="47" y="8"/>
                </a:lnTo>
                <a:lnTo>
                  <a:pt x="52" y="8"/>
                </a:lnTo>
                <a:lnTo>
                  <a:pt x="57" y="9"/>
                </a:lnTo>
                <a:lnTo>
                  <a:pt x="63" y="9"/>
                </a:lnTo>
                <a:lnTo>
                  <a:pt x="68" y="9"/>
                </a:lnTo>
                <a:lnTo>
                  <a:pt x="74" y="9"/>
                </a:lnTo>
                <a:lnTo>
                  <a:pt x="79" y="11"/>
                </a:lnTo>
                <a:lnTo>
                  <a:pt x="84" y="11"/>
                </a:lnTo>
                <a:lnTo>
                  <a:pt x="84" y="8"/>
                </a:lnTo>
                <a:lnTo>
                  <a:pt x="79" y="8"/>
                </a:lnTo>
                <a:lnTo>
                  <a:pt x="74" y="6"/>
                </a:lnTo>
                <a:lnTo>
                  <a:pt x="68" y="6"/>
                </a:lnTo>
                <a:lnTo>
                  <a:pt x="63" y="6"/>
                </a:lnTo>
                <a:lnTo>
                  <a:pt x="57" y="6"/>
                </a:lnTo>
                <a:lnTo>
                  <a:pt x="52" y="4"/>
                </a:lnTo>
                <a:lnTo>
                  <a:pt x="47" y="4"/>
                </a:lnTo>
                <a:lnTo>
                  <a:pt x="43" y="4"/>
                </a:lnTo>
                <a:lnTo>
                  <a:pt x="38" y="4"/>
                </a:lnTo>
                <a:lnTo>
                  <a:pt x="32" y="2"/>
                </a:lnTo>
                <a:lnTo>
                  <a:pt x="27" y="2"/>
                </a:lnTo>
                <a:lnTo>
                  <a:pt x="21" y="2"/>
                </a:lnTo>
                <a:lnTo>
                  <a:pt x="16" y="2"/>
                </a:lnTo>
                <a:lnTo>
                  <a:pt x="10" y="0"/>
                </a:lnTo>
                <a:lnTo>
                  <a:pt x="5" y="0"/>
                </a:lnTo>
                <a:lnTo>
                  <a:pt x="0" y="0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88" name="Freeform 128"/>
          <p:cNvSpPr>
            <a:spLocks/>
          </p:cNvSpPr>
          <p:nvPr/>
        </p:nvSpPr>
        <p:spPr bwMode="auto">
          <a:xfrm>
            <a:off x="3054350" y="3132138"/>
            <a:ext cx="12700" cy="17462"/>
          </a:xfrm>
          <a:custGeom>
            <a:avLst/>
            <a:gdLst>
              <a:gd name="T0" fmla="*/ 0 w 8"/>
              <a:gd name="T1" fmla="*/ 0 h 11"/>
              <a:gd name="T2" fmla="*/ 0 w 8"/>
              <a:gd name="T3" fmla="*/ 10080336 h 11"/>
              <a:gd name="T4" fmla="*/ 5040313 w 8"/>
              <a:gd name="T5" fmla="*/ 17639795 h 11"/>
              <a:gd name="T6" fmla="*/ 15120938 w 8"/>
              <a:gd name="T7" fmla="*/ 22679963 h 11"/>
              <a:gd name="T8" fmla="*/ 20161250 w 8"/>
              <a:gd name="T9" fmla="*/ 27720131 h 11"/>
              <a:gd name="T10" fmla="*/ 20161250 w 8"/>
              <a:gd name="T11" fmla="*/ 17639795 h 11"/>
              <a:gd name="T12" fmla="*/ 15120938 w 8"/>
              <a:gd name="T13" fmla="*/ 17639795 h 11"/>
              <a:gd name="T14" fmla="*/ 10080625 w 8"/>
              <a:gd name="T15" fmla="*/ 15120505 h 11"/>
              <a:gd name="T16" fmla="*/ 10080625 w 8"/>
              <a:gd name="T17" fmla="*/ 10080336 h 11"/>
              <a:gd name="T18" fmla="*/ 10080625 w 8"/>
              <a:gd name="T19" fmla="*/ 0 h 11"/>
              <a:gd name="T20" fmla="*/ 0 w 8"/>
              <a:gd name="T21" fmla="*/ 0 h 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"/>
              <a:gd name="T34" fmla="*/ 0 h 11"/>
              <a:gd name="T35" fmla="*/ 8 w 8"/>
              <a:gd name="T36" fmla="*/ 11 h 1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" h="11">
                <a:moveTo>
                  <a:pt x="0" y="0"/>
                </a:moveTo>
                <a:lnTo>
                  <a:pt x="0" y="4"/>
                </a:lnTo>
                <a:lnTo>
                  <a:pt x="2" y="7"/>
                </a:lnTo>
                <a:lnTo>
                  <a:pt x="6" y="9"/>
                </a:lnTo>
                <a:lnTo>
                  <a:pt x="8" y="11"/>
                </a:lnTo>
                <a:lnTo>
                  <a:pt x="8" y="7"/>
                </a:lnTo>
                <a:lnTo>
                  <a:pt x="6" y="7"/>
                </a:lnTo>
                <a:lnTo>
                  <a:pt x="4" y="6"/>
                </a:lnTo>
                <a:lnTo>
                  <a:pt x="4" y="4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89" name="Freeform 129"/>
          <p:cNvSpPr>
            <a:spLocks/>
          </p:cNvSpPr>
          <p:nvPr/>
        </p:nvSpPr>
        <p:spPr bwMode="auto">
          <a:xfrm>
            <a:off x="3054350" y="2992438"/>
            <a:ext cx="6350" cy="139700"/>
          </a:xfrm>
          <a:custGeom>
            <a:avLst/>
            <a:gdLst>
              <a:gd name="T0" fmla="*/ 0 w 4"/>
              <a:gd name="T1" fmla="*/ 0 h 88"/>
              <a:gd name="T2" fmla="*/ 0 w 4"/>
              <a:gd name="T3" fmla="*/ 57962800 h 88"/>
              <a:gd name="T4" fmla="*/ 0 w 4"/>
              <a:gd name="T5" fmla="*/ 113406238 h 88"/>
              <a:gd name="T6" fmla="*/ 0 w 4"/>
              <a:gd name="T7" fmla="*/ 168851263 h 88"/>
              <a:gd name="T8" fmla="*/ 0 w 4"/>
              <a:gd name="T9" fmla="*/ 221773750 h 88"/>
              <a:gd name="T10" fmla="*/ 10080625 w 4"/>
              <a:gd name="T11" fmla="*/ 221773750 h 88"/>
              <a:gd name="T12" fmla="*/ 10080625 w 4"/>
              <a:gd name="T13" fmla="*/ 168851263 h 88"/>
              <a:gd name="T14" fmla="*/ 10080625 w 4"/>
              <a:gd name="T15" fmla="*/ 113406238 h 88"/>
              <a:gd name="T16" fmla="*/ 10080625 w 4"/>
              <a:gd name="T17" fmla="*/ 57962800 h 88"/>
              <a:gd name="T18" fmla="*/ 10080625 w 4"/>
              <a:gd name="T19" fmla="*/ 0 h 88"/>
              <a:gd name="T20" fmla="*/ 0 w 4"/>
              <a:gd name="T21" fmla="*/ 0 h 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"/>
              <a:gd name="T34" fmla="*/ 0 h 88"/>
              <a:gd name="T35" fmla="*/ 4 w 4"/>
              <a:gd name="T36" fmla="*/ 88 h 8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" h="88">
                <a:moveTo>
                  <a:pt x="0" y="0"/>
                </a:moveTo>
                <a:lnTo>
                  <a:pt x="0" y="23"/>
                </a:lnTo>
                <a:lnTo>
                  <a:pt x="0" y="45"/>
                </a:lnTo>
                <a:lnTo>
                  <a:pt x="0" y="67"/>
                </a:lnTo>
                <a:lnTo>
                  <a:pt x="0" y="88"/>
                </a:lnTo>
                <a:lnTo>
                  <a:pt x="4" y="88"/>
                </a:lnTo>
                <a:lnTo>
                  <a:pt x="4" y="67"/>
                </a:lnTo>
                <a:lnTo>
                  <a:pt x="4" y="45"/>
                </a:lnTo>
                <a:lnTo>
                  <a:pt x="4" y="23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90" name="Freeform 130"/>
          <p:cNvSpPr>
            <a:spLocks/>
          </p:cNvSpPr>
          <p:nvPr/>
        </p:nvSpPr>
        <p:spPr bwMode="auto">
          <a:xfrm>
            <a:off x="3054350" y="2981325"/>
            <a:ext cx="12700" cy="11113"/>
          </a:xfrm>
          <a:custGeom>
            <a:avLst/>
            <a:gdLst>
              <a:gd name="T0" fmla="*/ 20161250 w 8"/>
              <a:gd name="T1" fmla="*/ 0 h 7"/>
              <a:gd name="T2" fmla="*/ 15120938 w 8"/>
              <a:gd name="T3" fmla="*/ 0 h 7"/>
              <a:gd name="T4" fmla="*/ 10080625 w 8"/>
              <a:gd name="T5" fmla="*/ 2521063 h 7"/>
              <a:gd name="T6" fmla="*/ 0 w 8"/>
              <a:gd name="T7" fmla="*/ 7561603 h 7"/>
              <a:gd name="T8" fmla="*/ 0 w 8"/>
              <a:gd name="T9" fmla="*/ 17642681 h 7"/>
              <a:gd name="T10" fmla="*/ 10080625 w 8"/>
              <a:gd name="T11" fmla="*/ 17642681 h 7"/>
              <a:gd name="T12" fmla="*/ 10080625 w 8"/>
              <a:gd name="T13" fmla="*/ 12602142 h 7"/>
              <a:gd name="T14" fmla="*/ 10080625 w 8"/>
              <a:gd name="T15" fmla="*/ 7561603 h 7"/>
              <a:gd name="T16" fmla="*/ 15120938 w 8"/>
              <a:gd name="T17" fmla="*/ 7561603 h 7"/>
              <a:gd name="T18" fmla="*/ 20161250 w 8"/>
              <a:gd name="T19" fmla="*/ 7561603 h 7"/>
              <a:gd name="T20" fmla="*/ 20161250 w 8"/>
              <a:gd name="T21" fmla="*/ 0 h 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"/>
              <a:gd name="T34" fmla="*/ 0 h 7"/>
              <a:gd name="T35" fmla="*/ 8 w 8"/>
              <a:gd name="T36" fmla="*/ 7 h 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" h="7">
                <a:moveTo>
                  <a:pt x="8" y="0"/>
                </a:moveTo>
                <a:lnTo>
                  <a:pt x="6" y="0"/>
                </a:lnTo>
                <a:lnTo>
                  <a:pt x="4" y="1"/>
                </a:lnTo>
                <a:lnTo>
                  <a:pt x="0" y="3"/>
                </a:lnTo>
                <a:lnTo>
                  <a:pt x="0" y="7"/>
                </a:lnTo>
                <a:lnTo>
                  <a:pt x="4" y="7"/>
                </a:lnTo>
                <a:lnTo>
                  <a:pt x="4" y="5"/>
                </a:lnTo>
                <a:lnTo>
                  <a:pt x="4" y="3"/>
                </a:lnTo>
                <a:lnTo>
                  <a:pt x="6" y="3"/>
                </a:lnTo>
                <a:lnTo>
                  <a:pt x="8" y="3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91" name="Freeform 131"/>
          <p:cNvSpPr>
            <a:spLocks/>
          </p:cNvSpPr>
          <p:nvPr/>
        </p:nvSpPr>
        <p:spPr bwMode="auto">
          <a:xfrm>
            <a:off x="3082925" y="3021013"/>
            <a:ext cx="103188" cy="100012"/>
          </a:xfrm>
          <a:custGeom>
            <a:avLst/>
            <a:gdLst>
              <a:gd name="T0" fmla="*/ 0 w 65"/>
              <a:gd name="T1" fmla="*/ 85684884 h 63"/>
              <a:gd name="T2" fmla="*/ 10080674 w 65"/>
              <a:gd name="T3" fmla="*/ 80644597 h 63"/>
              <a:gd name="T4" fmla="*/ 20161348 w 65"/>
              <a:gd name="T5" fmla="*/ 73083372 h 63"/>
              <a:gd name="T6" fmla="*/ 27722647 w 65"/>
              <a:gd name="T7" fmla="*/ 63002798 h 63"/>
              <a:gd name="T8" fmla="*/ 37803321 w 65"/>
              <a:gd name="T9" fmla="*/ 57962510 h 63"/>
              <a:gd name="T10" fmla="*/ 47883995 w 65"/>
              <a:gd name="T11" fmla="*/ 50402873 h 63"/>
              <a:gd name="T12" fmla="*/ 55443706 w 65"/>
              <a:gd name="T13" fmla="*/ 40322298 h 63"/>
              <a:gd name="T14" fmla="*/ 60484043 w 65"/>
              <a:gd name="T15" fmla="*/ 35282011 h 63"/>
              <a:gd name="T16" fmla="*/ 70564717 w 65"/>
              <a:gd name="T17" fmla="*/ 27720786 h 63"/>
              <a:gd name="T18" fmla="*/ 70564717 w 65"/>
              <a:gd name="T19" fmla="*/ 40322298 h 63"/>
              <a:gd name="T20" fmla="*/ 70564717 w 65"/>
              <a:gd name="T21" fmla="*/ 50402873 h 63"/>
              <a:gd name="T22" fmla="*/ 70564717 w 65"/>
              <a:gd name="T23" fmla="*/ 63002798 h 63"/>
              <a:gd name="T24" fmla="*/ 70564717 w 65"/>
              <a:gd name="T25" fmla="*/ 73083372 h 63"/>
              <a:gd name="T26" fmla="*/ 78126016 w 65"/>
              <a:gd name="T27" fmla="*/ 73083372 h 63"/>
              <a:gd name="T28" fmla="*/ 83166353 w 65"/>
              <a:gd name="T29" fmla="*/ 73083372 h 63"/>
              <a:gd name="T30" fmla="*/ 93247027 w 65"/>
              <a:gd name="T31" fmla="*/ 73083372 h 63"/>
              <a:gd name="T32" fmla="*/ 95766402 w 65"/>
              <a:gd name="T33" fmla="*/ 73083372 h 63"/>
              <a:gd name="T34" fmla="*/ 100806738 w 65"/>
              <a:gd name="T35" fmla="*/ 75604310 h 63"/>
              <a:gd name="T36" fmla="*/ 110887412 w 65"/>
              <a:gd name="T37" fmla="*/ 75604310 h 63"/>
              <a:gd name="T38" fmla="*/ 115927749 w 65"/>
              <a:gd name="T39" fmla="*/ 75604310 h 63"/>
              <a:gd name="T40" fmla="*/ 123489048 w 65"/>
              <a:gd name="T41" fmla="*/ 75604310 h 63"/>
              <a:gd name="T42" fmla="*/ 123489048 w 65"/>
              <a:gd name="T43" fmla="*/ 57962510 h 63"/>
              <a:gd name="T44" fmla="*/ 123489048 w 65"/>
              <a:gd name="T45" fmla="*/ 40322298 h 63"/>
              <a:gd name="T46" fmla="*/ 123489048 w 65"/>
              <a:gd name="T47" fmla="*/ 22680499 h 63"/>
              <a:gd name="T48" fmla="*/ 123489048 w 65"/>
              <a:gd name="T49" fmla="*/ 0 h 63"/>
              <a:gd name="T50" fmla="*/ 128529385 w 65"/>
              <a:gd name="T51" fmla="*/ 0 h 63"/>
              <a:gd name="T52" fmla="*/ 133569722 w 65"/>
              <a:gd name="T53" fmla="*/ 0 h 63"/>
              <a:gd name="T54" fmla="*/ 138610059 w 65"/>
              <a:gd name="T55" fmla="*/ 0 h 63"/>
              <a:gd name="T56" fmla="*/ 141129434 w 65"/>
              <a:gd name="T57" fmla="*/ 5040287 h 63"/>
              <a:gd name="T58" fmla="*/ 146169771 w 65"/>
              <a:gd name="T59" fmla="*/ 5040287 h 63"/>
              <a:gd name="T60" fmla="*/ 156250445 w 65"/>
              <a:gd name="T61" fmla="*/ 5040287 h 63"/>
              <a:gd name="T62" fmla="*/ 161290782 w 65"/>
              <a:gd name="T63" fmla="*/ 5040287 h 63"/>
              <a:gd name="T64" fmla="*/ 163811744 w 65"/>
              <a:gd name="T65" fmla="*/ 5040287 h 63"/>
              <a:gd name="T66" fmla="*/ 163811744 w 65"/>
              <a:gd name="T67" fmla="*/ 35282011 h 63"/>
              <a:gd name="T68" fmla="*/ 163811744 w 65"/>
              <a:gd name="T69" fmla="*/ 63002798 h 63"/>
              <a:gd name="T70" fmla="*/ 163811744 w 65"/>
              <a:gd name="T71" fmla="*/ 90725171 h 63"/>
              <a:gd name="T72" fmla="*/ 163811744 w 65"/>
              <a:gd name="T73" fmla="*/ 123486245 h 63"/>
              <a:gd name="T74" fmla="*/ 151210108 w 65"/>
              <a:gd name="T75" fmla="*/ 123486245 h 63"/>
              <a:gd name="T76" fmla="*/ 141129434 w 65"/>
              <a:gd name="T77" fmla="*/ 123486245 h 63"/>
              <a:gd name="T78" fmla="*/ 128529385 w 65"/>
              <a:gd name="T79" fmla="*/ 118445958 h 63"/>
              <a:gd name="T80" fmla="*/ 118448711 w 65"/>
              <a:gd name="T81" fmla="*/ 118445958 h 63"/>
              <a:gd name="T82" fmla="*/ 105847075 w 65"/>
              <a:gd name="T83" fmla="*/ 118445958 h 63"/>
              <a:gd name="T84" fmla="*/ 93247027 w 65"/>
              <a:gd name="T85" fmla="*/ 118445958 h 63"/>
              <a:gd name="T86" fmla="*/ 83166353 w 65"/>
              <a:gd name="T87" fmla="*/ 113405671 h 63"/>
              <a:gd name="T88" fmla="*/ 70564717 w 65"/>
              <a:gd name="T89" fmla="*/ 113405671 h 63"/>
              <a:gd name="T90" fmla="*/ 70564717 w 65"/>
              <a:gd name="T91" fmla="*/ 126007183 h 63"/>
              <a:gd name="T92" fmla="*/ 70564717 w 65"/>
              <a:gd name="T93" fmla="*/ 136087757 h 63"/>
              <a:gd name="T94" fmla="*/ 70564717 w 65"/>
              <a:gd name="T95" fmla="*/ 146168332 h 63"/>
              <a:gd name="T96" fmla="*/ 70564717 w 65"/>
              <a:gd name="T97" fmla="*/ 158768256 h 63"/>
              <a:gd name="T98" fmla="*/ 60484043 w 65"/>
              <a:gd name="T99" fmla="*/ 148687682 h 63"/>
              <a:gd name="T100" fmla="*/ 55443706 w 65"/>
              <a:gd name="T101" fmla="*/ 141128044 h 63"/>
              <a:gd name="T102" fmla="*/ 47883995 w 65"/>
              <a:gd name="T103" fmla="*/ 131047470 h 63"/>
              <a:gd name="T104" fmla="*/ 37803321 w 65"/>
              <a:gd name="T105" fmla="*/ 123486245 h 63"/>
              <a:gd name="T106" fmla="*/ 27722647 w 65"/>
              <a:gd name="T107" fmla="*/ 113405671 h 63"/>
              <a:gd name="T108" fmla="*/ 20161348 w 65"/>
              <a:gd name="T109" fmla="*/ 103325096 h 63"/>
              <a:gd name="T110" fmla="*/ 10080674 w 65"/>
              <a:gd name="T111" fmla="*/ 95765459 h 63"/>
              <a:gd name="T112" fmla="*/ 0 w 65"/>
              <a:gd name="T113" fmla="*/ 85684884 h 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5"/>
              <a:gd name="T172" fmla="*/ 0 h 63"/>
              <a:gd name="T173" fmla="*/ 65 w 65"/>
              <a:gd name="T174" fmla="*/ 63 h 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5" h="63">
                <a:moveTo>
                  <a:pt x="0" y="34"/>
                </a:moveTo>
                <a:lnTo>
                  <a:pt x="4" y="32"/>
                </a:lnTo>
                <a:lnTo>
                  <a:pt x="8" y="29"/>
                </a:lnTo>
                <a:lnTo>
                  <a:pt x="11" y="25"/>
                </a:lnTo>
                <a:lnTo>
                  <a:pt x="15" y="23"/>
                </a:lnTo>
                <a:lnTo>
                  <a:pt x="19" y="20"/>
                </a:lnTo>
                <a:lnTo>
                  <a:pt x="22" y="16"/>
                </a:lnTo>
                <a:lnTo>
                  <a:pt x="24" y="14"/>
                </a:lnTo>
                <a:lnTo>
                  <a:pt x="28" y="11"/>
                </a:lnTo>
                <a:lnTo>
                  <a:pt x="28" y="16"/>
                </a:lnTo>
                <a:lnTo>
                  <a:pt x="28" y="20"/>
                </a:lnTo>
                <a:lnTo>
                  <a:pt x="28" y="25"/>
                </a:lnTo>
                <a:lnTo>
                  <a:pt x="28" y="29"/>
                </a:lnTo>
                <a:lnTo>
                  <a:pt x="31" y="29"/>
                </a:lnTo>
                <a:lnTo>
                  <a:pt x="33" y="29"/>
                </a:lnTo>
                <a:lnTo>
                  <a:pt x="37" y="29"/>
                </a:lnTo>
                <a:lnTo>
                  <a:pt x="38" y="29"/>
                </a:lnTo>
                <a:lnTo>
                  <a:pt x="40" y="30"/>
                </a:lnTo>
                <a:lnTo>
                  <a:pt x="44" y="30"/>
                </a:lnTo>
                <a:lnTo>
                  <a:pt x="46" y="30"/>
                </a:lnTo>
                <a:lnTo>
                  <a:pt x="49" y="30"/>
                </a:lnTo>
                <a:lnTo>
                  <a:pt x="49" y="23"/>
                </a:lnTo>
                <a:lnTo>
                  <a:pt x="49" y="16"/>
                </a:lnTo>
                <a:lnTo>
                  <a:pt x="49" y="9"/>
                </a:lnTo>
                <a:lnTo>
                  <a:pt x="49" y="0"/>
                </a:lnTo>
                <a:lnTo>
                  <a:pt x="51" y="0"/>
                </a:lnTo>
                <a:lnTo>
                  <a:pt x="53" y="0"/>
                </a:lnTo>
                <a:lnTo>
                  <a:pt x="55" y="0"/>
                </a:lnTo>
                <a:lnTo>
                  <a:pt x="56" y="2"/>
                </a:lnTo>
                <a:lnTo>
                  <a:pt x="58" y="2"/>
                </a:lnTo>
                <a:lnTo>
                  <a:pt x="62" y="2"/>
                </a:lnTo>
                <a:lnTo>
                  <a:pt x="64" y="2"/>
                </a:lnTo>
                <a:lnTo>
                  <a:pt x="65" y="2"/>
                </a:lnTo>
                <a:lnTo>
                  <a:pt x="65" y="14"/>
                </a:lnTo>
                <a:lnTo>
                  <a:pt x="65" y="25"/>
                </a:lnTo>
                <a:lnTo>
                  <a:pt x="65" y="36"/>
                </a:lnTo>
                <a:lnTo>
                  <a:pt x="65" y="49"/>
                </a:lnTo>
                <a:lnTo>
                  <a:pt x="60" y="49"/>
                </a:lnTo>
                <a:lnTo>
                  <a:pt x="56" y="49"/>
                </a:lnTo>
                <a:lnTo>
                  <a:pt x="51" y="47"/>
                </a:lnTo>
                <a:lnTo>
                  <a:pt x="47" y="47"/>
                </a:lnTo>
                <a:lnTo>
                  <a:pt x="42" y="47"/>
                </a:lnTo>
                <a:lnTo>
                  <a:pt x="37" y="47"/>
                </a:lnTo>
                <a:lnTo>
                  <a:pt x="33" y="45"/>
                </a:lnTo>
                <a:lnTo>
                  <a:pt x="28" y="45"/>
                </a:lnTo>
                <a:lnTo>
                  <a:pt x="28" y="50"/>
                </a:lnTo>
                <a:lnTo>
                  <a:pt x="28" y="54"/>
                </a:lnTo>
                <a:lnTo>
                  <a:pt x="28" y="58"/>
                </a:lnTo>
                <a:lnTo>
                  <a:pt x="28" y="63"/>
                </a:lnTo>
                <a:lnTo>
                  <a:pt x="24" y="59"/>
                </a:lnTo>
                <a:lnTo>
                  <a:pt x="22" y="56"/>
                </a:lnTo>
                <a:lnTo>
                  <a:pt x="19" y="52"/>
                </a:lnTo>
                <a:lnTo>
                  <a:pt x="15" y="49"/>
                </a:lnTo>
                <a:lnTo>
                  <a:pt x="11" y="45"/>
                </a:lnTo>
                <a:lnTo>
                  <a:pt x="8" y="41"/>
                </a:lnTo>
                <a:lnTo>
                  <a:pt x="4" y="38"/>
                </a:lnTo>
                <a:lnTo>
                  <a:pt x="0" y="3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92" name="Freeform 132"/>
          <p:cNvSpPr>
            <a:spLocks/>
          </p:cNvSpPr>
          <p:nvPr/>
        </p:nvSpPr>
        <p:spPr bwMode="auto">
          <a:xfrm>
            <a:off x="3081338" y="3038475"/>
            <a:ext cx="47625" cy="39688"/>
          </a:xfrm>
          <a:custGeom>
            <a:avLst/>
            <a:gdLst>
              <a:gd name="T0" fmla="*/ 75604688 w 30"/>
              <a:gd name="T1" fmla="*/ 0 h 25"/>
              <a:gd name="T2" fmla="*/ 73085325 w 30"/>
              <a:gd name="T3" fmla="*/ 0 h 25"/>
              <a:gd name="T4" fmla="*/ 63004700 w 30"/>
              <a:gd name="T5" fmla="*/ 2520982 h 25"/>
              <a:gd name="T6" fmla="*/ 52924075 w 30"/>
              <a:gd name="T7" fmla="*/ 12601734 h 25"/>
              <a:gd name="T8" fmla="*/ 45362813 w 30"/>
              <a:gd name="T9" fmla="*/ 17642110 h 25"/>
              <a:gd name="T10" fmla="*/ 35282188 w 30"/>
              <a:gd name="T11" fmla="*/ 25201880 h 25"/>
              <a:gd name="T12" fmla="*/ 27722513 w 30"/>
              <a:gd name="T13" fmla="*/ 35282632 h 25"/>
              <a:gd name="T14" fmla="*/ 17641888 w 30"/>
              <a:gd name="T15" fmla="*/ 40323008 h 25"/>
              <a:gd name="T16" fmla="*/ 7561263 w 30"/>
              <a:gd name="T17" fmla="*/ 47884366 h 25"/>
              <a:gd name="T18" fmla="*/ 0 w 30"/>
              <a:gd name="T19" fmla="*/ 57965118 h 25"/>
              <a:gd name="T20" fmla="*/ 2520950 w 30"/>
              <a:gd name="T21" fmla="*/ 63005494 h 25"/>
              <a:gd name="T22" fmla="*/ 12601575 w 30"/>
              <a:gd name="T23" fmla="*/ 52924742 h 25"/>
              <a:gd name="T24" fmla="*/ 22682200 w 30"/>
              <a:gd name="T25" fmla="*/ 47884366 h 25"/>
              <a:gd name="T26" fmla="*/ 30241875 w 30"/>
              <a:gd name="T27" fmla="*/ 40323008 h 25"/>
              <a:gd name="T28" fmla="*/ 40322500 w 30"/>
              <a:gd name="T29" fmla="*/ 30242256 h 25"/>
              <a:gd name="T30" fmla="*/ 50403125 w 30"/>
              <a:gd name="T31" fmla="*/ 25201880 h 25"/>
              <a:gd name="T32" fmla="*/ 57964388 w 30"/>
              <a:gd name="T33" fmla="*/ 17642110 h 25"/>
              <a:gd name="T34" fmla="*/ 68045013 w 30"/>
              <a:gd name="T35" fmla="*/ 7561358 h 25"/>
              <a:gd name="T36" fmla="*/ 75604688 w 30"/>
              <a:gd name="T37" fmla="*/ 2520982 h 25"/>
              <a:gd name="T38" fmla="*/ 68045013 w 30"/>
              <a:gd name="T39" fmla="*/ 0 h 25"/>
              <a:gd name="T40" fmla="*/ 75604688 w 30"/>
              <a:gd name="T41" fmla="*/ 2520982 h 25"/>
              <a:gd name="T42" fmla="*/ 75604688 w 30"/>
              <a:gd name="T43" fmla="*/ 0 h 25"/>
              <a:gd name="T44" fmla="*/ 73085325 w 30"/>
              <a:gd name="T45" fmla="*/ 0 h 25"/>
              <a:gd name="T46" fmla="*/ 75604688 w 30"/>
              <a:gd name="T47" fmla="*/ 0 h 2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0"/>
              <a:gd name="T73" fmla="*/ 0 h 25"/>
              <a:gd name="T74" fmla="*/ 30 w 30"/>
              <a:gd name="T75" fmla="*/ 25 h 2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0" h="25">
                <a:moveTo>
                  <a:pt x="30" y="0"/>
                </a:moveTo>
                <a:lnTo>
                  <a:pt x="29" y="0"/>
                </a:lnTo>
                <a:lnTo>
                  <a:pt x="25" y="1"/>
                </a:lnTo>
                <a:lnTo>
                  <a:pt x="21" y="5"/>
                </a:lnTo>
                <a:lnTo>
                  <a:pt x="18" y="7"/>
                </a:lnTo>
                <a:lnTo>
                  <a:pt x="14" y="10"/>
                </a:lnTo>
                <a:lnTo>
                  <a:pt x="11" y="14"/>
                </a:lnTo>
                <a:lnTo>
                  <a:pt x="7" y="16"/>
                </a:lnTo>
                <a:lnTo>
                  <a:pt x="3" y="19"/>
                </a:lnTo>
                <a:lnTo>
                  <a:pt x="0" y="23"/>
                </a:lnTo>
                <a:lnTo>
                  <a:pt x="1" y="25"/>
                </a:lnTo>
                <a:lnTo>
                  <a:pt x="5" y="21"/>
                </a:lnTo>
                <a:lnTo>
                  <a:pt x="9" y="19"/>
                </a:lnTo>
                <a:lnTo>
                  <a:pt x="12" y="16"/>
                </a:lnTo>
                <a:lnTo>
                  <a:pt x="16" y="12"/>
                </a:lnTo>
                <a:lnTo>
                  <a:pt x="20" y="10"/>
                </a:lnTo>
                <a:lnTo>
                  <a:pt x="23" y="7"/>
                </a:lnTo>
                <a:lnTo>
                  <a:pt x="27" y="3"/>
                </a:lnTo>
                <a:lnTo>
                  <a:pt x="30" y="1"/>
                </a:lnTo>
                <a:lnTo>
                  <a:pt x="27" y="0"/>
                </a:lnTo>
                <a:lnTo>
                  <a:pt x="30" y="1"/>
                </a:lnTo>
                <a:lnTo>
                  <a:pt x="30" y="0"/>
                </a:lnTo>
                <a:lnTo>
                  <a:pt x="29" y="0"/>
                </a:lnTo>
                <a:lnTo>
                  <a:pt x="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93" name="Freeform 133"/>
          <p:cNvSpPr>
            <a:spLocks/>
          </p:cNvSpPr>
          <p:nvPr/>
        </p:nvSpPr>
        <p:spPr bwMode="auto">
          <a:xfrm>
            <a:off x="3124200" y="3038475"/>
            <a:ext cx="4763" cy="30163"/>
          </a:xfrm>
          <a:custGeom>
            <a:avLst/>
            <a:gdLst>
              <a:gd name="T0" fmla="*/ 5040842 w 3"/>
              <a:gd name="T1" fmla="*/ 40323168 h 19"/>
              <a:gd name="T2" fmla="*/ 7562056 w 3"/>
              <a:gd name="T3" fmla="*/ 45363564 h 19"/>
              <a:gd name="T4" fmla="*/ 7562056 w 3"/>
              <a:gd name="T5" fmla="*/ 35282772 h 19"/>
              <a:gd name="T6" fmla="*/ 7562056 w 3"/>
              <a:gd name="T7" fmla="*/ 22682576 h 19"/>
              <a:gd name="T8" fmla="*/ 7562056 w 3"/>
              <a:gd name="T9" fmla="*/ 12601784 h 19"/>
              <a:gd name="T10" fmla="*/ 7562056 w 3"/>
              <a:gd name="T11" fmla="*/ 0 h 19"/>
              <a:gd name="T12" fmla="*/ 0 w 3"/>
              <a:gd name="T13" fmla="*/ 0 h 19"/>
              <a:gd name="T14" fmla="*/ 0 w 3"/>
              <a:gd name="T15" fmla="*/ 12601784 h 19"/>
              <a:gd name="T16" fmla="*/ 0 w 3"/>
              <a:gd name="T17" fmla="*/ 22682576 h 19"/>
              <a:gd name="T18" fmla="*/ 0 w 3"/>
              <a:gd name="T19" fmla="*/ 35282772 h 19"/>
              <a:gd name="T20" fmla="*/ 0 w 3"/>
              <a:gd name="T21" fmla="*/ 45363564 h 19"/>
              <a:gd name="T22" fmla="*/ 5040842 w 3"/>
              <a:gd name="T23" fmla="*/ 47884556 h 19"/>
              <a:gd name="T24" fmla="*/ 0 w 3"/>
              <a:gd name="T25" fmla="*/ 45363564 h 19"/>
              <a:gd name="T26" fmla="*/ 0 w 3"/>
              <a:gd name="T27" fmla="*/ 47884556 h 19"/>
              <a:gd name="T28" fmla="*/ 5040842 w 3"/>
              <a:gd name="T29" fmla="*/ 47884556 h 19"/>
              <a:gd name="T30" fmla="*/ 7562056 w 3"/>
              <a:gd name="T31" fmla="*/ 47884556 h 19"/>
              <a:gd name="T32" fmla="*/ 7562056 w 3"/>
              <a:gd name="T33" fmla="*/ 45363564 h 19"/>
              <a:gd name="T34" fmla="*/ 5040842 w 3"/>
              <a:gd name="T35" fmla="*/ 40323168 h 1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"/>
              <a:gd name="T55" fmla="*/ 0 h 19"/>
              <a:gd name="T56" fmla="*/ 3 w 3"/>
              <a:gd name="T57" fmla="*/ 19 h 1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" h="19">
                <a:moveTo>
                  <a:pt x="2" y="16"/>
                </a:moveTo>
                <a:lnTo>
                  <a:pt x="3" y="18"/>
                </a:lnTo>
                <a:lnTo>
                  <a:pt x="3" y="14"/>
                </a:lnTo>
                <a:lnTo>
                  <a:pt x="3" y="9"/>
                </a:lnTo>
                <a:lnTo>
                  <a:pt x="3" y="5"/>
                </a:lnTo>
                <a:lnTo>
                  <a:pt x="3" y="0"/>
                </a:lnTo>
                <a:lnTo>
                  <a:pt x="0" y="0"/>
                </a:lnTo>
                <a:lnTo>
                  <a:pt x="0" y="5"/>
                </a:lnTo>
                <a:lnTo>
                  <a:pt x="0" y="9"/>
                </a:lnTo>
                <a:lnTo>
                  <a:pt x="0" y="14"/>
                </a:lnTo>
                <a:lnTo>
                  <a:pt x="0" y="18"/>
                </a:lnTo>
                <a:lnTo>
                  <a:pt x="2" y="19"/>
                </a:lnTo>
                <a:lnTo>
                  <a:pt x="0" y="18"/>
                </a:lnTo>
                <a:lnTo>
                  <a:pt x="0" y="19"/>
                </a:lnTo>
                <a:lnTo>
                  <a:pt x="2" y="19"/>
                </a:lnTo>
                <a:lnTo>
                  <a:pt x="3" y="19"/>
                </a:lnTo>
                <a:lnTo>
                  <a:pt x="3" y="18"/>
                </a:lnTo>
                <a:lnTo>
                  <a:pt x="2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94" name="Freeform 134"/>
          <p:cNvSpPr>
            <a:spLocks/>
          </p:cNvSpPr>
          <p:nvPr/>
        </p:nvSpPr>
        <p:spPr bwMode="auto">
          <a:xfrm>
            <a:off x="3127375" y="3063875"/>
            <a:ext cx="36513" cy="7938"/>
          </a:xfrm>
          <a:custGeom>
            <a:avLst/>
            <a:gdLst>
              <a:gd name="T0" fmla="*/ 47884418 w 23"/>
              <a:gd name="T1" fmla="*/ 7561739 h 5"/>
              <a:gd name="T2" fmla="*/ 52924800 w 23"/>
              <a:gd name="T3" fmla="*/ 5040630 h 5"/>
              <a:gd name="T4" fmla="*/ 45363434 w 23"/>
              <a:gd name="T5" fmla="*/ 5040630 h 5"/>
              <a:gd name="T6" fmla="*/ 40323052 w 23"/>
              <a:gd name="T7" fmla="*/ 5040630 h 5"/>
              <a:gd name="T8" fmla="*/ 30242289 w 23"/>
              <a:gd name="T9" fmla="*/ 5040630 h 5"/>
              <a:gd name="T10" fmla="*/ 25201908 w 23"/>
              <a:gd name="T11" fmla="*/ 0 h 5"/>
              <a:gd name="T12" fmla="*/ 22682511 w 23"/>
              <a:gd name="T13" fmla="*/ 0 h 5"/>
              <a:gd name="T14" fmla="*/ 12601748 w 23"/>
              <a:gd name="T15" fmla="*/ 0 h 5"/>
              <a:gd name="T16" fmla="*/ 7561366 w 23"/>
              <a:gd name="T17" fmla="*/ 0 h 5"/>
              <a:gd name="T18" fmla="*/ 0 w 23"/>
              <a:gd name="T19" fmla="*/ 0 h 5"/>
              <a:gd name="T20" fmla="*/ 0 w 23"/>
              <a:gd name="T21" fmla="*/ 7561739 h 5"/>
              <a:gd name="T22" fmla="*/ 7561366 w 23"/>
              <a:gd name="T23" fmla="*/ 7561739 h 5"/>
              <a:gd name="T24" fmla="*/ 12601748 w 23"/>
              <a:gd name="T25" fmla="*/ 7561739 h 5"/>
              <a:gd name="T26" fmla="*/ 22682511 w 23"/>
              <a:gd name="T27" fmla="*/ 7561739 h 5"/>
              <a:gd name="T28" fmla="*/ 25201908 w 23"/>
              <a:gd name="T29" fmla="*/ 7561739 h 5"/>
              <a:gd name="T30" fmla="*/ 30242289 w 23"/>
              <a:gd name="T31" fmla="*/ 12602369 h 5"/>
              <a:gd name="T32" fmla="*/ 40323052 w 23"/>
              <a:gd name="T33" fmla="*/ 12602369 h 5"/>
              <a:gd name="T34" fmla="*/ 45363434 w 23"/>
              <a:gd name="T35" fmla="*/ 12602369 h 5"/>
              <a:gd name="T36" fmla="*/ 52924800 w 23"/>
              <a:gd name="T37" fmla="*/ 12602369 h 5"/>
              <a:gd name="T38" fmla="*/ 57965181 w 23"/>
              <a:gd name="T39" fmla="*/ 7561739 h 5"/>
              <a:gd name="T40" fmla="*/ 52924800 w 23"/>
              <a:gd name="T41" fmla="*/ 12602369 h 5"/>
              <a:gd name="T42" fmla="*/ 57965181 w 23"/>
              <a:gd name="T43" fmla="*/ 7561739 h 5"/>
              <a:gd name="T44" fmla="*/ 52924800 w 23"/>
              <a:gd name="T45" fmla="*/ 5040630 h 5"/>
              <a:gd name="T46" fmla="*/ 47884418 w 23"/>
              <a:gd name="T47" fmla="*/ 7561739 h 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3"/>
              <a:gd name="T73" fmla="*/ 0 h 5"/>
              <a:gd name="T74" fmla="*/ 23 w 23"/>
              <a:gd name="T75" fmla="*/ 5 h 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3" h="5">
                <a:moveTo>
                  <a:pt x="19" y="3"/>
                </a:moveTo>
                <a:lnTo>
                  <a:pt x="21" y="2"/>
                </a:lnTo>
                <a:lnTo>
                  <a:pt x="18" y="2"/>
                </a:lnTo>
                <a:lnTo>
                  <a:pt x="16" y="2"/>
                </a:lnTo>
                <a:lnTo>
                  <a:pt x="12" y="2"/>
                </a:lnTo>
                <a:lnTo>
                  <a:pt x="10" y="0"/>
                </a:lnTo>
                <a:lnTo>
                  <a:pt x="9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lnTo>
                  <a:pt x="5" y="3"/>
                </a:lnTo>
                <a:lnTo>
                  <a:pt x="9" y="3"/>
                </a:lnTo>
                <a:lnTo>
                  <a:pt x="10" y="3"/>
                </a:lnTo>
                <a:lnTo>
                  <a:pt x="12" y="5"/>
                </a:lnTo>
                <a:lnTo>
                  <a:pt x="16" y="5"/>
                </a:lnTo>
                <a:lnTo>
                  <a:pt x="18" y="5"/>
                </a:lnTo>
                <a:lnTo>
                  <a:pt x="21" y="5"/>
                </a:lnTo>
                <a:lnTo>
                  <a:pt x="23" y="3"/>
                </a:lnTo>
                <a:lnTo>
                  <a:pt x="21" y="5"/>
                </a:lnTo>
                <a:lnTo>
                  <a:pt x="23" y="3"/>
                </a:lnTo>
                <a:lnTo>
                  <a:pt x="21" y="2"/>
                </a:lnTo>
                <a:lnTo>
                  <a:pt x="19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95" name="Freeform 135"/>
          <p:cNvSpPr>
            <a:spLocks/>
          </p:cNvSpPr>
          <p:nvPr/>
        </p:nvSpPr>
        <p:spPr bwMode="auto">
          <a:xfrm>
            <a:off x="3157538" y="3017838"/>
            <a:ext cx="6350" cy="50800"/>
          </a:xfrm>
          <a:custGeom>
            <a:avLst/>
            <a:gdLst>
              <a:gd name="T0" fmla="*/ 5040313 w 4"/>
              <a:gd name="T1" fmla="*/ 0 h 32"/>
              <a:gd name="T2" fmla="*/ 0 w 4"/>
              <a:gd name="T3" fmla="*/ 5040313 h 32"/>
              <a:gd name="T4" fmla="*/ 0 w 4"/>
              <a:gd name="T5" fmla="*/ 27720925 h 32"/>
              <a:gd name="T6" fmla="*/ 0 w 4"/>
              <a:gd name="T7" fmla="*/ 45362813 h 32"/>
              <a:gd name="T8" fmla="*/ 0 w 4"/>
              <a:gd name="T9" fmla="*/ 63003113 h 32"/>
              <a:gd name="T10" fmla="*/ 0 w 4"/>
              <a:gd name="T11" fmla="*/ 80645000 h 32"/>
              <a:gd name="T12" fmla="*/ 10080625 w 4"/>
              <a:gd name="T13" fmla="*/ 80645000 h 32"/>
              <a:gd name="T14" fmla="*/ 10080625 w 4"/>
              <a:gd name="T15" fmla="*/ 63003113 h 32"/>
              <a:gd name="T16" fmla="*/ 10080625 w 4"/>
              <a:gd name="T17" fmla="*/ 45362813 h 32"/>
              <a:gd name="T18" fmla="*/ 10080625 w 4"/>
              <a:gd name="T19" fmla="*/ 27720925 h 32"/>
              <a:gd name="T20" fmla="*/ 10080625 w 4"/>
              <a:gd name="T21" fmla="*/ 5040313 h 32"/>
              <a:gd name="T22" fmla="*/ 5040313 w 4"/>
              <a:gd name="T23" fmla="*/ 10080625 h 32"/>
              <a:gd name="T24" fmla="*/ 10080625 w 4"/>
              <a:gd name="T25" fmla="*/ 5040313 h 32"/>
              <a:gd name="T26" fmla="*/ 5040313 w 4"/>
              <a:gd name="T27" fmla="*/ 5040313 h 32"/>
              <a:gd name="T28" fmla="*/ 5040313 w 4"/>
              <a:gd name="T29" fmla="*/ 0 h 32"/>
              <a:gd name="T30" fmla="*/ 0 w 4"/>
              <a:gd name="T31" fmla="*/ 5040313 h 32"/>
              <a:gd name="T32" fmla="*/ 5040313 w 4"/>
              <a:gd name="T33" fmla="*/ 0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"/>
              <a:gd name="T52" fmla="*/ 0 h 32"/>
              <a:gd name="T53" fmla="*/ 4 w 4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" h="32">
                <a:moveTo>
                  <a:pt x="2" y="0"/>
                </a:moveTo>
                <a:lnTo>
                  <a:pt x="0" y="2"/>
                </a:lnTo>
                <a:lnTo>
                  <a:pt x="0" y="11"/>
                </a:lnTo>
                <a:lnTo>
                  <a:pt x="0" y="18"/>
                </a:lnTo>
                <a:lnTo>
                  <a:pt x="0" y="25"/>
                </a:lnTo>
                <a:lnTo>
                  <a:pt x="0" y="32"/>
                </a:lnTo>
                <a:lnTo>
                  <a:pt x="4" y="32"/>
                </a:lnTo>
                <a:lnTo>
                  <a:pt x="4" y="25"/>
                </a:lnTo>
                <a:lnTo>
                  <a:pt x="4" y="18"/>
                </a:lnTo>
                <a:lnTo>
                  <a:pt x="4" y="11"/>
                </a:lnTo>
                <a:lnTo>
                  <a:pt x="4" y="2"/>
                </a:lnTo>
                <a:lnTo>
                  <a:pt x="2" y="4"/>
                </a:lnTo>
                <a:lnTo>
                  <a:pt x="4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96" name="Freeform 136"/>
          <p:cNvSpPr>
            <a:spLocks/>
          </p:cNvSpPr>
          <p:nvPr/>
        </p:nvSpPr>
        <p:spPr bwMode="auto">
          <a:xfrm>
            <a:off x="3160713" y="3017838"/>
            <a:ext cx="28575" cy="7937"/>
          </a:xfrm>
          <a:custGeom>
            <a:avLst/>
            <a:gdLst>
              <a:gd name="T0" fmla="*/ 45362813 w 18"/>
              <a:gd name="T1" fmla="*/ 10079990 h 5"/>
              <a:gd name="T2" fmla="*/ 40322500 w 18"/>
              <a:gd name="T3" fmla="*/ 5039995 h 5"/>
              <a:gd name="T4" fmla="*/ 37801550 w 18"/>
              <a:gd name="T5" fmla="*/ 5039995 h 5"/>
              <a:gd name="T6" fmla="*/ 32761238 w 18"/>
              <a:gd name="T7" fmla="*/ 5039995 h 5"/>
              <a:gd name="T8" fmla="*/ 22682200 w 18"/>
              <a:gd name="T9" fmla="*/ 5039995 h 5"/>
              <a:gd name="T10" fmla="*/ 17640300 w 18"/>
              <a:gd name="T11" fmla="*/ 5039995 h 5"/>
              <a:gd name="T12" fmla="*/ 15120938 w 18"/>
              <a:gd name="T13" fmla="*/ 0 h 5"/>
              <a:gd name="T14" fmla="*/ 10080625 w 18"/>
              <a:gd name="T15" fmla="*/ 0 h 5"/>
              <a:gd name="T16" fmla="*/ 5040313 w 18"/>
              <a:gd name="T17" fmla="*/ 0 h 5"/>
              <a:gd name="T18" fmla="*/ 0 w 18"/>
              <a:gd name="T19" fmla="*/ 0 h 5"/>
              <a:gd name="T20" fmla="*/ 0 w 18"/>
              <a:gd name="T21" fmla="*/ 10079990 h 5"/>
              <a:gd name="T22" fmla="*/ 5040313 w 18"/>
              <a:gd name="T23" fmla="*/ 10079990 h 5"/>
              <a:gd name="T24" fmla="*/ 10080625 w 18"/>
              <a:gd name="T25" fmla="*/ 10079990 h 5"/>
              <a:gd name="T26" fmla="*/ 15120938 w 18"/>
              <a:gd name="T27" fmla="*/ 10079990 h 5"/>
              <a:gd name="T28" fmla="*/ 17640300 w 18"/>
              <a:gd name="T29" fmla="*/ 12599194 h 5"/>
              <a:gd name="T30" fmla="*/ 22682200 w 18"/>
              <a:gd name="T31" fmla="*/ 12599194 h 5"/>
              <a:gd name="T32" fmla="*/ 32761238 w 18"/>
              <a:gd name="T33" fmla="*/ 12599194 h 5"/>
              <a:gd name="T34" fmla="*/ 37801550 w 18"/>
              <a:gd name="T35" fmla="*/ 12599194 h 5"/>
              <a:gd name="T36" fmla="*/ 40322500 w 18"/>
              <a:gd name="T37" fmla="*/ 12599194 h 5"/>
              <a:gd name="T38" fmla="*/ 37801550 w 18"/>
              <a:gd name="T39" fmla="*/ 10079990 h 5"/>
              <a:gd name="T40" fmla="*/ 40322500 w 18"/>
              <a:gd name="T41" fmla="*/ 12599194 h 5"/>
              <a:gd name="T42" fmla="*/ 45362813 w 18"/>
              <a:gd name="T43" fmla="*/ 10079990 h 5"/>
              <a:gd name="T44" fmla="*/ 40322500 w 18"/>
              <a:gd name="T45" fmla="*/ 5039995 h 5"/>
              <a:gd name="T46" fmla="*/ 45362813 w 18"/>
              <a:gd name="T47" fmla="*/ 10079990 h 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8"/>
              <a:gd name="T73" fmla="*/ 0 h 5"/>
              <a:gd name="T74" fmla="*/ 18 w 18"/>
              <a:gd name="T75" fmla="*/ 5 h 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8" h="5">
                <a:moveTo>
                  <a:pt x="18" y="4"/>
                </a:moveTo>
                <a:lnTo>
                  <a:pt x="16" y="2"/>
                </a:lnTo>
                <a:lnTo>
                  <a:pt x="15" y="2"/>
                </a:lnTo>
                <a:lnTo>
                  <a:pt x="13" y="2"/>
                </a:lnTo>
                <a:lnTo>
                  <a:pt x="9" y="2"/>
                </a:lnTo>
                <a:lnTo>
                  <a:pt x="7" y="2"/>
                </a:lnTo>
                <a:lnTo>
                  <a:pt x="6" y="0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0" y="4"/>
                </a:lnTo>
                <a:lnTo>
                  <a:pt x="2" y="4"/>
                </a:lnTo>
                <a:lnTo>
                  <a:pt x="4" y="4"/>
                </a:lnTo>
                <a:lnTo>
                  <a:pt x="6" y="4"/>
                </a:lnTo>
                <a:lnTo>
                  <a:pt x="7" y="5"/>
                </a:lnTo>
                <a:lnTo>
                  <a:pt x="9" y="5"/>
                </a:lnTo>
                <a:lnTo>
                  <a:pt x="13" y="5"/>
                </a:lnTo>
                <a:lnTo>
                  <a:pt x="15" y="5"/>
                </a:lnTo>
                <a:lnTo>
                  <a:pt x="16" y="5"/>
                </a:lnTo>
                <a:lnTo>
                  <a:pt x="15" y="4"/>
                </a:lnTo>
                <a:lnTo>
                  <a:pt x="16" y="5"/>
                </a:lnTo>
                <a:lnTo>
                  <a:pt x="18" y="4"/>
                </a:lnTo>
                <a:lnTo>
                  <a:pt x="16" y="2"/>
                </a:lnTo>
                <a:lnTo>
                  <a:pt x="18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97" name="Freeform 137"/>
          <p:cNvSpPr>
            <a:spLocks/>
          </p:cNvSpPr>
          <p:nvPr/>
        </p:nvSpPr>
        <p:spPr bwMode="auto">
          <a:xfrm>
            <a:off x="3184525" y="3024188"/>
            <a:ext cx="4763" cy="76200"/>
          </a:xfrm>
          <a:custGeom>
            <a:avLst/>
            <a:gdLst>
              <a:gd name="T0" fmla="*/ 2521215 w 3"/>
              <a:gd name="T1" fmla="*/ 120967500 h 48"/>
              <a:gd name="T2" fmla="*/ 7562056 w 3"/>
              <a:gd name="T3" fmla="*/ 118448138 h 48"/>
              <a:gd name="T4" fmla="*/ 7562056 w 3"/>
              <a:gd name="T5" fmla="*/ 85685313 h 48"/>
              <a:gd name="T6" fmla="*/ 7562056 w 3"/>
              <a:gd name="T7" fmla="*/ 57964388 h 48"/>
              <a:gd name="T8" fmla="*/ 7562056 w 3"/>
              <a:gd name="T9" fmla="*/ 30241875 h 48"/>
              <a:gd name="T10" fmla="*/ 7562056 w 3"/>
              <a:gd name="T11" fmla="*/ 0 h 48"/>
              <a:gd name="T12" fmla="*/ 0 w 3"/>
              <a:gd name="T13" fmla="*/ 0 h 48"/>
              <a:gd name="T14" fmla="*/ 0 w 3"/>
              <a:gd name="T15" fmla="*/ 30241875 h 48"/>
              <a:gd name="T16" fmla="*/ 0 w 3"/>
              <a:gd name="T17" fmla="*/ 57964388 h 48"/>
              <a:gd name="T18" fmla="*/ 0 w 3"/>
              <a:gd name="T19" fmla="*/ 85685313 h 48"/>
              <a:gd name="T20" fmla="*/ 0 w 3"/>
              <a:gd name="T21" fmla="*/ 118448138 h 48"/>
              <a:gd name="T22" fmla="*/ 2521215 w 3"/>
              <a:gd name="T23" fmla="*/ 113407825 h 48"/>
              <a:gd name="T24" fmla="*/ 0 w 3"/>
              <a:gd name="T25" fmla="*/ 118448138 h 48"/>
              <a:gd name="T26" fmla="*/ 0 w 3"/>
              <a:gd name="T27" fmla="*/ 120967500 h 48"/>
              <a:gd name="T28" fmla="*/ 2521215 w 3"/>
              <a:gd name="T29" fmla="*/ 120967500 h 48"/>
              <a:gd name="T30" fmla="*/ 7562056 w 3"/>
              <a:gd name="T31" fmla="*/ 118448138 h 48"/>
              <a:gd name="T32" fmla="*/ 2521215 w 3"/>
              <a:gd name="T33" fmla="*/ 120967500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"/>
              <a:gd name="T52" fmla="*/ 0 h 48"/>
              <a:gd name="T53" fmla="*/ 3 w 3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" h="48">
                <a:moveTo>
                  <a:pt x="1" y="48"/>
                </a:moveTo>
                <a:lnTo>
                  <a:pt x="3" y="47"/>
                </a:lnTo>
                <a:lnTo>
                  <a:pt x="3" y="34"/>
                </a:lnTo>
                <a:lnTo>
                  <a:pt x="3" y="23"/>
                </a:lnTo>
                <a:lnTo>
                  <a:pt x="3" y="12"/>
                </a:lnTo>
                <a:lnTo>
                  <a:pt x="3" y="0"/>
                </a:lnTo>
                <a:lnTo>
                  <a:pt x="0" y="0"/>
                </a:lnTo>
                <a:lnTo>
                  <a:pt x="0" y="12"/>
                </a:lnTo>
                <a:lnTo>
                  <a:pt x="0" y="23"/>
                </a:lnTo>
                <a:lnTo>
                  <a:pt x="0" y="34"/>
                </a:lnTo>
                <a:lnTo>
                  <a:pt x="0" y="47"/>
                </a:lnTo>
                <a:lnTo>
                  <a:pt x="1" y="45"/>
                </a:lnTo>
                <a:lnTo>
                  <a:pt x="0" y="47"/>
                </a:lnTo>
                <a:lnTo>
                  <a:pt x="0" y="48"/>
                </a:lnTo>
                <a:lnTo>
                  <a:pt x="1" y="48"/>
                </a:lnTo>
                <a:lnTo>
                  <a:pt x="3" y="47"/>
                </a:lnTo>
                <a:lnTo>
                  <a:pt x="1" y="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98" name="Freeform 138"/>
          <p:cNvSpPr>
            <a:spLocks/>
          </p:cNvSpPr>
          <p:nvPr/>
        </p:nvSpPr>
        <p:spPr bwMode="auto">
          <a:xfrm>
            <a:off x="3124200" y="3089275"/>
            <a:ext cx="61913" cy="11113"/>
          </a:xfrm>
          <a:custGeom>
            <a:avLst/>
            <a:gdLst>
              <a:gd name="T0" fmla="*/ 7561324 w 39"/>
              <a:gd name="T1" fmla="*/ 5040539 h 7"/>
              <a:gd name="T2" fmla="*/ 5040353 w 39"/>
              <a:gd name="T3" fmla="*/ 10081079 h 7"/>
              <a:gd name="T4" fmla="*/ 17642030 w 39"/>
              <a:gd name="T5" fmla="*/ 10081079 h 7"/>
              <a:gd name="T6" fmla="*/ 27722736 w 39"/>
              <a:gd name="T7" fmla="*/ 15121618 h 7"/>
              <a:gd name="T8" fmla="*/ 40322826 w 39"/>
              <a:gd name="T9" fmla="*/ 15121618 h 7"/>
              <a:gd name="T10" fmla="*/ 52924502 w 39"/>
              <a:gd name="T11" fmla="*/ 15121618 h 7"/>
              <a:gd name="T12" fmla="*/ 63005209 w 39"/>
              <a:gd name="T13" fmla="*/ 15121618 h 7"/>
              <a:gd name="T14" fmla="*/ 75605298 w 39"/>
              <a:gd name="T15" fmla="*/ 17642681 h 7"/>
              <a:gd name="T16" fmla="*/ 85686004 w 39"/>
              <a:gd name="T17" fmla="*/ 17642681 h 7"/>
              <a:gd name="T18" fmla="*/ 98287681 w 39"/>
              <a:gd name="T19" fmla="*/ 17642681 h 7"/>
              <a:gd name="T20" fmla="*/ 98287681 w 39"/>
              <a:gd name="T21" fmla="*/ 10081079 h 7"/>
              <a:gd name="T22" fmla="*/ 85686004 w 39"/>
              <a:gd name="T23" fmla="*/ 10081079 h 7"/>
              <a:gd name="T24" fmla="*/ 75605298 w 39"/>
              <a:gd name="T25" fmla="*/ 10081079 h 7"/>
              <a:gd name="T26" fmla="*/ 63005209 w 39"/>
              <a:gd name="T27" fmla="*/ 5040539 h 7"/>
              <a:gd name="T28" fmla="*/ 52924502 w 39"/>
              <a:gd name="T29" fmla="*/ 5040539 h 7"/>
              <a:gd name="T30" fmla="*/ 40322826 w 39"/>
              <a:gd name="T31" fmla="*/ 5040539 h 7"/>
              <a:gd name="T32" fmla="*/ 27722736 w 39"/>
              <a:gd name="T33" fmla="*/ 5040539 h 7"/>
              <a:gd name="T34" fmla="*/ 17642030 w 39"/>
              <a:gd name="T35" fmla="*/ 0 h 7"/>
              <a:gd name="T36" fmla="*/ 5040353 w 39"/>
              <a:gd name="T37" fmla="*/ 0 h 7"/>
              <a:gd name="T38" fmla="*/ 0 w 39"/>
              <a:gd name="T39" fmla="*/ 5040539 h 7"/>
              <a:gd name="T40" fmla="*/ 5040353 w 39"/>
              <a:gd name="T41" fmla="*/ 0 h 7"/>
              <a:gd name="T42" fmla="*/ 0 w 39"/>
              <a:gd name="T43" fmla="*/ 0 h 7"/>
              <a:gd name="T44" fmla="*/ 0 w 39"/>
              <a:gd name="T45" fmla="*/ 5040539 h 7"/>
              <a:gd name="T46" fmla="*/ 0 w 39"/>
              <a:gd name="T47" fmla="*/ 10081079 h 7"/>
              <a:gd name="T48" fmla="*/ 5040353 w 39"/>
              <a:gd name="T49" fmla="*/ 10081079 h 7"/>
              <a:gd name="T50" fmla="*/ 7561324 w 39"/>
              <a:gd name="T51" fmla="*/ 5040539 h 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9"/>
              <a:gd name="T79" fmla="*/ 0 h 7"/>
              <a:gd name="T80" fmla="*/ 39 w 39"/>
              <a:gd name="T81" fmla="*/ 7 h 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9" h="7">
                <a:moveTo>
                  <a:pt x="3" y="2"/>
                </a:moveTo>
                <a:lnTo>
                  <a:pt x="2" y="4"/>
                </a:lnTo>
                <a:lnTo>
                  <a:pt x="7" y="4"/>
                </a:lnTo>
                <a:lnTo>
                  <a:pt x="11" y="6"/>
                </a:lnTo>
                <a:lnTo>
                  <a:pt x="16" y="6"/>
                </a:lnTo>
                <a:lnTo>
                  <a:pt x="21" y="6"/>
                </a:lnTo>
                <a:lnTo>
                  <a:pt x="25" y="6"/>
                </a:lnTo>
                <a:lnTo>
                  <a:pt x="30" y="7"/>
                </a:lnTo>
                <a:lnTo>
                  <a:pt x="34" y="7"/>
                </a:lnTo>
                <a:lnTo>
                  <a:pt x="39" y="7"/>
                </a:lnTo>
                <a:lnTo>
                  <a:pt x="39" y="4"/>
                </a:lnTo>
                <a:lnTo>
                  <a:pt x="34" y="4"/>
                </a:lnTo>
                <a:lnTo>
                  <a:pt x="30" y="4"/>
                </a:lnTo>
                <a:lnTo>
                  <a:pt x="25" y="2"/>
                </a:lnTo>
                <a:lnTo>
                  <a:pt x="21" y="2"/>
                </a:lnTo>
                <a:lnTo>
                  <a:pt x="16" y="2"/>
                </a:lnTo>
                <a:lnTo>
                  <a:pt x="11" y="2"/>
                </a:lnTo>
                <a:lnTo>
                  <a:pt x="7" y="0"/>
                </a:lnTo>
                <a:lnTo>
                  <a:pt x="2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2" y="4"/>
                </a:lnTo>
                <a:lnTo>
                  <a:pt x="3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99" name="Freeform 139"/>
          <p:cNvSpPr>
            <a:spLocks/>
          </p:cNvSpPr>
          <p:nvPr/>
        </p:nvSpPr>
        <p:spPr bwMode="auto">
          <a:xfrm>
            <a:off x="3124200" y="3092450"/>
            <a:ext cx="4763" cy="31750"/>
          </a:xfrm>
          <a:custGeom>
            <a:avLst/>
            <a:gdLst>
              <a:gd name="T0" fmla="*/ 0 w 3"/>
              <a:gd name="T1" fmla="*/ 45362813 h 20"/>
              <a:gd name="T2" fmla="*/ 7562056 w 3"/>
              <a:gd name="T3" fmla="*/ 45362813 h 20"/>
              <a:gd name="T4" fmla="*/ 7562056 w 3"/>
              <a:gd name="T5" fmla="*/ 32761238 h 20"/>
              <a:gd name="T6" fmla="*/ 7562056 w 3"/>
              <a:gd name="T7" fmla="*/ 22682200 h 20"/>
              <a:gd name="T8" fmla="*/ 7562056 w 3"/>
              <a:gd name="T9" fmla="*/ 12601575 h 20"/>
              <a:gd name="T10" fmla="*/ 7562056 w 3"/>
              <a:gd name="T11" fmla="*/ 0 h 20"/>
              <a:gd name="T12" fmla="*/ 0 w 3"/>
              <a:gd name="T13" fmla="*/ 0 h 20"/>
              <a:gd name="T14" fmla="*/ 0 w 3"/>
              <a:gd name="T15" fmla="*/ 12601575 h 20"/>
              <a:gd name="T16" fmla="*/ 0 w 3"/>
              <a:gd name="T17" fmla="*/ 22682200 h 20"/>
              <a:gd name="T18" fmla="*/ 0 w 3"/>
              <a:gd name="T19" fmla="*/ 32761238 h 20"/>
              <a:gd name="T20" fmla="*/ 0 w 3"/>
              <a:gd name="T21" fmla="*/ 45362813 h 20"/>
              <a:gd name="T22" fmla="*/ 7562056 w 3"/>
              <a:gd name="T23" fmla="*/ 40322500 h 20"/>
              <a:gd name="T24" fmla="*/ 0 w 3"/>
              <a:gd name="T25" fmla="*/ 45362813 h 20"/>
              <a:gd name="T26" fmla="*/ 5040842 w 3"/>
              <a:gd name="T27" fmla="*/ 50403125 h 20"/>
              <a:gd name="T28" fmla="*/ 7562056 w 3"/>
              <a:gd name="T29" fmla="*/ 45362813 h 20"/>
              <a:gd name="T30" fmla="*/ 0 w 3"/>
              <a:gd name="T31" fmla="*/ 45362813 h 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"/>
              <a:gd name="T49" fmla="*/ 0 h 20"/>
              <a:gd name="T50" fmla="*/ 3 w 3"/>
              <a:gd name="T51" fmla="*/ 20 h 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" h="20">
                <a:moveTo>
                  <a:pt x="0" y="18"/>
                </a:moveTo>
                <a:lnTo>
                  <a:pt x="3" y="18"/>
                </a:lnTo>
                <a:lnTo>
                  <a:pt x="3" y="13"/>
                </a:lnTo>
                <a:lnTo>
                  <a:pt x="3" y="9"/>
                </a:lnTo>
                <a:lnTo>
                  <a:pt x="3" y="5"/>
                </a:lnTo>
                <a:lnTo>
                  <a:pt x="3" y="0"/>
                </a:lnTo>
                <a:lnTo>
                  <a:pt x="0" y="0"/>
                </a:lnTo>
                <a:lnTo>
                  <a:pt x="0" y="5"/>
                </a:lnTo>
                <a:lnTo>
                  <a:pt x="0" y="9"/>
                </a:lnTo>
                <a:lnTo>
                  <a:pt x="0" y="13"/>
                </a:lnTo>
                <a:lnTo>
                  <a:pt x="0" y="18"/>
                </a:lnTo>
                <a:lnTo>
                  <a:pt x="3" y="16"/>
                </a:lnTo>
                <a:lnTo>
                  <a:pt x="0" y="18"/>
                </a:lnTo>
                <a:lnTo>
                  <a:pt x="2" y="20"/>
                </a:lnTo>
                <a:lnTo>
                  <a:pt x="3" y="18"/>
                </a:lnTo>
                <a:lnTo>
                  <a:pt x="0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00" name="Freeform 140"/>
          <p:cNvSpPr>
            <a:spLocks/>
          </p:cNvSpPr>
          <p:nvPr/>
        </p:nvSpPr>
        <p:spPr bwMode="auto">
          <a:xfrm>
            <a:off x="3081338" y="3071813"/>
            <a:ext cx="47625" cy="49212"/>
          </a:xfrm>
          <a:custGeom>
            <a:avLst/>
            <a:gdLst>
              <a:gd name="T0" fmla="*/ 0 w 30"/>
              <a:gd name="T1" fmla="*/ 5040261 h 31"/>
              <a:gd name="T2" fmla="*/ 0 w 30"/>
              <a:gd name="T3" fmla="*/ 10080523 h 31"/>
              <a:gd name="T4" fmla="*/ 7561263 w 30"/>
              <a:gd name="T5" fmla="*/ 17640121 h 31"/>
              <a:gd name="T6" fmla="*/ 17641888 w 30"/>
              <a:gd name="T7" fmla="*/ 27720643 h 31"/>
              <a:gd name="T8" fmla="*/ 27722513 w 30"/>
              <a:gd name="T9" fmla="*/ 37801166 h 31"/>
              <a:gd name="T10" fmla="*/ 35282188 w 30"/>
              <a:gd name="T11" fmla="*/ 45362352 h 31"/>
              <a:gd name="T12" fmla="*/ 45362813 w 30"/>
              <a:gd name="T13" fmla="*/ 55442874 h 31"/>
              <a:gd name="T14" fmla="*/ 52924075 w 30"/>
              <a:gd name="T15" fmla="*/ 60483135 h 31"/>
              <a:gd name="T16" fmla="*/ 63004700 w 30"/>
              <a:gd name="T17" fmla="*/ 73082995 h 31"/>
              <a:gd name="T18" fmla="*/ 68045013 w 30"/>
              <a:gd name="T19" fmla="*/ 78123256 h 31"/>
              <a:gd name="T20" fmla="*/ 75604688 w 30"/>
              <a:gd name="T21" fmla="*/ 73082995 h 31"/>
              <a:gd name="T22" fmla="*/ 68045013 w 30"/>
              <a:gd name="T23" fmla="*/ 65523397 h 31"/>
              <a:gd name="T24" fmla="*/ 57964388 w 30"/>
              <a:gd name="T25" fmla="*/ 55442874 h 31"/>
              <a:gd name="T26" fmla="*/ 50403125 w 30"/>
              <a:gd name="T27" fmla="*/ 45362352 h 31"/>
              <a:gd name="T28" fmla="*/ 40322500 w 30"/>
              <a:gd name="T29" fmla="*/ 37801166 h 31"/>
              <a:gd name="T30" fmla="*/ 35282188 w 30"/>
              <a:gd name="T31" fmla="*/ 27720643 h 31"/>
              <a:gd name="T32" fmla="*/ 27722513 w 30"/>
              <a:gd name="T33" fmla="*/ 22680382 h 31"/>
              <a:gd name="T34" fmla="*/ 17641888 w 30"/>
              <a:gd name="T35" fmla="*/ 15120784 h 31"/>
              <a:gd name="T36" fmla="*/ 7561263 w 30"/>
              <a:gd name="T37" fmla="*/ 5040261 h 31"/>
              <a:gd name="T38" fmla="*/ 2520950 w 30"/>
              <a:gd name="T39" fmla="*/ 10080523 h 31"/>
              <a:gd name="T40" fmla="*/ 7561263 w 30"/>
              <a:gd name="T41" fmla="*/ 5040261 h 31"/>
              <a:gd name="T42" fmla="*/ 2520950 w 30"/>
              <a:gd name="T43" fmla="*/ 0 h 31"/>
              <a:gd name="T44" fmla="*/ 0 w 30"/>
              <a:gd name="T45" fmla="*/ 5040261 h 31"/>
              <a:gd name="T46" fmla="*/ 0 w 30"/>
              <a:gd name="T47" fmla="*/ 10080523 h 31"/>
              <a:gd name="T48" fmla="*/ 0 w 30"/>
              <a:gd name="T49" fmla="*/ 5040261 h 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0"/>
              <a:gd name="T76" fmla="*/ 0 h 31"/>
              <a:gd name="T77" fmla="*/ 30 w 30"/>
              <a:gd name="T78" fmla="*/ 31 h 3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0" h="31">
                <a:moveTo>
                  <a:pt x="0" y="2"/>
                </a:moveTo>
                <a:lnTo>
                  <a:pt x="0" y="4"/>
                </a:lnTo>
                <a:lnTo>
                  <a:pt x="3" y="7"/>
                </a:lnTo>
                <a:lnTo>
                  <a:pt x="7" y="11"/>
                </a:lnTo>
                <a:lnTo>
                  <a:pt x="11" y="15"/>
                </a:lnTo>
                <a:lnTo>
                  <a:pt x="14" y="18"/>
                </a:lnTo>
                <a:lnTo>
                  <a:pt x="18" y="22"/>
                </a:lnTo>
                <a:lnTo>
                  <a:pt x="21" y="24"/>
                </a:lnTo>
                <a:lnTo>
                  <a:pt x="25" y="29"/>
                </a:lnTo>
                <a:lnTo>
                  <a:pt x="27" y="31"/>
                </a:lnTo>
                <a:lnTo>
                  <a:pt x="30" y="29"/>
                </a:lnTo>
                <a:lnTo>
                  <a:pt x="27" y="26"/>
                </a:lnTo>
                <a:lnTo>
                  <a:pt x="23" y="22"/>
                </a:lnTo>
                <a:lnTo>
                  <a:pt x="20" y="18"/>
                </a:lnTo>
                <a:lnTo>
                  <a:pt x="16" y="15"/>
                </a:lnTo>
                <a:lnTo>
                  <a:pt x="14" y="11"/>
                </a:lnTo>
                <a:lnTo>
                  <a:pt x="11" y="9"/>
                </a:lnTo>
                <a:lnTo>
                  <a:pt x="7" y="6"/>
                </a:lnTo>
                <a:lnTo>
                  <a:pt x="3" y="2"/>
                </a:lnTo>
                <a:lnTo>
                  <a:pt x="1" y="4"/>
                </a:lnTo>
                <a:lnTo>
                  <a:pt x="3" y="2"/>
                </a:lnTo>
                <a:lnTo>
                  <a:pt x="1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01" name="Freeform 141"/>
          <p:cNvSpPr>
            <a:spLocks/>
          </p:cNvSpPr>
          <p:nvPr/>
        </p:nvSpPr>
        <p:spPr bwMode="auto">
          <a:xfrm>
            <a:off x="2659063" y="2949575"/>
            <a:ext cx="155575" cy="174625"/>
          </a:xfrm>
          <a:custGeom>
            <a:avLst/>
            <a:gdLst>
              <a:gd name="T0" fmla="*/ 20161250 w 98"/>
              <a:gd name="T1" fmla="*/ 0 h 110"/>
              <a:gd name="T2" fmla="*/ 32761238 w 98"/>
              <a:gd name="T3" fmla="*/ 0 h 110"/>
              <a:gd name="T4" fmla="*/ 45362813 w 98"/>
              <a:gd name="T5" fmla="*/ 0 h 110"/>
              <a:gd name="T6" fmla="*/ 60483750 w 98"/>
              <a:gd name="T7" fmla="*/ 2520950 h 110"/>
              <a:gd name="T8" fmla="*/ 73083738 w 98"/>
              <a:gd name="T9" fmla="*/ 2520950 h 110"/>
              <a:gd name="T10" fmla="*/ 83165950 w 98"/>
              <a:gd name="T11" fmla="*/ 2520950 h 110"/>
              <a:gd name="T12" fmla="*/ 95765938 w 98"/>
              <a:gd name="T13" fmla="*/ 2520950 h 110"/>
              <a:gd name="T14" fmla="*/ 110886875 w 98"/>
              <a:gd name="T15" fmla="*/ 7561263 h 110"/>
              <a:gd name="T16" fmla="*/ 123488450 w 98"/>
              <a:gd name="T17" fmla="*/ 7561263 h 110"/>
              <a:gd name="T18" fmla="*/ 138607800 w 98"/>
              <a:gd name="T19" fmla="*/ 7561263 h 110"/>
              <a:gd name="T20" fmla="*/ 151209375 w 98"/>
              <a:gd name="T21" fmla="*/ 7561263 h 110"/>
              <a:gd name="T22" fmla="*/ 163810950 w 98"/>
              <a:gd name="T23" fmla="*/ 12601575 h 110"/>
              <a:gd name="T24" fmla="*/ 178931888 w 98"/>
              <a:gd name="T25" fmla="*/ 12601575 h 110"/>
              <a:gd name="T26" fmla="*/ 191531875 w 98"/>
              <a:gd name="T27" fmla="*/ 12601575 h 110"/>
              <a:gd name="T28" fmla="*/ 201612500 w 98"/>
              <a:gd name="T29" fmla="*/ 12601575 h 110"/>
              <a:gd name="T30" fmla="*/ 214214075 w 98"/>
              <a:gd name="T31" fmla="*/ 17640300 h 110"/>
              <a:gd name="T32" fmla="*/ 229335013 w 98"/>
              <a:gd name="T33" fmla="*/ 17640300 h 110"/>
              <a:gd name="T34" fmla="*/ 236894688 w 98"/>
              <a:gd name="T35" fmla="*/ 17640300 h 110"/>
              <a:gd name="T36" fmla="*/ 241935000 w 98"/>
              <a:gd name="T37" fmla="*/ 22682200 h 110"/>
              <a:gd name="T38" fmla="*/ 246975313 w 98"/>
              <a:gd name="T39" fmla="*/ 30241875 h 110"/>
              <a:gd name="T40" fmla="*/ 246975313 w 98"/>
              <a:gd name="T41" fmla="*/ 35282188 h 110"/>
              <a:gd name="T42" fmla="*/ 246975313 w 98"/>
              <a:gd name="T43" fmla="*/ 95765938 h 110"/>
              <a:gd name="T44" fmla="*/ 246975313 w 98"/>
              <a:gd name="T45" fmla="*/ 148688425 h 110"/>
              <a:gd name="T46" fmla="*/ 246975313 w 98"/>
              <a:gd name="T47" fmla="*/ 204133450 h 110"/>
              <a:gd name="T48" fmla="*/ 246975313 w 98"/>
              <a:gd name="T49" fmla="*/ 259576888 h 110"/>
              <a:gd name="T50" fmla="*/ 246975313 w 98"/>
              <a:gd name="T51" fmla="*/ 267136563 h 110"/>
              <a:gd name="T52" fmla="*/ 241935000 w 98"/>
              <a:gd name="T53" fmla="*/ 272176875 h 110"/>
              <a:gd name="T54" fmla="*/ 236894688 w 98"/>
              <a:gd name="T55" fmla="*/ 272176875 h 110"/>
              <a:gd name="T56" fmla="*/ 229335013 w 98"/>
              <a:gd name="T57" fmla="*/ 277217188 h 110"/>
              <a:gd name="T58" fmla="*/ 219254388 w 98"/>
              <a:gd name="T59" fmla="*/ 272176875 h 110"/>
              <a:gd name="T60" fmla="*/ 201612500 w 98"/>
              <a:gd name="T61" fmla="*/ 272176875 h 110"/>
              <a:gd name="T62" fmla="*/ 191531875 w 98"/>
              <a:gd name="T63" fmla="*/ 272176875 h 110"/>
              <a:gd name="T64" fmla="*/ 178931888 w 98"/>
              <a:gd name="T65" fmla="*/ 272176875 h 110"/>
              <a:gd name="T66" fmla="*/ 163810950 w 98"/>
              <a:gd name="T67" fmla="*/ 267136563 h 110"/>
              <a:gd name="T68" fmla="*/ 151209375 w 98"/>
              <a:gd name="T69" fmla="*/ 267136563 h 110"/>
              <a:gd name="T70" fmla="*/ 138607800 w 98"/>
              <a:gd name="T71" fmla="*/ 267136563 h 110"/>
              <a:gd name="T72" fmla="*/ 123488450 w 98"/>
              <a:gd name="T73" fmla="*/ 267136563 h 110"/>
              <a:gd name="T74" fmla="*/ 110886875 w 98"/>
              <a:gd name="T75" fmla="*/ 267136563 h 110"/>
              <a:gd name="T76" fmla="*/ 95765938 w 98"/>
              <a:gd name="T77" fmla="*/ 262096250 h 110"/>
              <a:gd name="T78" fmla="*/ 83165950 w 98"/>
              <a:gd name="T79" fmla="*/ 262096250 h 110"/>
              <a:gd name="T80" fmla="*/ 68043425 w 98"/>
              <a:gd name="T81" fmla="*/ 262096250 h 110"/>
              <a:gd name="T82" fmla="*/ 60483750 w 98"/>
              <a:gd name="T83" fmla="*/ 262096250 h 110"/>
              <a:gd name="T84" fmla="*/ 45362813 w 98"/>
              <a:gd name="T85" fmla="*/ 259576888 h 110"/>
              <a:gd name="T86" fmla="*/ 32761238 w 98"/>
              <a:gd name="T87" fmla="*/ 259576888 h 110"/>
              <a:gd name="T88" fmla="*/ 20161250 w 98"/>
              <a:gd name="T89" fmla="*/ 259576888 h 110"/>
              <a:gd name="T90" fmla="*/ 15120938 w 98"/>
              <a:gd name="T91" fmla="*/ 259576888 h 110"/>
              <a:gd name="T92" fmla="*/ 5040313 w 98"/>
              <a:gd name="T93" fmla="*/ 254536575 h 110"/>
              <a:gd name="T94" fmla="*/ 0 w 98"/>
              <a:gd name="T95" fmla="*/ 244455950 h 110"/>
              <a:gd name="T96" fmla="*/ 0 w 98"/>
              <a:gd name="T97" fmla="*/ 239415638 h 110"/>
              <a:gd name="T98" fmla="*/ 0 w 98"/>
              <a:gd name="T99" fmla="*/ 181451250 h 110"/>
              <a:gd name="T100" fmla="*/ 0 w 98"/>
              <a:gd name="T101" fmla="*/ 126007813 h 110"/>
              <a:gd name="T102" fmla="*/ 0 w 98"/>
              <a:gd name="T103" fmla="*/ 73083738 h 110"/>
              <a:gd name="T104" fmla="*/ 0 w 98"/>
              <a:gd name="T105" fmla="*/ 17640300 h 110"/>
              <a:gd name="T106" fmla="*/ 0 w 98"/>
              <a:gd name="T107" fmla="*/ 7561263 h 110"/>
              <a:gd name="T108" fmla="*/ 5040313 w 98"/>
              <a:gd name="T109" fmla="*/ 2520950 h 110"/>
              <a:gd name="T110" fmla="*/ 15120938 w 98"/>
              <a:gd name="T111" fmla="*/ 0 h 110"/>
              <a:gd name="T112" fmla="*/ 20161250 w 98"/>
              <a:gd name="T113" fmla="*/ 0 h 11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8"/>
              <a:gd name="T172" fmla="*/ 0 h 110"/>
              <a:gd name="T173" fmla="*/ 98 w 98"/>
              <a:gd name="T174" fmla="*/ 110 h 11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8" h="110">
                <a:moveTo>
                  <a:pt x="8" y="0"/>
                </a:moveTo>
                <a:lnTo>
                  <a:pt x="13" y="0"/>
                </a:lnTo>
                <a:lnTo>
                  <a:pt x="18" y="0"/>
                </a:lnTo>
                <a:lnTo>
                  <a:pt x="24" y="1"/>
                </a:lnTo>
                <a:lnTo>
                  <a:pt x="29" y="1"/>
                </a:lnTo>
                <a:lnTo>
                  <a:pt x="33" y="1"/>
                </a:lnTo>
                <a:lnTo>
                  <a:pt x="38" y="1"/>
                </a:lnTo>
                <a:lnTo>
                  <a:pt x="44" y="3"/>
                </a:lnTo>
                <a:lnTo>
                  <a:pt x="49" y="3"/>
                </a:lnTo>
                <a:lnTo>
                  <a:pt x="55" y="3"/>
                </a:lnTo>
                <a:lnTo>
                  <a:pt x="60" y="3"/>
                </a:lnTo>
                <a:lnTo>
                  <a:pt x="65" y="5"/>
                </a:lnTo>
                <a:lnTo>
                  <a:pt x="71" y="5"/>
                </a:lnTo>
                <a:lnTo>
                  <a:pt x="76" y="5"/>
                </a:lnTo>
                <a:lnTo>
                  <a:pt x="80" y="5"/>
                </a:lnTo>
                <a:lnTo>
                  <a:pt x="85" y="7"/>
                </a:lnTo>
                <a:lnTo>
                  <a:pt x="91" y="7"/>
                </a:lnTo>
                <a:lnTo>
                  <a:pt x="94" y="7"/>
                </a:lnTo>
                <a:lnTo>
                  <a:pt x="96" y="9"/>
                </a:lnTo>
                <a:lnTo>
                  <a:pt x="98" y="12"/>
                </a:lnTo>
                <a:lnTo>
                  <a:pt x="98" y="14"/>
                </a:lnTo>
                <a:lnTo>
                  <a:pt x="98" y="38"/>
                </a:lnTo>
                <a:lnTo>
                  <a:pt x="98" y="59"/>
                </a:lnTo>
                <a:lnTo>
                  <a:pt x="98" y="81"/>
                </a:lnTo>
                <a:lnTo>
                  <a:pt x="98" y="103"/>
                </a:lnTo>
                <a:lnTo>
                  <a:pt x="98" y="106"/>
                </a:lnTo>
                <a:lnTo>
                  <a:pt x="96" y="108"/>
                </a:lnTo>
                <a:lnTo>
                  <a:pt x="94" y="108"/>
                </a:lnTo>
                <a:lnTo>
                  <a:pt x="91" y="110"/>
                </a:lnTo>
                <a:lnTo>
                  <a:pt x="87" y="108"/>
                </a:lnTo>
                <a:lnTo>
                  <a:pt x="80" y="108"/>
                </a:lnTo>
                <a:lnTo>
                  <a:pt x="76" y="108"/>
                </a:lnTo>
                <a:lnTo>
                  <a:pt x="71" y="108"/>
                </a:lnTo>
                <a:lnTo>
                  <a:pt x="65" y="106"/>
                </a:lnTo>
                <a:lnTo>
                  <a:pt x="60" y="106"/>
                </a:lnTo>
                <a:lnTo>
                  <a:pt x="55" y="106"/>
                </a:lnTo>
                <a:lnTo>
                  <a:pt x="49" y="106"/>
                </a:lnTo>
                <a:lnTo>
                  <a:pt x="44" y="106"/>
                </a:lnTo>
                <a:lnTo>
                  <a:pt x="38" y="104"/>
                </a:lnTo>
                <a:lnTo>
                  <a:pt x="33" y="104"/>
                </a:lnTo>
                <a:lnTo>
                  <a:pt x="27" y="104"/>
                </a:lnTo>
                <a:lnTo>
                  <a:pt x="24" y="104"/>
                </a:lnTo>
                <a:lnTo>
                  <a:pt x="18" y="103"/>
                </a:lnTo>
                <a:lnTo>
                  <a:pt x="13" y="103"/>
                </a:lnTo>
                <a:lnTo>
                  <a:pt x="8" y="103"/>
                </a:lnTo>
                <a:lnTo>
                  <a:pt x="6" y="103"/>
                </a:lnTo>
                <a:lnTo>
                  <a:pt x="2" y="101"/>
                </a:lnTo>
                <a:lnTo>
                  <a:pt x="0" y="97"/>
                </a:lnTo>
                <a:lnTo>
                  <a:pt x="0" y="95"/>
                </a:lnTo>
                <a:lnTo>
                  <a:pt x="0" y="72"/>
                </a:lnTo>
                <a:lnTo>
                  <a:pt x="0" y="50"/>
                </a:lnTo>
                <a:lnTo>
                  <a:pt x="0" y="29"/>
                </a:lnTo>
                <a:lnTo>
                  <a:pt x="0" y="7"/>
                </a:lnTo>
                <a:lnTo>
                  <a:pt x="0" y="3"/>
                </a:lnTo>
                <a:lnTo>
                  <a:pt x="2" y="1"/>
                </a:lnTo>
                <a:lnTo>
                  <a:pt x="6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02" name="Freeform 142"/>
          <p:cNvSpPr>
            <a:spLocks/>
          </p:cNvSpPr>
          <p:nvPr/>
        </p:nvSpPr>
        <p:spPr bwMode="auto">
          <a:xfrm>
            <a:off x="2671763" y="2946400"/>
            <a:ext cx="131762" cy="17463"/>
          </a:xfrm>
          <a:custGeom>
            <a:avLst/>
            <a:gdLst>
              <a:gd name="T0" fmla="*/ 209171381 w 83"/>
              <a:gd name="T1" fmla="*/ 17642393 h 11"/>
              <a:gd name="T2" fmla="*/ 194050501 w 83"/>
              <a:gd name="T3" fmla="*/ 17642393 h 11"/>
              <a:gd name="T4" fmla="*/ 181450561 w 83"/>
              <a:gd name="T5" fmla="*/ 12601936 h 11"/>
              <a:gd name="T6" fmla="*/ 171369975 w 83"/>
              <a:gd name="T7" fmla="*/ 12601936 h 11"/>
              <a:gd name="T8" fmla="*/ 158768448 w 83"/>
              <a:gd name="T9" fmla="*/ 12601936 h 11"/>
              <a:gd name="T10" fmla="*/ 143647567 w 83"/>
              <a:gd name="T11" fmla="*/ 12601936 h 11"/>
              <a:gd name="T12" fmla="*/ 131047628 w 83"/>
              <a:gd name="T13" fmla="*/ 7561479 h 11"/>
              <a:gd name="T14" fmla="*/ 118446101 w 83"/>
              <a:gd name="T15" fmla="*/ 7561479 h 11"/>
              <a:gd name="T16" fmla="*/ 103325220 w 83"/>
              <a:gd name="T17" fmla="*/ 7561479 h 11"/>
              <a:gd name="T18" fmla="*/ 90725281 w 83"/>
              <a:gd name="T19" fmla="*/ 7561479 h 11"/>
              <a:gd name="T20" fmla="*/ 75604401 w 83"/>
              <a:gd name="T21" fmla="*/ 5040457 h 11"/>
              <a:gd name="T22" fmla="*/ 63002873 w 83"/>
              <a:gd name="T23" fmla="*/ 5040457 h 11"/>
              <a:gd name="T24" fmla="*/ 52922287 w 83"/>
              <a:gd name="T25" fmla="*/ 5040457 h 11"/>
              <a:gd name="T26" fmla="*/ 40322347 w 83"/>
              <a:gd name="T27" fmla="*/ 5040457 h 11"/>
              <a:gd name="T28" fmla="*/ 25201467 w 83"/>
              <a:gd name="T29" fmla="*/ 0 h 11"/>
              <a:gd name="T30" fmla="*/ 12599940 w 83"/>
              <a:gd name="T31" fmla="*/ 0 h 11"/>
              <a:gd name="T32" fmla="*/ 0 w 83"/>
              <a:gd name="T33" fmla="*/ 0 h 11"/>
              <a:gd name="T34" fmla="*/ 0 w 83"/>
              <a:gd name="T35" fmla="*/ 7561479 h 11"/>
              <a:gd name="T36" fmla="*/ 12599940 w 83"/>
              <a:gd name="T37" fmla="*/ 7561479 h 11"/>
              <a:gd name="T38" fmla="*/ 25201467 w 83"/>
              <a:gd name="T39" fmla="*/ 7561479 h 11"/>
              <a:gd name="T40" fmla="*/ 40322347 w 83"/>
              <a:gd name="T41" fmla="*/ 12601936 h 11"/>
              <a:gd name="T42" fmla="*/ 52922287 w 83"/>
              <a:gd name="T43" fmla="*/ 12601936 h 11"/>
              <a:gd name="T44" fmla="*/ 63002873 w 83"/>
              <a:gd name="T45" fmla="*/ 12601936 h 11"/>
              <a:gd name="T46" fmla="*/ 75604401 w 83"/>
              <a:gd name="T47" fmla="*/ 12601936 h 11"/>
              <a:gd name="T48" fmla="*/ 90725281 w 83"/>
              <a:gd name="T49" fmla="*/ 17642393 h 11"/>
              <a:gd name="T50" fmla="*/ 103325220 w 83"/>
              <a:gd name="T51" fmla="*/ 17642393 h 11"/>
              <a:gd name="T52" fmla="*/ 118446101 w 83"/>
              <a:gd name="T53" fmla="*/ 17642393 h 11"/>
              <a:gd name="T54" fmla="*/ 131047628 w 83"/>
              <a:gd name="T55" fmla="*/ 17642393 h 11"/>
              <a:gd name="T56" fmla="*/ 143647567 w 83"/>
              <a:gd name="T57" fmla="*/ 22682849 h 11"/>
              <a:gd name="T58" fmla="*/ 158768448 w 83"/>
              <a:gd name="T59" fmla="*/ 22682849 h 11"/>
              <a:gd name="T60" fmla="*/ 171369975 w 83"/>
              <a:gd name="T61" fmla="*/ 22682849 h 11"/>
              <a:gd name="T62" fmla="*/ 181450561 w 83"/>
              <a:gd name="T63" fmla="*/ 22682849 h 11"/>
              <a:gd name="T64" fmla="*/ 194050501 w 83"/>
              <a:gd name="T65" fmla="*/ 27723306 h 11"/>
              <a:gd name="T66" fmla="*/ 209171381 w 83"/>
              <a:gd name="T67" fmla="*/ 27723306 h 11"/>
              <a:gd name="T68" fmla="*/ 209171381 w 83"/>
              <a:gd name="T69" fmla="*/ 17642393 h 1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3"/>
              <a:gd name="T106" fmla="*/ 0 h 11"/>
              <a:gd name="T107" fmla="*/ 83 w 83"/>
              <a:gd name="T108" fmla="*/ 11 h 1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3" h="11">
                <a:moveTo>
                  <a:pt x="83" y="7"/>
                </a:moveTo>
                <a:lnTo>
                  <a:pt x="77" y="7"/>
                </a:lnTo>
                <a:lnTo>
                  <a:pt x="72" y="5"/>
                </a:lnTo>
                <a:lnTo>
                  <a:pt x="68" y="5"/>
                </a:lnTo>
                <a:lnTo>
                  <a:pt x="63" y="5"/>
                </a:lnTo>
                <a:lnTo>
                  <a:pt x="57" y="5"/>
                </a:lnTo>
                <a:lnTo>
                  <a:pt x="52" y="3"/>
                </a:lnTo>
                <a:lnTo>
                  <a:pt x="47" y="3"/>
                </a:lnTo>
                <a:lnTo>
                  <a:pt x="41" y="3"/>
                </a:lnTo>
                <a:lnTo>
                  <a:pt x="36" y="3"/>
                </a:lnTo>
                <a:lnTo>
                  <a:pt x="30" y="2"/>
                </a:lnTo>
                <a:lnTo>
                  <a:pt x="25" y="2"/>
                </a:lnTo>
                <a:lnTo>
                  <a:pt x="21" y="2"/>
                </a:lnTo>
                <a:lnTo>
                  <a:pt x="16" y="2"/>
                </a:lnTo>
                <a:lnTo>
                  <a:pt x="10" y="0"/>
                </a:lnTo>
                <a:lnTo>
                  <a:pt x="5" y="0"/>
                </a:lnTo>
                <a:lnTo>
                  <a:pt x="0" y="0"/>
                </a:lnTo>
                <a:lnTo>
                  <a:pt x="0" y="3"/>
                </a:lnTo>
                <a:lnTo>
                  <a:pt x="5" y="3"/>
                </a:lnTo>
                <a:lnTo>
                  <a:pt x="10" y="3"/>
                </a:lnTo>
                <a:lnTo>
                  <a:pt x="16" y="5"/>
                </a:lnTo>
                <a:lnTo>
                  <a:pt x="21" y="5"/>
                </a:lnTo>
                <a:lnTo>
                  <a:pt x="25" y="5"/>
                </a:lnTo>
                <a:lnTo>
                  <a:pt x="30" y="5"/>
                </a:lnTo>
                <a:lnTo>
                  <a:pt x="36" y="7"/>
                </a:lnTo>
                <a:lnTo>
                  <a:pt x="41" y="7"/>
                </a:lnTo>
                <a:lnTo>
                  <a:pt x="47" y="7"/>
                </a:lnTo>
                <a:lnTo>
                  <a:pt x="52" y="7"/>
                </a:lnTo>
                <a:lnTo>
                  <a:pt x="57" y="9"/>
                </a:lnTo>
                <a:lnTo>
                  <a:pt x="63" y="9"/>
                </a:lnTo>
                <a:lnTo>
                  <a:pt x="68" y="9"/>
                </a:lnTo>
                <a:lnTo>
                  <a:pt x="72" y="9"/>
                </a:lnTo>
                <a:lnTo>
                  <a:pt x="77" y="11"/>
                </a:lnTo>
                <a:lnTo>
                  <a:pt x="83" y="11"/>
                </a:lnTo>
                <a:lnTo>
                  <a:pt x="83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03" name="Freeform 143"/>
          <p:cNvSpPr>
            <a:spLocks/>
          </p:cNvSpPr>
          <p:nvPr/>
        </p:nvSpPr>
        <p:spPr bwMode="auto">
          <a:xfrm>
            <a:off x="2803525" y="2957513"/>
            <a:ext cx="14288" cy="14287"/>
          </a:xfrm>
          <a:custGeom>
            <a:avLst/>
            <a:gdLst>
              <a:gd name="T0" fmla="*/ 22682994 w 9"/>
              <a:gd name="T1" fmla="*/ 22679819 h 9"/>
              <a:gd name="T2" fmla="*/ 22682994 w 9"/>
              <a:gd name="T3" fmla="*/ 12599547 h 9"/>
              <a:gd name="T4" fmla="*/ 17642505 w 9"/>
              <a:gd name="T5" fmla="*/ 10080272 h 9"/>
              <a:gd name="T6" fmla="*/ 7561527 w 9"/>
              <a:gd name="T7" fmla="*/ 5040136 h 9"/>
              <a:gd name="T8" fmla="*/ 0 w 9"/>
              <a:gd name="T9" fmla="*/ 0 h 9"/>
              <a:gd name="T10" fmla="*/ 0 w 9"/>
              <a:gd name="T11" fmla="*/ 10080272 h 9"/>
              <a:gd name="T12" fmla="*/ 2521038 w 9"/>
              <a:gd name="T13" fmla="*/ 10080272 h 9"/>
              <a:gd name="T14" fmla="*/ 7561527 w 9"/>
              <a:gd name="T15" fmla="*/ 12599547 h 9"/>
              <a:gd name="T16" fmla="*/ 12602016 w 9"/>
              <a:gd name="T17" fmla="*/ 17639683 h 9"/>
              <a:gd name="T18" fmla="*/ 12602016 w 9"/>
              <a:gd name="T19" fmla="*/ 22679819 h 9"/>
              <a:gd name="T20" fmla="*/ 22682994 w 9"/>
              <a:gd name="T21" fmla="*/ 22679819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9"/>
              <a:gd name="T35" fmla="*/ 9 w 9"/>
              <a:gd name="T36" fmla="*/ 9 h 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9">
                <a:moveTo>
                  <a:pt x="9" y="9"/>
                </a:moveTo>
                <a:lnTo>
                  <a:pt x="9" y="5"/>
                </a:lnTo>
                <a:lnTo>
                  <a:pt x="7" y="4"/>
                </a:lnTo>
                <a:lnTo>
                  <a:pt x="3" y="2"/>
                </a:lnTo>
                <a:lnTo>
                  <a:pt x="0" y="0"/>
                </a:lnTo>
                <a:lnTo>
                  <a:pt x="0" y="4"/>
                </a:lnTo>
                <a:lnTo>
                  <a:pt x="1" y="4"/>
                </a:lnTo>
                <a:lnTo>
                  <a:pt x="3" y="5"/>
                </a:lnTo>
                <a:lnTo>
                  <a:pt x="5" y="7"/>
                </a:lnTo>
                <a:lnTo>
                  <a:pt x="5" y="9"/>
                </a:lnTo>
                <a:lnTo>
                  <a:pt x="9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04" name="Freeform 144"/>
          <p:cNvSpPr>
            <a:spLocks/>
          </p:cNvSpPr>
          <p:nvPr/>
        </p:nvSpPr>
        <p:spPr bwMode="auto">
          <a:xfrm>
            <a:off x="2811463" y="2971800"/>
            <a:ext cx="6350" cy="141288"/>
          </a:xfrm>
          <a:custGeom>
            <a:avLst/>
            <a:gdLst>
              <a:gd name="T0" fmla="*/ 10080625 w 4"/>
              <a:gd name="T1" fmla="*/ 224295494 h 89"/>
              <a:gd name="T2" fmla="*/ 10080625 w 4"/>
              <a:gd name="T3" fmla="*/ 168851860 h 89"/>
              <a:gd name="T4" fmla="*/ 10080625 w 4"/>
              <a:gd name="T5" fmla="*/ 113408226 h 89"/>
              <a:gd name="T6" fmla="*/ 10080625 w 4"/>
              <a:gd name="T7" fmla="*/ 60483964 h 89"/>
              <a:gd name="T8" fmla="*/ 10080625 w 4"/>
              <a:gd name="T9" fmla="*/ 0 h 89"/>
              <a:gd name="T10" fmla="*/ 0 w 4"/>
              <a:gd name="T11" fmla="*/ 0 h 89"/>
              <a:gd name="T12" fmla="*/ 0 w 4"/>
              <a:gd name="T13" fmla="*/ 60483964 h 89"/>
              <a:gd name="T14" fmla="*/ 0 w 4"/>
              <a:gd name="T15" fmla="*/ 113408226 h 89"/>
              <a:gd name="T16" fmla="*/ 0 w 4"/>
              <a:gd name="T17" fmla="*/ 168851860 h 89"/>
              <a:gd name="T18" fmla="*/ 0 w 4"/>
              <a:gd name="T19" fmla="*/ 224295494 h 89"/>
              <a:gd name="T20" fmla="*/ 10080625 w 4"/>
              <a:gd name="T21" fmla="*/ 224295494 h 8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"/>
              <a:gd name="T34" fmla="*/ 0 h 89"/>
              <a:gd name="T35" fmla="*/ 4 w 4"/>
              <a:gd name="T36" fmla="*/ 89 h 8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" h="89">
                <a:moveTo>
                  <a:pt x="4" y="89"/>
                </a:moveTo>
                <a:lnTo>
                  <a:pt x="4" y="67"/>
                </a:lnTo>
                <a:lnTo>
                  <a:pt x="4" y="45"/>
                </a:lnTo>
                <a:lnTo>
                  <a:pt x="4" y="24"/>
                </a:lnTo>
                <a:lnTo>
                  <a:pt x="4" y="0"/>
                </a:lnTo>
                <a:lnTo>
                  <a:pt x="0" y="0"/>
                </a:lnTo>
                <a:lnTo>
                  <a:pt x="0" y="24"/>
                </a:lnTo>
                <a:lnTo>
                  <a:pt x="0" y="45"/>
                </a:lnTo>
                <a:lnTo>
                  <a:pt x="0" y="67"/>
                </a:lnTo>
                <a:lnTo>
                  <a:pt x="0" y="89"/>
                </a:lnTo>
                <a:lnTo>
                  <a:pt x="4" y="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05" name="Freeform 145"/>
          <p:cNvSpPr>
            <a:spLocks/>
          </p:cNvSpPr>
          <p:nvPr/>
        </p:nvSpPr>
        <p:spPr bwMode="auto">
          <a:xfrm>
            <a:off x="2803525" y="3113088"/>
            <a:ext cx="14288" cy="14287"/>
          </a:xfrm>
          <a:custGeom>
            <a:avLst/>
            <a:gdLst>
              <a:gd name="T0" fmla="*/ 0 w 9"/>
              <a:gd name="T1" fmla="*/ 22679819 h 9"/>
              <a:gd name="T2" fmla="*/ 7561527 w 9"/>
              <a:gd name="T3" fmla="*/ 17639683 h 9"/>
              <a:gd name="T4" fmla="*/ 12602016 w 9"/>
              <a:gd name="T5" fmla="*/ 12599547 h 9"/>
              <a:gd name="T6" fmla="*/ 22682994 w 9"/>
              <a:gd name="T7" fmla="*/ 7559410 h 9"/>
              <a:gd name="T8" fmla="*/ 22682994 w 9"/>
              <a:gd name="T9" fmla="*/ 0 h 9"/>
              <a:gd name="T10" fmla="*/ 12602016 w 9"/>
              <a:gd name="T11" fmla="*/ 0 h 9"/>
              <a:gd name="T12" fmla="*/ 12602016 w 9"/>
              <a:gd name="T13" fmla="*/ 2519274 h 9"/>
              <a:gd name="T14" fmla="*/ 7561527 w 9"/>
              <a:gd name="T15" fmla="*/ 7559410 h 9"/>
              <a:gd name="T16" fmla="*/ 0 w 9"/>
              <a:gd name="T17" fmla="*/ 12599547 h 9"/>
              <a:gd name="T18" fmla="*/ 0 w 9"/>
              <a:gd name="T19" fmla="*/ 22679819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9"/>
              <a:gd name="T32" fmla="*/ 9 w 9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9">
                <a:moveTo>
                  <a:pt x="0" y="9"/>
                </a:moveTo>
                <a:lnTo>
                  <a:pt x="3" y="7"/>
                </a:lnTo>
                <a:lnTo>
                  <a:pt x="5" y="5"/>
                </a:lnTo>
                <a:lnTo>
                  <a:pt x="9" y="3"/>
                </a:lnTo>
                <a:lnTo>
                  <a:pt x="9" y="0"/>
                </a:lnTo>
                <a:lnTo>
                  <a:pt x="5" y="0"/>
                </a:lnTo>
                <a:lnTo>
                  <a:pt x="5" y="1"/>
                </a:lnTo>
                <a:lnTo>
                  <a:pt x="3" y="3"/>
                </a:lnTo>
                <a:lnTo>
                  <a:pt x="0" y="5"/>
                </a:lnTo>
                <a:lnTo>
                  <a:pt x="0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06" name="Freeform 146"/>
          <p:cNvSpPr>
            <a:spLocks/>
          </p:cNvSpPr>
          <p:nvPr/>
        </p:nvSpPr>
        <p:spPr bwMode="auto">
          <a:xfrm>
            <a:off x="2671763" y="3109913"/>
            <a:ext cx="131762" cy="17462"/>
          </a:xfrm>
          <a:custGeom>
            <a:avLst/>
            <a:gdLst>
              <a:gd name="T0" fmla="*/ 0 w 83"/>
              <a:gd name="T1" fmla="*/ 7559459 h 11"/>
              <a:gd name="T2" fmla="*/ 12599940 w 83"/>
              <a:gd name="T3" fmla="*/ 7559459 h 11"/>
              <a:gd name="T4" fmla="*/ 25201467 w 83"/>
              <a:gd name="T5" fmla="*/ 12599627 h 11"/>
              <a:gd name="T6" fmla="*/ 40322347 w 83"/>
              <a:gd name="T7" fmla="*/ 12599627 h 11"/>
              <a:gd name="T8" fmla="*/ 47881993 w 83"/>
              <a:gd name="T9" fmla="*/ 12599627 h 11"/>
              <a:gd name="T10" fmla="*/ 63002873 w 83"/>
              <a:gd name="T11" fmla="*/ 12599627 h 11"/>
              <a:gd name="T12" fmla="*/ 75604401 w 83"/>
              <a:gd name="T13" fmla="*/ 12599627 h 11"/>
              <a:gd name="T14" fmla="*/ 90725281 w 83"/>
              <a:gd name="T15" fmla="*/ 12599627 h 11"/>
              <a:gd name="T16" fmla="*/ 103325220 w 83"/>
              <a:gd name="T17" fmla="*/ 17639795 h 11"/>
              <a:gd name="T18" fmla="*/ 118446101 w 83"/>
              <a:gd name="T19" fmla="*/ 17639795 h 11"/>
              <a:gd name="T20" fmla="*/ 131047628 w 83"/>
              <a:gd name="T21" fmla="*/ 17639795 h 11"/>
              <a:gd name="T22" fmla="*/ 143647567 w 83"/>
              <a:gd name="T23" fmla="*/ 17639795 h 11"/>
              <a:gd name="T24" fmla="*/ 158768448 w 83"/>
              <a:gd name="T25" fmla="*/ 22679963 h 11"/>
              <a:gd name="T26" fmla="*/ 171369975 w 83"/>
              <a:gd name="T27" fmla="*/ 22679963 h 11"/>
              <a:gd name="T28" fmla="*/ 181450561 w 83"/>
              <a:gd name="T29" fmla="*/ 22679963 h 11"/>
              <a:gd name="T30" fmla="*/ 199090795 w 83"/>
              <a:gd name="T31" fmla="*/ 22679963 h 11"/>
              <a:gd name="T32" fmla="*/ 209171381 w 83"/>
              <a:gd name="T33" fmla="*/ 27720131 h 11"/>
              <a:gd name="T34" fmla="*/ 209171381 w 83"/>
              <a:gd name="T35" fmla="*/ 17639795 h 11"/>
              <a:gd name="T36" fmla="*/ 199090795 w 83"/>
              <a:gd name="T37" fmla="*/ 12599627 h 11"/>
              <a:gd name="T38" fmla="*/ 181450561 w 83"/>
              <a:gd name="T39" fmla="*/ 12599627 h 11"/>
              <a:gd name="T40" fmla="*/ 171369975 w 83"/>
              <a:gd name="T41" fmla="*/ 12599627 h 11"/>
              <a:gd name="T42" fmla="*/ 158768448 w 83"/>
              <a:gd name="T43" fmla="*/ 12599627 h 11"/>
              <a:gd name="T44" fmla="*/ 143647567 w 83"/>
              <a:gd name="T45" fmla="*/ 12599627 h 11"/>
              <a:gd name="T46" fmla="*/ 131047628 w 83"/>
              <a:gd name="T47" fmla="*/ 7559459 h 11"/>
              <a:gd name="T48" fmla="*/ 118446101 w 83"/>
              <a:gd name="T49" fmla="*/ 7559459 h 11"/>
              <a:gd name="T50" fmla="*/ 103325220 w 83"/>
              <a:gd name="T51" fmla="*/ 7559459 h 11"/>
              <a:gd name="T52" fmla="*/ 90725281 w 83"/>
              <a:gd name="T53" fmla="*/ 5040168 h 11"/>
              <a:gd name="T54" fmla="*/ 75604401 w 83"/>
              <a:gd name="T55" fmla="*/ 5040168 h 11"/>
              <a:gd name="T56" fmla="*/ 63002873 w 83"/>
              <a:gd name="T57" fmla="*/ 5040168 h 11"/>
              <a:gd name="T58" fmla="*/ 47881993 w 83"/>
              <a:gd name="T59" fmla="*/ 5040168 h 11"/>
              <a:gd name="T60" fmla="*/ 40322347 w 83"/>
              <a:gd name="T61" fmla="*/ 5040168 h 11"/>
              <a:gd name="T62" fmla="*/ 25201467 w 83"/>
              <a:gd name="T63" fmla="*/ 0 h 11"/>
              <a:gd name="T64" fmla="*/ 12599940 w 83"/>
              <a:gd name="T65" fmla="*/ 0 h 11"/>
              <a:gd name="T66" fmla="*/ 0 w 83"/>
              <a:gd name="T67" fmla="*/ 0 h 11"/>
              <a:gd name="T68" fmla="*/ 0 w 83"/>
              <a:gd name="T69" fmla="*/ 7559459 h 1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3"/>
              <a:gd name="T106" fmla="*/ 0 h 11"/>
              <a:gd name="T107" fmla="*/ 83 w 83"/>
              <a:gd name="T108" fmla="*/ 11 h 1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3" h="11">
                <a:moveTo>
                  <a:pt x="0" y="3"/>
                </a:moveTo>
                <a:lnTo>
                  <a:pt x="5" y="3"/>
                </a:lnTo>
                <a:lnTo>
                  <a:pt x="10" y="5"/>
                </a:lnTo>
                <a:lnTo>
                  <a:pt x="16" y="5"/>
                </a:lnTo>
                <a:lnTo>
                  <a:pt x="19" y="5"/>
                </a:lnTo>
                <a:lnTo>
                  <a:pt x="25" y="5"/>
                </a:lnTo>
                <a:lnTo>
                  <a:pt x="30" y="5"/>
                </a:lnTo>
                <a:lnTo>
                  <a:pt x="36" y="5"/>
                </a:lnTo>
                <a:lnTo>
                  <a:pt x="41" y="7"/>
                </a:lnTo>
                <a:lnTo>
                  <a:pt x="47" y="7"/>
                </a:lnTo>
                <a:lnTo>
                  <a:pt x="52" y="7"/>
                </a:lnTo>
                <a:lnTo>
                  <a:pt x="57" y="7"/>
                </a:lnTo>
                <a:lnTo>
                  <a:pt x="63" y="9"/>
                </a:lnTo>
                <a:lnTo>
                  <a:pt x="68" y="9"/>
                </a:lnTo>
                <a:lnTo>
                  <a:pt x="72" y="9"/>
                </a:lnTo>
                <a:lnTo>
                  <a:pt x="79" y="9"/>
                </a:lnTo>
                <a:lnTo>
                  <a:pt x="83" y="11"/>
                </a:lnTo>
                <a:lnTo>
                  <a:pt x="83" y="7"/>
                </a:lnTo>
                <a:lnTo>
                  <a:pt x="79" y="5"/>
                </a:lnTo>
                <a:lnTo>
                  <a:pt x="72" y="5"/>
                </a:lnTo>
                <a:lnTo>
                  <a:pt x="68" y="5"/>
                </a:lnTo>
                <a:lnTo>
                  <a:pt x="63" y="5"/>
                </a:lnTo>
                <a:lnTo>
                  <a:pt x="57" y="5"/>
                </a:lnTo>
                <a:lnTo>
                  <a:pt x="52" y="3"/>
                </a:lnTo>
                <a:lnTo>
                  <a:pt x="47" y="3"/>
                </a:lnTo>
                <a:lnTo>
                  <a:pt x="41" y="3"/>
                </a:lnTo>
                <a:lnTo>
                  <a:pt x="36" y="2"/>
                </a:lnTo>
                <a:lnTo>
                  <a:pt x="30" y="2"/>
                </a:lnTo>
                <a:lnTo>
                  <a:pt x="25" y="2"/>
                </a:lnTo>
                <a:lnTo>
                  <a:pt x="19" y="2"/>
                </a:lnTo>
                <a:lnTo>
                  <a:pt x="16" y="2"/>
                </a:lnTo>
                <a:lnTo>
                  <a:pt x="10" y="0"/>
                </a:lnTo>
                <a:lnTo>
                  <a:pt x="5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07" name="Freeform 147"/>
          <p:cNvSpPr>
            <a:spLocks/>
          </p:cNvSpPr>
          <p:nvPr/>
        </p:nvSpPr>
        <p:spPr bwMode="auto">
          <a:xfrm>
            <a:off x="2657475" y="3100388"/>
            <a:ext cx="14288" cy="14287"/>
          </a:xfrm>
          <a:custGeom>
            <a:avLst/>
            <a:gdLst>
              <a:gd name="T0" fmla="*/ 0 w 9"/>
              <a:gd name="T1" fmla="*/ 0 h 9"/>
              <a:gd name="T2" fmla="*/ 2521038 w 9"/>
              <a:gd name="T3" fmla="*/ 10080272 h 9"/>
              <a:gd name="T4" fmla="*/ 2521038 w 9"/>
              <a:gd name="T5" fmla="*/ 15120408 h 9"/>
              <a:gd name="T6" fmla="*/ 12602016 w 9"/>
              <a:gd name="T7" fmla="*/ 20160544 h 9"/>
              <a:gd name="T8" fmla="*/ 22682994 w 9"/>
              <a:gd name="T9" fmla="*/ 22679819 h 9"/>
              <a:gd name="T10" fmla="*/ 22682994 w 9"/>
              <a:gd name="T11" fmla="*/ 15120408 h 9"/>
              <a:gd name="T12" fmla="*/ 17642505 w 9"/>
              <a:gd name="T13" fmla="*/ 15120408 h 9"/>
              <a:gd name="T14" fmla="*/ 12602016 w 9"/>
              <a:gd name="T15" fmla="*/ 10080272 h 9"/>
              <a:gd name="T16" fmla="*/ 7561527 w 9"/>
              <a:gd name="T17" fmla="*/ 5040136 h 9"/>
              <a:gd name="T18" fmla="*/ 7561527 w 9"/>
              <a:gd name="T19" fmla="*/ 0 h 9"/>
              <a:gd name="T20" fmla="*/ 0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9"/>
              <a:gd name="T35" fmla="*/ 9 w 9"/>
              <a:gd name="T36" fmla="*/ 9 h 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9">
                <a:moveTo>
                  <a:pt x="0" y="0"/>
                </a:moveTo>
                <a:lnTo>
                  <a:pt x="1" y="4"/>
                </a:lnTo>
                <a:lnTo>
                  <a:pt x="1" y="6"/>
                </a:lnTo>
                <a:lnTo>
                  <a:pt x="5" y="8"/>
                </a:lnTo>
                <a:lnTo>
                  <a:pt x="9" y="9"/>
                </a:lnTo>
                <a:lnTo>
                  <a:pt x="9" y="6"/>
                </a:lnTo>
                <a:lnTo>
                  <a:pt x="7" y="6"/>
                </a:lnTo>
                <a:lnTo>
                  <a:pt x="5" y="4"/>
                </a:lnTo>
                <a:lnTo>
                  <a:pt x="3" y="2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08" name="Freeform 148"/>
          <p:cNvSpPr>
            <a:spLocks/>
          </p:cNvSpPr>
          <p:nvPr/>
        </p:nvSpPr>
        <p:spPr bwMode="auto">
          <a:xfrm>
            <a:off x="2657475" y="2960688"/>
            <a:ext cx="4763" cy="139700"/>
          </a:xfrm>
          <a:custGeom>
            <a:avLst/>
            <a:gdLst>
              <a:gd name="T0" fmla="*/ 0 w 3"/>
              <a:gd name="T1" fmla="*/ 0 h 88"/>
              <a:gd name="T2" fmla="*/ 0 w 3"/>
              <a:gd name="T3" fmla="*/ 55443438 h 88"/>
              <a:gd name="T4" fmla="*/ 0 w 3"/>
              <a:gd name="T5" fmla="*/ 108367513 h 88"/>
              <a:gd name="T6" fmla="*/ 0 w 3"/>
              <a:gd name="T7" fmla="*/ 163810950 h 88"/>
              <a:gd name="T8" fmla="*/ 0 w 3"/>
              <a:gd name="T9" fmla="*/ 221773750 h 88"/>
              <a:gd name="T10" fmla="*/ 7562056 w 3"/>
              <a:gd name="T11" fmla="*/ 221773750 h 88"/>
              <a:gd name="T12" fmla="*/ 7562056 w 3"/>
              <a:gd name="T13" fmla="*/ 163810950 h 88"/>
              <a:gd name="T14" fmla="*/ 7562056 w 3"/>
              <a:gd name="T15" fmla="*/ 108367513 h 88"/>
              <a:gd name="T16" fmla="*/ 7562056 w 3"/>
              <a:gd name="T17" fmla="*/ 55443438 h 88"/>
              <a:gd name="T18" fmla="*/ 7562056 w 3"/>
              <a:gd name="T19" fmla="*/ 0 h 88"/>
              <a:gd name="T20" fmla="*/ 0 w 3"/>
              <a:gd name="T21" fmla="*/ 0 h 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"/>
              <a:gd name="T34" fmla="*/ 0 h 88"/>
              <a:gd name="T35" fmla="*/ 3 w 3"/>
              <a:gd name="T36" fmla="*/ 88 h 8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" h="88">
                <a:moveTo>
                  <a:pt x="0" y="0"/>
                </a:moveTo>
                <a:lnTo>
                  <a:pt x="0" y="22"/>
                </a:lnTo>
                <a:lnTo>
                  <a:pt x="0" y="43"/>
                </a:lnTo>
                <a:lnTo>
                  <a:pt x="0" y="65"/>
                </a:lnTo>
                <a:lnTo>
                  <a:pt x="0" y="88"/>
                </a:lnTo>
                <a:lnTo>
                  <a:pt x="3" y="88"/>
                </a:lnTo>
                <a:lnTo>
                  <a:pt x="3" y="65"/>
                </a:lnTo>
                <a:lnTo>
                  <a:pt x="3" y="43"/>
                </a:lnTo>
                <a:lnTo>
                  <a:pt x="3" y="22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09" name="Freeform 149"/>
          <p:cNvSpPr>
            <a:spLocks/>
          </p:cNvSpPr>
          <p:nvPr/>
        </p:nvSpPr>
        <p:spPr bwMode="auto">
          <a:xfrm>
            <a:off x="2657475" y="2946400"/>
            <a:ext cx="14288" cy="14288"/>
          </a:xfrm>
          <a:custGeom>
            <a:avLst/>
            <a:gdLst>
              <a:gd name="T0" fmla="*/ 22682994 w 9"/>
              <a:gd name="T1" fmla="*/ 0 h 9"/>
              <a:gd name="T2" fmla="*/ 17642505 w 9"/>
              <a:gd name="T3" fmla="*/ 0 h 9"/>
              <a:gd name="T4" fmla="*/ 7561527 w 9"/>
              <a:gd name="T5" fmla="*/ 5040489 h 9"/>
              <a:gd name="T6" fmla="*/ 2521038 w 9"/>
              <a:gd name="T7" fmla="*/ 12602016 h 9"/>
              <a:gd name="T8" fmla="*/ 0 w 9"/>
              <a:gd name="T9" fmla="*/ 22682994 h 9"/>
              <a:gd name="T10" fmla="*/ 7561527 w 9"/>
              <a:gd name="T11" fmla="*/ 22682994 h 9"/>
              <a:gd name="T12" fmla="*/ 7561527 w 9"/>
              <a:gd name="T13" fmla="*/ 17642505 h 9"/>
              <a:gd name="T14" fmla="*/ 12602016 w 9"/>
              <a:gd name="T15" fmla="*/ 12602016 h 9"/>
              <a:gd name="T16" fmla="*/ 17642505 w 9"/>
              <a:gd name="T17" fmla="*/ 7561527 h 9"/>
              <a:gd name="T18" fmla="*/ 22682994 w 9"/>
              <a:gd name="T19" fmla="*/ 7561527 h 9"/>
              <a:gd name="T20" fmla="*/ 22682994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9"/>
              <a:gd name="T35" fmla="*/ 9 w 9"/>
              <a:gd name="T36" fmla="*/ 9 h 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9">
                <a:moveTo>
                  <a:pt x="9" y="0"/>
                </a:moveTo>
                <a:lnTo>
                  <a:pt x="7" y="0"/>
                </a:lnTo>
                <a:lnTo>
                  <a:pt x="3" y="2"/>
                </a:lnTo>
                <a:lnTo>
                  <a:pt x="1" y="5"/>
                </a:lnTo>
                <a:lnTo>
                  <a:pt x="0" y="9"/>
                </a:lnTo>
                <a:lnTo>
                  <a:pt x="3" y="9"/>
                </a:lnTo>
                <a:lnTo>
                  <a:pt x="3" y="7"/>
                </a:lnTo>
                <a:lnTo>
                  <a:pt x="5" y="5"/>
                </a:lnTo>
                <a:lnTo>
                  <a:pt x="7" y="3"/>
                </a:lnTo>
                <a:lnTo>
                  <a:pt x="9" y="3"/>
                </a:lnTo>
                <a:lnTo>
                  <a:pt x="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10" name="Freeform 150"/>
          <p:cNvSpPr>
            <a:spLocks/>
          </p:cNvSpPr>
          <p:nvPr/>
        </p:nvSpPr>
        <p:spPr bwMode="auto">
          <a:xfrm>
            <a:off x="2686050" y="2995613"/>
            <a:ext cx="103188" cy="79375"/>
          </a:xfrm>
          <a:custGeom>
            <a:avLst/>
            <a:gdLst>
              <a:gd name="T0" fmla="*/ 163811744 w 65"/>
              <a:gd name="T1" fmla="*/ 40322500 h 50"/>
              <a:gd name="T2" fmla="*/ 163811744 w 65"/>
              <a:gd name="T3" fmla="*/ 52924075 h 50"/>
              <a:gd name="T4" fmla="*/ 163811744 w 65"/>
              <a:gd name="T5" fmla="*/ 70564375 h 50"/>
              <a:gd name="T6" fmla="*/ 163811744 w 65"/>
              <a:gd name="T7" fmla="*/ 85685313 h 50"/>
              <a:gd name="T8" fmla="*/ 163811744 w 65"/>
              <a:gd name="T9" fmla="*/ 103327200 h 50"/>
              <a:gd name="T10" fmla="*/ 153731070 w 65"/>
              <a:gd name="T11" fmla="*/ 103327200 h 50"/>
              <a:gd name="T12" fmla="*/ 141129434 w 65"/>
              <a:gd name="T13" fmla="*/ 98286888 h 50"/>
              <a:gd name="T14" fmla="*/ 126008423 w 65"/>
              <a:gd name="T15" fmla="*/ 98286888 h 50"/>
              <a:gd name="T16" fmla="*/ 118448711 w 65"/>
              <a:gd name="T17" fmla="*/ 98286888 h 50"/>
              <a:gd name="T18" fmla="*/ 103327701 w 65"/>
              <a:gd name="T19" fmla="*/ 98286888 h 50"/>
              <a:gd name="T20" fmla="*/ 95766402 w 65"/>
              <a:gd name="T21" fmla="*/ 93246575 h 50"/>
              <a:gd name="T22" fmla="*/ 80645391 w 65"/>
              <a:gd name="T23" fmla="*/ 93246575 h 50"/>
              <a:gd name="T24" fmla="*/ 73085679 w 65"/>
              <a:gd name="T25" fmla="*/ 93246575 h 50"/>
              <a:gd name="T26" fmla="*/ 73085679 w 65"/>
              <a:gd name="T27" fmla="*/ 103327200 h 50"/>
              <a:gd name="T28" fmla="*/ 73085679 w 65"/>
              <a:gd name="T29" fmla="*/ 108367513 h 50"/>
              <a:gd name="T30" fmla="*/ 73085679 w 65"/>
              <a:gd name="T31" fmla="*/ 115927188 h 50"/>
              <a:gd name="T32" fmla="*/ 73085679 w 65"/>
              <a:gd name="T33" fmla="*/ 126007813 h 50"/>
              <a:gd name="T34" fmla="*/ 63005005 w 65"/>
              <a:gd name="T35" fmla="*/ 115927188 h 50"/>
              <a:gd name="T36" fmla="*/ 52924331 w 65"/>
              <a:gd name="T37" fmla="*/ 108367513 h 50"/>
              <a:gd name="T38" fmla="*/ 45363032 w 65"/>
              <a:gd name="T39" fmla="*/ 98286888 h 50"/>
              <a:gd name="T40" fmla="*/ 35282358 w 65"/>
              <a:gd name="T41" fmla="*/ 93246575 h 50"/>
              <a:gd name="T42" fmla="*/ 25201685 w 65"/>
              <a:gd name="T43" fmla="*/ 80645000 h 50"/>
              <a:gd name="T44" fmla="*/ 17641973 w 65"/>
              <a:gd name="T45" fmla="*/ 75604688 h 50"/>
              <a:gd name="T46" fmla="*/ 7561299 w 65"/>
              <a:gd name="T47" fmla="*/ 68043425 h 50"/>
              <a:gd name="T48" fmla="*/ 0 w 65"/>
              <a:gd name="T49" fmla="*/ 57964388 h 50"/>
              <a:gd name="T50" fmla="*/ 2520962 w 65"/>
              <a:gd name="T51" fmla="*/ 52924075 h 50"/>
              <a:gd name="T52" fmla="*/ 7561299 w 65"/>
              <a:gd name="T53" fmla="*/ 47883763 h 50"/>
              <a:gd name="T54" fmla="*/ 12601636 w 65"/>
              <a:gd name="T55" fmla="*/ 45362813 h 50"/>
              <a:gd name="T56" fmla="*/ 17641973 w 65"/>
              <a:gd name="T57" fmla="*/ 45362813 h 50"/>
              <a:gd name="T58" fmla="*/ 22682310 w 65"/>
              <a:gd name="T59" fmla="*/ 40322500 h 50"/>
              <a:gd name="T60" fmla="*/ 25201685 w 65"/>
              <a:gd name="T61" fmla="*/ 35282188 h 50"/>
              <a:gd name="T62" fmla="*/ 30242022 w 65"/>
              <a:gd name="T63" fmla="*/ 30241875 h 50"/>
              <a:gd name="T64" fmla="*/ 35282358 w 65"/>
              <a:gd name="T65" fmla="*/ 30241875 h 50"/>
              <a:gd name="T66" fmla="*/ 40322695 w 65"/>
              <a:gd name="T67" fmla="*/ 25201563 h 50"/>
              <a:gd name="T68" fmla="*/ 45363032 w 65"/>
              <a:gd name="T69" fmla="*/ 22682200 h 50"/>
              <a:gd name="T70" fmla="*/ 50403369 w 65"/>
              <a:gd name="T71" fmla="*/ 17640300 h 50"/>
              <a:gd name="T72" fmla="*/ 52924331 w 65"/>
              <a:gd name="T73" fmla="*/ 12601575 h 50"/>
              <a:gd name="T74" fmla="*/ 57964668 w 65"/>
              <a:gd name="T75" fmla="*/ 7561263 h 50"/>
              <a:gd name="T76" fmla="*/ 63005005 w 65"/>
              <a:gd name="T77" fmla="*/ 7561263 h 50"/>
              <a:gd name="T78" fmla="*/ 68045342 w 65"/>
              <a:gd name="T79" fmla="*/ 2520950 h 50"/>
              <a:gd name="T80" fmla="*/ 73085679 w 65"/>
              <a:gd name="T81" fmla="*/ 0 h 50"/>
              <a:gd name="T82" fmla="*/ 73085679 w 65"/>
              <a:gd name="T83" fmla="*/ 7561263 h 50"/>
              <a:gd name="T84" fmla="*/ 73085679 w 65"/>
              <a:gd name="T85" fmla="*/ 17640300 h 50"/>
              <a:gd name="T86" fmla="*/ 73085679 w 65"/>
              <a:gd name="T87" fmla="*/ 22682200 h 50"/>
              <a:gd name="T88" fmla="*/ 73085679 w 65"/>
              <a:gd name="T89" fmla="*/ 30241875 h 50"/>
              <a:gd name="T90" fmla="*/ 80645391 w 65"/>
              <a:gd name="T91" fmla="*/ 30241875 h 50"/>
              <a:gd name="T92" fmla="*/ 95766402 w 65"/>
              <a:gd name="T93" fmla="*/ 35282188 h 50"/>
              <a:gd name="T94" fmla="*/ 103327701 w 65"/>
              <a:gd name="T95" fmla="*/ 35282188 h 50"/>
              <a:gd name="T96" fmla="*/ 118448711 w 65"/>
              <a:gd name="T97" fmla="*/ 35282188 h 50"/>
              <a:gd name="T98" fmla="*/ 126008423 w 65"/>
              <a:gd name="T99" fmla="*/ 35282188 h 50"/>
              <a:gd name="T100" fmla="*/ 141129434 w 65"/>
              <a:gd name="T101" fmla="*/ 35282188 h 50"/>
              <a:gd name="T102" fmla="*/ 153731070 w 65"/>
              <a:gd name="T103" fmla="*/ 40322500 h 50"/>
              <a:gd name="T104" fmla="*/ 163811744 w 65"/>
              <a:gd name="T105" fmla="*/ 40322500 h 5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5"/>
              <a:gd name="T160" fmla="*/ 0 h 50"/>
              <a:gd name="T161" fmla="*/ 65 w 65"/>
              <a:gd name="T162" fmla="*/ 50 h 5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5" h="50">
                <a:moveTo>
                  <a:pt x="65" y="16"/>
                </a:moveTo>
                <a:lnTo>
                  <a:pt x="65" y="21"/>
                </a:lnTo>
                <a:lnTo>
                  <a:pt x="65" y="28"/>
                </a:lnTo>
                <a:lnTo>
                  <a:pt x="65" y="34"/>
                </a:lnTo>
                <a:lnTo>
                  <a:pt x="65" y="41"/>
                </a:lnTo>
                <a:lnTo>
                  <a:pt x="61" y="41"/>
                </a:lnTo>
                <a:lnTo>
                  <a:pt x="56" y="39"/>
                </a:lnTo>
                <a:lnTo>
                  <a:pt x="50" y="39"/>
                </a:lnTo>
                <a:lnTo>
                  <a:pt x="47" y="39"/>
                </a:lnTo>
                <a:lnTo>
                  <a:pt x="41" y="39"/>
                </a:lnTo>
                <a:lnTo>
                  <a:pt x="38" y="37"/>
                </a:lnTo>
                <a:lnTo>
                  <a:pt x="32" y="37"/>
                </a:lnTo>
                <a:lnTo>
                  <a:pt x="29" y="37"/>
                </a:lnTo>
                <a:lnTo>
                  <a:pt x="29" y="41"/>
                </a:lnTo>
                <a:lnTo>
                  <a:pt x="29" y="43"/>
                </a:lnTo>
                <a:lnTo>
                  <a:pt x="29" y="46"/>
                </a:lnTo>
                <a:lnTo>
                  <a:pt x="29" y="50"/>
                </a:lnTo>
                <a:lnTo>
                  <a:pt x="25" y="46"/>
                </a:lnTo>
                <a:lnTo>
                  <a:pt x="21" y="43"/>
                </a:lnTo>
                <a:lnTo>
                  <a:pt x="18" y="39"/>
                </a:lnTo>
                <a:lnTo>
                  <a:pt x="14" y="37"/>
                </a:lnTo>
                <a:lnTo>
                  <a:pt x="10" y="32"/>
                </a:lnTo>
                <a:lnTo>
                  <a:pt x="7" y="30"/>
                </a:lnTo>
                <a:lnTo>
                  <a:pt x="3" y="27"/>
                </a:lnTo>
                <a:lnTo>
                  <a:pt x="0" y="23"/>
                </a:lnTo>
                <a:lnTo>
                  <a:pt x="1" y="21"/>
                </a:lnTo>
                <a:lnTo>
                  <a:pt x="3" y="19"/>
                </a:lnTo>
                <a:lnTo>
                  <a:pt x="5" y="18"/>
                </a:lnTo>
                <a:lnTo>
                  <a:pt x="7" y="18"/>
                </a:lnTo>
                <a:lnTo>
                  <a:pt x="9" y="16"/>
                </a:lnTo>
                <a:lnTo>
                  <a:pt x="10" y="14"/>
                </a:lnTo>
                <a:lnTo>
                  <a:pt x="12" y="12"/>
                </a:lnTo>
                <a:lnTo>
                  <a:pt x="14" y="12"/>
                </a:lnTo>
                <a:lnTo>
                  <a:pt x="16" y="10"/>
                </a:lnTo>
                <a:lnTo>
                  <a:pt x="18" y="9"/>
                </a:lnTo>
                <a:lnTo>
                  <a:pt x="20" y="7"/>
                </a:lnTo>
                <a:lnTo>
                  <a:pt x="21" y="5"/>
                </a:lnTo>
                <a:lnTo>
                  <a:pt x="23" y="3"/>
                </a:lnTo>
                <a:lnTo>
                  <a:pt x="25" y="3"/>
                </a:lnTo>
                <a:lnTo>
                  <a:pt x="27" y="1"/>
                </a:lnTo>
                <a:lnTo>
                  <a:pt x="29" y="0"/>
                </a:lnTo>
                <a:lnTo>
                  <a:pt x="29" y="3"/>
                </a:lnTo>
                <a:lnTo>
                  <a:pt x="29" y="7"/>
                </a:lnTo>
                <a:lnTo>
                  <a:pt x="29" y="9"/>
                </a:lnTo>
                <a:lnTo>
                  <a:pt x="29" y="12"/>
                </a:lnTo>
                <a:lnTo>
                  <a:pt x="32" y="12"/>
                </a:lnTo>
                <a:lnTo>
                  <a:pt x="38" y="14"/>
                </a:lnTo>
                <a:lnTo>
                  <a:pt x="41" y="14"/>
                </a:lnTo>
                <a:lnTo>
                  <a:pt x="47" y="14"/>
                </a:lnTo>
                <a:lnTo>
                  <a:pt x="50" y="14"/>
                </a:lnTo>
                <a:lnTo>
                  <a:pt x="56" y="14"/>
                </a:lnTo>
                <a:lnTo>
                  <a:pt x="61" y="16"/>
                </a:lnTo>
                <a:lnTo>
                  <a:pt x="65" y="1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11" name="Freeform 151"/>
          <p:cNvSpPr>
            <a:spLocks/>
          </p:cNvSpPr>
          <p:nvPr/>
        </p:nvSpPr>
        <p:spPr bwMode="auto">
          <a:xfrm>
            <a:off x="2786063" y="3021013"/>
            <a:ext cx="4762" cy="42862"/>
          </a:xfrm>
          <a:custGeom>
            <a:avLst/>
            <a:gdLst>
              <a:gd name="T0" fmla="*/ 5039783 w 3"/>
              <a:gd name="T1" fmla="*/ 68042631 h 27"/>
              <a:gd name="T2" fmla="*/ 7558881 w 3"/>
              <a:gd name="T3" fmla="*/ 63002378 h 27"/>
              <a:gd name="T4" fmla="*/ 7558881 w 3"/>
              <a:gd name="T5" fmla="*/ 45362283 h 27"/>
              <a:gd name="T6" fmla="*/ 7558881 w 3"/>
              <a:gd name="T7" fmla="*/ 30241522 h 27"/>
              <a:gd name="T8" fmla="*/ 7558881 w 3"/>
              <a:gd name="T9" fmla="*/ 12599841 h 27"/>
              <a:gd name="T10" fmla="*/ 7558881 w 3"/>
              <a:gd name="T11" fmla="*/ 0 h 27"/>
              <a:gd name="T12" fmla="*/ 0 w 3"/>
              <a:gd name="T13" fmla="*/ 0 h 27"/>
              <a:gd name="T14" fmla="*/ 0 w 3"/>
              <a:gd name="T15" fmla="*/ 12599841 h 27"/>
              <a:gd name="T16" fmla="*/ 0 w 3"/>
              <a:gd name="T17" fmla="*/ 30241522 h 27"/>
              <a:gd name="T18" fmla="*/ 0 w 3"/>
              <a:gd name="T19" fmla="*/ 45362283 h 27"/>
              <a:gd name="T20" fmla="*/ 0 w 3"/>
              <a:gd name="T21" fmla="*/ 63002378 h 27"/>
              <a:gd name="T22" fmla="*/ 5039783 w 3"/>
              <a:gd name="T23" fmla="*/ 57962124 h 27"/>
              <a:gd name="T24" fmla="*/ 0 w 3"/>
              <a:gd name="T25" fmla="*/ 63002378 h 27"/>
              <a:gd name="T26" fmla="*/ 0 w 3"/>
              <a:gd name="T27" fmla="*/ 68042631 h 27"/>
              <a:gd name="T28" fmla="*/ 5039783 w 3"/>
              <a:gd name="T29" fmla="*/ 68042631 h 27"/>
              <a:gd name="T30" fmla="*/ 7558881 w 3"/>
              <a:gd name="T31" fmla="*/ 68042631 h 27"/>
              <a:gd name="T32" fmla="*/ 7558881 w 3"/>
              <a:gd name="T33" fmla="*/ 63002378 h 27"/>
              <a:gd name="T34" fmla="*/ 5039783 w 3"/>
              <a:gd name="T35" fmla="*/ 68042631 h 2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"/>
              <a:gd name="T55" fmla="*/ 0 h 27"/>
              <a:gd name="T56" fmla="*/ 3 w 3"/>
              <a:gd name="T57" fmla="*/ 27 h 2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" h="27">
                <a:moveTo>
                  <a:pt x="2" y="27"/>
                </a:moveTo>
                <a:lnTo>
                  <a:pt x="3" y="25"/>
                </a:lnTo>
                <a:lnTo>
                  <a:pt x="3" y="18"/>
                </a:lnTo>
                <a:lnTo>
                  <a:pt x="3" y="12"/>
                </a:lnTo>
                <a:lnTo>
                  <a:pt x="3" y="5"/>
                </a:lnTo>
                <a:lnTo>
                  <a:pt x="3" y="0"/>
                </a:lnTo>
                <a:lnTo>
                  <a:pt x="0" y="0"/>
                </a:lnTo>
                <a:lnTo>
                  <a:pt x="0" y="5"/>
                </a:lnTo>
                <a:lnTo>
                  <a:pt x="0" y="12"/>
                </a:lnTo>
                <a:lnTo>
                  <a:pt x="0" y="18"/>
                </a:lnTo>
                <a:lnTo>
                  <a:pt x="0" y="25"/>
                </a:lnTo>
                <a:lnTo>
                  <a:pt x="2" y="23"/>
                </a:lnTo>
                <a:lnTo>
                  <a:pt x="0" y="25"/>
                </a:lnTo>
                <a:lnTo>
                  <a:pt x="0" y="27"/>
                </a:lnTo>
                <a:lnTo>
                  <a:pt x="2" y="27"/>
                </a:lnTo>
                <a:lnTo>
                  <a:pt x="3" y="27"/>
                </a:lnTo>
                <a:lnTo>
                  <a:pt x="3" y="25"/>
                </a:lnTo>
                <a:lnTo>
                  <a:pt x="2" y="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12" name="Freeform 152"/>
          <p:cNvSpPr>
            <a:spLocks/>
          </p:cNvSpPr>
          <p:nvPr/>
        </p:nvSpPr>
        <p:spPr bwMode="auto">
          <a:xfrm>
            <a:off x="2728913" y="3052763"/>
            <a:ext cx="60325" cy="11112"/>
          </a:xfrm>
          <a:custGeom>
            <a:avLst/>
            <a:gdLst>
              <a:gd name="T0" fmla="*/ 7559675 w 38"/>
              <a:gd name="T1" fmla="*/ 2519249 h 7"/>
              <a:gd name="T2" fmla="*/ 5040313 w 38"/>
              <a:gd name="T3" fmla="*/ 7559335 h 7"/>
              <a:gd name="T4" fmla="*/ 12599988 w 38"/>
              <a:gd name="T5" fmla="*/ 7559335 h 7"/>
              <a:gd name="T6" fmla="*/ 27720925 w 38"/>
              <a:gd name="T7" fmla="*/ 7559335 h 7"/>
              <a:gd name="T8" fmla="*/ 35282188 w 38"/>
              <a:gd name="T9" fmla="*/ 12599421 h 7"/>
              <a:gd name="T10" fmla="*/ 50403125 w 38"/>
              <a:gd name="T11" fmla="*/ 12599421 h 7"/>
              <a:gd name="T12" fmla="*/ 57962800 w 38"/>
              <a:gd name="T13" fmla="*/ 12599421 h 7"/>
              <a:gd name="T14" fmla="*/ 73083738 w 38"/>
              <a:gd name="T15" fmla="*/ 12599421 h 7"/>
              <a:gd name="T16" fmla="*/ 85685313 w 38"/>
              <a:gd name="T17" fmla="*/ 17639506 h 7"/>
              <a:gd name="T18" fmla="*/ 95765938 w 38"/>
              <a:gd name="T19" fmla="*/ 17639506 h 7"/>
              <a:gd name="T20" fmla="*/ 95765938 w 38"/>
              <a:gd name="T21" fmla="*/ 7559335 h 7"/>
              <a:gd name="T22" fmla="*/ 85685313 w 38"/>
              <a:gd name="T23" fmla="*/ 7559335 h 7"/>
              <a:gd name="T24" fmla="*/ 73083738 w 38"/>
              <a:gd name="T25" fmla="*/ 2519249 h 7"/>
              <a:gd name="T26" fmla="*/ 57962800 w 38"/>
              <a:gd name="T27" fmla="*/ 2519249 h 7"/>
              <a:gd name="T28" fmla="*/ 50403125 w 38"/>
              <a:gd name="T29" fmla="*/ 2519249 h 7"/>
              <a:gd name="T30" fmla="*/ 35282188 w 38"/>
              <a:gd name="T31" fmla="*/ 2519249 h 7"/>
              <a:gd name="T32" fmla="*/ 27720925 w 38"/>
              <a:gd name="T33" fmla="*/ 2519249 h 7"/>
              <a:gd name="T34" fmla="*/ 12599988 w 38"/>
              <a:gd name="T35" fmla="*/ 0 h 7"/>
              <a:gd name="T36" fmla="*/ 5040313 w 38"/>
              <a:gd name="T37" fmla="*/ 0 h 7"/>
              <a:gd name="T38" fmla="*/ 0 w 38"/>
              <a:gd name="T39" fmla="*/ 2519249 h 7"/>
              <a:gd name="T40" fmla="*/ 5040313 w 38"/>
              <a:gd name="T41" fmla="*/ 0 h 7"/>
              <a:gd name="T42" fmla="*/ 0 w 38"/>
              <a:gd name="T43" fmla="*/ 0 h 7"/>
              <a:gd name="T44" fmla="*/ 0 w 38"/>
              <a:gd name="T45" fmla="*/ 2519249 h 7"/>
              <a:gd name="T46" fmla="*/ 0 w 38"/>
              <a:gd name="T47" fmla="*/ 7559335 h 7"/>
              <a:gd name="T48" fmla="*/ 5040313 w 38"/>
              <a:gd name="T49" fmla="*/ 7559335 h 7"/>
              <a:gd name="T50" fmla="*/ 7559675 w 38"/>
              <a:gd name="T51" fmla="*/ 2519249 h 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7"/>
              <a:gd name="T80" fmla="*/ 38 w 38"/>
              <a:gd name="T81" fmla="*/ 7 h 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7">
                <a:moveTo>
                  <a:pt x="3" y="1"/>
                </a:moveTo>
                <a:lnTo>
                  <a:pt x="2" y="3"/>
                </a:lnTo>
                <a:lnTo>
                  <a:pt x="5" y="3"/>
                </a:lnTo>
                <a:lnTo>
                  <a:pt x="11" y="3"/>
                </a:lnTo>
                <a:lnTo>
                  <a:pt x="14" y="5"/>
                </a:lnTo>
                <a:lnTo>
                  <a:pt x="20" y="5"/>
                </a:lnTo>
                <a:lnTo>
                  <a:pt x="23" y="5"/>
                </a:lnTo>
                <a:lnTo>
                  <a:pt x="29" y="5"/>
                </a:lnTo>
                <a:lnTo>
                  <a:pt x="34" y="7"/>
                </a:lnTo>
                <a:lnTo>
                  <a:pt x="38" y="7"/>
                </a:lnTo>
                <a:lnTo>
                  <a:pt x="38" y="3"/>
                </a:lnTo>
                <a:lnTo>
                  <a:pt x="34" y="3"/>
                </a:lnTo>
                <a:lnTo>
                  <a:pt x="29" y="1"/>
                </a:lnTo>
                <a:lnTo>
                  <a:pt x="23" y="1"/>
                </a:lnTo>
                <a:lnTo>
                  <a:pt x="20" y="1"/>
                </a:lnTo>
                <a:lnTo>
                  <a:pt x="14" y="1"/>
                </a:lnTo>
                <a:lnTo>
                  <a:pt x="11" y="1"/>
                </a:lnTo>
                <a:lnTo>
                  <a:pt x="5" y="0"/>
                </a:lnTo>
                <a:lnTo>
                  <a:pt x="2" y="0"/>
                </a:lnTo>
                <a:lnTo>
                  <a:pt x="0" y="1"/>
                </a:ln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  <a:lnTo>
                  <a:pt x="0" y="3"/>
                </a:lnTo>
                <a:lnTo>
                  <a:pt x="2" y="3"/>
                </a:lnTo>
                <a:lnTo>
                  <a:pt x="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13" name="Freeform 153"/>
          <p:cNvSpPr>
            <a:spLocks/>
          </p:cNvSpPr>
          <p:nvPr/>
        </p:nvSpPr>
        <p:spPr bwMode="auto">
          <a:xfrm>
            <a:off x="2728913" y="3054350"/>
            <a:ext cx="4762" cy="23813"/>
          </a:xfrm>
          <a:custGeom>
            <a:avLst/>
            <a:gdLst>
              <a:gd name="T0" fmla="*/ 0 w 3"/>
              <a:gd name="T1" fmla="*/ 37803931 h 15"/>
              <a:gd name="T2" fmla="*/ 7558881 w 3"/>
              <a:gd name="T3" fmla="*/ 32763513 h 15"/>
              <a:gd name="T4" fmla="*/ 7558881 w 3"/>
              <a:gd name="T5" fmla="*/ 22682676 h 15"/>
              <a:gd name="T6" fmla="*/ 7558881 w 3"/>
              <a:gd name="T7" fmla="*/ 15121255 h 15"/>
              <a:gd name="T8" fmla="*/ 7558881 w 3"/>
              <a:gd name="T9" fmla="*/ 10080837 h 15"/>
              <a:gd name="T10" fmla="*/ 7558881 w 3"/>
              <a:gd name="T11" fmla="*/ 0 h 15"/>
              <a:gd name="T12" fmla="*/ 0 w 3"/>
              <a:gd name="T13" fmla="*/ 0 h 15"/>
              <a:gd name="T14" fmla="*/ 0 w 3"/>
              <a:gd name="T15" fmla="*/ 10080837 h 15"/>
              <a:gd name="T16" fmla="*/ 0 w 3"/>
              <a:gd name="T17" fmla="*/ 15121255 h 15"/>
              <a:gd name="T18" fmla="*/ 0 w 3"/>
              <a:gd name="T19" fmla="*/ 22682676 h 15"/>
              <a:gd name="T20" fmla="*/ 0 w 3"/>
              <a:gd name="T21" fmla="*/ 32763513 h 15"/>
              <a:gd name="T22" fmla="*/ 7558881 w 3"/>
              <a:gd name="T23" fmla="*/ 27723095 h 15"/>
              <a:gd name="T24" fmla="*/ 0 w 3"/>
              <a:gd name="T25" fmla="*/ 32763513 h 15"/>
              <a:gd name="T26" fmla="*/ 0 w 3"/>
              <a:gd name="T27" fmla="*/ 37803931 h 15"/>
              <a:gd name="T28" fmla="*/ 5039783 w 3"/>
              <a:gd name="T29" fmla="*/ 37803931 h 15"/>
              <a:gd name="T30" fmla="*/ 7558881 w 3"/>
              <a:gd name="T31" fmla="*/ 37803931 h 15"/>
              <a:gd name="T32" fmla="*/ 7558881 w 3"/>
              <a:gd name="T33" fmla="*/ 32763513 h 15"/>
              <a:gd name="T34" fmla="*/ 0 w 3"/>
              <a:gd name="T35" fmla="*/ 37803931 h 1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"/>
              <a:gd name="T55" fmla="*/ 0 h 15"/>
              <a:gd name="T56" fmla="*/ 3 w 3"/>
              <a:gd name="T57" fmla="*/ 15 h 1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" h="15">
                <a:moveTo>
                  <a:pt x="0" y="15"/>
                </a:moveTo>
                <a:lnTo>
                  <a:pt x="3" y="13"/>
                </a:lnTo>
                <a:lnTo>
                  <a:pt x="3" y="9"/>
                </a:lnTo>
                <a:lnTo>
                  <a:pt x="3" y="6"/>
                </a:lnTo>
                <a:lnTo>
                  <a:pt x="3" y="4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6"/>
                </a:lnTo>
                <a:lnTo>
                  <a:pt x="0" y="9"/>
                </a:lnTo>
                <a:lnTo>
                  <a:pt x="0" y="13"/>
                </a:lnTo>
                <a:lnTo>
                  <a:pt x="3" y="11"/>
                </a:lnTo>
                <a:lnTo>
                  <a:pt x="0" y="13"/>
                </a:lnTo>
                <a:lnTo>
                  <a:pt x="0" y="15"/>
                </a:lnTo>
                <a:lnTo>
                  <a:pt x="2" y="15"/>
                </a:lnTo>
                <a:lnTo>
                  <a:pt x="3" y="15"/>
                </a:lnTo>
                <a:lnTo>
                  <a:pt x="3" y="13"/>
                </a:lnTo>
                <a:lnTo>
                  <a:pt x="0" y="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14" name="Freeform 154"/>
          <p:cNvSpPr>
            <a:spLocks/>
          </p:cNvSpPr>
          <p:nvPr/>
        </p:nvSpPr>
        <p:spPr bwMode="auto">
          <a:xfrm>
            <a:off x="2682875" y="3028950"/>
            <a:ext cx="50800" cy="49213"/>
          </a:xfrm>
          <a:custGeom>
            <a:avLst/>
            <a:gdLst>
              <a:gd name="T0" fmla="*/ 5040313 w 32"/>
              <a:gd name="T1" fmla="*/ 0 h 31"/>
              <a:gd name="T2" fmla="*/ 0 w 32"/>
              <a:gd name="T3" fmla="*/ 5040364 h 31"/>
              <a:gd name="T4" fmla="*/ 7559675 w 32"/>
              <a:gd name="T5" fmla="*/ 15121091 h 31"/>
              <a:gd name="T6" fmla="*/ 17640300 w 32"/>
              <a:gd name="T7" fmla="*/ 22682430 h 31"/>
              <a:gd name="T8" fmla="*/ 27720925 w 32"/>
              <a:gd name="T9" fmla="*/ 32763158 h 31"/>
              <a:gd name="T10" fmla="*/ 35282188 w 32"/>
              <a:gd name="T11" fmla="*/ 40322910 h 31"/>
              <a:gd name="T12" fmla="*/ 45362813 w 32"/>
              <a:gd name="T13" fmla="*/ 50403637 h 31"/>
              <a:gd name="T14" fmla="*/ 55443438 w 32"/>
              <a:gd name="T15" fmla="*/ 60484365 h 31"/>
              <a:gd name="T16" fmla="*/ 63003113 w 32"/>
              <a:gd name="T17" fmla="*/ 68045704 h 31"/>
              <a:gd name="T18" fmla="*/ 73083738 w 32"/>
              <a:gd name="T19" fmla="*/ 78126431 h 31"/>
              <a:gd name="T20" fmla="*/ 80645000 w 32"/>
              <a:gd name="T21" fmla="*/ 68045704 h 31"/>
              <a:gd name="T22" fmla="*/ 73083738 w 32"/>
              <a:gd name="T23" fmla="*/ 60484365 h 31"/>
              <a:gd name="T24" fmla="*/ 63003113 w 32"/>
              <a:gd name="T25" fmla="*/ 50403637 h 31"/>
              <a:gd name="T26" fmla="*/ 55443438 w 32"/>
              <a:gd name="T27" fmla="*/ 45363273 h 31"/>
              <a:gd name="T28" fmla="*/ 45362813 w 32"/>
              <a:gd name="T29" fmla="*/ 37803522 h 31"/>
              <a:gd name="T30" fmla="*/ 35282188 w 32"/>
              <a:gd name="T31" fmla="*/ 27722794 h 31"/>
              <a:gd name="T32" fmla="*/ 27720925 w 32"/>
              <a:gd name="T33" fmla="*/ 17642067 h 31"/>
              <a:gd name="T34" fmla="*/ 17640300 w 32"/>
              <a:gd name="T35" fmla="*/ 10080727 h 31"/>
              <a:gd name="T36" fmla="*/ 7559675 w 32"/>
              <a:gd name="T37" fmla="*/ 0 h 31"/>
              <a:gd name="T38" fmla="*/ 7559675 w 32"/>
              <a:gd name="T39" fmla="*/ 5040364 h 31"/>
              <a:gd name="T40" fmla="*/ 7559675 w 32"/>
              <a:gd name="T41" fmla="*/ 0 h 31"/>
              <a:gd name="T42" fmla="*/ 5040313 w 32"/>
              <a:gd name="T43" fmla="*/ 0 h 31"/>
              <a:gd name="T44" fmla="*/ 0 w 32"/>
              <a:gd name="T45" fmla="*/ 0 h 31"/>
              <a:gd name="T46" fmla="*/ 0 w 32"/>
              <a:gd name="T47" fmla="*/ 5040364 h 31"/>
              <a:gd name="T48" fmla="*/ 5040313 w 32"/>
              <a:gd name="T49" fmla="*/ 0 h 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2"/>
              <a:gd name="T76" fmla="*/ 0 h 31"/>
              <a:gd name="T77" fmla="*/ 32 w 32"/>
              <a:gd name="T78" fmla="*/ 31 h 3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2" h="31">
                <a:moveTo>
                  <a:pt x="2" y="0"/>
                </a:moveTo>
                <a:lnTo>
                  <a:pt x="0" y="2"/>
                </a:lnTo>
                <a:lnTo>
                  <a:pt x="3" y="6"/>
                </a:lnTo>
                <a:lnTo>
                  <a:pt x="7" y="9"/>
                </a:lnTo>
                <a:lnTo>
                  <a:pt x="11" y="13"/>
                </a:lnTo>
                <a:lnTo>
                  <a:pt x="14" y="16"/>
                </a:lnTo>
                <a:lnTo>
                  <a:pt x="18" y="20"/>
                </a:lnTo>
                <a:lnTo>
                  <a:pt x="22" y="24"/>
                </a:lnTo>
                <a:lnTo>
                  <a:pt x="25" y="27"/>
                </a:lnTo>
                <a:lnTo>
                  <a:pt x="29" y="31"/>
                </a:lnTo>
                <a:lnTo>
                  <a:pt x="32" y="27"/>
                </a:lnTo>
                <a:lnTo>
                  <a:pt x="29" y="24"/>
                </a:lnTo>
                <a:lnTo>
                  <a:pt x="25" y="20"/>
                </a:lnTo>
                <a:lnTo>
                  <a:pt x="22" y="18"/>
                </a:lnTo>
                <a:lnTo>
                  <a:pt x="18" y="15"/>
                </a:lnTo>
                <a:lnTo>
                  <a:pt x="14" y="11"/>
                </a:lnTo>
                <a:lnTo>
                  <a:pt x="11" y="7"/>
                </a:lnTo>
                <a:lnTo>
                  <a:pt x="7" y="4"/>
                </a:lnTo>
                <a:lnTo>
                  <a:pt x="3" y="0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15" name="Freeform 155"/>
          <p:cNvSpPr>
            <a:spLocks/>
          </p:cNvSpPr>
          <p:nvPr/>
        </p:nvSpPr>
        <p:spPr bwMode="auto">
          <a:xfrm>
            <a:off x="2686050" y="3011488"/>
            <a:ext cx="25400" cy="20637"/>
          </a:xfrm>
          <a:custGeom>
            <a:avLst/>
            <a:gdLst>
              <a:gd name="T0" fmla="*/ 35282188 w 16"/>
              <a:gd name="T1" fmla="*/ 0 h 13"/>
              <a:gd name="T2" fmla="*/ 30241875 w 16"/>
              <a:gd name="T3" fmla="*/ 5040190 h 13"/>
              <a:gd name="T4" fmla="*/ 25201563 w 16"/>
              <a:gd name="T5" fmla="*/ 5040190 h 13"/>
              <a:gd name="T6" fmla="*/ 22680613 w 16"/>
              <a:gd name="T7" fmla="*/ 10080381 h 13"/>
              <a:gd name="T8" fmla="*/ 17640300 w 16"/>
              <a:gd name="T9" fmla="*/ 15120571 h 13"/>
              <a:gd name="T10" fmla="*/ 12599988 w 16"/>
              <a:gd name="T11" fmla="*/ 20160762 h 13"/>
              <a:gd name="T12" fmla="*/ 7559675 w 16"/>
              <a:gd name="T13" fmla="*/ 20160762 h 13"/>
              <a:gd name="T14" fmla="*/ 2520950 w 16"/>
              <a:gd name="T15" fmla="*/ 22680063 h 13"/>
              <a:gd name="T16" fmla="*/ 0 w 16"/>
              <a:gd name="T17" fmla="*/ 27720253 h 13"/>
              <a:gd name="T18" fmla="*/ 2520950 w 16"/>
              <a:gd name="T19" fmla="*/ 32760444 h 13"/>
              <a:gd name="T20" fmla="*/ 7559675 w 16"/>
              <a:gd name="T21" fmla="*/ 32760444 h 13"/>
              <a:gd name="T22" fmla="*/ 12599988 w 16"/>
              <a:gd name="T23" fmla="*/ 27720253 h 13"/>
              <a:gd name="T24" fmla="*/ 17640300 w 16"/>
              <a:gd name="T25" fmla="*/ 22680063 h 13"/>
              <a:gd name="T26" fmla="*/ 22680613 w 16"/>
              <a:gd name="T27" fmla="*/ 20160762 h 13"/>
              <a:gd name="T28" fmla="*/ 25201563 w 16"/>
              <a:gd name="T29" fmla="*/ 20160762 h 13"/>
              <a:gd name="T30" fmla="*/ 30241875 w 16"/>
              <a:gd name="T31" fmla="*/ 15120571 h 13"/>
              <a:gd name="T32" fmla="*/ 35282188 w 16"/>
              <a:gd name="T33" fmla="*/ 10080381 h 13"/>
              <a:gd name="T34" fmla="*/ 40322500 w 16"/>
              <a:gd name="T35" fmla="*/ 5040190 h 13"/>
              <a:gd name="T36" fmla="*/ 40322500 w 16"/>
              <a:gd name="T37" fmla="*/ 0 h 13"/>
              <a:gd name="T38" fmla="*/ 35282188 w 16"/>
              <a:gd name="T39" fmla="*/ 0 h 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6"/>
              <a:gd name="T61" fmla="*/ 0 h 13"/>
              <a:gd name="T62" fmla="*/ 16 w 16"/>
              <a:gd name="T63" fmla="*/ 13 h 1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6" h="13">
                <a:moveTo>
                  <a:pt x="14" y="0"/>
                </a:moveTo>
                <a:lnTo>
                  <a:pt x="12" y="2"/>
                </a:lnTo>
                <a:lnTo>
                  <a:pt x="10" y="2"/>
                </a:lnTo>
                <a:lnTo>
                  <a:pt x="9" y="4"/>
                </a:lnTo>
                <a:lnTo>
                  <a:pt x="7" y="6"/>
                </a:lnTo>
                <a:lnTo>
                  <a:pt x="5" y="8"/>
                </a:lnTo>
                <a:lnTo>
                  <a:pt x="3" y="8"/>
                </a:lnTo>
                <a:lnTo>
                  <a:pt x="1" y="9"/>
                </a:lnTo>
                <a:lnTo>
                  <a:pt x="0" y="11"/>
                </a:lnTo>
                <a:lnTo>
                  <a:pt x="1" y="13"/>
                </a:lnTo>
                <a:lnTo>
                  <a:pt x="3" y="13"/>
                </a:lnTo>
                <a:lnTo>
                  <a:pt x="5" y="11"/>
                </a:lnTo>
                <a:lnTo>
                  <a:pt x="7" y="9"/>
                </a:lnTo>
                <a:lnTo>
                  <a:pt x="9" y="8"/>
                </a:lnTo>
                <a:lnTo>
                  <a:pt x="10" y="8"/>
                </a:lnTo>
                <a:lnTo>
                  <a:pt x="12" y="6"/>
                </a:lnTo>
                <a:lnTo>
                  <a:pt x="14" y="4"/>
                </a:lnTo>
                <a:lnTo>
                  <a:pt x="16" y="2"/>
                </a:lnTo>
                <a:lnTo>
                  <a:pt x="16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16" name="Freeform 156"/>
          <p:cNvSpPr>
            <a:spLocks/>
          </p:cNvSpPr>
          <p:nvPr/>
        </p:nvSpPr>
        <p:spPr bwMode="auto">
          <a:xfrm>
            <a:off x="2708275" y="2992438"/>
            <a:ext cx="25400" cy="22225"/>
          </a:xfrm>
          <a:custGeom>
            <a:avLst/>
            <a:gdLst>
              <a:gd name="T0" fmla="*/ 40322500 w 16"/>
              <a:gd name="T1" fmla="*/ 5040313 h 14"/>
              <a:gd name="T2" fmla="*/ 37801550 w 16"/>
              <a:gd name="T3" fmla="*/ 0 h 14"/>
              <a:gd name="T4" fmla="*/ 32761238 w 16"/>
              <a:gd name="T5" fmla="*/ 5040313 h 14"/>
              <a:gd name="T6" fmla="*/ 22680613 w 16"/>
              <a:gd name="T7" fmla="*/ 7561263 h 14"/>
              <a:gd name="T8" fmla="*/ 22680613 w 16"/>
              <a:gd name="T9" fmla="*/ 12601575 h 14"/>
              <a:gd name="T10" fmla="*/ 17640300 w 16"/>
              <a:gd name="T11" fmla="*/ 12601575 h 14"/>
              <a:gd name="T12" fmla="*/ 15120938 w 16"/>
              <a:gd name="T13" fmla="*/ 17641888 h 14"/>
              <a:gd name="T14" fmla="*/ 10080625 w 16"/>
              <a:gd name="T15" fmla="*/ 22682200 h 14"/>
              <a:gd name="T16" fmla="*/ 5040313 w 16"/>
              <a:gd name="T17" fmla="*/ 27722513 h 14"/>
              <a:gd name="T18" fmla="*/ 0 w 16"/>
              <a:gd name="T19" fmla="*/ 30241875 h 14"/>
              <a:gd name="T20" fmla="*/ 5040313 w 16"/>
              <a:gd name="T21" fmla="*/ 35282188 h 14"/>
              <a:gd name="T22" fmla="*/ 10080625 w 16"/>
              <a:gd name="T23" fmla="*/ 30241875 h 14"/>
              <a:gd name="T24" fmla="*/ 15120938 w 16"/>
              <a:gd name="T25" fmla="*/ 30241875 h 14"/>
              <a:gd name="T26" fmla="*/ 17640300 w 16"/>
              <a:gd name="T27" fmla="*/ 27722513 h 14"/>
              <a:gd name="T28" fmla="*/ 22680613 w 16"/>
              <a:gd name="T29" fmla="*/ 22682200 h 14"/>
              <a:gd name="T30" fmla="*/ 22680613 w 16"/>
              <a:gd name="T31" fmla="*/ 17641888 h 14"/>
              <a:gd name="T32" fmla="*/ 27720925 w 16"/>
              <a:gd name="T33" fmla="*/ 12601575 h 14"/>
              <a:gd name="T34" fmla="*/ 37801550 w 16"/>
              <a:gd name="T35" fmla="*/ 12601575 h 14"/>
              <a:gd name="T36" fmla="*/ 40322500 w 16"/>
              <a:gd name="T37" fmla="*/ 7561263 h 14"/>
              <a:gd name="T38" fmla="*/ 32761238 w 16"/>
              <a:gd name="T39" fmla="*/ 5040313 h 14"/>
              <a:gd name="T40" fmla="*/ 40322500 w 16"/>
              <a:gd name="T41" fmla="*/ 7561263 h 14"/>
              <a:gd name="T42" fmla="*/ 40322500 w 16"/>
              <a:gd name="T43" fmla="*/ 5040313 h 14"/>
              <a:gd name="T44" fmla="*/ 37801550 w 16"/>
              <a:gd name="T45" fmla="*/ 0 h 14"/>
              <a:gd name="T46" fmla="*/ 40322500 w 16"/>
              <a:gd name="T47" fmla="*/ 5040313 h 1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6"/>
              <a:gd name="T73" fmla="*/ 0 h 14"/>
              <a:gd name="T74" fmla="*/ 16 w 16"/>
              <a:gd name="T75" fmla="*/ 14 h 1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6" h="14">
                <a:moveTo>
                  <a:pt x="16" y="2"/>
                </a:moveTo>
                <a:lnTo>
                  <a:pt x="15" y="0"/>
                </a:lnTo>
                <a:lnTo>
                  <a:pt x="13" y="2"/>
                </a:lnTo>
                <a:lnTo>
                  <a:pt x="9" y="3"/>
                </a:lnTo>
                <a:lnTo>
                  <a:pt x="9" y="5"/>
                </a:lnTo>
                <a:lnTo>
                  <a:pt x="7" y="5"/>
                </a:lnTo>
                <a:lnTo>
                  <a:pt x="6" y="7"/>
                </a:lnTo>
                <a:lnTo>
                  <a:pt x="4" y="9"/>
                </a:lnTo>
                <a:lnTo>
                  <a:pt x="2" y="11"/>
                </a:lnTo>
                <a:lnTo>
                  <a:pt x="0" y="12"/>
                </a:lnTo>
                <a:lnTo>
                  <a:pt x="2" y="14"/>
                </a:lnTo>
                <a:lnTo>
                  <a:pt x="4" y="12"/>
                </a:lnTo>
                <a:lnTo>
                  <a:pt x="6" y="12"/>
                </a:lnTo>
                <a:lnTo>
                  <a:pt x="7" y="11"/>
                </a:lnTo>
                <a:lnTo>
                  <a:pt x="9" y="9"/>
                </a:lnTo>
                <a:lnTo>
                  <a:pt x="9" y="7"/>
                </a:lnTo>
                <a:lnTo>
                  <a:pt x="11" y="5"/>
                </a:lnTo>
                <a:lnTo>
                  <a:pt x="15" y="5"/>
                </a:lnTo>
                <a:lnTo>
                  <a:pt x="16" y="3"/>
                </a:lnTo>
                <a:lnTo>
                  <a:pt x="13" y="2"/>
                </a:lnTo>
                <a:lnTo>
                  <a:pt x="16" y="3"/>
                </a:lnTo>
                <a:lnTo>
                  <a:pt x="16" y="2"/>
                </a:lnTo>
                <a:lnTo>
                  <a:pt x="15" y="0"/>
                </a:lnTo>
                <a:lnTo>
                  <a:pt x="16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17" name="Freeform 157"/>
          <p:cNvSpPr>
            <a:spLocks/>
          </p:cNvSpPr>
          <p:nvPr/>
        </p:nvSpPr>
        <p:spPr bwMode="auto">
          <a:xfrm>
            <a:off x="2728913" y="2995613"/>
            <a:ext cx="4762" cy="22225"/>
          </a:xfrm>
          <a:custGeom>
            <a:avLst/>
            <a:gdLst>
              <a:gd name="T0" fmla="*/ 5039783 w 3"/>
              <a:gd name="T1" fmla="*/ 25201563 h 14"/>
              <a:gd name="T2" fmla="*/ 7558881 w 3"/>
              <a:gd name="T3" fmla="*/ 30241875 h 14"/>
              <a:gd name="T4" fmla="*/ 7558881 w 3"/>
              <a:gd name="T5" fmla="*/ 22682200 h 14"/>
              <a:gd name="T6" fmla="*/ 7558881 w 3"/>
              <a:gd name="T7" fmla="*/ 17641888 h 14"/>
              <a:gd name="T8" fmla="*/ 7558881 w 3"/>
              <a:gd name="T9" fmla="*/ 7561263 h 14"/>
              <a:gd name="T10" fmla="*/ 7558881 w 3"/>
              <a:gd name="T11" fmla="*/ 0 h 14"/>
              <a:gd name="T12" fmla="*/ 0 w 3"/>
              <a:gd name="T13" fmla="*/ 0 h 14"/>
              <a:gd name="T14" fmla="*/ 0 w 3"/>
              <a:gd name="T15" fmla="*/ 7561263 h 14"/>
              <a:gd name="T16" fmla="*/ 0 w 3"/>
              <a:gd name="T17" fmla="*/ 17641888 h 14"/>
              <a:gd name="T18" fmla="*/ 0 w 3"/>
              <a:gd name="T19" fmla="*/ 22682200 h 14"/>
              <a:gd name="T20" fmla="*/ 0 w 3"/>
              <a:gd name="T21" fmla="*/ 30241875 h 14"/>
              <a:gd name="T22" fmla="*/ 5039783 w 3"/>
              <a:gd name="T23" fmla="*/ 35282188 h 14"/>
              <a:gd name="T24" fmla="*/ 0 w 3"/>
              <a:gd name="T25" fmla="*/ 30241875 h 14"/>
              <a:gd name="T26" fmla="*/ 0 w 3"/>
              <a:gd name="T27" fmla="*/ 35282188 h 14"/>
              <a:gd name="T28" fmla="*/ 5039783 w 3"/>
              <a:gd name="T29" fmla="*/ 35282188 h 14"/>
              <a:gd name="T30" fmla="*/ 7558881 w 3"/>
              <a:gd name="T31" fmla="*/ 35282188 h 14"/>
              <a:gd name="T32" fmla="*/ 7558881 w 3"/>
              <a:gd name="T33" fmla="*/ 30241875 h 14"/>
              <a:gd name="T34" fmla="*/ 5039783 w 3"/>
              <a:gd name="T35" fmla="*/ 25201563 h 1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"/>
              <a:gd name="T55" fmla="*/ 0 h 14"/>
              <a:gd name="T56" fmla="*/ 3 w 3"/>
              <a:gd name="T57" fmla="*/ 14 h 1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" h="14">
                <a:moveTo>
                  <a:pt x="2" y="10"/>
                </a:moveTo>
                <a:lnTo>
                  <a:pt x="3" y="12"/>
                </a:lnTo>
                <a:lnTo>
                  <a:pt x="3" y="9"/>
                </a:lnTo>
                <a:lnTo>
                  <a:pt x="3" y="7"/>
                </a:lnTo>
                <a:lnTo>
                  <a:pt x="3" y="3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0" y="7"/>
                </a:lnTo>
                <a:lnTo>
                  <a:pt x="0" y="9"/>
                </a:lnTo>
                <a:lnTo>
                  <a:pt x="0" y="12"/>
                </a:lnTo>
                <a:lnTo>
                  <a:pt x="2" y="14"/>
                </a:lnTo>
                <a:lnTo>
                  <a:pt x="0" y="12"/>
                </a:lnTo>
                <a:lnTo>
                  <a:pt x="0" y="14"/>
                </a:lnTo>
                <a:lnTo>
                  <a:pt x="2" y="14"/>
                </a:lnTo>
                <a:lnTo>
                  <a:pt x="3" y="14"/>
                </a:lnTo>
                <a:lnTo>
                  <a:pt x="3" y="12"/>
                </a:lnTo>
                <a:lnTo>
                  <a:pt x="2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18" name="Freeform 158"/>
          <p:cNvSpPr>
            <a:spLocks/>
          </p:cNvSpPr>
          <p:nvPr/>
        </p:nvSpPr>
        <p:spPr bwMode="auto">
          <a:xfrm>
            <a:off x="2732088" y="3011488"/>
            <a:ext cx="58737" cy="12700"/>
          </a:xfrm>
          <a:custGeom>
            <a:avLst/>
            <a:gdLst>
              <a:gd name="T0" fmla="*/ 93244194 w 37"/>
              <a:gd name="T1" fmla="*/ 15120938 h 8"/>
              <a:gd name="T2" fmla="*/ 90724853 w 37"/>
              <a:gd name="T3" fmla="*/ 10080625 h 8"/>
              <a:gd name="T4" fmla="*/ 80644314 w 37"/>
              <a:gd name="T5" fmla="*/ 10080625 h 8"/>
              <a:gd name="T6" fmla="*/ 68042846 w 37"/>
              <a:gd name="T7" fmla="*/ 5040313 h 8"/>
              <a:gd name="T8" fmla="*/ 52922037 w 37"/>
              <a:gd name="T9" fmla="*/ 5040313 h 8"/>
              <a:gd name="T10" fmla="*/ 45362426 w 37"/>
              <a:gd name="T11" fmla="*/ 5040313 h 8"/>
              <a:gd name="T12" fmla="*/ 30241618 w 37"/>
              <a:gd name="T13" fmla="*/ 5040313 h 8"/>
              <a:gd name="T14" fmla="*/ 22680419 w 37"/>
              <a:gd name="T15" fmla="*/ 5040313 h 8"/>
              <a:gd name="T16" fmla="*/ 7559611 w 37"/>
              <a:gd name="T17" fmla="*/ 0 h 8"/>
              <a:gd name="T18" fmla="*/ 0 w 37"/>
              <a:gd name="T19" fmla="*/ 0 h 8"/>
              <a:gd name="T20" fmla="*/ 0 w 37"/>
              <a:gd name="T21" fmla="*/ 10080625 h 8"/>
              <a:gd name="T22" fmla="*/ 7559611 w 37"/>
              <a:gd name="T23" fmla="*/ 10080625 h 8"/>
              <a:gd name="T24" fmla="*/ 22680419 w 37"/>
              <a:gd name="T25" fmla="*/ 15120938 h 8"/>
              <a:gd name="T26" fmla="*/ 30241618 w 37"/>
              <a:gd name="T27" fmla="*/ 15120938 h 8"/>
              <a:gd name="T28" fmla="*/ 45362426 w 37"/>
              <a:gd name="T29" fmla="*/ 15120938 h 8"/>
              <a:gd name="T30" fmla="*/ 52922037 w 37"/>
              <a:gd name="T31" fmla="*/ 15120938 h 8"/>
              <a:gd name="T32" fmla="*/ 68042846 w 37"/>
              <a:gd name="T33" fmla="*/ 15120938 h 8"/>
              <a:gd name="T34" fmla="*/ 80644314 w 37"/>
              <a:gd name="T35" fmla="*/ 20161250 h 8"/>
              <a:gd name="T36" fmla="*/ 90724853 w 37"/>
              <a:gd name="T37" fmla="*/ 20161250 h 8"/>
              <a:gd name="T38" fmla="*/ 85684583 w 37"/>
              <a:gd name="T39" fmla="*/ 15120938 h 8"/>
              <a:gd name="T40" fmla="*/ 90724853 w 37"/>
              <a:gd name="T41" fmla="*/ 20161250 h 8"/>
              <a:gd name="T42" fmla="*/ 93244194 w 37"/>
              <a:gd name="T43" fmla="*/ 20161250 h 8"/>
              <a:gd name="T44" fmla="*/ 93244194 w 37"/>
              <a:gd name="T45" fmla="*/ 15120938 h 8"/>
              <a:gd name="T46" fmla="*/ 93244194 w 37"/>
              <a:gd name="T47" fmla="*/ 10080625 h 8"/>
              <a:gd name="T48" fmla="*/ 90724853 w 37"/>
              <a:gd name="T49" fmla="*/ 10080625 h 8"/>
              <a:gd name="T50" fmla="*/ 93244194 w 37"/>
              <a:gd name="T51" fmla="*/ 15120938 h 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7"/>
              <a:gd name="T79" fmla="*/ 0 h 8"/>
              <a:gd name="T80" fmla="*/ 37 w 37"/>
              <a:gd name="T81" fmla="*/ 8 h 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7" h="8">
                <a:moveTo>
                  <a:pt x="37" y="6"/>
                </a:moveTo>
                <a:lnTo>
                  <a:pt x="36" y="4"/>
                </a:lnTo>
                <a:lnTo>
                  <a:pt x="32" y="4"/>
                </a:lnTo>
                <a:lnTo>
                  <a:pt x="27" y="2"/>
                </a:lnTo>
                <a:lnTo>
                  <a:pt x="21" y="2"/>
                </a:lnTo>
                <a:lnTo>
                  <a:pt x="18" y="2"/>
                </a:lnTo>
                <a:lnTo>
                  <a:pt x="12" y="2"/>
                </a:lnTo>
                <a:lnTo>
                  <a:pt x="9" y="2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3" y="4"/>
                </a:lnTo>
                <a:lnTo>
                  <a:pt x="9" y="6"/>
                </a:lnTo>
                <a:lnTo>
                  <a:pt x="12" y="6"/>
                </a:lnTo>
                <a:lnTo>
                  <a:pt x="18" y="6"/>
                </a:lnTo>
                <a:lnTo>
                  <a:pt x="21" y="6"/>
                </a:lnTo>
                <a:lnTo>
                  <a:pt x="27" y="6"/>
                </a:lnTo>
                <a:lnTo>
                  <a:pt x="32" y="8"/>
                </a:lnTo>
                <a:lnTo>
                  <a:pt x="36" y="8"/>
                </a:lnTo>
                <a:lnTo>
                  <a:pt x="34" y="6"/>
                </a:lnTo>
                <a:lnTo>
                  <a:pt x="36" y="8"/>
                </a:lnTo>
                <a:lnTo>
                  <a:pt x="37" y="8"/>
                </a:lnTo>
                <a:lnTo>
                  <a:pt x="37" y="6"/>
                </a:lnTo>
                <a:lnTo>
                  <a:pt x="37" y="4"/>
                </a:lnTo>
                <a:lnTo>
                  <a:pt x="36" y="4"/>
                </a:lnTo>
                <a:lnTo>
                  <a:pt x="37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19" name="Freeform 159"/>
          <p:cNvSpPr>
            <a:spLocks/>
          </p:cNvSpPr>
          <p:nvPr/>
        </p:nvSpPr>
        <p:spPr bwMode="auto">
          <a:xfrm>
            <a:off x="3259138" y="2997200"/>
            <a:ext cx="160337" cy="177800"/>
          </a:xfrm>
          <a:custGeom>
            <a:avLst/>
            <a:gdLst>
              <a:gd name="T0" fmla="*/ 17640245 w 101"/>
              <a:gd name="T1" fmla="*/ 0 h 112"/>
              <a:gd name="T2" fmla="*/ 30241781 w 101"/>
              <a:gd name="T3" fmla="*/ 5040313 h 112"/>
              <a:gd name="T4" fmla="*/ 45362671 w 101"/>
              <a:gd name="T5" fmla="*/ 5040313 h 112"/>
              <a:gd name="T6" fmla="*/ 57962619 w 101"/>
              <a:gd name="T7" fmla="*/ 5040313 h 112"/>
              <a:gd name="T8" fmla="*/ 70564155 w 101"/>
              <a:gd name="T9" fmla="*/ 5040313 h 112"/>
              <a:gd name="T10" fmla="*/ 85685045 w 101"/>
              <a:gd name="T11" fmla="*/ 10080625 h 112"/>
              <a:gd name="T12" fmla="*/ 98284994 w 101"/>
              <a:gd name="T13" fmla="*/ 10080625 h 112"/>
              <a:gd name="T14" fmla="*/ 113405884 w 101"/>
              <a:gd name="T15" fmla="*/ 10080625 h 112"/>
              <a:gd name="T16" fmla="*/ 126007420 w 101"/>
              <a:gd name="T17" fmla="*/ 10080625 h 112"/>
              <a:gd name="T18" fmla="*/ 138607368 w 101"/>
              <a:gd name="T19" fmla="*/ 15120938 h 112"/>
              <a:gd name="T20" fmla="*/ 153728258 w 101"/>
              <a:gd name="T21" fmla="*/ 15120938 h 112"/>
              <a:gd name="T22" fmla="*/ 166329794 w 101"/>
              <a:gd name="T23" fmla="*/ 15120938 h 112"/>
              <a:gd name="T24" fmla="*/ 181450684 w 101"/>
              <a:gd name="T25" fmla="*/ 15120938 h 112"/>
              <a:gd name="T26" fmla="*/ 194050632 w 101"/>
              <a:gd name="T27" fmla="*/ 20161250 h 112"/>
              <a:gd name="T28" fmla="*/ 209171523 w 101"/>
              <a:gd name="T29" fmla="*/ 20161250 h 112"/>
              <a:gd name="T30" fmla="*/ 221773058 w 101"/>
              <a:gd name="T31" fmla="*/ 20161250 h 112"/>
              <a:gd name="T32" fmla="*/ 234373007 w 101"/>
              <a:gd name="T33" fmla="*/ 20161250 h 112"/>
              <a:gd name="T34" fmla="*/ 239413303 w 101"/>
              <a:gd name="T35" fmla="*/ 22682200 h 112"/>
              <a:gd name="T36" fmla="*/ 244453600 w 101"/>
              <a:gd name="T37" fmla="*/ 27722513 h 112"/>
              <a:gd name="T38" fmla="*/ 249493897 w 101"/>
              <a:gd name="T39" fmla="*/ 32762825 h 112"/>
              <a:gd name="T40" fmla="*/ 254534194 w 101"/>
              <a:gd name="T41" fmla="*/ 42843450 h 112"/>
              <a:gd name="T42" fmla="*/ 254534194 w 101"/>
              <a:gd name="T43" fmla="*/ 95765938 h 112"/>
              <a:gd name="T44" fmla="*/ 254534194 w 101"/>
              <a:gd name="T45" fmla="*/ 156249688 h 112"/>
              <a:gd name="T46" fmla="*/ 254534194 w 101"/>
              <a:gd name="T47" fmla="*/ 209173763 h 112"/>
              <a:gd name="T48" fmla="*/ 254534194 w 101"/>
              <a:gd name="T49" fmla="*/ 269657513 h 112"/>
              <a:gd name="T50" fmla="*/ 249493897 w 101"/>
              <a:gd name="T51" fmla="*/ 274697825 h 112"/>
              <a:gd name="T52" fmla="*/ 244453600 w 101"/>
              <a:gd name="T53" fmla="*/ 277217188 h 112"/>
              <a:gd name="T54" fmla="*/ 239413303 w 101"/>
              <a:gd name="T55" fmla="*/ 282257500 h 112"/>
              <a:gd name="T56" fmla="*/ 234373007 w 101"/>
              <a:gd name="T57" fmla="*/ 282257500 h 112"/>
              <a:gd name="T58" fmla="*/ 221773058 w 101"/>
              <a:gd name="T59" fmla="*/ 282257500 h 112"/>
              <a:gd name="T60" fmla="*/ 209171523 w 101"/>
              <a:gd name="T61" fmla="*/ 282257500 h 112"/>
              <a:gd name="T62" fmla="*/ 194050632 w 101"/>
              <a:gd name="T63" fmla="*/ 277217188 h 112"/>
              <a:gd name="T64" fmla="*/ 181450684 w 101"/>
              <a:gd name="T65" fmla="*/ 277217188 h 112"/>
              <a:gd name="T66" fmla="*/ 166329794 w 101"/>
              <a:gd name="T67" fmla="*/ 277217188 h 112"/>
              <a:gd name="T68" fmla="*/ 153728258 w 101"/>
              <a:gd name="T69" fmla="*/ 277217188 h 112"/>
              <a:gd name="T70" fmla="*/ 138607368 w 101"/>
              <a:gd name="T71" fmla="*/ 274697825 h 112"/>
              <a:gd name="T72" fmla="*/ 126007420 w 101"/>
              <a:gd name="T73" fmla="*/ 274697825 h 112"/>
              <a:gd name="T74" fmla="*/ 108365587 w 101"/>
              <a:gd name="T75" fmla="*/ 274697825 h 112"/>
              <a:gd name="T76" fmla="*/ 98284994 w 101"/>
              <a:gd name="T77" fmla="*/ 274697825 h 112"/>
              <a:gd name="T78" fmla="*/ 85685045 w 101"/>
              <a:gd name="T79" fmla="*/ 274697825 h 112"/>
              <a:gd name="T80" fmla="*/ 70564155 w 101"/>
              <a:gd name="T81" fmla="*/ 269657513 h 112"/>
              <a:gd name="T82" fmla="*/ 57962619 w 101"/>
              <a:gd name="T83" fmla="*/ 269657513 h 112"/>
              <a:gd name="T84" fmla="*/ 40322374 w 101"/>
              <a:gd name="T85" fmla="*/ 269657513 h 112"/>
              <a:gd name="T86" fmla="*/ 25201484 w 101"/>
              <a:gd name="T87" fmla="*/ 264617200 h 112"/>
              <a:gd name="T88" fmla="*/ 12599948 w 101"/>
              <a:gd name="T89" fmla="*/ 264617200 h 112"/>
              <a:gd name="T90" fmla="*/ 7559651 w 101"/>
              <a:gd name="T91" fmla="*/ 264617200 h 112"/>
              <a:gd name="T92" fmla="*/ 2519355 w 101"/>
              <a:gd name="T93" fmla="*/ 259576888 h 112"/>
              <a:gd name="T94" fmla="*/ 0 w 101"/>
              <a:gd name="T95" fmla="*/ 252015625 h 112"/>
              <a:gd name="T96" fmla="*/ 0 w 101"/>
              <a:gd name="T97" fmla="*/ 246975313 h 112"/>
              <a:gd name="T98" fmla="*/ 0 w 101"/>
              <a:gd name="T99" fmla="*/ 186491563 h 112"/>
              <a:gd name="T100" fmla="*/ 0 w 101"/>
              <a:gd name="T101" fmla="*/ 133569075 h 112"/>
              <a:gd name="T102" fmla="*/ 0 w 101"/>
              <a:gd name="T103" fmla="*/ 73083738 h 112"/>
              <a:gd name="T104" fmla="*/ 0 w 101"/>
              <a:gd name="T105" fmla="*/ 20161250 h 112"/>
              <a:gd name="T106" fmla="*/ 0 w 101"/>
              <a:gd name="T107" fmla="*/ 15120938 h 112"/>
              <a:gd name="T108" fmla="*/ 2519355 w 101"/>
              <a:gd name="T109" fmla="*/ 5040313 h 112"/>
              <a:gd name="T110" fmla="*/ 7559651 w 101"/>
              <a:gd name="T111" fmla="*/ 5040313 h 112"/>
              <a:gd name="T112" fmla="*/ 17640245 w 101"/>
              <a:gd name="T113" fmla="*/ 0 h 11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1"/>
              <a:gd name="T172" fmla="*/ 0 h 112"/>
              <a:gd name="T173" fmla="*/ 101 w 101"/>
              <a:gd name="T174" fmla="*/ 112 h 11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1" h="112">
                <a:moveTo>
                  <a:pt x="7" y="0"/>
                </a:moveTo>
                <a:lnTo>
                  <a:pt x="12" y="2"/>
                </a:lnTo>
                <a:lnTo>
                  <a:pt x="18" y="2"/>
                </a:lnTo>
                <a:lnTo>
                  <a:pt x="23" y="2"/>
                </a:lnTo>
                <a:lnTo>
                  <a:pt x="28" y="2"/>
                </a:lnTo>
                <a:lnTo>
                  <a:pt x="34" y="4"/>
                </a:lnTo>
                <a:lnTo>
                  <a:pt x="39" y="4"/>
                </a:lnTo>
                <a:lnTo>
                  <a:pt x="45" y="4"/>
                </a:lnTo>
                <a:lnTo>
                  <a:pt x="50" y="4"/>
                </a:lnTo>
                <a:lnTo>
                  <a:pt x="55" y="6"/>
                </a:lnTo>
                <a:lnTo>
                  <a:pt x="61" y="6"/>
                </a:lnTo>
                <a:lnTo>
                  <a:pt x="66" y="6"/>
                </a:lnTo>
                <a:lnTo>
                  <a:pt x="72" y="6"/>
                </a:lnTo>
                <a:lnTo>
                  <a:pt x="77" y="8"/>
                </a:lnTo>
                <a:lnTo>
                  <a:pt x="83" y="8"/>
                </a:lnTo>
                <a:lnTo>
                  <a:pt x="88" y="8"/>
                </a:lnTo>
                <a:lnTo>
                  <a:pt x="93" y="8"/>
                </a:lnTo>
                <a:lnTo>
                  <a:pt x="95" y="9"/>
                </a:lnTo>
                <a:lnTo>
                  <a:pt x="97" y="11"/>
                </a:lnTo>
                <a:lnTo>
                  <a:pt x="99" y="13"/>
                </a:lnTo>
                <a:lnTo>
                  <a:pt x="101" y="17"/>
                </a:lnTo>
                <a:lnTo>
                  <a:pt x="101" y="38"/>
                </a:lnTo>
                <a:lnTo>
                  <a:pt x="101" y="62"/>
                </a:lnTo>
                <a:lnTo>
                  <a:pt x="101" y="83"/>
                </a:lnTo>
                <a:lnTo>
                  <a:pt x="101" y="107"/>
                </a:lnTo>
                <a:lnTo>
                  <a:pt x="99" y="109"/>
                </a:lnTo>
                <a:lnTo>
                  <a:pt x="97" y="110"/>
                </a:lnTo>
                <a:lnTo>
                  <a:pt x="95" y="112"/>
                </a:lnTo>
                <a:lnTo>
                  <a:pt x="93" y="112"/>
                </a:lnTo>
                <a:lnTo>
                  <a:pt x="88" y="112"/>
                </a:lnTo>
                <a:lnTo>
                  <a:pt x="83" y="112"/>
                </a:lnTo>
                <a:lnTo>
                  <a:pt x="77" y="110"/>
                </a:lnTo>
                <a:lnTo>
                  <a:pt x="72" y="110"/>
                </a:lnTo>
                <a:lnTo>
                  <a:pt x="66" y="110"/>
                </a:lnTo>
                <a:lnTo>
                  <a:pt x="61" y="110"/>
                </a:lnTo>
                <a:lnTo>
                  <a:pt x="55" y="109"/>
                </a:lnTo>
                <a:lnTo>
                  <a:pt x="50" y="109"/>
                </a:lnTo>
                <a:lnTo>
                  <a:pt x="43" y="109"/>
                </a:lnTo>
                <a:lnTo>
                  <a:pt x="39" y="109"/>
                </a:lnTo>
                <a:lnTo>
                  <a:pt x="34" y="109"/>
                </a:lnTo>
                <a:lnTo>
                  <a:pt x="28" y="107"/>
                </a:lnTo>
                <a:lnTo>
                  <a:pt x="23" y="107"/>
                </a:lnTo>
                <a:lnTo>
                  <a:pt x="16" y="107"/>
                </a:lnTo>
                <a:lnTo>
                  <a:pt x="10" y="105"/>
                </a:lnTo>
                <a:lnTo>
                  <a:pt x="5" y="105"/>
                </a:lnTo>
                <a:lnTo>
                  <a:pt x="3" y="105"/>
                </a:lnTo>
                <a:lnTo>
                  <a:pt x="1" y="103"/>
                </a:lnTo>
                <a:lnTo>
                  <a:pt x="0" y="100"/>
                </a:lnTo>
                <a:lnTo>
                  <a:pt x="0" y="98"/>
                </a:lnTo>
                <a:lnTo>
                  <a:pt x="0" y="74"/>
                </a:lnTo>
                <a:lnTo>
                  <a:pt x="0" y="53"/>
                </a:lnTo>
                <a:lnTo>
                  <a:pt x="0" y="29"/>
                </a:lnTo>
                <a:lnTo>
                  <a:pt x="0" y="8"/>
                </a:lnTo>
                <a:lnTo>
                  <a:pt x="0" y="6"/>
                </a:lnTo>
                <a:lnTo>
                  <a:pt x="1" y="2"/>
                </a:lnTo>
                <a:lnTo>
                  <a:pt x="3" y="2"/>
                </a:lnTo>
                <a:lnTo>
                  <a:pt x="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20" name="Freeform 160"/>
          <p:cNvSpPr>
            <a:spLocks/>
          </p:cNvSpPr>
          <p:nvPr/>
        </p:nvSpPr>
        <p:spPr bwMode="auto">
          <a:xfrm>
            <a:off x="3270250" y="2995613"/>
            <a:ext cx="136525" cy="15875"/>
          </a:xfrm>
          <a:custGeom>
            <a:avLst/>
            <a:gdLst>
              <a:gd name="T0" fmla="*/ 216733438 w 86"/>
              <a:gd name="T1" fmla="*/ 17640300 h 10"/>
              <a:gd name="T2" fmla="*/ 204133450 w 86"/>
              <a:gd name="T3" fmla="*/ 17640300 h 10"/>
              <a:gd name="T4" fmla="*/ 191531875 w 86"/>
              <a:gd name="T5" fmla="*/ 17640300 h 10"/>
              <a:gd name="T6" fmla="*/ 176410938 w 86"/>
              <a:gd name="T7" fmla="*/ 17640300 h 10"/>
              <a:gd name="T8" fmla="*/ 163810950 w 86"/>
              <a:gd name="T9" fmla="*/ 12601575 h 10"/>
              <a:gd name="T10" fmla="*/ 148688425 w 86"/>
              <a:gd name="T11" fmla="*/ 12601575 h 10"/>
              <a:gd name="T12" fmla="*/ 136088438 w 86"/>
              <a:gd name="T13" fmla="*/ 12601575 h 10"/>
              <a:gd name="T14" fmla="*/ 120967500 w 86"/>
              <a:gd name="T15" fmla="*/ 12601575 h 10"/>
              <a:gd name="T16" fmla="*/ 108367513 w 86"/>
              <a:gd name="T17" fmla="*/ 7559675 h 10"/>
              <a:gd name="T18" fmla="*/ 95765938 w 86"/>
              <a:gd name="T19" fmla="*/ 7559675 h 10"/>
              <a:gd name="T20" fmla="*/ 80645000 w 86"/>
              <a:gd name="T21" fmla="*/ 7559675 h 10"/>
              <a:gd name="T22" fmla="*/ 68043425 w 86"/>
              <a:gd name="T23" fmla="*/ 7559675 h 10"/>
              <a:gd name="T24" fmla="*/ 52924075 w 86"/>
              <a:gd name="T25" fmla="*/ 2520950 h 10"/>
              <a:gd name="T26" fmla="*/ 40322500 w 86"/>
              <a:gd name="T27" fmla="*/ 2520950 h 10"/>
              <a:gd name="T28" fmla="*/ 27720925 w 86"/>
              <a:gd name="T29" fmla="*/ 2520950 h 10"/>
              <a:gd name="T30" fmla="*/ 12601575 w 86"/>
              <a:gd name="T31" fmla="*/ 2520950 h 10"/>
              <a:gd name="T32" fmla="*/ 0 w 86"/>
              <a:gd name="T33" fmla="*/ 0 h 10"/>
              <a:gd name="T34" fmla="*/ 0 w 86"/>
              <a:gd name="T35" fmla="*/ 7559675 h 10"/>
              <a:gd name="T36" fmla="*/ 12601575 w 86"/>
              <a:gd name="T37" fmla="*/ 12601575 h 10"/>
              <a:gd name="T38" fmla="*/ 27720925 w 86"/>
              <a:gd name="T39" fmla="*/ 12601575 h 10"/>
              <a:gd name="T40" fmla="*/ 40322500 w 86"/>
              <a:gd name="T41" fmla="*/ 12601575 h 10"/>
              <a:gd name="T42" fmla="*/ 52924075 w 86"/>
              <a:gd name="T43" fmla="*/ 12601575 h 10"/>
              <a:gd name="T44" fmla="*/ 68043425 w 86"/>
              <a:gd name="T45" fmla="*/ 17640300 h 10"/>
              <a:gd name="T46" fmla="*/ 80645000 w 86"/>
              <a:gd name="T47" fmla="*/ 17640300 h 10"/>
              <a:gd name="T48" fmla="*/ 95765938 w 86"/>
              <a:gd name="T49" fmla="*/ 17640300 h 10"/>
              <a:gd name="T50" fmla="*/ 108367513 w 86"/>
              <a:gd name="T51" fmla="*/ 17640300 h 10"/>
              <a:gd name="T52" fmla="*/ 120967500 w 86"/>
              <a:gd name="T53" fmla="*/ 22682200 h 10"/>
              <a:gd name="T54" fmla="*/ 136088438 w 86"/>
              <a:gd name="T55" fmla="*/ 22682200 h 10"/>
              <a:gd name="T56" fmla="*/ 148688425 w 86"/>
              <a:gd name="T57" fmla="*/ 22682200 h 10"/>
              <a:gd name="T58" fmla="*/ 163810950 w 86"/>
              <a:gd name="T59" fmla="*/ 22682200 h 10"/>
              <a:gd name="T60" fmla="*/ 176410938 w 86"/>
              <a:gd name="T61" fmla="*/ 25201563 h 10"/>
              <a:gd name="T62" fmla="*/ 191531875 w 86"/>
              <a:gd name="T63" fmla="*/ 25201563 h 10"/>
              <a:gd name="T64" fmla="*/ 204133450 w 86"/>
              <a:gd name="T65" fmla="*/ 25201563 h 10"/>
              <a:gd name="T66" fmla="*/ 216733438 w 86"/>
              <a:gd name="T67" fmla="*/ 25201563 h 10"/>
              <a:gd name="T68" fmla="*/ 216733438 w 86"/>
              <a:gd name="T69" fmla="*/ 17640300 h 1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6"/>
              <a:gd name="T106" fmla="*/ 0 h 10"/>
              <a:gd name="T107" fmla="*/ 86 w 86"/>
              <a:gd name="T108" fmla="*/ 10 h 1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6" h="10">
                <a:moveTo>
                  <a:pt x="86" y="7"/>
                </a:moveTo>
                <a:lnTo>
                  <a:pt x="81" y="7"/>
                </a:lnTo>
                <a:lnTo>
                  <a:pt x="76" y="7"/>
                </a:lnTo>
                <a:lnTo>
                  <a:pt x="70" y="7"/>
                </a:lnTo>
                <a:lnTo>
                  <a:pt x="65" y="5"/>
                </a:lnTo>
                <a:lnTo>
                  <a:pt x="59" y="5"/>
                </a:lnTo>
                <a:lnTo>
                  <a:pt x="54" y="5"/>
                </a:lnTo>
                <a:lnTo>
                  <a:pt x="48" y="5"/>
                </a:lnTo>
                <a:lnTo>
                  <a:pt x="43" y="3"/>
                </a:lnTo>
                <a:lnTo>
                  <a:pt x="38" y="3"/>
                </a:lnTo>
                <a:lnTo>
                  <a:pt x="32" y="3"/>
                </a:lnTo>
                <a:lnTo>
                  <a:pt x="27" y="3"/>
                </a:lnTo>
                <a:lnTo>
                  <a:pt x="21" y="1"/>
                </a:lnTo>
                <a:lnTo>
                  <a:pt x="16" y="1"/>
                </a:lnTo>
                <a:lnTo>
                  <a:pt x="11" y="1"/>
                </a:lnTo>
                <a:lnTo>
                  <a:pt x="5" y="1"/>
                </a:lnTo>
                <a:lnTo>
                  <a:pt x="0" y="0"/>
                </a:lnTo>
                <a:lnTo>
                  <a:pt x="0" y="3"/>
                </a:lnTo>
                <a:lnTo>
                  <a:pt x="5" y="5"/>
                </a:lnTo>
                <a:lnTo>
                  <a:pt x="11" y="5"/>
                </a:lnTo>
                <a:lnTo>
                  <a:pt x="16" y="5"/>
                </a:lnTo>
                <a:lnTo>
                  <a:pt x="21" y="5"/>
                </a:lnTo>
                <a:lnTo>
                  <a:pt x="27" y="7"/>
                </a:lnTo>
                <a:lnTo>
                  <a:pt x="32" y="7"/>
                </a:lnTo>
                <a:lnTo>
                  <a:pt x="38" y="7"/>
                </a:lnTo>
                <a:lnTo>
                  <a:pt x="43" y="7"/>
                </a:lnTo>
                <a:lnTo>
                  <a:pt x="48" y="9"/>
                </a:lnTo>
                <a:lnTo>
                  <a:pt x="54" y="9"/>
                </a:lnTo>
                <a:lnTo>
                  <a:pt x="59" y="9"/>
                </a:lnTo>
                <a:lnTo>
                  <a:pt x="65" y="9"/>
                </a:lnTo>
                <a:lnTo>
                  <a:pt x="70" y="10"/>
                </a:lnTo>
                <a:lnTo>
                  <a:pt x="76" y="10"/>
                </a:lnTo>
                <a:lnTo>
                  <a:pt x="81" y="10"/>
                </a:lnTo>
                <a:lnTo>
                  <a:pt x="86" y="10"/>
                </a:lnTo>
                <a:lnTo>
                  <a:pt x="86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21" name="Freeform 161"/>
          <p:cNvSpPr>
            <a:spLocks/>
          </p:cNvSpPr>
          <p:nvPr/>
        </p:nvSpPr>
        <p:spPr bwMode="auto">
          <a:xfrm>
            <a:off x="3406775" y="3006725"/>
            <a:ext cx="14288" cy="17463"/>
          </a:xfrm>
          <a:custGeom>
            <a:avLst/>
            <a:gdLst>
              <a:gd name="T0" fmla="*/ 22682994 w 9"/>
              <a:gd name="T1" fmla="*/ 27723306 h 11"/>
              <a:gd name="T2" fmla="*/ 20161956 w 9"/>
              <a:gd name="T3" fmla="*/ 17642393 h 11"/>
              <a:gd name="T4" fmla="*/ 15121467 w 9"/>
              <a:gd name="T5" fmla="*/ 7561479 h 11"/>
              <a:gd name="T6" fmla="*/ 5040489 w 9"/>
              <a:gd name="T7" fmla="*/ 5040457 h 11"/>
              <a:gd name="T8" fmla="*/ 0 w 9"/>
              <a:gd name="T9" fmla="*/ 0 h 11"/>
              <a:gd name="T10" fmla="*/ 0 w 9"/>
              <a:gd name="T11" fmla="*/ 7561479 h 11"/>
              <a:gd name="T12" fmla="*/ 5040489 w 9"/>
              <a:gd name="T13" fmla="*/ 7561479 h 11"/>
              <a:gd name="T14" fmla="*/ 10080978 w 9"/>
              <a:gd name="T15" fmla="*/ 12601936 h 11"/>
              <a:gd name="T16" fmla="*/ 10080978 w 9"/>
              <a:gd name="T17" fmla="*/ 17642393 h 11"/>
              <a:gd name="T18" fmla="*/ 15121467 w 9"/>
              <a:gd name="T19" fmla="*/ 27723306 h 11"/>
              <a:gd name="T20" fmla="*/ 22682994 w 9"/>
              <a:gd name="T21" fmla="*/ 27723306 h 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11"/>
              <a:gd name="T35" fmla="*/ 9 w 9"/>
              <a:gd name="T36" fmla="*/ 11 h 1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11">
                <a:moveTo>
                  <a:pt x="9" y="11"/>
                </a:moveTo>
                <a:lnTo>
                  <a:pt x="8" y="7"/>
                </a:lnTo>
                <a:lnTo>
                  <a:pt x="6" y="3"/>
                </a:lnTo>
                <a:lnTo>
                  <a:pt x="2" y="2"/>
                </a:lnTo>
                <a:lnTo>
                  <a:pt x="0" y="0"/>
                </a:lnTo>
                <a:lnTo>
                  <a:pt x="0" y="3"/>
                </a:lnTo>
                <a:lnTo>
                  <a:pt x="2" y="3"/>
                </a:lnTo>
                <a:lnTo>
                  <a:pt x="4" y="5"/>
                </a:lnTo>
                <a:lnTo>
                  <a:pt x="4" y="7"/>
                </a:lnTo>
                <a:lnTo>
                  <a:pt x="6" y="11"/>
                </a:lnTo>
                <a:lnTo>
                  <a:pt x="9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22" name="Freeform 162"/>
          <p:cNvSpPr>
            <a:spLocks/>
          </p:cNvSpPr>
          <p:nvPr/>
        </p:nvSpPr>
        <p:spPr bwMode="auto">
          <a:xfrm>
            <a:off x="3416300" y="3024188"/>
            <a:ext cx="4763" cy="142875"/>
          </a:xfrm>
          <a:custGeom>
            <a:avLst/>
            <a:gdLst>
              <a:gd name="T0" fmla="*/ 7562056 w 3"/>
              <a:gd name="T1" fmla="*/ 226814063 h 90"/>
              <a:gd name="T2" fmla="*/ 7562056 w 3"/>
              <a:gd name="T3" fmla="*/ 166330313 h 90"/>
              <a:gd name="T4" fmla="*/ 7562056 w 3"/>
              <a:gd name="T5" fmla="*/ 113407825 h 90"/>
              <a:gd name="T6" fmla="*/ 7562056 w 3"/>
              <a:gd name="T7" fmla="*/ 52924075 h 90"/>
              <a:gd name="T8" fmla="*/ 7562056 w 3"/>
              <a:gd name="T9" fmla="*/ 0 h 90"/>
              <a:gd name="T10" fmla="*/ 0 w 3"/>
              <a:gd name="T11" fmla="*/ 0 h 90"/>
              <a:gd name="T12" fmla="*/ 0 w 3"/>
              <a:gd name="T13" fmla="*/ 52924075 h 90"/>
              <a:gd name="T14" fmla="*/ 0 w 3"/>
              <a:gd name="T15" fmla="*/ 113407825 h 90"/>
              <a:gd name="T16" fmla="*/ 0 w 3"/>
              <a:gd name="T17" fmla="*/ 166330313 h 90"/>
              <a:gd name="T18" fmla="*/ 0 w 3"/>
              <a:gd name="T19" fmla="*/ 226814063 h 90"/>
              <a:gd name="T20" fmla="*/ 7562056 w 3"/>
              <a:gd name="T21" fmla="*/ 226814063 h 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"/>
              <a:gd name="T34" fmla="*/ 0 h 90"/>
              <a:gd name="T35" fmla="*/ 3 w 3"/>
              <a:gd name="T36" fmla="*/ 90 h 9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" h="90">
                <a:moveTo>
                  <a:pt x="3" y="90"/>
                </a:moveTo>
                <a:lnTo>
                  <a:pt x="3" y="66"/>
                </a:lnTo>
                <a:lnTo>
                  <a:pt x="3" y="45"/>
                </a:lnTo>
                <a:lnTo>
                  <a:pt x="3" y="21"/>
                </a:lnTo>
                <a:lnTo>
                  <a:pt x="3" y="0"/>
                </a:lnTo>
                <a:lnTo>
                  <a:pt x="0" y="0"/>
                </a:lnTo>
                <a:lnTo>
                  <a:pt x="0" y="21"/>
                </a:lnTo>
                <a:lnTo>
                  <a:pt x="0" y="45"/>
                </a:lnTo>
                <a:lnTo>
                  <a:pt x="0" y="66"/>
                </a:lnTo>
                <a:lnTo>
                  <a:pt x="0" y="90"/>
                </a:lnTo>
                <a:lnTo>
                  <a:pt x="3" y="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23" name="Freeform 163"/>
          <p:cNvSpPr>
            <a:spLocks/>
          </p:cNvSpPr>
          <p:nvPr/>
        </p:nvSpPr>
        <p:spPr bwMode="auto">
          <a:xfrm>
            <a:off x="3406775" y="3167063"/>
            <a:ext cx="14288" cy="11112"/>
          </a:xfrm>
          <a:custGeom>
            <a:avLst/>
            <a:gdLst>
              <a:gd name="T0" fmla="*/ 0 w 9"/>
              <a:gd name="T1" fmla="*/ 17639506 h 7"/>
              <a:gd name="T2" fmla="*/ 5040489 w 9"/>
              <a:gd name="T3" fmla="*/ 17639506 h 7"/>
              <a:gd name="T4" fmla="*/ 15121467 w 9"/>
              <a:gd name="T5" fmla="*/ 12599421 h 7"/>
              <a:gd name="T6" fmla="*/ 20161956 w 9"/>
              <a:gd name="T7" fmla="*/ 5040086 h 7"/>
              <a:gd name="T8" fmla="*/ 22682994 w 9"/>
              <a:gd name="T9" fmla="*/ 0 h 7"/>
              <a:gd name="T10" fmla="*/ 15121467 w 9"/>
              <a:gd name="T11" fmla="*/ 0 h 7"/>
              <a:gd name="T12" fmla="*/ 15121467 w 9"/>
              <a:gd name="T13" fmla="*/ 5040086 h 7"/>
              <a:gd name="T14" fmla="*/ 10080978 w 9"/>
              <a:gd name="T15" fmla="*/ 5040086 h 7"/>
              <a:gd name="T16" fmla="*/ 5040489 w 9"/>
              <a:gd name="T17" fmla="*/ 7559335 h 7"/>
              <a:gd name="T18" fmla="*/ 0 w 9"/>
              <a:gd name="T19" fmla="*/ 7559335 h 7"/>
              <a:gd name="T20" fmla="*/ 0 w 9"/>
              <a:gd name="T21" fmla="*/ 17639506 h 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7"/>
              <a:gd name="T35" fmla="*/ 9 w 9"/>
              <a:gd name="T36" fmla="*/ 7 h 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7">
                <a:moveTo>
                  <a:pt x="0" y="7"/>
                </a:moveTo>
                <a:lnTo>
                  <a:pt x="2" y="7"/>
                </a:lnTo>
                <a:lnTo>
                  <a:pt x="6" y="5"/>
                </a:lnTo>
                <a:lnTo>
                  <a:pt x="8" y="2"/>
                </a:lnTo>
                <a:lnTo>
                  <a:pt x="9" y="0"/>
                </a:lnTo>
                <a:lnTo>
                  <a:pt x="6" y="0"/>
                </a:lnTo>
                <a:lnTo>
                  <a:pt x="6" y="2"/>
                </a:lnTo>
                <a:lnTo>
                  <a:pt x="4" y="2"/>
                </a:lnTo>
                <a:lnTo>
                  <a:pt x="2" y="3"/>
                </a:lnTo>
                <a:lnTo>
                  <a:pt x="0" y="3"/>
                </a:lnTo>
                <a:lnTo>
                  <a:pt x="0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24" name="Freeform 164"/>
          <p:cNvSpPr>
            <a:spLocks/>
          </p:cNvSpPr>
          <p:nvPr/>
        </p:nvSpPr>
        <p:spPr bwMode="auto">
          <a:xfrm>
            <a:off x="3267075" y="3160713"/>
            <a:ext cx="139700" cy="17462"/>
          </a:xfrm>
          <a:custGeom>
            <a:avLst/>
            <a:gdLst>
              <a:gd name="T0" fmla="*/ 0 w 88"/>
              <a:gd name="T1" fmla="*/ 10080336 h 11"/>
              <a:gd name="T2" fmla="*/ 12601575 w 88"/>
              <a:gd name="T3" fmla="*/ 10080336 h 11"/>
              <a:gd name="T4" fmla="*/ 27722513 w 88"/>
              <a:gd name="T5" fmla="*/ 15120505 h 11"/>
              <a:gd name="T6" fmla="*/ 45362813 w 88"/>
              <a:gd name="T7" fmla="*/ 15120505 h 11"/>
              <a:gd name="T8" fmla="*/ 57962800 w 88"/>
              <a:gd name="T9" fmla="*/ 15120505 h 11"/>
              <a:gd name="T10" fmla="*/ 73083738 w 88"/>
              <a:gd name="T11" fmla="*/ 15120505 h 11"/>
              <a:gd name="T12" fmla="*/ 85685313 w 88"/>
              <a:gd name="T13" fmla="*/ 17639795 h 11"/>
              <a:gd name="T14" fmla="*/ 95765938 w 88"/>
              <a:gd name="T15" fmla="*/ 17639795 h 11"/>
              <a:gd name="T16" fmla="*/ 113406238 w 88"/>
              <a:gd name="T17" fmla="*/ 17639795 h 11"/>
              <a:gd name="T18" fmla="*/ 126007813 w 88"/>
              <a:gd name="T19" fmla="*/ 17639795 h 11"/>
              <a:gd name="T20" fmla="*/ 141128750 w 88"/>
              <a:gd name="T21" fmla="*/ 22679963 h 11"/>
              <a:gd name="T22" fmla="*/ 153728738 w 88"/>
              <a:gd name="T23" fmla="*/ 22679963 h 11"/>
              <a:gd name="T24" fmla="*/ 168851263 w 88"/>
              <a:gd name="T25" fmla="*/ 22679963 h 11"/>
              <a:gd name="T26" fmla="*/ 181451250 w 88"/>
              <a:gd name="T27" fmla="*/ 27720131 h 11"/>
              <a:gd name="T28" fmla="*/ 196572188 w 88"/>
              <a:gd name="T29" fmla="*/ 27720131 h 11"/>
              <a:gd name="T30" fmla="*/ 209173763 w 88"/>
              <a:gd name="T31" fmla="*/ 27720131 h 11"/>
              <a:gd name="T32" fmla="*/ 221773750 w 88"/>
              <a:gd name="T33" fmla="*/ 27720131 h 11"/>
              <a:gd name="T34" fmla="*/ 221773750 w 88"/>
              <a:gd name="T35" fmla="*/ 17639795 h 11"/>
              <a:gd name="T36" fmla="*/ 209173763 w 88"/>
              <a:gd name="T37" fmla="*/ 17639795 h 11"/>
              <a:gd name="T38" fmla="*/ 196572188 w 88"/>
              <a:gd name="T39" fmla="*/ 17639795 h 11"/>
              <a:gd name="T40" fmla="*/ 181451250 w 88"/>
              <a:gd name="T41" fmla="*/ 15120505 h 11"/>
              <a:gd name="T42" fmla="*/ 168851263 w 88"/>
              <a:gd name="T43" fmla="*/ 15120505 h 11"/>
              <a:gd name="T44" fmla="*/ 153728738 w 88"/>
              <a:gd name="T45" fmla="*/ 15120505 h 11"/>
              <a:gd name="T46" fmla="*/ 141128750 w 88"/>
              <a:gd name="T47" fmla="*/ 15120505 h 11"/>
              <a:gd name="T48" fmla="*/ 126007813 w 88"/>
              <a:gd name="T49" fmla="*/ 15120505 h 11"/>
              <a:gd name="T50" fmla="*/ 113406238 w 88"/>
              <a:gd name="T51" fmla="*/ 10080336 h 11"/>
              <a:gd name="T52" fmla="*/ 95765938 w 88"/>
              <a:gd name="T53" fmla="*/ 10080336 h 11"/>
              <a:gd name="T54" fmla="*/ 85685313 w 88"/>
              <a:gd name="T55" fmla="*/ 10080336 h 11"/>
              <a:gd name="T56" fmla="*/ 73083738 w 88"/>
              <a:gd name="T57" fmla="*/ 10080336 h 11"/>
              <a:gd name="T58" fmla="*/ 57962800 w 88"/>
              <a:gd name="T59" fmla="*/ 5040168 h 11"/>
              <a:gd name="T60" fmla="*/ 45362813 w 88"/>
              <a:gd name="T61" fmla="*/ 5040168 h 11"/>
              <a:gd name="T62" fmla="*/ 27722513 w 88"/>
              <a:gd name="T63" fmla="*/ 5040168 h 11"/>
              <a:gd name="T64" fmla="*/ 12601575 w 88"/>
              <a:gd name="T65" fmla="*/ 0 h 11"/>
              <a:gd name="T66" fmla="*/ 0 w 88"/>
              <a:gd name="T67" fmla="*/ 0 h 11"/>
              <a:gd name="T68" fmla="*/ 0 w 88"/>
              <a:gd name="T69" fmla="*/ 10080336 h 1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8"/>
              <a:gd name="T106" fmla="*/ 0 h 11"/>
              <a:gd name="T107" fmla="*/ 88 w 88"/>
              <a:gd name="T108" fmla="*/ 11 h 1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8" h="11">
                <a:moveTo>
                  <a:pt x="0" y="4"/>
                </a:moveTo>
                <a:lnTo>
                  <a:pt x="5" y="4"/>
                </a:lnTo>
                <a:lnTo>
                  <a:pt x="11" y="6"/>
                </a:lnTo>
                <a:lnTo>
                  <a:pt x="18" y="6"/>
                </a:lnTo>
                <a:lnTo>
                  <a:pt x="23" y="6"/>
                </a:lnTo>
                <a:lnTo>
                  <a:pt x="29" y="6"/>
                </a:lnTo>
                <a:lnTo>
                  <a:pt x="34" y="7"/>
                </a:lnTo>
                <a:lnTo>
                  <a:pt x="38" y="7"/>
                </a:lnTo>
                <a:lnTo>
                  <a:pt x="45" y="7"/>
                </a:lnTo>
                <a:lnTo>
                  <a:pt x="50" y="7"/>
                </a:lnTo>
                <a:lnTo>
                  <a:pt x="56" y="9"/>
                </a:lnTo>
                <a:lnTo>
                  <a:pt x="61" y="9"/>
                </a:lnTo>
                <a:lnTo>
                  <a:pt x="67" y="9"/>
                </a:lnTo>
                <a:lnTo>
                  <a:pt x="72" y="11"/>
                </a:lnTo>
                <a:lnTo>
                  <a:pt x="78" y="11"/>
                </a:lnTo>
                <a:lnTo>
                  <a:pt x="83" y="11"/>
                </a:lnTo>
                <a:lnTo>
                  <a:pt x="88" y="11"/>
                </a:lnTo>
                <a:lnTo>
                  <a:pt x="88" y="7"/>
                </a:lnTo>
                <a:lnTo>
                  <a:pt x="83" y="7"/>
                </a:lnTo>
                <a:lnTo>
                  <a:pt x="78" y="7"/>
                </a:lnTo>
                <a:lnTo>
                  <a:pt x="72" y="6"/>
                </a:lnTo>
                <a:lnTo>
                  <a:pt x="67" y="6"/>
                </a:lnTo>
                <a:lnTo>
                  <a:pt x="61" y="6"/>
                </a:lnTo>
                <a:lnTo>
                  <a:pt x="56" y="6"/>
                </a:lnTo>
                <a:lnTo>
                  <a:pt x="50" y="6"/>
                </a:lnTo>
                <a:lnTo>
                  <a:pt x="45" y="4"/>
                </a:lnTo>
                <a:lnTo>
                  <a:pt x="38" y="4"/>
                </a:lnTo>
                <a:lnTo>
                  <a:pt x="34" y="4"/>
                </a:lnTo>
                <a:lnTo>
                  <a:pt x="29" y="4"/>
                </a:lnTo>
                <a:lnTo>
                  <a:pt x="23" y="2"/>
                </a:lnTo>
                <a:lnTo>
                  <a:pt x="18" y="2"/>
                </a:lnTo>
                <a:lnTo>
                  <a:pt x="11" y="2"/>
                </a:lnTo>
                <a:lnTo>
                  <a:pt x="5" y="0"/>
                </a:lnTo>
                <a:lnTo>
                  <a:pt x="0" y="0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25" name="Freeform 165"/>
          <p:cNvSpPr>
            <a:spLocks/>
          </p:cNvSpPr>
          <p:nvPr/>
        </p:nvSpPr>
        <p:spPr bwMode="auto">
          <a:xfrm>
            <a:off x="3255963" y="3152775"/>
            <a:ext cx="11112" cy="14288"/>
          </a:xfrm>
          <a:custGeom>
            <a:avLst/>
            <a:gdLst>
              <a:gd name="T0" fmla="*/ 0 w 7"/>
              <a:gd name="T1" fmla="*/ 0 h 9"/>
              <a:gd name="T2" fmla="*/ 0 w 7"/>
              <a:gd name="T3" fmla="*/ 7561527 h 9"/>
              <a:gd name="T4" fmla="*/ 5040086 w 7"/>
              <a:gd name="T5" fmla="*/ 12602016 h 9"/>
              <a:gd name="T6" fmla="*/ 12599421 w 7"/>
              <a:gd name="T7" fmla="*/ 22682994 h 9"/>
              <a:gd name="T8" fmla="*/ 17639506 w 7"/>
              <a:gd name="T9" fmla="*/ 22682994 h 9"/>
              <a:gd name="T10" fmla="*/ 17639506 w 7"/>
              <a:gd name="T11" fmla="*/ 12602016 h 9"/>
              <a:gd name="T12" fmla="*/ 12599421 w 7"/>
              <a:gd name="T13" fmla="*/ 12602016 h 9"/>
              <a:gd name="T14" fmla="*/ 12599421 w 7"/>
              <a:gd name="T15" fmla="*/ 7561527 h 9"/>
              <a:gd name="T16" fmla="*/ 7559335 w 7"/>
              <a:gd name="T17" fmla="*/ 5040489 h 9"/>
              <a:gd name="T18" fmla="*/ 7559335 w 7"/>
              <a:gd name="T19" fmla="*/ 0 h 9"/>
              <a:gd name="T20" fmla="*/ 0 w 7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"/>
              <a:gd name="T34" fmla="*/ 0 h 9"/>
              <a:gd name="T35" fmla="*/ 7 w 7"/>
              <a:gd name="T36" fmla="*/ 9 h 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" h="9">
                <a:moveTo>
                  <a:pt x="0" y="0"/>
                </a:moveTo>
                <a:lnTo>
                  <a:pt x="0" y="3"/>
                </a:lnTo>
                <a:lnTo>
                  <a:pt x="2" y="5"/>
                </a:lnTo>
                <a:lnTo>
                  <a:pt x="5" y="9"/>
                </a:lnTo>
                <a:lnTo>
                  <a:pt x="7" y="9"/>
                </a:lnTo>
                <a:lnTo>
                  <a:pt x="7" y="5"/>
                </a:lnTo>
                <a:lnTo>
                  <a:pt x="5" y="5"/>
                </a:lnTo>
                <a:lnTo>
                  <a:pt x="5" y="3"/>
                </a:lnTo>
                <a:lnTo>
                  <a:pt x="3" y="2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26" name="Freeform 166"/>
          <p:cNvSpPr>
            <a:spLocks/>
          </p:cNvSpPr>
          <p:nvPr/>
        </p:nvSpPr>
        <p:spPr bwMode="auto">
          <a:xfrm>
            <a:off x="3255963" y="3009900"/>
            <a:ext cx="4762" cy="142875"/>
          </a:xfrm>
          <a:custGeom>
            <a:avLst/>
            <a:gdLst>
              <a:gd name="T0" fmla="*/ 0 w 3"/>
              <a:gd name="T1" fmla="*/ 0 h 90"/>
              <a:gd name="T2" fmla="*/ 0 w 3"/>
              <a:gd name="T3" fmla="*/ 52924075 h 90"/>
              <a:gd name="T4" fmla="*/ 0 w 3"/>
              <a:gd name="T5" fmla="*/ 113407825 h 90"/>
              <a:gd name="T6" fmla="*/ 0 w 3"/>
              <a:gd name="T7" fmla="*/ 166330313 h 90"/>
              <a:gd name="T8" fmla="*/ 0 w 3"/>
              <a:gd name="T9" fmla="*/ 226814063 h 90"/>
              <a:gd name="T10" fmla="*/ 7558881 w 3"/>
              <a:gd name="T11" fmla="*/ 226814063 h 90"/>
              <a:gd name="T12" fmla="*/ 7558881 w 3"/>
              <a:gd name="T13" fmla="*/ 166330313 h 90"/>
              <a:gd name="T14" fmla="*/ 7558881 w 3"/>
              <a:gd name="T15" fmla="*/ 113407825 h 90"/>
              <a:gd name="T16" fmla="*/ 7558881 w 3"/>
              <a:gd name="T17" fmla="*/ 52924075 h 90"/>
              <a:gd name="T18" fmla="*/ 7558881 w 3"/>
              <a:gd name="T19" fmla="*/ 0 h 90"/>
              <a:gd name="T20" fmla="*/ 0 w 3"/>
              <a:gd name="T21" fmla="*/ 0 h 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"/>
              <a:gd name="T34" fmla="*/ 0 h 90"/>
              <a:gd name="T35" fmla="*/ 3 w 3"/>
              <a:gd name="T36" fmla="*/ 90 h 9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" h="90">
                <a:moveTo>
                  <a:pt x="0" y="0"/>
                </a:moveTo>
                <a:lnTo>
                  <a:pt x="0" y="21"/>
                </a:lnTo>
                <a:lnTo>
                  <a:pt x="0" y="45"/>
                </a:lnTo>
                <a:lnTo>
                  <a:pt x="0" y="66"/>
                </a:lnTo>
                <a:lnTo>
                  <a:pt x="0" y="90"/>
                </a:lnTo>
                <a:lnTo>
                  <a:pt x="3" y="90"/>
                </a:lnTo>
                <a:lnTo>
                  <a:pt x="3" y="66"/>
                </a:lnTo>
                <a:lnTo>
                  <a:pt x="3" y="45"/>
                </a:lnTo>
                <a:lnTo>
                  <a:pt x="3" y="2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27" name="Freeform 167"/>
          <p:cNvSpPr>
            <a:spLocks/>
          </p:cNvSpPr>
          <p:nvPr/>
        </p:nvSpPr>
        <p:spPr bwMode="auto">
          <a:xfrm>
            <a:off x="3255963" y="2995613"/>
            <a:ext cx="14287" cy="14287"/>
          </a:xfrm>
          <a:custGeom>
            <a:avLst/>
            <a:gdLst>
              <a:gd name="T0" fmla="*/ 22679819 w 9"/>
              <a:gd name="T1" fmla="*/ 0 h 9"/>
              <a:gd name="T2" fmla="*/ 12599547 w 9"/>
              <a:gd name="T3" fmla="*/ 2519274 h 9"/>
              <a:gd name="T4" fmla="*/ 7559410 w 9"/>
              <a:gd name="T5" fmla="*/ 7559410 h 9"/>
              <a:gd name="T6" fmla="*/ 0 w 9"/>
              <a:gd name="T7" fmla="*/ 12599547 h 9"/>
              <a:gd name="T8" fmla="*/ 0 w 9"/>
              <a:gd name="T9" fmla="*/ 22679819 h 9"/>
              <a:gd name="T10" fmla="*/ 7559410 w 9"/>
              <a:gd name="T11" fmla="*/ 22679819 h 9"/>
              <a:gd name="T12" fmla="*/ 7559410 w 9"/>
              <a:gd name="T13" fmla="*/ 17639683 h 9"/>
              <a:gd name="T14" fmla="*/ 12599547 w 9"/>
              <a:gd name="T15" fmla="*/ 12599547 h 9"/>
              <a:gd name="T16" fmla="*/ 17639683 w 9"/>
              <a:gd name="T17" fmla="*/ 12599547 h 9"/>
              <a:gd name="T18" fmla="*/ 22679819 w 9"/>
              <a:gd name="T19" fmla="*/ 7559410 h 9"/>
              <a:gd name="T20" fmla="*/ 22679819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9"/>
              <a:gd name="T35" fmla="*/ 9 w 9"/>
              <a:gd name="T36" fmla="*/ 9 h 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9">
                <a:moveTo>
                  <a:pt x="9" y="0"/>
                </a:moveTo>
                <a:lnTo>
                  <a:pt x="5" y="1"/>
                </a:lnTo>
                <a:lnTo>
                  <a:pt x="3" y="3"/>
                </a:lnTo>
                <a:lnTo>
                  <a:pt x="0" y="5"/>
                </a:lnTo>
                <a:lnTo>
                  <a:pt x="0" y="9"/>
                </a:lnTo>
                <a:lnTo>
                  <a:pt x="3" y="9"/>
                </a:lnTo>
                <a:lnTo>
                  <a:pt x="3" y="7"/>
                </a:lnTo>
                <a:lnTo>
                  <a:pt x="5" y="5"/>
                </a:lnTo>
                <a:lnTo>
                  <a:pt x="7" y="5"/>
                </a:lnTo>
                <a:lnTo>
                  <a:pt x="9" y="3"/>
                </a:lnTo>
                <a:lnTo>
                  <a:pt x="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28" name="Freeform 168"/>
          <p:cNvSpPr>
            <a:spLocks noEditPoints="1"/>
          </p:cNvSpPr>
          <p:nvPr/>
        </p:nvSpPr>
        <p:spPr bwMode="auto">
          <a:xfrm>
            <a:off x="3273425" y="3057525"/>
            <a:ext cx="128588" cy="60325"/>
          </a:xfrm>
          <a:custGeom>
            <a:avLst/>
            <a:gdLst>
              <a:gd name="T0" fmla="*/ 0 w 81"/>
              <a:gd name="T1" fmla="*/ 78124050 h 38"/>
              <a:gd name="T2" fmla="*/ 35282325 w 81"/>
              <a:gd name="T3" fmla="*/ 83165950 h 38"/>
              <a:gd name="T4" fmla="*/ 57964613 w 81"/>
              <a:gd name="T5" fmla="*/ 78124050 h 38"/>
              <a:gd name="T6" fmla="*/ 40322657 w 81"/>
              <a:gd name="T7" fmla="*/ 68043425 h 38"/>
              <a:gd name="T8" fmla="*/ 12601624 w 81"/>
              <a:gd name="T9" fmla="*/ 68043425 h 38"/>
              <a:gd name="T10" fmla="*/ 17641956 w 81"/>
              <a:gd name="T11" fmla="*/ 45362813 h 38"/>
              <a:gd name="T12" fmla="*/ 45362989 w 81"/>
              <a:gd name="T13" fmla="*/ 50403125 h 38"/>
              <a:gd name="T14" fmla="*/ 52924281 w 81"/>
              <a:gd name="T15" fmla="*/ 37801550 h 38"/>
              <a:gd name="T16" fmla="*/ 25201660 w 81"/>
              <a:gd name="T17" fmla="*/ 32761238 h 38"/>
              <a:gd name="T18" fmla="*/ 12601624 w 81"/>
              <a:gd name="T19" fmla="*/ 22682200 h 38"/>
              <a:gd name="T20" fmla="*/ 30241993 w 81"/>
              <a:gd name="T21" fmla="*/ 15120938 h 38"/>
              <a:gd name="T22" fmla="*/ 57964613 w 81"/>
              <a:gd name="T23" fmla="*/ 17640300 h 38"/>
              <a:gd name="T24" fmla="*/ 40322657 w 81"/>
              <a:gd name="T25" fmla="*/ 0 h 38"/>
              <a:gd name="T26" fmla="*/ 2520960 w 81"/>
              <a:gd name="T27" fmla="*/ 0 h 38"/>
              <a:gd name="T28" fmla="*/ 120967970 w 81"/>
              <a:gd name="T29" fmla="*/ 22682200 h 38"/>
              <a:gd name="T30" fmla="*/ 108367934 w 81"/>
              <a:gd name="T31" fmla="*/ 10080625 h 38"/>
              <a:gd name="T32" fmla="*/ 90725978 w 81"/>
              <a:gd name="T33" fmla="*/ 5040313 h 38"/>
              <a:gd name="T34" fmla="*/ 70564649 w 81"/>
              <a:gd name="T35" fmla="*/ 10080625 h 38"/>
              <a:gd name="T36" fmla="*/ 68045277 w 81"/>
              <a:gd name="T37" fmla="*/ 27720925 h 38"/>
              <a:gd name="T38" fmla="*/ 75604981 w 81"/>
              <a:gd name="T39" fmla="*/ 45362813 h 38"/>
              <a:gd name="T40" fmla="*/ 93246938 w 81"/>
              <a:gd name="T41" fmla="*/ 55443438 h 38"/>
              <a:gd name="T42" fmla="*/ 108367934 w 81"/>
              <a:gd name="T43" fmla="*/ 65524063 h 38"/>
              <a:gd name="T44" fmla="*/ 108367934 w 81"/>
              <a:gd name="T45" fmla="*/ 78124050 h 38"/>
              <a:gd name="T46" fmla="*/ 85685646 w 81"/>
              <a:gd name="T47" fmla="*/ 73083738 h 38"/>
              <a:gd name="T48" fmla="*/ 70564649 w 81"/>
              <a:gd name="T49" fmla="*/ 60483750 h 38"/>
              <a:gd name="T50" fmla="*/ 70564649 w 81"/>
              <a:gd name="T51" fmla="*/ 73083738 h 38"/>
              <a:gd name="T52" fmla="*/ 85685646 w 81"/>
              <a:gd name="T53" fmla="*/ 88206263 h 38"/>
              <a:gd name="T54" fmla="*/ 103327602 w 81"/>
              <a:gd name="T55" fmla="*/ 88206263 h 38"/>
              <a:gd name="T56" fmla="*/ 120967970 w 81"/>
              <a:gd name="T57" fmla="*/ 83165950 h 38"/>
              <a:gd name="T58" fmla="*/ 126008302 w 81"/>
              <a:gd name="T59" fmla="*/ 65524063 h 38"/>
              <a:gd name="T60" fmla="*/ 115927638 w 81"/>
              <a:gd name="T61" fmla="*/ 45362813 h 38"/>
              <a:gd name="T62" fmla="*/ 103327602 w 81"/>
              <a:gd name="T63" fmla="*/ 37801550 h 38"/>
              <a:gd name="T64" fmla="*/ 85685646 w 81"/>
              <a:gd name="T65" fmla="*/ 32761238 h 38"/>
              <a:gd name="T66" fmla="*/ 85685646 w 81"/>
              <a:gd name="T67" fmla="*/ 17640300 h 38"/>
              <a:gd name="T68" fmla="*/ 103327602 w 81"/>
              <a:gd name="T69" fmla="*/ 22682200 h 38"/>
              <a:gd name="T70" fmla="*/ 115927638 w 81"/>
              <a:gd name="T71" fmla="*/ 32761238 h 38"/>
              <a:gd name="T72" fmla="*/ 204134244 w 81"/>
              <a:gd name="T73" fmla="*/ 32761238 h 38"/>
              <a:gd name="T74" fmla="*/ 194053580 w 81"/>
              <a:gd name="T75" fmla="*/ 17640300 h 38"/>
              <a:gd name="T76" fmla="*/ 176411623 w 81"/>
              <a:gd name="T77" fmla="*/ 15120938 h 38"/>
              <a:gd name="T78" fmla="*/ 158771255 w 81"/>
              <a:gd name="T79" fmla="*/ 10080625 h 38"/>
              <a:gd name="T80" fmla="*/ 141129299 w 81"/>
              <a:gd name="T81" fmla="*/ 22682200 h 38"/>
              <a:gd name="T82" fmla="*/ 136088967 w 81"/>
              <a:gd name="T83" fmla="*/ 45362813 h 38"/>
              <a:gd name="T84" fmla="*/ 141129299 w 81"/>
              <a:gd name="T85" fmla="*/ 68043425 h 38"/>
              <a:gd name="T86" fmla="*/ 148690591 w 81"/>
              <a:gd name="T87" fmla="*/ 83165950 h 38"/>
              <a:gd name="T88" fmla="*/ 163811587 w 81"/>
              <a:gd name="T89" fmla="*/ 90725625 h 38"/>
              <a:gd name="T90" fmla="*/ 181451956 w 81"/>
              <a:gd name="T91" fmla="*/ 95765938 h 38"/>
              <a:gd name="T92" fmla="*/ 194053580 w 81"/>
              <a:gd name="T93" fmla="*/ 88206263 h 38"/>
              <a:gd name="T94" fmla="*/ 204134244 w 81"/>
              <a:gd name="T95" fmla="*/ 68043425 h 38"/>
              <a:gd name="T96" fmla="*/ 186492288 w 81"/>
              <a:gd name="T97" fmla="*/ 78124050 h 38"/>
              <a:gd name="T98" fmla="*/ 166330959 w 81"/>
              <a:gd name="T99" fmla="*/ 83165950 h 38"/>
              <a:gd name="T100" fmla="*/ 158771255 w 81"/>
              <a:gd name="T101" fmla="*/ 68043425 h 38"/>
              <a:gd name="T102" fmla="*/ 153730923 w 81"/>
              <a:gd name="T103" fmla="*/ 50403125 h 38"/>
              <a:gd name="T104" fmla="*/ 163811587 w 81"/>
              <a:gd name="T105" fmla="*/ 32761238 h 38"/>
              <a:gd name="T106" fmla="*/ 181451956 w 81"/>
              <a:gd name="T107" fmla="*/ 27720925 h 38"/>
              <a:gd name="T108" fmla="*/ 194053580 w 81"/>
              <a:gd name="T109" fmla="*/ 40322500 h 3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"/>
              <a:gd name="T166" fmla="*/ 0 h 38"/>
              <a:gd name="T167" fmla="*/ 81 w 81"/>
              <a:gd name="T168" fmla="*/ 38 h 3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" h="38">
                <a:moveTo>
                  <a:pt x="0" y="0"/>
                </a:moveTo>
                <a:lnTo>
                  <a:pt x="0" y="7"/>
                </a:lnTo>
                <a:lnTo>
                  <a:pt x="0" y="16"/>
                </a:lnTo>
                <a:lnTo>
                  <a:pt x="0" y="24"/>
                </a:lnTo>
                <a:lnTo>
                  <a:pt x="0" y="31"/>
                </a:lnTo>
                <a:lnTo>
                  <a:pt x="1" y="31"/>
                </a:lnTo>
                <a:lnTo>
                  <a:pt x="5" y="33"/>
                </a:lnTo>
                <a:lnTo>
                  <a:pt x="9" y="33"/>
                </a:lnTo>
                <a:lnTo>
                  <a:pt x="10" y="33"/>
                </a:lnTo>
                <a:lnTo>
                  <a:pt x="14" y="33"/>
                </a:lnTo>
                <a:lnTo>
                  <a:pt x="18" y="33"/>
                </a:lnTo>
                <a:lnTo>
                  <a:pt x="19" y="33"/>
                </a:lnTo>
                <a:lnTo>
                  <a:pt x="23" y="35"/>
                </a:lnTo>
                <a:lnTo>
                  <a:pt x="23" y="33"/>
                </a:lnTo>
                <a:lnTo>
                  <a:pt x="23" y="31"/>
                </a:lnTo>
                <a:lnTo>
                  <a:pt x="23" y="29"/>
                </a:lnTo>
                <a:lnTo>
                  <a:pt x="23" y="27"/>
                </a:lnTo>
                <a:lnTo>
                  <a:pt x="21" y="27"/>
                </a:lnTo>
                <a:lnTo>
                  <a:pt x="19" y="27"/>
                </a:lnTo>
                <a:lnTo>
                  <a:pt x="16" y="27"/>
                </a:lnTo>
                <a:lnTo>
                  <a:pt x="14" y="27"/>
                </a:lnTo>
                <a:lnTo>
                  <a:pt x="12" y="27"/>
                </a:lnTo>
                <a:lnTo>
                  <a:pt x="10" y="27"/>
                </a:lnTo>
                <a:lnTo>
                  <a:pt x="7" y="27"/>
                </a:lnTo>
                <a:lnTo>
                  <a:pt x="5" y="27"/>
                </a:lnTo>
                <a:lnTo>
                  <a:pt x="5" y="26"/>
                </a:lnTo>
                <a:lnTo>
                  <a:pt x="5" y="22"/>
                </a:lnTo>
                <a:lnTo>
                  <a:pt x="5" y="20"/>
                </a:lnTo>
                <a:lnTo>
                  <a:pt x="5" y="18"/>
                </a:lnTo>
                <a:lnTo>
                  <a:pt x="7" y="18"/>
                </a:lnTo>
                <a:lnTo>
                  <a:pt x="9" y="18"/>
                </a:lnTo>
                <a:lnTo>
                  <a:pt x="10" y="18"/>
                </a:lnTo>
                <a:lnTo>
                  <a:pt x="12" y="18"/>
                </a:lnTo>
                <a:lnTo>
                  <a:pt x="14" y="18"/>
                </a:lnTo>
                <a:lnTo>
                  <a:pt x="18" y="20"/>
                </a:lnTo>
                <a:lnTo>
                  <a:pt x="19" y="20"/>
                </a:lnTo>
                <a:lnTo>
                  <a:pt x="21" y="20"/>
                </a:lnTo>
                <a:lnTo>
                  <a:pt x="21" y="18"/>
                </a:lnTo>
                <a:lnTo>
                  <a:pt x="21" y="16"/>
                </a:lnTo>
                <a:lnTo>
                  <a:pt x="21" y="15"/>
                </a:lnTo>
                <a:lnTo>
                  <a:pt x="19" y="15"/>
                </a:lnTo>
                <a:lnTo>
                  <a:pt x="16" y="13"/>
                </a:lnTo>
                <a:lnTo>
                  <a:pt x="14" y="13"/>
                </a:lnTo>
                <a:lnTo>
                  <a:pt x="12" y="13"/>
                </a:lnTo>
                <a:lnTo>
                  <a:pt x="10" y="13"/>
                </a:lnTo>
                <a:lnTo>
                  <a:pt x="9" y="13"/>
                </a:lnTo>
                <a:lnTo>
                  <a:pt x="7" y="13"/>
                </a:lnTo>
                <a:lnTo>
                  <a:pt x="5" y="13"/>
                </a:lnTo>
                <a:lnTo>
                  <a:pt x="5" y="11"/>
                </a:lnTo>
                <a:lnTo>
                  <a:pt x="5" y="9"/>
                </a:lnTo>
                <a:lnTo>
                  <a:pt x="5" y="7"/>
                </a:lnTo>
                <a:lnTo>
                  <a:pt x="5" y="6"/>
                </a:lnTo>
                <a:lnTo>
                  <a:pt x="7" y="6"/>
                </a:lnTo>
                <a:lnTo>
                  <a:pt x="9" y="6"/>
                </a:lnTo>
                <a:lnTo>
                  <a:pt x="12" y="6"/>
                </a:lnTo>
                <a:lnTo>
                  <a:pt x="14" y="6"/>
                </a:lnTo>
                <a:lnTo>
                  <a:pt x="16" y="6"/>
                </a:lnTo>
                <a:lnTo>
                  <a:pt x="18" y="6"/>
                </a:lnTo>
                <a:lnTo>
                  <a:pt x="19" y="7"/>
                </a:lnTo>
                <a:lnTo>
                  <a:pt x="23" y="7"/>
                </a:lnTo>
                <a:lnTo>
                  <a:pt x="23" y="6"/>
                </a:lnTo>
                <a:lnTo>
                  <a:pt x="23" y="4"/>
                </a:lnTo>
                <a:lnTo>
                  <a:pt x="23" y="2"/>
                </a:lnTo>
                <a:lnTo>
                  <a:pt x="19" y="2"/>
                </a:lnTo>
                <a:lnTo>
                  <a:pt x="16" y="0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5" y="0"/>
                </a:lnTo>
                <a:lnTo>
                  <a:pt x="1" y="0"/>
                </a:lnTo>
                <a:lnTo>
                  <a:pt x="0" y="0"/>
                </a:lnTo>
                <a:close/>
                <a:moveTo>
                  <a:pt x="50" y="13"/>
                </a:moveTo>
                <a:lnTo>
                  <a:pt x="50" y="11"/>
                </a:lnTo>
                <a:lnTo>
                  <a:pt x="50" y="9"/>
                </a:lnTo>
                <a:lnTo>
                  <a:pt x="48" y="9"/>
                </a:lnTo>
                <a:lnTo>
                  <a:pt x="48" y="7"/>
                </a:lnTo>
                <a:lnTo>
                  <a:pt x="46" y="6"/>
                </a:lnTo>
                <a:lnTo>
                  <a:pt x="46" y="4"/>
                </a:lnTo>
                <a:lnTo>
                  <a:pt x="45" y="4"/>
                </a:lnTo>
                <a:lnTo>
                  <a:pt x="43" y="4"/>
                </a:lnTo>
                <a:lnTo>
                  <a:pt x="43" y="2"/>
                </a:lnTo>
                <a:lnTo>
                  <a:pt x="41" y="2"/>
                </a:lnTo>
                <a:lnTo>
                  <a:pt x="39" y="2"/>
                </a:lnTo>
                <a:lnTo>
                  <a:pt x="37" y="2"/>
                </a:lnTo>
                <a:lnTo>
                  <a:pt x="36" y="2"/>
                </a:lnTo>
                <a:lnTo>
                  <a:pt x="34" y="2"/>
                </a:lnTo>
                <a:lnTo>
                  <a:pt x="32" y="2"/>
                </a:lnTo>
                <a:lnTo>
                  <a:pt x="30" y="2"/>
                </a:lnTo>
                <a:lnTo>
                  <a:pt x="30" y="4"/>
                </a:lnTo>
                <a:lnTo>
                  <a:pt x="28" y="4"/>
                </a:lnTo>
                <a:lnTo>
                  <a:pt x="28" y="6"/>
                </a:lnTo>
                <a:lnTo>
                  <a:pt x="27" y="6"/>
                </a:lnTo>
                <a:lnTo>
                  <a:pt x="27" y="7"/>
                </a:lnTo>
                <a:lnTo>
                  <a:pt x="27" y="9"/>
                </a:lnTo>
                <a:lnTo>
                  <a:pt x="27" y="11"/>
                </a:lnTo>
                <a:lnTo>
                  <a:pt x="27" y="13"/>
                </a:lnTo>
                <a:lnTo>
                  <a:pt x="27" y="15"/>
                </a:lnTo>
                <a:lnTo>
                  <a:pt x="28" y="15"/>
                </a:lnTo>
                <a:lnTo>
                  <a:pt x="28" y="16"/>
                </a:lnTo>
                <a:lnTo>
                  <a:pt x="30" y="18"/>
                </a:lnTo>
                <a:lnTo>
                  <a:pt x="32" y="20"/>
                </a:lnTo>
                <a:lnTo>
                  <a:pt x="34" y="20"/>
                </a:lnTo>
                <a:lnTo>
                  <a:pt x="36" y="20"/>
                </a:lnTo>
                <a:lnTo>
                  <a:pt x="37" y="20"/>
                </a:lnTo>
                <a:lnTo>
                  <a:pt x="37" y="22"/>
                </a:lnTo>
                <a:lnTo>
                  <a:pt x="39" y="22"/>
                </a:lnTo>
                <a:lnTo>
                  <a:pt x="41" y="22"/>
                </a:lnTo>
                <a:lnTo>
                  <a:pt x="43" y="22"/>
                </a:lnTo>
                <a:lnTo>
                  <a:pt x="43" y="24"/>
                </a:lnTo>
                <a:lnTo>
                  <a:pt x="43" y="26"/>
                </a:lnTo>
                <a:lnTo>
                  <a:pt x="45" y="26"/>
                </a:lnTo>
                <a:lnTo>
                  <a:pt x="45" y="27"/>
                </a:lnTo>
                <a:lnTo>
                  <a:pt x="45" y="29"/>
                </a:lnTo>
                <a:lnTo>
                  <a:pt x="43" y="29"/>
                </a:lnTo>
                <a:lnTo>
                  <a:pt x="43" y="31"/>
                </a:lnTo>
                <a:lnTo>
                  <a:pt x="41" y="31"/>
                </a:lnTo>
                <a:lnTo>
                  <a:pt x="39" y="31"/>
                </a:lnTo>
                <a:lnTo>
                  <a:pt x="37" y="29"/>
                </a:lnTo>
                <a:lnTo>
                  <a:pt x="36" y="29"/>
                </a:lnTo>
                <a:lnTo>
                  <a:pt x="34" y="29"/>
                </a:lnTo>
                <a:lnTo>
                  <a:pt x="34" y="27"/>
                </a:lnTo>
                <a:lnTo>
                  <a:pt x="32" y="27"/>
                </a:lnTo>
                <a:lnTo>
                  <a:pt x="32" y="26"/>
                </a:lnTo>
                <a:lnTo>
                  <a:pt x="30" y="24"/>
                </a:lnTo>
                <a:lnTo>
                  <a:pt x="28" y="24"/>
                </a:lnTo>
                <a:lnTo>
                  <a:pt x="27" y="24"/>
                </a:lnTo>
                <a:lnTo>
                  <a:pt x="27" y="26"/>
                </a:lnTo>
                <a:lnTo>
                  <a:pt x="27" y="27"/>
                </a:lnTo>
                <a:lnTo>
                  <a:pt x="27" y="29"/>
                </a:lnTo>
                <a:lnTo>
                  <a:pt x="28" y="29"/>
                </a:lnTo>
                <a:lnTo>
                  <a:pt x="28" y="31"/>
                </a:lnTo>
                <a:lnTo>
                  <a:pt x="30" y="33"/>
                </a:lnTo>
                <a:lnTo>
                  <a:pt x="32" y="33"/>
                </a:lnTo>
                <a:lnTo>
                  <a:pt x="32" y="35"/>
                </a:lnTo>
                <a:lnTo>
                  <a:pt x="34" y="35"/>
                </a:lnTo>
                <a:lnTo>
                  <a:pt x="36" y="35"/>
                </a:lnTo>
                <a:lnTo>
                  <a:pt x="37" y="35"/>
                </a:lnTo>
                <a:lnTo>
                  <a:pt x="37" y="36"/>
                </a:lnTo>
                <a:lnTo>
                  <a:pt x="39" y="35"/>
                </a:lnTo>
                <a:lnTo>
                  <a:pt x="41" y="35"/>
                </a:lnTo>
                <a:lnTo>
                  <a:pt x="43" y="35"/>
                </a:lnTo>
                <a:lnTo>
                  <a:pt x="45" y="35"/>
                </a:lnTo>
                <a:lnTo>
                  <a:pt x="46" y="35"/>
                </a:lnTo>
                <a:lnTo>
                  <a:pt x="48" y="35"/>
                </a:lnTo>
                <a:lnTo>
                  <a:pt x="48" y="33"/>
                </a:lnTo>
                <a:lnTo>
                  <a:pt x="50" y="33"/>
                </a:lnTo>
                <a:lnTo>
                  <a:pt x="50" y="31"/>
                </a:lnTo>
                <a:lnTo>
                  <a:pt x="50" y="29"/>
                </a:lnTo>
                <a:lnTo>
                  <a:pt x="50" y="27"/>
                </a:lnTo>
                <a:lnTo>
                  <a:pt x="50" y="26"/>
                </a:lnTo>
                <a:lnTo>
                  <a:pt x="50" y="24"/>
                </a:lnTo>
                <a:lnTo>
                  <a:pt x="50" y="22"/>
                </a:lnTo>
                <a:lnTo>
                  <a:pt x="48" y="20"/>
                </a:lnTo>
                <a:lnTo>
                  <a:pt x="48" y="18"/>
                </a:lnTo>
                <a:lnTo>
                  <a:pt x="46" y="18"/>
                </a:lnTo>
                <a:lnTo>
                  <a:pt x="45" y="18"/>
                </a:lnTo>
                <a:lnTo>
                  <a:pt x="45" y="16"/>
                </a:lnTo>
                <a:lnTo>
                  <a:pt x="43" y="16"/>
                </a:lnTo>
                <a:lnTo>
                  <a:pt x="41" y="16"/>
                </a:lnTo>
                <a:lnTo>
                  <a:pt x="41" y="15"/>
                </a:lnTo>
                <a:lnTo>
                  <a:pt x="39" y="15"/>
                </a:lnTo>
                <a:lnTo>
                  <a:pt x="37" y="15"/>
                </a:lnTo>
                <a:lnTo>
                  <a:pt x="36" y="15"/>
                </a:lnTo>
                <a:lnTo>
                  <a:pt x="34" y="15"/>
                </a:lnTo>
                <a:lnTo>
                  <a:pt x="34" y="13"/>
                </a:lnTo>
                <a:lnTo>
                  <a:pt x="32" y="13"/>
                </a:lnTo>
                <a:lnTo>
                  <a:pt x="32" y="11"/>
                </a:lnTo>
                <a:lnTo>
                  <a:pt x="32" y="9"/>
                </a:lnTo>
                <a:lnTo>
                  <a:pt x="34" y="9"/>
                </a:lnTo>
                <a:lnTo>
                  <a:pt x="34" y="7"/>
                </a:lnTo>
                <a:lnTo>
                  <a:pt x="36" y="7"/>
                </a:lnTo>
                <a:lnTo>
                  <a:pt x="37" y="7"/>
                </a:lnTo>
                <a:lnTo>
                  <a:pt x="39" y="7"/>
                </a:lnTo>
                <a:lnTo>
                  <a:pt x="41" y="7"/>
                </a:lnTo>
                <a:lnTo>
                  <a:pt x="41" y="9"/>
                </a:lnTo>
                <a:lnTo>
                  <a:pt x="43" y="9"/>
                </a:lnTo>
                <a:lnTo>
                  <a:pt x="43" y="11"/>
                </a:lnTo>
                <a:lnTo>
                  <a:pt x="43" y="13"/>
                </a:lnTo>
                <a:lnTo>
                  <a:pt x="45" y="13"/>
                </a:lnTo>
                <a:lnTo>
                  <a:pt x="46" y="13"/>
                </a:lnTo>
                <a:lnTo>
                  <a:pt x="48" y="13"/>
                </a:lnTo>
                <a:lnTo>
                  <a:pt x="50" y="13"/>
                </a:lnTo>
                <a:close/>
                <a:moveTo>
                  <a:pt x="81" y="16"/>
                </a:moveTo>
                <a:lnTo>
                  <a:pt x="81" y="15"/>
                </a:lnTo>
                <a:lnTo>
                  <a:pt x="81" y="13"/>
                </a:lnTo>
                <a:lnTo>
                  <a:pt x="81" y="11"/>
                </a:lnTo>
                <a:lnTo>
                  <a:pt x="79" y="11"/>
                </a:lnTo>
                <a:lnTo>
                  <a:pt x="79" y="9"/>
                </a:lnTo>
                <a:lnTo>
                  <a:pt x="77" y="9"/>
                </a:lnTo>
                <a:lnTo>
                  <a:pt x="77" y="7"/>
                </a:lnTo>
                <a:lnTo>
                  <a:pt x="75" y="7"/>
                </a:lnTo>
                <a:lnTo>
                  <a:pt x="75" y="6"/>
                </a:lnTo>
                <a:lnTo>
                  <a:pt x="74" y="6"/>
                </a:lnTo>
                <a:lnTo>
                  <a:pt x="72" y="6"/>
                </a:lnTo>
                <a:lnTo>
                  <a:pt x="70" y="6"/>
                </a:lnTo>
                <a:lnTo>
                  <a:pt x="70" y="4"/>
                </a:lnTo>
                <a:lnTo>
                  <a:pt x="68" y="4"/>
                </a:lnTo>
                <a:lnTo>
                  <a:pt x="66" y="4"/>
                </a:lnTo>
                <a:lnTo>
                  <a:pt x="65" y="4"/>
                </a:lnTo>
                <a:lnTo>
                  <a:pt x="63" y="4"/>
                </a:lnTo>
                <a:lnTo>
                  <a:pt x="63" y="6"/>
                </a:lnTo>
                <a:lnTo>
                  <a:pt x="61" y="6"/>
                </a:lnTo>
                <a:lnTo>
                  <a:pt x="59" y="7"/>
                </a:lnTo>
                <a:lnTo>
                  <a:pt x="57" y="9"/>
                </a:lnTo>
                <a:lnTo>
                  <a:pt x="56" y="9"/>
                </a:lnTo>
                <a:lnTo>
                  <a:pt x="56" y="11"/>
                </a:lnTo>
                <a:lnTo>
                  <a:pt x="56" y="13"/>
                </a:lnTo>
                <a:lnTo>
                  <a:pt x="56" y="15"/>
                </a:lnTo>
                <a:lnTo>
                  <a:pt x="54" y="16"/>
                </a:lnTo>
                <a:lnTo>
                  <a:pt x="54" y="18"/>
                </a:lnTo>
                <a:lnTo>
                  <a:pt x="54" y="20"/>
                </a:lnTo>
                <a:lnTo>
                  <a:pt x="54" y="22"/>
                </a:lnTo>
                <a:lnTo>
                  <a:pt x="54" y="24"/>
                </a:lnTo>
                <a:lnTo>
                  <a:pt x="56" y="26"/>
                </a:lnTo>
                <a:lnTo>
                  <a:pt x="56" y="27"/>
                </a:lnTo>
                <a:lnTo>
                  <a:pt x="56" y="29"/>
                </a:lnTo>
                <a:lnTo>
                  <a:pt x="56" y="31"/>
                </a:lnTo>
                <a:lnTo>
                  <a:pt x="57" y="31"/>
                </a:lnTo>
                <a:lnTo>
                  <a:pt x="57" y="33"/>
                </a:lnTo>
                <a:lnTo>
                  <a:pt x="59" y="33"/>
                </a:lnTo>
                <a:lnTo>
                  <a:pt x="59" y="35"/>
                </a:lnTo>
                <a:lnTo>
                  <a:pt x="61" y="35"/>
                </a:lnTo>
                <a:lnTo>
                  <a:pt x="61" y="36"/>
                </a:lnTo>
                <a:lnTo>
                  <a:pt x="63" y="36"/>
                </a:lnTo>
                <a:lnTo>
                  <a:pt x="65" y="36"/>
                </a:lnTo>
                <a:lnTo>
                  <a:pt x="65" y="38"/>
                </a:lnTo>
                <a:lnTo>
                  <a:pt x="66" y="38"/>
                </a:lnTo>
                <a:lnTo>
                  <a:pt x="68" y="38"/>
                </a:lnTo>
                <a:lnTo>
                  <a:pt x="70" y="38"/>
                </a:lnTo>
                <a:lnTo>
                  <a:pt x="72" y="38"/>
                </a:lnTo>
                <a:lnTo>
                  <a:pt x="74" y="38"/>
                </a:lnTo>
                <a:lnTo>
                  <a:pt x="75" y="38"/>
                </a:lnTo>
                <a:lnTo>
                  <a:pt x="75" y="36"/>
                </a:lnTo>
                <a:lnTo>
                  <a:pt x="77" y="36"/>
                </a:lnTo>
                <a:lnTo>
                  <a:pt x="77" y="35"/>
                </a:lnTo>
                <a:lnTo>
                  <a:pt x="79" y="35"/>
                </a:lnTo>
                <a:lnTo>
                  <a:pt x="81" y="33"/>
                </a:lnTo>
                <a:lnTo>
                  <a:pt x="81" y="31"/>
                </a:lnTo>
                <a:lnTo>
                  <a:pt x="81" y="29"/>
                </a:lnTo>
                <a:lnTo>
                  <a:pt x="81" y="27"/>
                </a:lnTo>
                <a:lnTo>
                  <a:pt x="79" y="27"/>
                </a:lnTo>
                <a:lnTo>
                  <a:pt x="77" y="27"/>
                </a:lnTo>
                <a:lnTo>
                  <a:pt x="75" y="27"/>
                </a:lnTo>
                <a:lnTo>
                  <a:pt x="75" y="29"/>
                </a:lnTo>
                <a:lnTo>
                  <a:pt x="74" y="31"/>
                </a:lnTo>
                <a:lnTo>
                  <a:pt x="72" y="31"/>
                </a:lnTo>
                <a:lnTo>
                  <a:pt x="70" y="31"/>
                </a:lnTo>
                <a:lnTo>
                  <a:pt x="70" y="33"/>
                </a:lnTo>
                <a:lnTo>
                  <a:pt x="68" y="33"/>
                </a:lnTo>
                <a:lnTo>
                  <a:pt x="66" y="33"/>
                </a:lnTo>
                <a:lnTo>
                  <a:pt x="66" y="31"/>
                </a:lnTo>
                <a:lnTo>
                  <a:pt x="65" y="31"/>
                </a:lnTo>
                <a:lnTo>
                  <a:pt x="65" y="29"/>
                </a:lnTo>
                <a:lnTo>
                  <a:pt x="63" y="29"/>
                </a:lnTo>
                <a:lnTo>
                  <a:pt x="63" y="27"/>
                </a:lnTo>
                <a:lnTo>
                  <a:pt x="61" y="27"/>
                </a:lnTo>
                <a:lnTo>
                  <a:pt x="61" y="26"/>
                </a:lnTo>
                <a:lnTo>
                  <a:pt x="61" y="24"/>
                </a:lnTo>
                <a:lnTo>
                  <a:pt x="61" y="22"/>
                </a:lnTo>
                <a:lnTo>
                  <a:pt x="61" y="20"/>
                </a:lnTo>
                <a:lnTo>
                  <a:pt x="61" y="18"/>
                </a:lnTo>
                <a:lnTo>
                  <a:pt x="61" y="16"/>
                </a:lnTo>
                <a:lnTo>
                  <a:pt x="63" y="15"/>
                </a:lnTo>
                <a:lnTo>
                  <a:pt x="63" y="13"/>
                </a:lnTo>
                <a:lnTo>
                  <a:pt x="65" y="13"/>
                </a:lnTo>
                <a:lnTo>
                  <a:pt x="65" y="11"/>
                </a:lnTo>
                <a:lnTo>
                  <a:pt x="66" y="11"/>
                </a:lnTo>
                <a:lnTo>
                  <a:pt x="68" y="11"/>
                </a:lnTo>
                <a:lnTo>
                  <a:pt x="70" y="11"/>
                </a:lnTo>
                <a:lnTo>
                  <a:pt x="72" y="11"/>
                </a:lnTo>
                <a:lnTo>
                  <a:pt x="74" y="13"/>
                </a:lnTo>
                <a:lnTo>
                  <a:pt x="74" y="15"/>
                </a:lnTo>
                <a:lnTo>
                  <a:pt x="75" y="15"/>
                </a:lnTo>
                <a:lnTo>
                  <a:pt x="75" y="16"/>
                </a:lnTo>
                <a:lnTo>
                  <a:pt x="77" y="16"/>
                </a:lnTo>
                <a:lnTo>
                  <a:pt x="79" y="16"/>
                </a:lnTo>
                <a:lnTo>
                  <a:pt x="81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29" name="Freeform 169"/>
          <p:cNvSpPr>
            <a:spLocks/>
          </p:cNvSpPr>
          <p:nvPr/>
        </p:nvSpPr>
        <p:spPr bwMode="auto">
          <a:xfrm>
            <a:off x="2533650" y="3186113"/>
            <a:ext cx="34925" cy="38100"/>
          </a:xfrm>
          <a:custGeom>
            <a:avLst/>
            <a:gdLst>
              <a:gd name="T0" fmla="*/ 27722513 w 22"/>
              <a:gd name="T1" fmla="*/ 0 h 24"/>
              <a:gd name="T2" fmla="*/ 35282188 w 22"/>
              <a:gd name="T3" fmla="*/ 5040313 h 24"/>
              <a:gd name="T4" fmla="*/ 45362813 w 22"/>
              <a:gd name="T5" fmla="*/ 10080625 h 24"/>
              <a:gd name="T6" fmla="*/ 55443438 w 22"/>
              <a:gd name="T7" fmla="*/ 20161250 h 24"/>
              <a:gd name="T8" fmla="*/ 55443438 w 22"/>
              <a:gd name="T9" fmla="*/ 32761238 h 24"/>
              <a:gd name="T10" fmla="*/ 55443438 w 22"/>
              <a:gd name="T11" fmla="*/ 42843450 h 24"/>
              <a:gd name="T12" fmla="*/ 45362813 w 22"/>
              <a:gd name="T13" fmla="*/ 50403125 h 24"/>
              <a:gd name="T14" fmla="*/ 35282188 w 22"/>
              <a:gd name="T15" fmla="*/ 55443438 h 24"/>
              <a:gd name="T16" fmla="*/ 27722513 w 22"/>
              <a:gd name="T17" fmla="*/ 60483750 h 24"/>
              <a:gd name="T18" fmla="*/ 17640300 w 22"/>
              <a:gd name="T19" fmla="*/ 55443438 h 24"/>
              <a:gd name="T20" fmla="*/ 10080625 w 22"/>
              <a:gd name="T21" fmla="*/ 47883763 h 24"/>
              <a:gd name="T22" fmla="*/ 5040313 w 22"/>
              <a:gd name="T23" fmla="*/ 37801550 h 24"/>
              <a:gd name="T24" fmla="*/ 0 w 22"/>
              <a:gd name="T25" fmla="*/ 22682200 h 24"/>
              <a:gd name="T26" fmla="*/ 5040313 w 22"/>
              <a:gd name="T27" fmla="*/ 15120938 h 24"/>
              <a:gd name="T28" fmla="*/ 10080625 w 22"/>
              <a:gd name="T29" fmla="*/ 5040313 h 24"/>
              <a:gd name="T30" fmla="*/ 17640300 w 22"/>
              <a:gd name="T31" fmla="*/ 0 h 24"/>
              <a:gd name="T32" fmla="*/ 27722513 w 22"/>
              <a:gd name="T33" fmla="*/ 0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"/>
              <a:gd name="T52" fmla="*/ 0 h 24"/>
              <a:gd name="T53" fmla="*/ 22 w 22"/>
              <a:gd name="T54" fmla="*/ 24 h 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" h="24">
                <a:moveTo>
                  <a:pt x="11" y="0"/>
                </a:moveTo>
                <a:lnTo>
                  <a:pt x="14" y="2"/>
                </a:lnTo>
                <a:lnTo>
                  <a:pt x="18" y="4"/>
                </a:lnTo>
                <a:lnTo>
                  <a:pt x="22" y="8"/>
                </a:lnTo>
                <a:lnTo>
                  <a:pt x="22" y="13"/>
                </a:lnTo>
                <a:lnTo>
                  <a:pt x="22" y="17"/>
                </a:lnTo>
                <a:lnTo>
                  <a:pt x="18" y="20"/>
                </a:lnTo>
                <a:lnTo>
                  <a:pt x="14" y="22"/>
                </a:lnTo>
                <a:lnTo>
                  <a:pt x="11" y="24"/>
                </a:lnTo>
                <a:lnTo>
                  <a:pt x="7" y="22"/>
                </a:lnTo>
                <a:lnTo>
                  <a:pt x="4" y="19"/>
                </a:lnTo>
                <a:lnTo>
                  <a:pt x="2" y="15"/>
                </a:lnTo>
                <a:lnTo>
                  <a:pt x="0" y="9"/>
                </a:lnTo>
                <a:lnTo>
                  <a:pt x="2" y="6"/>
                </a:lnTo>
                <a:lnTo>
                  <a:pt x="4" y="2"/>
                </a:lnTo>
                <a:lnTo>
                  <a:pt x="7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30" name="Freeform 170"/>
          <p:cNvSpPr>
            <a:spLocks/>
          </p:cNvSpPr>
          <p:nvPr/>
        </p:nvSpPr>
        <p:spPr bwMode="auto">
          <a:xfrm>
            <a:off x="2551113" y="3184525"/>
            <a:ext cx="19050" cy="22225"/>
          </a:xfrm>
          <a:custGeom>
            <a:avLst/>
            <a:gdLst>
              <a:gd name="T0" fmla="*/ 30241875 w 12"/>
              <a:gd name="T1" fmla="*/ 35282188 h 14"/>
              <a:gd name="T2" fmla="*/ 30241875 w 12"/>
              <a:gd name="T3" fmla="*/ 22682200 h 14"/>
              <a:gd name="T4" fmla="*/ 22682200 w 12"/>
              <a:gd name="T5" fmla="*/ 12601575 h 14"/>
              <a:gd name="T6" fmla="*/ 12601575 w 12"/>
              <a:gd name="T7" fmla="*/ 2520950 h 14"/>
              <a:gd name="T8" fmla="*/ 0 w 12"/>
              <a:gd name="T9" fmla="*/ 0 h 14"/>
              <a:gd name="T10" fmla="*/ 0 w 12"/>
              <a:gd name="T11" fmla="*/ 7561263 h 14"/>
              <a:gd name="T12" fmla="*/ 7561263 w 12"/>
              <a:gd name="T13" fmla="*/ 7561263 h 14"/>
              <a:gd name="T14" fmla="*/ 17640300 w 12"/>
              <a:gd name="T15" fmla="*/ 17641888 h 14"/>
              <a:gd name="T16" fmla="*/ 22682200 w 12"/>
              <a:gd name="T17" fmla="*/ 22682200 h 14"/>
              <a:gd name="T18" fmla="*/ 22682200 w 12"/>
              <a:gd name="T19" fmla="*/ 35282188 h 14"/>
              <a:gd name="T20" fmla="*/ 30241875 w 12"/>
              <a:gd name="T21" fmla="*/ 35282188 h 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"/>
              <a:gd name="T34" fmla="*/ 0 h 14"/>
              <a:gd name="T35" fmla="*/ 12 w 12"/>
              <a:gd name="T36" fmla="*/ 14 h 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" h="14">
                <a:moveTo>
                  <a:pt x="12" y="14"/>
                </a:moveTo>
                <a:lnTo>
                  <a:pt x="12" y="9"/>
                </a:lnTo>
                <a:lnTo>
                  <a:pt x="9" y="5"/>
                </a:lnTo>
                <a:lnTo>
                  <a:pt x="5" y="1"/>
                </a:ln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lnTo>
                  <a:pt x="7" y="7"/>
                </a:lnTo>
                <a:lnTo>
                  <a:pt x="9" y="9"/>
                </a:lnTo>
                <a:lnTo>
                  <a:pt x="9" y="14"/>
                </a:lnTo>
                <a:lnTo>
                  <a:pt x="12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31" name="Freeform 171"/>
          <p:cNvSpPr>
            <a:spLocks/>
          </p:cNvSpPr>
          <p:nvPr/>
        </p:nvSpPr>
        <p:spPr bwMode="auto">
          <a:xfrm>
            <a:off x="2551113" y="3206750"/>
            <a:ext cx="19050" cy="20638"/>
          </a:xfrm>
          <a:custGeom>
            <a:avLst/>
            <a:gdLst>
              <a:gd name="T0" fmla="*/ 0 w 12"/>
              <a:gd name="T1" fmla="*/ 32763619 h 13"/>
              <a:gd name="T2" fmla="*/ 12601575 w 12"/>
              <a:gd name="T3" fmla="*/ 27723184 h 13"/>
              <a:gd name="T4" fmla="*/ 22682200 w 12"/>
              <a:gd name="T5" fmla="*/ 22682750 h 13"/>
              <a:gd name="T6" fmla="*/ 30241875 w 12"/>
              <a:gd name="T7" fmla="*/ 10080869 h 13"/>
              <a:gd name="T8" fmla="*/ 30241875 w 12"/>
              <a:gd name="T9" fmla="*/ 0 h 13"/>
              <a:gd name="T10" fmla="*/ 22682200 w 12"/>
              <a:gd name="T11" fmla="*/ 0 h 13"/>
              <a:gd name="T12" fmla="*/ 22682200 w 12"/>
              <a:gd name="T13" fmla="*/ 10080869 h 13"/>
              <a:gd name="T14" fmla="*/ 17640300 w 12"/>
              <a:gd name="T15" fmla="*/ 15121304 h 13"/>
              <a:gd name="T16" fmla="*/ 7561263 w 12"/>
              <a:gd name="T17" fmla="*/ 17642315 h 13"/>
              <a:gd name="T18" fmla="*/ 0 w 12"/>
              <a:gd name="T19" fmla="*/ 22682750 h 13"/>
              <a:gd name="T20" fmla="*/ 0 w 12"/>
              <a:gd name="T21" fmla="*/ 32763619 h 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"/>
              <a:gd name="T34" fmla="*/ 0 h 13"/>
              <a:gd name="T35" fmla="*/ 12 w 12"/>
              <a:gd name="T36" fmla="*/ 13 h 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" h="13">
                <a:moveTo>
                  <a:pt x="0" y="13"/>
                </a:moveTo>
                <a:lnTo>
                  <a:pt x="5" y="11"/>
                </a:lnTo>
                <a:lnTo>
                  <a:pt x="9" y="9"/>
                </a:lnTo>
                <a:lnTo>
                  <a:pt x="12" y="4"/>
                </a:lnTo>
                <a:lnTo>
                  <a:pt x="12" y="0"/>
                </a:lnTo>
                <a:lnTo>
                  <a:pt x="9" y="0"/>
                </a:lnTo>
                <a:lnTo>
                  <a:pt x="9" y="4"/>
                </a:lnTo>
                <a:lnTo>
                  <a:pt x="7" y="6"/>
                </a:lnTo>
                <a:lnTo>
                  <a:pt x="3" y="7"/>
                </a:lnTo>
                <a:lnTo>
                  <a:pt x="0" y="9"/>
                </a:lnTo>
                <a:lnTo>
                  <a:pt x="0" y="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32" name="Freeform 172"/>
          <p:cNvSpPr>
            <a:spLocks/>
          </p:cNvSpPr>
          <p:nvPr/>
        </p:nvSpPr>
        <p:spPr bwMode="auto">
          <a:xfrm>
            <a:off x="2530475" y="3200400"/>
            <a:ext cx="20638" cy="26988"/>
          </a:xfrm>
          <a:custGeom>
            <a:avLst/>
            <a:gdLst>
              <a:gd name="T0" fmla="*/ 0 w 13"/>
              <a:gd name="T1" fmla="*/ 0 h 17"/>
              <a:gd name="T2" fmla="*/ 5040435 w 13"/>
              <a:gd name="T3" fmla="*/ 15121218 h 17"/>
              <a:gd name="T4" fmla="*/ 10080869 w 13"/>
              <a:gd name="T5" fmla="*/ 27723026 h 17"/>
              <a:gd name="T6" fmla="*/ 22682750 w 13"/>
              <a:gd name="T7" fmla="*/ 37803838 h 17"/>
              <a:gd name="T8" fmla="*/ 32763619 w 13"/>
              <a:gd name="T9" fmla="*/ 42844244 h 17"/>
              <a:gd name="T10" fmla="*/ 32763619 w 13"/>
              <a:gd name="T11" fmla="*/ 32763432 h 17"/>
              <a:gd name="T12" fmla="*/ 22682750 w 13"/>
              <a:gd name="T13" fmla="*/ 27723026 h 17"/>
              <a:gd name="T14" fmla="*/ 17642315 w 13"/>
              <a:gd name="T15" fmla="*/ 25202029 h 17"/>
              <a:gd name="T16" fmla="*/ 15121304 w 13"/>
              <a:gd name="T17" fmla="*/ 15121218 h 17"/>
              <a:gd name="T18" fmla="*/ 10080869 w 13"/>
              <a:gd name="T19" fmla="*/ 0 h 17"/>
              <a:gd name="T20" fmla="*/ 0 w 13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"/>
              <a:gd name="T34" fmla="*/ 0 h 17"/>
              <a:gd name="T35" fmla="*/ 13 w 13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" h="17">
                <a:moveTo>
                  <a:pt x="0" y="0"/>
                </a:moveTo>
                <a:lnTo>
                  <a:pt x="2" y="6"/>
                </a:lnTo>
                <a:lnTo>
                  <a:pt x="4" y="11"/>
                </a:lnTo>
                <a:lnTo>
                  <a:pt x="9" y="15"/>
                </a:lnTo>
                <a:lnTo>
                  <a:pt x="13" y="17"/>
                </a:lnTo>
                <a:lnTo>
                  <a:pt x="13" y="13"/>
                </a:lnTo>
                <a:lnTo>
                  <a:pt x="9" y="11"/>
                </a:lnTo>
                <a:lnTo>
                  <a:pt x="7" y="10"/>
                </a:lnTo>
                <a:lnTo>
                  <a:pt x="6" y="6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33" name="Freeform 173"/>
          <p:cNvSpPr>
            <a:spLocks/>
          </p:cNvSpPr>
          <p:nvPr/>
        </p:nvSpPr>
        <p:spPr bwMode="auto">
          <a:xfrm>
            <a:off x="2530475" y="3184525"/>
            <a:ext cx="20638" cy="15875"/>
          </a:xfrm>
          <a:custGeom>
            <a:avLst/>
            <a:gdLst>
              <a:gd name="T0" fmla="*/ 32763619 w 13"/>
              <a:gd name="T1" fmla="*/ 0 h 10"/>
              <a:gd name="T2" fmla="*/ 22682750 w 13"/>
              <a:gd name="T3" fmla="*/ 0 h 10"/>
              <a:gd name="T4" fmla="*/ 15121304 w 13"/>
              <a:gd name="T5" fmla="*/ 2520950 h 10"/>
              <a:gd name="T6" fmla="*/ 5040435 w 13"/>
              <a:gd name="T7" fmla="*/ 17640300 h 10"/>
              <a:gd name="T8" fmla="*/ 0 w 13"/>
              <a:gd name="T9" fmla="*/ 25201563 h 10"/>
              <a:gd name="T10" fmla="*/ 10080869 w 13"/>
              <a:gd name="T11" fmla="*/ 25201563 h 10"/>
              <a:gd name="T12" fmla="*/ 10080869 w 13"/>
              <a:gd name="T13" fmla="*/ 17640300 h 10"/>
              <a:gd name="T14" fmla="*/ 17642315 w 13"/>
              <a:gd name="T15" fmla="*/ 12601575 h 10"/>
              <a:gd name="T16" fmla="*/ 22682750 w 13"/>
              <a:gd name="T17" fmla="*/ 7559675 h 10"/>
              <a:gd name="T18" fmla="*/ 32763619 w 13"/>
              <a:gd name="T19" fmla="*/ 7559675 h 10"/>
              <a:gd name="T20" fmla="*/ 32763619 w 13"/>
              <a:gd name="T21" fmla="*/ 0 h 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"/>
              <a:gd name="T34" fmla="*/ 0 h 10"/>
              <a:gd name="T35" fmla="*/ 13 w 13"/>
              <a:gd name="T36" fmla="*/ 10 h 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" h="10">
                <a:moveTo>
                  <a:pt x="13" y="0"/>
                </a:moveTo>
                <a:lnTo>
                  <a:pt x="9" y="0"/>
                </a:lnTo>
                <a:lnTo>
                  <a:pt x="6" y="1"/>
                </a:lnTo>
                <a:lnTo>
                  <a:pt x="2" y="7"/>
                </a:lnTo>
                <a:lnTo>
                  <a:pt x="0" y="10"/>
                </a:lnTo>
                <a:lnTo>
                  <a:pt x="4" y="10"/>
                </a:lnTo>
                <a:lnTo>
                  <a:pt x="4" y="7"/>
                </a:lnTo>
                <a:lnTo>
                  <a:pt x="7" y="5"/>
                </a:lnTo>
                <a:lnTo>
                  <a:pt x="9" y="3"/>
                </a:lnTo>
                <a:lnTo>
                  <a:pt x="13" y="3"/>
                </a:lnTo>
                <a:lnTo>
                  <a:pt x="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34" name="Freeform 174"/>
          <p:cNvSpPr>
            <a:spLocks noEditPoints="1"/>
          </p:cNvSpPr>
          <p:nvPr/>
        </p:nvSpPr>
        <p:spPr bwMode="auto">
          <a:xfrm>
            <a:off x="2319338" y="3170238"/>
            <a:ext cx="196850" cy="46037"/>
          </a:xfrm>
          <a:custGeom>
            <a:avLst/>
            <a:gdLst>
              <a:gd name="T0" fmla="*/ 0 w 124"/>
              <a:gd name="T1" fmla="*/ 45362320 h 29"/>
              <a:gd name="T2" fmla="*/ 27722513 w 124"/>
              <a:gd name="T3" fmla="*/ 45362320 h 29"/>
              <a:gd name="T4" fmla="*/ 7561263 w 124"/>
              <a:gd name="T5" fmla="*/ 40322062 h 29"/>
              <a:gd name="T6" fmla="*/ 2520950 w 124"/>
              <a:gd name="T7" fmla="*/ 0 h 29"/>
              <a:gd name="T8" fmla="*/ 35282188 w 124"/>
              <a:gd name="T9" fmla="*/ 35281804 h 29"/>
              <a:gd name="T10" fmla="*/ 45362813 w 124"/>
              <a:gd name="T11" fmla="*/ 45362320 h 29"/>
              <a:gd name="T12" fmla="*/ 63004700 w 124"/>
              <a:gd name="T13" fmla="*/ 45362320 h 29"/>
              <a:gd name="T14" fmla="*/ 75604688 w 124"/>
              <a:gd name="T15" fmla="*/ 52921913 h 29"/>
              <a:gd name="T16" fmla="*/ 52924075 w 124"/>
              <a:gd name="T17" fmla="*/ 2519335 h 29"/>
              <a:gd name="T18" fmla="*/ 57964388 w 124"/>
              <a:gd name="T19" fmla="*/ 30241547 h 29"/>
              <a:gd name="T20" fmla="*/ 45362813 w 124"/>
              <a:gd name="T21" fmla="*/ 30241547 h 29"/>
              <a:gd name="T22" fmla="*/ 113407825 w 124"/>
              <a:gd name="T23" fmla="*/ 22680366 h 29"/>
              <a:gd name="T24" fmla="*/ 90725625 w 124"/>
              <a:gd name="T25" fmla="*/ 2519335 h 29"/>
              <a:gd name="T26" fmla="*/ 80645000 w 124"/>
              <a:gd name="T27" fmla="*/ 25201289 h 29"/>
              <a:gd name="T28" fmla="*/ 98286888 w 124"/>
              <a:gd name="T29" fmla="*/ 35281804 h 29"/>
              <a:gd name="T30" fmla="*/ 103327200 w 124"/>
              <a:gd name="T31" fmla="*/ 47881655 h 29"/>
              <a:gd name="T32" fmla="*/ 80645000 w 124"/>
              <a:gd name="T33" fmla="*/ 40322062 h 29"/>
              <a:gd name="T34" fmla="*/ 108367513 w 124"/>
              <a:gd name="T35" fmla="*/ 52921913 h 29"/>
              <a:gd name="T36" fmla="*/ 113407825 w 124"/>
              <a:gd name="T37" fmla="*/ 35281804 h 29"/>
              <a:gd name="T38" fmla="*/ 95765938 w 124"/>
              <a:gd name="T39" fmla="*/ 25201289 h 29"/>
              <a:gd name="T40" fmla="*/ 98286888 w 124"/>
              <a:gd name="T41" fmla="*/ 12599851 h 29"/>
              <a:gd name="T42" fmla="*/ 113407825 w 124"/>
              <a:gd name="T43" fmla="*/ 22680366 h 29"/>
              <a:gd name="T44" fmla="*/ 120967500 w 124"/>
              <a:gd name="T45" fmla="*/ 57962170 h 29"/>
              <a:gd name="T46" fmla="*/ 158769050 w 124"/>
              <a:gd name="T47" fmla="*/ 52921913 h 29"/>
              <a:gd name="T48" fmla="*/ 136088438 w 124"/>
              <a:gd name="T49" fmla="*/ 45362320 h 29"/>
              <a:gd name="T50" fmla="*/ 148690013 w 124"/>
              <a:gd name="T51" fmla="*/ 40322062 h 29"/>
              <a:gd name="T52" fmla="*/ 143649700 w 124"/>
              <a:gd name="T53" fmla="*/ 30241547 h 29"/>
              <a:gd name="T54" fmla="*/ 141128750 w 124"/>
              <a:gd name="T55" fmla="*/ 17640108 h 29"/>
              <a:gd name="T56" fmla="*/ 158769050 w 124"/>
              <a:gd name="T57" fmla="*/ 12599851 h 29"/>
              <a:gd name="T58" fmla="*/ 166330313 w 124"/>
              <a:gd name="T59" fmla="*/ 12599851 h 29"/>
              <a:gd name="T60" fmla="*/ 171370625 w 124"/>
              <a:gd name="T61" fmla="*/ 57962170 h 29"/>
              <a:gd name="T62" fmla="*/ 176410938 w 124"/>
              <a:gd name="T63" fmla="*/ 47881655 h 29"/>
              <a:gd name="T64" fmla="*/ 189012513 w 124"/>
              <a:gd name="T65" fmla="*/ 47881655 h 29"/>
              <a:gd name="T66" fmla="*/ 199093138 w 124"/>
              <a:gd name="T67" fmla="*/ 63002428 h 29"/>
              <a:gd name="T68" fmla="*/ 199093138 w 124"/>
              <a:gd name="T69" fmla="*/ 47881655 h 29"/>
              <a:gd name="T70" fmla="*/ 199093138 w 124"/>
              <a:gd name="T71" fmla="*/ 30241547 h 29"/>
              <a:gd name="T72" fmla="*/ 181451250 w 124"/>
              <a:gd name="T73" fmla="*/ 12599851 h 29"/>
              <a:gd name="T74" fmla="*/ 181451250 w 124"/>
              <a:gd name="T75" fmla="*/ 22680366 h 29"/>
              <a:gd name="T76" fmla="*/ 189012513 w 124"/>
              <a:gd name="T77" fmla="*/ 35281804 h 29"/>
              <a:gd name="T78" fmla="*/ 176410938 w 124"/>
              <a:gd name="T79" fmla="*/ 25201289 h 29"/>
              <a:gd name="T80" fmla="*/ 226814063 w 124"/>
              <a:gd name="T81" fmla="*/ 30241547 h 29"/>
              <a:gd name="T82" fmla="*/ 249496263 w 124"/>
              <a:gd name="T83" fmla="*/ 68042686 h 29"/>
              <a:gd name="T84" fmla="*/ 267136563 w 124"/>
              <a:gd name="T85" fmla="*/ 35281804 h 29"/>
              <a:gd name="T86" fmla="*/ 254536575 w 124"/>
              <a:gd name="T87" fmla="*/ 25201289 h 29"/>
              <a:gd name="T88" fmla="*/ 254536575 w 124"/>
              <a:gd name="T89" fmla="*/ 57962170 h 29"/>
              <a:gd name="T90" fmla="*/ 236894688 w 124"/>
              <a:gd name="T91" fmla="*/ 45362320 h 29"/>
              <a:gd name="T92" fmla="*/ 277217188 w 124"/>
              <a:gd name="T93" fmla="*/ 22680366 h 29"/>
              <a:gd name="T94" fmla="*/ 282257500 w 124"/>
              <a:gd name="T95" fmla="*/ 73082944 h 29"/>
              <a:gd name="T96" fmla="*/ 284778450 w 124"/>
              <a:gd name="T97" fmla="*/ 40322062 h 29"/>
              <a:gd name="T98" fmla="*/ 307459063 w 124"/>
              <a:gd name="T99" fmla="*/ 73082944 h 29"/>
              <a:gd name="T100" fmla="*/ 312499375 w 124"/>
              <a:gd name="T101" fmla="*/ 25201289 h 29"/>
              <a:gd name="T102" fmla="*/ 304939700 w 124"/>
              <a:gd name="T103" fmla="*/ 47881655 h 29"/>
              <a:gd name="T104" fmla="*/ 284778450 w 124"/>
              <a:gd name="T105" fmla="*/ 22680366 h 2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4"/>
              <a:gd name="T160" fmla="*/ 0 h 29"/>
              <a:gd name="T161" fmla="*/ 124 w 124"/>
              <a:gd name="T162" fmla="*/ 29 h 2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4" h="29">
                <a:moveTo>
                  <a:pt x="0" y="0"/>
                </a:moveTo>
                <a:lnTo>
                  <a:pt x="0" y="5"/>
                </a:lnTo>
                <a:lnTo>
                  <a:pt x="0" y="9"/>
                </a:lnTo>
                <a:lnTo>
                  <a:pt x="0" y="14"/>
                </a:lnTo>
                <a:lnTo>
                  <a:pt x="0" y="18"/>
                </a:lnTo>
                <a:lnTo>
                  <a:pt x="1" y="18"/>
                </a:lnTo>
                <a:lnTo>
                  <a:pt x="5" y="18"/>
                </a:lnTo>
                <a:lnTo>
                  <a:pt x="9" y="19"/>
                </a:lnTo>
                <a:lnTo>
                  <a:pt x="11" y="19"/>
                </a:lnTo>
                <a:lnTo>
                  <a:pt x="11" y="18"/>
                </a:lnTo>
                <a:lnTo>
                  <a:pt x="11" y="16"/>
                </a:lnTo>
                <a:lnTo>
                  <a:pt x="9" y="16"/>
                </a:lnTo>
                <a:lnTo>
                  <a:pt x="7" y="16"/>
                </a:lnTo>
                <a:lnTo>
                  <a:pt x="5" y="16"/>
                </a:lnTo>
                <a:lnTo>
                  <a:pt x="3" y="16"/>
                </a:lnTo>
                <a:lnTo>
                  <a:pt x="3" y="10"/>
                </a:lnTo>
                <a:lnTo>
                  <a:pt x="3" y="7"/>
                </a:lnTo>
                <a:lnTo>
                  <a:pt x="3" y="3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close/>
                <a:moveTo>
                  <a:pt x="20" y="1"/>
                </a:moveTo>
                <a:lnTo>
                  <a:pt x="18" y="7"/>
                </a:lnTo>
                <a:lnTo>
                  <a:pt x="16" y="10"/>
                </a:lnTo>
                <a:lnTo>
                  <a:pt x="14" y="14"/>
                </a:lnTo>
                <a:lnTo>
                  <a:pt x="12" y="19"/>
                </a:lnTo>
                <a:lnTo>
                  <a:pt x="14" y="19"/>
                </a:lnTo>
                <a:lnTo>
                  <a:pt x="16" y="19"/>
                </a:lnTo>
                <a:lnTo>
                  <a:pt x="18" y="19"/>
                </a:lnTo>
                <a:lnTo>
                  <a:pt x="18" y="18"/>
                </a:lnTo>
                <a:lnTo>
                  <a:pt x="18" y="16"/>
                </a:lnTo>
                <a:lnTo>
                  <a:pt x="20" y="16"/>
                </a:lnTo>
                <a:lnTo>
                  <a:pt x="21" y="16"/>
                </a:lnTo>
                <a:lnTo>
                  <a:pt x="23" y="18"/>
                </a:lnTo>
                <a:lnTo>
                  <a:pt x="25" y="18"/>
                </a:lnTo>
                <a:lnTo>
                  <a:pt x="27" y="18"/>
                </a:lnTo>
                <a:lnTo>
                  <a:pt x="27" y="19"/>
                </a:lnTo>
                <a:lnTo>
                  <a:pt x="27" y="21"/>
                </a:lnTo>
                <a:lnTo>
                  <a:pt x="29" y="21"/>
                </a:lnTo>
                <a:lnTo>
                  <a:pt x="30" y="21"/>
                </a:lnTo>
                <a:lnTo>
                  <a:pt x="29" y="16"/>
                </a:lnTo>
                <a:lnTo>
                  <a:pt x="27" y="10"/>
                </a:lnTo>
                <a:lnTo>
                  <a:pt x="25" y="7"/>
                </a:lnTo>
                <a:lnTo>
                  <a:pt x="23" y="1"/>
                </a:lnTo>
                <a:lnTo>
                  <a:pt x="21" y="1"/>
                </a:lnTo>
                <a:lnTo>
                  <a:pt x="20" y="1"/>
                </a:lnTo>
                <a:close/>
                <a:moveTo>
                  <a:pt x="21" y="5"/>
                </a:moveTo>
                <a:lnTo>
                  <a:pt x="23" y="7"/>
                </a:lnTo>
                <a:lnTo>
                  <a:pt x="23" y="9"/>
                </a:lnTo>
                <a:lnTo>
                  <a:pt x="23" y="12"/>
                </a:lnTo>
                <a:lnTo>
                  <a:pt x="25" y="14"/>
                </a:lnTo>
                <a:lnTo>
                  <a:pt x="23" y="14"/>
                </a:lnTo>
                <a:lnTo>
                  <a:pt x="21" y="14"/>
                </a:lnTo>
                <a:lnTo>
                  <a:pt x="20" y="14"/>
                </a:lnTo>
                <a:lnTo>
                  <a:pt x="18" y="12"/>
                </a:lnTo>
                <a:lnTo>
                  <a:pt x="20" y="10"/>
                </a:lnTo>
                <a:lnTo>
                  <a:pt x="21" y="9"/>
                </a:lnTo>
                <a:lnTo>
                  <a:pt x="21" y="7"/>
                </a:lnTo>
                <a:lnTo>
                  <a:pt x="21" y="5"/>
                </a:lnTo>
                <a:close/>
                <a:moveTo>
                  <a:pt x="45" y="9"/>
                </a:moveTo>
                <a:lnTo>
                  <a:pt x="45" y="7"/>
                </a:lnTo>
                <a:lnTo>
                  <a:pt x="43" y="5"/>
                </a:lnTo>
                <a:lnTo>
                  <a:pt x="41" y="3"/>
                </a:lnTo>
                <a:lnTo>
                  <a:pt x="39" y="1"/>
                </a:lnTo>
                <a:lnTo>
                  <a:pt x="36" y="1"/>
                </a:lnTo>
                <a:lnTo>
                  <a:pt x="34" y="3"/>
                </a:lnTo>
                <a:lnTo>
                  <a:pt x="32" y="5"/>
                </a:lnTo>
                <a:lnTo>
                  <a:pt x="32" y="7"/>
                </a:lnTo>
                <a:lnTo>
                  <a:pt x="32" y="9"/>
                </a:lnTo>
                <a:lnTo>
                  <a:pt x="32" y="10"/>
                </a:lnTo>
                <a:lnTo>
                  <a:pt x="34" y="10"/>
                </a:lnTo>
                <a:lnTo>
                  <a:pt x="34" y="12"/>
                </a:lnTo>
                <a:lnTo>
                  <a:pt x="36" y="12"/>
                </a:lnTo>
                <a:lnTo>
                  <a:pt x="38" y="14"/>
                </a:lnTo>
                <a:lnTo>
                  <a:pt x="39" y="14"/>
                </a:lnTo>
                <a:lnTo>
                  <a:pt x="41" y="16"/>
                </a:lnTo>
                <a:lnTo>
                  <a:pt x="43" y="16"/>
                </a:lnTo>
                <a:lnTo>
                  <a:pt x="43" y="18"/>
                </a:lnTo>
                <a:lnTo>
                  <a:pt x="41" y="18"/>
                </a:lnTo>
                <a:lnTo>
                  <a:pt x="41" y="19"/>
                </a:lnTo>
                <a:lnTo>
                  <a:pt x="39" y="19"/>
                </a:lnTo>
                <a:lnTo>
                  <a:pt x="38" y="18"/>
                </a:lnTo>
                <a:lnTo>
                  <a:pt x="36" y="16"/>
                </a:lnTo>
                <a:lnTo>
                  <a:pt x="34" y="16"/>
                </a:lnTo>
                <a:lnTo>
                  <a:pt x="32" y="16"/>
                </a:lnTo>
                <a:lnTo>
                  <a:pt x="32" y="18"/>
                </a:lnTo>
                <a:lnTo>
                  <a:pt x="34" y="19"/>
                </a:lnTo>
                <a:lnTo>
                  <a:pt x="36" y="21"/>
                </a:lnTo>
                <a:lnTo>
                  <a:pt x="39" y="21"/>
                </a:lnTo>
                <a:lnTo>
                  <a:pt x="43" y="21"/>
                </a:lnTo>
                <a:lnTo>
                  <a:pt x="45" y="21"/>
                </a:lnTo>
                <a:lnTo>
                  <a:pt x="47" y="19"/>
                </a:lnTo>
                <a:lnTo>
                  <a:pt x="47" y="18"/>
                </a:lnTo>
                <a:lnTo>
                  <a:pt x="47" y="16"/>
                </a:lnTo>
                <a:lnTo>
                  <a:pt x="45" y="14"/>
                </a:lnTo>
                <a:lnTo>
                  <a:pt x="45" y="12"/>
                </a:lnTo>
                <a:lnTo>
                  <a:pt x="43" y="12"/>
                </a:lnTo>
                <a:lnTo>
                  <a:pt x="41" y="10"/>
                </a:lnTo>
                <a:lnTo>
                  <a:pt x="39" y="10"/>
                </a:lnTo>
                <a:lnTo>
                  <a:pt x="38" y="10"/>
                </a:lnTo>
                <a:lnTo>
                  <a:pt x="38" y="9"/>
                </a:lnTo>
                <a:lnTo>
                  <a:pt x="36" y="9"/>
                </a:lnTo>
                <a:lnTo>
                  <a:pt x="36" y="7"/>
                </a:lnTo>
                <a:lnTo>
                  <a:pt x="38" y="5"/>
                </a:lnTo>
                <a:lnTo>
                  <a:pt x="39" y="5"/>
                </a:lnTo>
                <a:lnTo>
                  <a:pt x="39" y="7"/>
                </a:lnTo>
                <a:lnTo>
                  <a:pt x="41" y="7"/>
                </a:lnTo>
                <a:lnTo>
                  <a:pt x="41" y="9"/>
                </a:lnTo>
                <a:lnTo>
                  <a:pt x="43" y="9"/>
                </a:lnTo>
                <a:lnTo>
                  <a:pt x="45" y="9"/>
                </a:lnTo>
                <a:close/>
                <a:moveTo>
                  <a:pt x="48" y="3"/>
                </a:moveTo>
                <a:lnTo>
                  <a:pt x="48" y="9"/>
                </a:lnTo>
                <a:lnTo>
                  <a:pt x="48" y="12"/>
                </a:lnTo>
                <a:lnTo>
                  <a:pt x="48" y="18"/>
                </a:lnTo>
                <a:lnTo>
                  <a:pt x="48" y="23"/>
                </a:lnTo>
                <a:lnTo>
                  <a:pt x="52" y="23"/>
                </a:lnTo>
                <a:lnTo>
                  <a:pt x="56" y="23"/>
                </a:lnTo>
                <a:lnTo>
                  <a:pt x="59" y="23"/>
                </a:lnTo>
                <a:lnTo>
                  <a:pt x="63" y="23"/>
                </a:lnTo>
                <a:lnTo>
                  <a:pt x="63" y="21"/>
                </a:lnTo>
                <a:lnTo>
                  <a:pt x="59" y="19"/>
                </a:lnTo>
                <a:lnTo>
                  <a:pt x="57" y="19"/>
                </a:lnTo>
                <a:lnTo>
                  <a:pt x="56" y="19"/>
                </a:lnTo>
                <a:lnTo>
                  <a:pt x="54" y="19"/>
                </a:lnTo>
                <a:lnTo>
                  <a:pt x="54" y="18"/>
                </a:lnTo>
                <a:lnTo>
                  <a:pt x="54" y="16"/>
                </a:lnTo>
                <a:lnTo>
                  <a:pt x="54" y="14"/>
                </a:lnTo>
                <a:lnTo>
                  <a:pt x="56" y="16"/>
                </a:lnTo>
                <a:lnTo>
                  <a:pt x="57" y="16"/>
                </a:lnTo>
                <a:lnTo>
                  <a:pt x="59" y="16"/>
                </a:lnTo>
                <a:lnTo>
                  <a:pt x="61" y="16"/>
                </a:lnTo>
                <a:lnTo>
                  <a:pt x="61" y="14"/>
                </a:lnTo>
                <a:lnTo>
                  <a:pt x="61" y="12"/>
                </a:lnTo>
                <a:lnTo>
                  <a:pt x="59" y="12"/>
                </a:lnTo>
                <a:lnTo>
                  <a:pt x="57" y="12"/>
                </a:lnTo>
                <a:lnTo>
                  <a:pt x="56" y="12"/>
                </a:lnTo>
                <a:lnTo>
                  <a:pt x="54" y="10"/>
                </a:lnTo>
                <a:lnTo>
                  <a:pt x="54" y="9"/>
                </a:lnTo>
                <a:lnTo>
                  <a:pt x="54" y="7"/>
                </a:lnTo>
                <a:lnTo>
                  <a:pt x="56" y="7"/>
                </a:lnTo>
                <a:lnTo>
                  <a:pt x="57" y="7"/>
                </a:lnTo>
                <a:lnTo>
                  <a:pt x="59" y="9"/>
                </a:lnTo>
                <a:lnTo>
                  <a:pt x="63" y="9"/>
                </a:lnTo>
                <a:lnTo>
                  <a:pt x="63" y="7"/>
                </a:lnTo>
                <a:lnTo>
                  <a:pt x="63" y="5"/>
                </a:lnTo>
                <a:lnTo>
                  <a:pt x="59" y="5"/>
                </a:lnTo>
                <a:lnTo>
                  <a:pt x="56" y="3"/>
                </a:lnTo>
                <a:lnTo>
                  <a:pt x="52" y="3"/>
                </a:lnTo>
                <a:lnTo>
                  <a:pt x="48" y="3"/>
                </a:lnTo>
                <a:close/>
                <a:moveTo>
                  <a:pt x="66" y="5"/>
                </a:moveTo>
                <a:lnTo>
                  <a:pt x="66" y="10"/>
                </a:lnTo>
                <a:lnTo>
                  <a:pt x="66" y="14"/>
                </a:lnTo>
                <a:lnTo>
                  <a:pt x="66" y="19"/>
                </a:lnTo>
                <a:lnTo>
                  <a:pt x="66" y="23"/>
                </a:lnTo>
                <a:lnTo>
                  <a:pt x="68" y="23"/>
                </a:lnTo>
                <a:lnTo>
                  <a:pt x="68" y="25"/>
                </a:lnTo>
                <a:lnTo>
                  <a:pt x="70" y="25"/>
                </a:lnTo>
                <a:lnTo>
                  <a:pt x="70" y="23"/>
                </a:lnTo>
                <a:lnTo>
                  <a:pt x="70" y="21"/>
                </a:lnTo>
                <a:lnTo>
                  <a:pt x="70" y="19"/>
                </a:lnTo>
                <a:lnTo>
                  <a:pt x="70" y="18"/>
                </a:lnTo>
                <a:lnTo>
                  <a:pt x="72" y="18"/>
                </a:lnTo>
                <a:lnTo>
                  <a:pt x="74" y="18"/>
                </a:lnTo>
                <a:lnTo>
                  <a:pt x="75" y="18"/>
                </a:lnTo>
                <a:lnTo>
                  <a:pt x="75" y="19"/>
                </a:lnTo>
                <a:lnTo>
                  <a:pt x="75" y="21"/>
                </a:lnTo>
                <a:lnTo>
                  <a:pt x="75" y="23"/>
                </a:lnTo>
                <a:lnTo>
                  <a:pt x="75" y="25"/>
                </a:lnTo>
                <a:lnTo>
                  <a:pt x="77" y="25"/>
                </a:lnTo>
                <a:lnTo>
                  <a:pt x="79" y="25"/>
                </a:lnTo>
                <a:lnTo>
                  <a:pt x="81" y="25"/>
                </a:lnTo>
                <a:lnTo>
                  <a:pt x="79" y="25"/>
                </a:lnTo>
                <a:lnTo>
                  <a:pt x="79" y="23"/>
                </a:lnTo>
                <a:lnTo>
                  <a:pt x="79" y="21"/>
                </a:lnTo>
                <a:lnTo>
                  <a:pt x="79" y="19"/>
                </a:lnTo>
                <a:lnTo>
                  <a:pt x="79" y="18"/>
                </a:lnTo>
                <a:lnTo>
                  <a:pt x="77" y="16"/>
                </a:lnTo>
                <a:lnTo>
                  <a:pt x="79" y="16"/>
                </a:lnTo>
                <a:lnTo>
                  <a:pt x="79" y="14"/>
                </a:lnTo>
                <a:lnTo>
                  <a:pt x="79" y="12"/>
                </a:lnTo>
                <a:lnTo>
                  <a:pt x="79" y="9"/>
                </a:lnTo>
                <a:lnTo>
                  <a:pt x="79" y="7"/>
                </a:lnTo>
                <a:lnTo>
                  <a:pt x="77" y="7"/>
                </a:lnTo>
                <a:lnTo>
                  <a:pt x="74" y="5"/>
                </a:lnTo>
                <a:lnTo>
                  <a:pt x="72" y="5"/>
                </a:lnTo>
                <a:lnTo>
                  <a:pt x="70" y="5"/>
                </a:lnTo>
                <a:lnTo>
                  <a:pt x="68" y="5"/>
                </a:lnTo>
                <a:lnTo>
                  <a:pt x="66" y="5"/>
                </a:lnTo>
                <a:close/>
                <a:moveTo>
                  <a:pt x="70" y="9"/>
                </a:moveTo>
                <a:lnTo>
                  <a:pt x="72" y="9"/>
                </a:lnTo>
                <a:lnTo>
                  <a:pt x="74" y="9"/>
                </a:lnTo>
                <a:lnTo>
                  <a:pt x="75" y="9"/>
                </a:lnTo>
                <a:lnTo>
                  <a:pt x="75" y="10"/>
                </a:lnTo>
                <a:lnTo>
                  <a:pt x="75" y="12"/>
                </a:lnTo>
                <a:lnTo>
                  <a:pt x="75" y="14"/>
                </a:lnTo>
                <a:lnTo>
                  <a:pt x="74" y="14"/>
                </a:lnTo>
                <a:lnTo>
                  <a:pt x="72" y="14"/>
                </a:lnTo>
                <a:lnTo>
                  <a:pt x="70" y="14"/>
                </a:lnTo>
                <a:lnTo>
                  <a:pt x="70" y="12"/>
                </a:lnTo>
                <a:lnTo>
                  <a:pt x="70" y="10"/>
                </a:lnTo>
                <a:lnTo>
                  <a:pt x="70" y="9"/>
                </a:lnTo>
                <a:close/>
                <a:moveTo>
                  <a:pt x="99" y="7"/>
                </a:moveTo>
                <a:lnTo>
                  <a:pt x="95" y="9"/>
                </a:lnTo>
                <a:lnTo>
                  <a:pt x="92" y="10"/>
                </a:lnTo>
                <a:lnTo>
                  <a:pt x="90" y="12"/>
                </a:lnTo>
                <a:lnTo>
                  <a:pt x="90" y="16"/>
                </a:lnTo>
                <a:lnTo>
                  <a:pt x="90" y="21"/>
                </a:lnTo>
                <a:lnTo>
                  <a:pt x="92" y="25"/>
                </a:lnTo>
                <a:lnTo>
                  <a:pt x="95" y="27"/>
                </a:lnTo>
                <a:lnTo>
                  <a:pt x="99" y="27"/>
                </a:lnTo>
                <a:lnTo>
                  <a:pt x="101" y="27"/>
                </a:lnTo>
                <a:lnTo>
                  <a:pt x="104" y="25"/>
                </a:lnTo>
                <a:lnTo>
                  <a:pt x="106" y="21"/>
                </a:lnTo>
                <a:lnTo>
                  <a:pt x="106" y="18"/>
                </a:lnTo>
                <a:lnTo>
                  <a:pt x="106" y="14"/>
                </a:lnTo>
                <a:lnTo>
                  <a:pt x="104" y="10"/>
                </a:lnTo>
                <a:lnTo>
                  <a:pt x="101" y="9"/>
                </a:lnTo>
                <a:lnTo>
                  <a:pt x="99" y="7"/>
                </a:lnTo>
                <a:close/>
                <a:moveTo>
                  <a:pt x="99" y="10"/>
                </a:moveTo>
                <a:lnTo>
                  <a:pt x="101" y="10"/>
                </a:lnTo>
                <a:lnTo>
                  <a:pt x="101" y="12"/>
                </a:lnTo>
                <a:lnTo>
                  <a:pt x="103" y="14"/>
                </a:lnTo>
                <a:lnTo>
                  <a:pt x="103" y="18"/>
                </a:lnTo>
                <a:lnTo>
                  <a:pt x="103" y="19"/>
                </a:lnTo>
                <a:lnTo>
                  <a:pt x="101" y="23"/>
                </a:lnTo>
                <a:lnTo>
                  <a:pt x="99" y="23"/>
                </a:lnTo>
                <a:lnTo>
                  <a:pt x="95" y="23"/>
                </a:lnTo>
                <a:lnTo>
                  <a:pt x="95" y="21"/>
                </a:lnTo>
                <a:lnTo>
                  <a:pt x="94" y="19"/>
                </a:lnTo>
                <a:lnTo>
                  <a:pt x="94" y="18"/>
                </a:lnTo>
                <a:lnTo>
                  <a:pt x="94" y="14"/>
                </a:lnTo>
                <a:lnTo>
                  <a:pt x="95" y="12"/>
                </a:lnTo>
                <a:lnTo>
                  <a:pt x="97" y="10"/>
                </a:lnTo>
                <a:lnTo>
                  <a:pt x="99" y="10"/>
                </a:lnTo>
                <a:close/>
                <a:moveTo>
                  <a:pt x="110" y="9"/>
                </a:moveTo>
                <a:lnTo>
                  <a:pt x="110" y="14"/>
                </a:lnTo>
                <a:lnTo>
                  <a:pt x="110" y="18"/>
                </a:lnTo>
                <a:lnTo>
                  <a:pt x="110" y="23"/>
                </a:lnTo>
                <a:lnTo>
                  <a:pt x="110" y="29"/>
                </a:lnTo>
                <a:lnTo>
                  <a:pt x="112" y="29"/>
                </a:lnTo>
                <a:lnTo>
                  <a:pt x="113" y="29"/>
                </a:lnTo>
                <a:lnTo>
                  <a:pt x="113" y="25"/>
                </a:lnTo>
                <a:lnTo>
                  <a:pt x="113" y="21"/>
                </a:lnTo>
                <a:lnTo>
                  <a:pt x="113" y="18"/>
                </a:lnTo>
                <a:lnTo>
                  <a:pt x="113" y="16"/>
                </a:lnTo>
                <a:lnTo>
                  <a:pt x="115" y="18"/>
                </a:lnTo>
                <a:lnTo>
                  <a:pt x="117" y="21"/>
                </a:lnTo>
                <a:lnTo>
                  <a:pt x="119" y="25"/>
                </a:lnTo>
                <a:lnTo>
                  <a:pt x="121" y="29"/>
                </a:lnTo>
                <a:lnTo>
                  <a:pt x="122" y="29"/>
                </a:lnTo>
                <a:lnTo>
                  <a:pt x="124" y="29"/>
                </a:lnTo>
                <a:lnTo>
                  <a:pt x="124" y="25"/>
                </a:lnTo>
                <a:lnTo>
                  <a:pt x="124" y="19"/>
                </a:lnTo>
                <a:lnTo>
                  <a:pt x="124" y="14"/>
                </a:lnTo>
                <a:lnTo>
                  <a:pt x="124" y="10"/>
                </a:lnTo>
                <a:lnTo>
                  <a:pt x="122" y="10"/>
                </a:lnTo>
                <a:lnTo>
                  <a:pt x="121" y="10"/>
                </a:lnTo>
                <a:lnTo>
                  <a:pt x="121" y="12"/>
                </a:lnTo>
                <a:lnTo>
                  <a:pt x="121" y="16"/>
                </a:lnTo>
                <a:lnTo>
                  <a:pt x="121" y="19"/>
                </a:lnTo>
                <a:lnTo>
                  <a:pt x="121" y="23"/>
                </a:lnTo>
                <a:lnTo>
                  <a:pt x="119" y="19"/>
                </a:lnTo>
                <a:lnTo>
                  <a:pt x="117" y="16"/>
                </a:lnTo>
                <a:lnTo>
                  <a:pt x="115" y="12"/>
                </a:lnTo>
                <a:lnTo>
                  <a:pt x="113" y="9"/>
                </a:lnTo>
                <a:lnTo>
                  <a:pt x="112" y="9"/>
                </a:lnTo>
                <a:lnTo>
                  <a:pt x="110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35" name="Freeform 175"/>
          <p:cNvSpPr>
            <a:spLocks/>
          </p:cNvSpPr>
          <p:nvPr/>
        </p:nvSpPr>
        <p:spPr bwMode="auto">
          <a:xfrm>
            <a:off x="3054350" y="3209925"/>
            <a:ext cx="365125" cy="114300"/>
          </a:xfrm>
          <a:custGeom>
            <a:avLst/>
            <a:gdLst>
              <a:gd name="T0" fmla="*/ 32762825 w 230"/>
              <a:gd name="T1" fmla="*/ 0 h 72"/>
              <a:gd name="T2" fmla="*/ 65524063 w 230"/>
              <a:gd name="T3" fmla="*/ 0 h 72"/>
              <a:gd name="T4" fmla="*/ 95765938 w 230"/>
              <a:gd name="T5" fmla="*/ 5040313 h 72"/>
              <a:gd name="T6" fmla="*/ 128528763 w 230"/>
              <a:gd name="T7" fmla="*/ 10080625 h 72"/>
              <a:gd name="T8" fmla="*/ 161290000 w 230"/>
              <a:gd name="T9" fmla="*/ 10080625 h 72"/>
              <a:gd name="T10" fmla="*/ 191531875 w 230"/>
              <a:gd name="T11" fmla="*/ 12599988 h 72"/>
              <a:gd name="T12" fmla="*/ 224294700 w 230"/>
              <a:gd name="T13" fmla="*/ 17640300 h 72"/>
              <a:gd name="T14" fmla="*/ 254536575 w 230"/>
              <a:gd name="T15" fmla="*/ 17640300 h 72"/>
              <a:gd name="T16" fmla="*/ 287297813 w 230"/>
              <a:gd name="T17" fmla="*/ 22682200 h 72"/>
              <a:gd name="T18" fmla="*/ 320059050 w 230"/>
              <a:gd name="T19" fmla="*/ 27720925 h 72"/>
              <a:gd name="T20" fmla="*/ 350302513 w 230"/>
              <a:gd name="T21" fmla="*/ 27720925 h 72"/>
              <a:gd name="T22" fmla="*/ 388104063 w 230"/>
              <a:gd name="T23" fmla="*/ 32761238 h 72"/>
              <a:gd name="T24" fmla="*/ 418345938 w 230"/>
              <a:gd name="T25" fmla="*/ 35282188 h 72"/>
              <a:gd name="T26" fmla="*/ 451108763 w 230"/>
              <a:gd name="T27" fmla="*/ 35282188 h 72"/>
              <a:gd name="T28" fmla="*/ 483870000 w 230"/>
              <a:gd name="T29" fmla="*/ 40322500 h 72"/>
              <a:gd name="T30" fmla="*/ 514111875 w 230"/>
              <a:gd name="T31" fmla="*/ 40322500 h 72"/>
              <a:gd name="T32" fmla="*/ 546874700 w 230"/>
              <a:gd name="T33" fmla="*/ 45362813 h 72"/>
              <a:gd name="T34" fmla="*/ 559474688 w 230"/>
              <a:gd name="T35" fmla="*/ 50403125 h 72"/>
              <a:gd name="T36" fmla="*/ 569555313 w 230"/>
              <a:gd name="T37" fmla="*/ 55443438 h 72"/>
              <a:gd name="T38" fmla="*/ 579635938 w 230"/>
              <a:gd name="T39" fmla="*/ 68043425 h 72"/>
              <a:gd name="T40" fmla="*/ 579635938 w 230"/>
              <a:gd name="T41" fmla="*/ 80645000 h 72"/>
              <a:gd name="T42" fmla="*/ 579635938 w 230"/>
              <a:gd name="T43" fmla="*/ 100806250 h 72"/>
              <a:gd name="T44" fmla="*/ 579635938 w 230"/>
              <a:gd name="T45" fmla="*/ 118446550 h 72"/>
              <a:gd name="T46" fmla="*/ 579635938 w 230"/>
              <a:gd name="T47" fmla="*/ 136088438 h 72"/>
              <a:gd name="T48" fmla="*/ 579635938 w 230"/>
              <a:gd name="T49" fmla="*/ 153728738 h 72"/>
              <a:gd name="T50" fmla="*/ 579635938 w 230"/>
              <a:gd name="T51" fmla="*/ 163810950 h 72"/>
              <a:gd name="T52" fmla="*/ 569555313 w 230"/>
              <a:gd name="T53" fmla="*/ 171370625 h 72"/>
              <a:gd name="T54" fmla="*/ 559474688 w 230"/>
              <a:gd name="T55" fmla="*/ 181451250 h 72"/>
              <a:gd name="T56" fmla="*/ 546874700 w 230"/>
              <a:gd name="T57" fmla="*/ 181451250 h 72"/>
              <a:gd name="T58" fmla="*/ 514111875 w 230"/>
              <a:gd name="T59" fmla="*/ 176410938 h 72"/>
              <a:gd name="T60" fmla="*/ 483870000 w 230"/>
              <a:gd name="T61" fmla="*/ 176410938 h 72"/>
              <a:gd name="T62" fmla="*/ 451108763 w 230"/>
              <a:gd name="T63" fmla="*/ 171370625 h 72"/>
              <a:gd name="T64" fmla="*/ 418345938 w 230"/>
              <a:gd name="T65" fmla="*/ 168851263 h 72"/>
              <a:gd name="T66" fmla="*/ 388104063 w 230"/>
              <a:gd name="T67" fmla="*/ 168851263 h 72"/>
              <a:gd name="T68" fmla="*/ 350302513 w 230"/>
              <a:gd name="T69" fmla="*/ 163810950 h 72"/>
              <a:gd name="T70" fmla="*/ 320059050 w 230"/>
              <a:gd name="T71" fmla="*/ 158769050 h 72"/>
              <a:gd name="T72" fmla="*/ 287297813 w 230"/>
              <a:gd name="T73" fmla="*/ 158769050 h 72"/>
              <a:gd name="T74" fmla="*/ 254536575 w 230"/>
              <a:gd name="T75" fmla="*/ 153728738 h 72"/>
              <a:gd name="T76" fmla="*/ 224294700 w 230"/>
              <a:gd name="T77" fmla="*/ 153728738 h 72"/>
              <a:gd name="T78" fmla="*/ 191531875 w 230"/>
              <a:gd name="T79" fmla="*/ 148688425 h 72"/>
              <a:gd name="T80" fmla="*/ 161290000 w 230"/>
              <a:gd name="T81" fmla="*/ 146169063 h 72"/>
              <a:gd name="T82" fmla="*/ 128528763 w 230"/>
              <a:gd name="T83" fmla="*/ 146169063 h 72"/>
              <a:gd name="T84" fmla="*/ 95765938 w 230"/>
              <a:gd name="T85" fmla="*/ 141128750 h 72"/>
              <a:gd name="T86" fmla="*/ 65524063 w 230"/>
              <a:gd name="T87" fmla="*/ 136088438 h 72"/>
              <a:gd name="T88" fmla="*/ 27722513 w 230"/>
              <a:gd name="T89" fmla="*/ 131048125 h 72"/>
              <a:gd name="T90" fmla="*/ 20161250 w 230"/>
              <a:gd name="T91" fmla="*/ 131048125 h 72"/>
              <a:gd name="T92" fmla="*/ 10080625 w 230"/>
              <a:gd name="T93" fmla="*/ 123486863 h 72"/>
              <a:gd name="T94" fmla="*/ 5040313 w 230"/>
              <a:gd name="T95" fmla="*/ 113406238 h 72"/>
              <a:gd name="T96" fmla="*/ 0 w 230"/>
              <a:gd name="T97" fmla="*/ 100806250 h 72"/>
              <a:gd name="T98" fmla="*/ 0 w 230"/>
              <a:gd name="T99" fmla="*/ 80645000 h 72"/>
              <a:gd name="T100" fmla="*/ 0 w 230"/>
              <a:gd name="T101" fmla="*/ 63003113 h 72"/>
              <a:gd name="T102" fmla="*/ 0 w 230"/>
              <a:gd name="T103" fmla="*/ 45362813 h 72"/>
              <a:gd name="T104" fmla="*/ 0 w 230"/>
              <a:gd name="T105" fmla="*/ 27720925 h 72"/>
              <a:gd name="T106" fmla="*/ 5040313 w 230"/>
              <a:gd name="T107" fmla="*/ 17640300 h 72"/>
              <a:gd name="T108" fmla="*/ 10080625 w 230"/>
              <a:gd name="T109" fmla="*/ 10080625 h 72"/>
              <a:gd name="T110" fmla="*/ 20161250 w 230"/>
              <a:gd name="T111" fmla="*/ 0 h 72"/>
              <a:gd name="T112" fmla="*/ 32762825 w 230"/>
              <a:gd name="T113" fmla="*/ 0 h 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30"/>
              <a:gd name="T172" fmla="*/ 0 h 72"/>
              <a:gd name="T173" fmla="*/ 230 w 230"/>
              <a:gd name="T174" fmla="*/ 72 h 7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30" h="72">
                <a:moveTo>
                  <a:pt x="13" y="0"/>
                </a:moveTo>
                <a:lnTo>
                  <a:pt x="26" y="0"/>
                </a:lnTo>
                <a:lnTo>
                  <a:pt x="38" y="2"/>
                </a:lnTo>
                <a:lnTo>
                  <a:pt x="51" y="4"/>
                </a:lnTo>
                <a:lnTo>
                  <a:pt x="64" y="4"/>
                </a:lnTo>
                <a:lnTo>
                  <a:pt x="76" y="5"/>
                </a:lnTo>
                <a:lnTo>
                  <a:pt x="89" y="7"/>
                </a:lnTo>
                <a:lnTo>
                  <a:pt x="101" y="7"/>
                </a:lnTo>
                <a:lnTo>
                  <a:pt x="114" y="9"/>
                </a:lnTo>
                <a:lnTo>
                  <a:pt x="127" y="11"/>
                </a:lnTo>
                <a:lnTo>
                  <a:pt x="139" y="11"/>
                </a:lnTo>
                <a:lnTo>
                  <a:pt x="154" y="13"/>
                </a:lnTo>
                <a:lnTo>
                  <a:pt x="166" y="14"/>
                </a:lnTo>
                <a:lnTo>
                  <a:pt x="179" y="14"/>
                </a:lnTo>
                <a:lnTo>
                  <a:pt x="192" y="16"/>
                </a:lnTo>
                <a:lnTo>
                  <a:pt x="204" y="16"/>
                </a:lnTo>
                <a:lnTo>
                  <a:pt x="217" y="18"/>
                </a:lnTo>
                <a:lnTo>
                  <a:pt x="222" y="20"/>
                </a:lnTo>
                <a:lnTo>
                  <a:pt x="226" y="22"/>
                </a:lnTo>
                <a:lnTo>
                  <a:pt x="230" y="27"/>
                </a:lnTo>
                <a:lnTo>
                  <a:pt x="230" y="32"/>
                </a:lnTo>
                <a:lnTo>
                  <a:pt x="230" y="40"/>
                </a:lnTo>
                <a:lnTo>
                  <a:pt x="230" y="47"/>
                </a:lnTo>
                <a:lnTo>
                  <a:pt x="230" y="54"/>
                </a:lnTo>
                <a:lnTo>
                  <a:pt x="230" y="61"/>
                </a:lnTo>
                <a:lnTo>
                  <a:pt x="230" y="65"/>
                </a:lnTo>
                <a:lnTo>
                  <a:pt x="226" y="68"/>
                </a:lnTo>
                <a:lnTo>
                  <a:pt x="222" y="72"/>
                </a:lnTo>
                <a:lnTo>
                  <a:pt x="217" y="72"/>
                </a:lnTo>
                <a:lnTo>
                  <a:pt x="204" y="70"/>
                </a:lnTo>
                <a:lnTo>
                  <a:pt x="192" y="70"/>
                </a:lnTo>
                <a:lnTo>
                  <a:pt x="179" y="68"/>
                </a:lnTo>
                <a:lnTo>
                  <a:pt x="166" y="67"/>
                </a:lnTo>
                <a:lnTo>
                  <a:pt x="154" y="67"/>
                </a:lnTo>
                <a:lnTo>
                  <a:pt x="139" y="65"/>
                </a:lnTo>
                <a:lnTo>
                  <a:pt x="127" y="63"/>
                </a:lnTo>
                <a:lnTo>
                  <a:pt x="114" y="63"/>
                </a:lnTo>
                <a:lnTo>
                  <a:pt x="101" y="61"/>
                </a:lnTo>
                <a:lnTo>
                  <a:pt x="89" y="61"/>
                </a:lnTo>
                <a:lnTo>
                  <a:pt x="76" y="59"/>
                </a:lnTo>
                <a:lnTo>
                  <a:pt x="64" y="58"/>
                </a:lnTo>
                <a:lnTo>
                  <a:pt x="51" y="58"/>
                </a:lnTo>
                <a:lnTo>
                  <a:pt x="38" y="56"/>
                </a:lnTo>
                <a:lnTo>
                  <a:pt x="26" y="54"/>
                </a:lnTo>
                <a:lnTo>
                  <a:pt x="11" y="52"/>
                </a:lnTo>
                <a:lnTo>
                  <a:pt x="8" y="52"/>
                </a:lnTo>
                <a:lnTo>
                  <a:pt x="4" y="49"/>
                </a:lnTo>
                <a:lnTo>
                  <a:pt x="2" y="45"/>
                </a:lnTo>
                <a:lnTo>
                  <a:pt x="0" y="40"/>
                </a:lnTo>
                <a:lnTo>
                  <a:pt x="0" y="32"/>
                </a:lnTo>
                <a:lnTo>
                  <a:pt x="0" y="25"/>
                </a:lnTo>
                <a:lnTo>
                  <a:pt x="0" y="18"/>
                </a:lnTo>
                <a:lnTo>
                  <a:pt x="0" y="11"/>
                </a:lnTo>
                <a:lnTo>
                  <a:pt x="2" y="7"/>
                </a:lnTo>
                <a:lnTo>
                  <a:pt x="4" y="4"/>
                </a:lnTo>
                <a:lnTo>
                  <a:pt x="8" y="0"/>
                </a:lnTo>
                <a:lnTo>
                  <a:pt x="13" y="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36" name="Freeform 176"/>
          <p:cNvSpPr>
            <a:spLocks/>
          </p:cNvSpPr>
          <p:nvPr/>
        </p:nvSpPr>
        <p:spPr bwMode="auto">
          <a:xfrm>
            <a:off x="3074988" y="3206750"/>
            <a:ext cx="323850" cy="34925"/>
          </a:xfrm>
          <a:custGeom>
            <a:avLst/>
            <a:gdLst>
              <a:gd name="T0" fmla="*/ 514111875 w 204"/>
              <a:gd name="T1" fmla="*/ 45362813 h 22"/>
              <a:gd name="T2" fmla="*/ 481350638 w 204"/>
              <a:gd name="T3" fmla="*/ 40322500 h 22"/>
              <a:gd name="T4" fmla="*/ 451108763 w 204"/>
              <a:gd name="T5" fmla="*/ 40322500 h 22"/>
              <a:gd name="T6" fmla="*/ 418345938 w 204"/>
              <a:gd name="T7" fmla="*/ 37801550 h 22"/>
              <a:gd name="T8" fmla="*/ 385584700 w 204"/>
              <a:gd name="T9" fmla="*/ 37801550 h 22"/>
              <a:gd name="T10" fmla="*/ 355342825 w 204"/>
              <a:gd name="T11" fmla="*/ 32761238 h 22"/>
              <a:gd name="T12" fmla="*/ 317539688 w 204"/>
              <a:gd name="T13" fmla="*/ 27722513 h 22"/>
              <a:gd name="T14" fmla="*/ 287297813 w 204"/>
              <a:gd name="T15" fmla="*/ 27722513 h 22"/>
              <a:gd name="T16" fmla="*/ 254536575 w 204"/>
              <a:gd name="T17" fmla="*/ 22682200 h 22"/>
              <a:gd name="T18" fmla="*/ 221773750 w 204"/>
              <a:gd name="T19" fmla="*/ 17640300 h 22"/>
              <a:gd name="T20" fmla="*/ 191531875 w 204"/>
              <a:gd name="T21" fmla="*/ 17640300 h 22"/>
              <a:gd name="T22" fmla="*/ 158769050 w 204"/>
              <a:gd name="T23" fmla="*/ 15120938 h 22"/>
              <a:gd name="T24" fmla="*/ 128528763 w 204"/>
              <a:gd name="T25" fmla="*/ 10080625 h 22"/>
              <a:gd name="T26" fmla="*/ 95765938 w 204"/>
              <a:gd name="T27" fmla="*/ 10080625 h 22"/>
              <a:gd name="T28" fmla="*/ 63004700 w 204"/>
              <a:gd name="T29" fmla="*/ 5040313 h 22"/>
              <a:gd name="T30" fmla="*/ 32761238 w 204"/>
              <a:gd name="T31" fmla="*/ 0 h 22"/>
              <a:gd name="T32" fmla="*/ 0 w 204"/>
              <a:gd name="T33" fmla="*/ 0 h 22"/>
              <a:gd name="T34" fmla="*/ 0 w 204"/>
              <a:gd name="T35" fmla="*/ 10080625 h 22"/>
              <a:gd name="T36" fmla="*/ 32761238 w 204"/>
              <a:gd name="T37" fmla="*/ 10080625 h 22"/>
              <a:gd name="T38" fmla="*/ 63004700 w 204"/>
              <a:gd name="T39" fmla="*/ 15120938 h 22"/>
              <a:gd name="T40" fmla="*/ 95765938 w 204"/>
              <a:gd name="T41" fmla="*/ 17640300 h 22"/>
              <a:gd name="T42" fmla="*/ 128528763 w 204"/>
              <a:gd name="T43" fmla="*/ 17640300 h 22"/>
              <a:gd name="T44" fmla="*/ 158769050 w 204"/>
              <a:gd name="T45" fmla="*/ 22682200 h 22"/>
              <a:gd name="T46" fmla="*/ 191531875 w 204"/>
              <a:gd name="T47" fmla="*/ 27722513 h 22"/>
              <a:gd name="T48" fmla="*/ 221773750 w 204"/>
              <a:gd name="T49" fmla="*/ 27722513 h 22"/>
              <a:gd name="T50" fmla="*/ 254536575 w 204"/>
              <a:gd name="T51" fmla="*/ 32761238 h 22"/>
              <a:gd name="T52" fmla="*/ 287297813 w 204"/>
              <a:gd name="T53" fmla="*/ 37801550 h 22"/>
              <a:gd name="T54" fmla="*/ 317539688 w 204"/>
              <a:gd name="T55" fmla="*/ 37801550 h 22"/>
              <a:gd name="T56" fmla="*/ 355342825 w 204"/>
              <a:gd name="T57" fmla="*/ 40322500 h 22"/>
              <a:gd name="T58" fmla="*/ 385584700 w 204"/>
              <a:gd name="T59" fmla="*/ 40322500 h 22"/>
              <a:gd name="T60" fmla="*/ 418345938 w 204"/>
              <a:gd name="T61" fmla="*/ 45362813 h 22"/>
              <a:gd name="T62" fmla="*/ 451108763 w 204"/>
              <a:gd name="T63" fmla="*/ 50403125 h 22"/>
              <a:gd name="T64" fmla="*/ 481350638 w 204"/>
              <a:gd name="T65" fmla="*/ 55443438 h 22"/>
              <a:gd name="T66" fmla="*/ 514111875 w 204"/>
              <a:gd name="T67" fmla="*/ 55443438 h 22"/>
              <a:gd name="T68" fmla="*/ 514111875 w 204"/>
              <a:gd name="T69" fmla="*/ 45362813 h 2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4"/>
              <a:gd name="T106" fmla="*/ 0 h 22"/>
              <a:gd name="T107" fmla="*/ 204 w 204"/>
              <a:gd name="T108" fmla="*/ 22 h 2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4" h="22">
                <a:moveTo>
                  <a:pt x="204" y="18"/>
                </a:moveTo>
                <a:lnTo>
                  <a:pt x="191" y="16"/>
                </a:lnTo>
                <a:lnTo>
                  <a:pt x="179" y="16"/>
                </a:lnTo>
                <a:lnTo>
                  <a:pt x="166" y="15"/>
                </a:lnTo>
                <a:lnTo>
                  <a:pt x="153" y="15"/>
                </a:lnTo>
                <a:lnTo>
                  <a:pt x="141" y="13"/>
                </a:lnTo>
                <a:lnTo>
                  <a:pt x="126" y="11"/>
                </a:lnTo>
                <a:lnTo>
                  <a:pt x="114" y="11"/>
                </a:lnTo>
                <a:lnTo>
                  <a:pt x="101" y="9"/>
                </a:lnTo>
                <a:lnTo>
                  <a:pt x="88" y="7"/>
                </a:lnTo>
                <a:lnTo>
                  <a:pt x="76" y="7"/>
                </a:lnTo>
                <a:lnTo>
                  <a:pt x="63" y="6"/>
                </a:lnTo>
                <a:lnTo>
                  <a:pt x="51" y="4"/>
                </a:lnTo>
                <a:lnTo>
                  <a:pt x="38" y="4"/>
                </a:lnTo>
                <a:lnTo>
                  <a:pt x="25" y="2"/>
                </a:lnTo>
                <a:lnTo>
                  <a:pt x="13" y="0"/>
                </a:lnTo>
                <a:lnTo>
                  <a:pt x="0" y="0"/>
                </a:lnTo>
                <a:lnTo>
                  <a:pt x="0" y="4"/>
                </a:lnTo>
                <a:lnTo>
                  <a:pt x="13" y="4"/>
                </a:lnTo>
                <a:lnTo>
                  <a:pt x="25" y="6"/>
                </a:lnTo>
                <a:lnTo>
                  <a:pt x="38" y="7"/>
                </a:lnTo>
                <a:lnTo>
                  <a:pt x="51" y="7"/>
                </a:lnTo>
                <a:lnTo>
                  <a:pt x="63" y="9"/>
                </a:lnTo>
                <a:lnTo>
                  <a:pt x="76" y="11"/>
                </a:lnTo>
                <a:lnTo>
                  <a:pt x="88" y="11"/>
                </a:lnTo>
                <a:lnTo>
                  <a:pt x="101" y="13"/>
                </a:lnTo>
                <a:lnTo>
                  <a:pt x="114" y="15"/>
                </a:lnTo>
                <a:lnTo>
                  <a:pt x="126" y="15"/>
                </a:lnTo>
                <a:lnTo>
                  <a:pt x="141" y="16"/>
                </a:lnTo>
                <a:lnTo>
                  <a:pt x="153" y="16"/>
                </a:lnTo>
                <a:lnTo>
                  <a:pt x="166" y="18"/>
                </a:lnTo>
                <a:lnTo>
                  <a:pt x="179" y="20"/>
                </a:lnTo>
                <a:lnTo>
                  <a:pt x="191" y="22"/>
                </a:lnTo>
                <a:lnTo>
                  <a:pt x="204" y="22"/>
                </a:lnTo>
                <a:lnTo>
                  <a:pt x="204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37" name="Freeform 177"/>
          <p:cNvSpPr>
            <a:spLocks/>
          </p:cNvSpPr>
          <p:nvPr/>
        </p:nvSpPr>
        <p:spPr bwMode="auto">
          <a:xfrm>
            <a:off x="3398838" y="3235325"/>
            <a:ext cx="22225" cy="25400"/>
          </a:xfrm>
          <a:custGeom>
            <a:avLst/>
            <a:gdLst>
              <a:gd name="T0" fmla="*/ 35282188 w 14"/>
              <a:gd name="T1" fmla="*/ 40322500 h 16"/>
              <a:gd name="T2" fmla="*/ 35282188 w 14"/>
              <a:gd name="T3" fmla="*/ 27720925 h 16"/>
              <a:gd name="T4" fmla="*/ 27722513 w 14"/>
              <a:gd name="T5" fmla="*/ 15120938 h 16"/>
              <a:gd name="T6" fmla="*/ 12601575 w 14"/>
              <a:gd name="T7" fmla="*/ 5040313 h 16"/>
              <a:gd name="T8" fmla="*/ 0 w 14"/>
              <a:gd name="T9" fmla="*/ 0 h 16"/>
              <a:gd name="T10" fmla="*/ 0 w 14"/>
              <a:gd name="T11" fmla="*/ 10080625 h 16"/>
              <a:gd name="T12" fmla="*/ 12601575 w 14"/>
              <a:gd name="T13" fmla="*/ 15120938 h 16"/>
              <a:gd name="T14" fmla="*/ 17641888 w 14"/>
              <a:gd name="T15" fmla="*/ 17640300 h 16"/>
              <a:gd name="T16" fmla="*/ 27722513 w 14"/>
              <a:gd name="T17" fmla="*/ 27720925 h 16"/>
              <a:gd name="T18" fmla="*/ 27722513 w 14"/>
              <a:gd name="T19" fmla="*/ 40322500 h 16"/>
              <a:gd name="T20" fmla="*/ 35282188 w 14"/>
              <a:gd name="T21" fmla="*/ 40322500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"/>
              <a:gd name="T34" fmla="*/ 0 h 16"/>
              <a:gd name="T35" fmla="*/ 14 w 14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" h="16">
                <a:moveTo>
                  <a:pt x="14" y="16"/>
                </a:moveTo>
                <a:lnTo>
                  <a:pt x="14" y="11"/>
                </a:lnTo>
                <a:lnTo>
                  <a:pt x="11" y="6"/>
                </a:lnTo>
                <a:lnTo>
                  <a:pt x="5" y="2"/>
                </a:lnTo>
                <a:lnTo>
                  <a:pt x="0" y="0"/>
                </a:lnTo>
                <a:lnTo>
                  <a:pt x="0" y="4"/>
                </a:lnTo>
                <a:lnTo>
                  <a:pt x="5" y="6"/>
                </a:lnTo>
                <a:lnTo>
                  <a:pt x="7" y="7"/>
                </a:lnTo>
                <a:lnTo>
                  <a:pt x="11" y="11"/>
                </a:lnTo>
                <a:lnTo>
                  <a:pt x="11" y="16"/>
                </a:lnTo>
                <a:lnTo>
                  <a:pt x="14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38" name="Freeform 178"/>
          <p:cNvSpPr>
            <a:spLocks/>
          </p:cNvSpPr>
          <p:nvPr/>
        </p:nvSpPr>
        <p:spPr bwMode="auto">
          <a:xfrm>
            <a:off x="3416300" y="3260725"/>
            <a:ext cx="4763" cy="46038"/>
          </a:xfrm>
          <a:custGeom>
            <a:avLst/>
            <a:gdLst>
              <a:gd name="T0" fmla="*/ 7562056 w 3"/>
              <a:gd name="T1" fmla="*/ 73086119 h 29"/>
              <a:gd name="T2" fmla="*/ 7562056 w 3"/>
              <a:gd name="T3" fmla="*/ 55444040 h 29"/>
              <a:gd name="T4" fmla="*/ 7562056 w 3"/>
              <a:gd name="T5" fmla="*/ 37803548 h 29"/>
              <a:gd name="T6" fmla="*/ 7562056 w 3"/>
              <a:gd name="T7" fmla="*/ 20161469 h 29"/>
              <a:gd name="T8" fmla="*/ 7562056 w 3"/>
              <a:gd name="T9" fmla="*/ 0 h 29"/>
              <a:gd name="T10" fmla="*/ 0 w 3"/>
              <a:gd name="T11" fmla="*/ 0 h 29"/>
              <a:gd name="T12" fmla="*/ 0 w 3"/>
              <a:gd name="T13" fmla="*/ 20161469 h 29"/>
              <a:gd name="T14" fmla="*/ 0 w 3"/>
              <a:gd name="T15" fmla="*/ 37803548 h 29"/>
              <a:gd name="T16" fmla="*/ 0 w 3"/>
              <a:gd name="T17" fmla="*/ 55444040 h 29"/>
              <a:gd name="T18" fmla="*/ 0 w 3"/>
              <a:gd name="T19" fmla="*/ 73086119 h 29"/>
              <a:gd name="T20" fmla="*/ 7562056 w 3"/>
              <a:gd name="T21" fmla="*/ 73086119 h 2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"/>
              <a:gd name="T34" fmla="*/ 0 h 29"/>
              <a:gd name="T35" fmla="*/ 3 w 3"/>
              <a:gd name="T36" fmla="*/ 29 h 2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" h="29">
                <a:moveTo>
                  <a:pt x="3" y="29"/>
                </a:moveTo>
                <a:lnTo>
                  <a:pt x="3" y="22"/>
                </a:lnTo>
                <a:lnTo>
                  <a:pt x="3" y="15"/>
                </a:lnTo>
                <a:lnTo>
                  <a:pt x="3" y="8"/>
                </a:lnTo>
                <a:lnTo>
                  <a:pt x="3" y="0"/>
                </a:lnTo>
                <a:lnTo>
                  <a:pt x="0" y="0"/>
                </a:lnTo>
                <a:lnTo>
                  <a:pt x="0" y="8"/>
                </a:lnTo>
                <a:lnTo>
                  <a:pt x="0" y="15"/>
                </a:lnTo>
                <a:lnTo>
                  <a:pt x="0" y="22"/>
                </a:lnTo>
                <a:lnTo>
                  <a:pt x="0" y="29"/>
                </a:lnTo>
                <a:lnTo>
                  <a:pt x="3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39" name="Freeform 179"/>
          <p:cNvSpPr>
            <a:spLocks/>
          </p:cNvSpPr>
          <p:nvPr/>
        </p:nvSpPr>
        <p:spPr bwMode="auto">
          <a:xfrm>
            <a:off x="3398838" y="3306763"/>
            <a:ext cx="22225" cy="20637"/>
          </a:xfrm>
          <a:custGeom>
            <a:avLst/>
            <a:gdLst>
              <a:gd name="T0" fmla="*/ 0 w 14"/>
              <a:gd name="T1" fmla="*/ 32760444 h 13"/>
              <a:gd name="T2" fmla="*/ 12601575 w 14"/>
              <a:gd name="T3" fmla="*/ 32760444 h 13"/>
              <a:gd name="T4" fmla="*/ 27722513 w 14"/>
              <a:gd name="T5" fmla="*/ 22680063 h 13"/>
              <a:gd name="T6" fmla="*/ 35282188 w 14"/>
              <a:gd name="T7" fmla="*/ 15120571 h 13"/>
              <a:gd name="T8" fmla="*/ 35282188 w 14"/>
              <a:gd name="T9" fmla="*/ 0 h 13"/>
              <a:gd name="T10" fmla="*/ 27722513 w 14"/>
              <a:gd name="T11" fmla="*/ 0 h 13"/>
              <a:gd name="T12" fmla="*/ 27722513 w 14"/>
              <a:gd name="T13" fmla="*/ 10080381 h 13"/>
              <a:gd name="T14" fmla="*/ 22682200 w 14"/>
              <a:gd name="T15" fmla="*/ 17639873 h 13"/>
              <a:gd name="T16" fmla="*/ 12601575 w 14"/>
              <a:gd name="T17" fmla="*/ 22680063 h 13"/>
              <a:gd name="T18" fmla="*/ 0 w 14"/>
              <a:gd name="T19" fmla="*/ 22680063 h 13"/>
              <a:gd name="T20" fmla="*/ 0 w 14"/>
              <a:gd name="T21" fmla="*/ 32760444 h 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"/>
              <a:gd name="T34" fmla="*/ 0 h 13"/>
              <a:gd name="T35" fmla="*/ 14 w 14"/>
              <a:gd name="T36" fmla="*/ 13 h 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" h="13">
                <a:moveTo>
                  <a:pt x="0" y="13"/>
                </a:moveTo>
                <a:lnTo>
                  <a:pt x="5" y="13"/>
                </a:lnTo>
                <a:lnTo>
                  <a:pt x="11" y="9"/>
                </a:lnTo>
                <a:lnTo>
                  <a:pt x="14" y="6"/>
                </a:lnTo>
                <a:lnTo>
                  <a:pt x="14" y="0"/>
                </a:lnTo>
                <a:lnTo>
                  <a:pt x="11" y="0"/>
                </a:lnTo>
                <a:lnTo>
                  <a:pt x="11" y="4"/>
                </a:lnTo>
                <a:lnTo>
                  <a:pt x="9" y="7"/>
                </a:lnTo>
                <a:lnTo>
                  <a:pt x="5" y="9"/>
                </a:lnTo>
                <a:lnTo>
                  <a:pt x="0" y="9"/>
                </a:lnTo>
                <a:lnTo>
                  <a:pt x="0" y="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40" name="Freeform 180"/>
          <p:cNvSpPr>
            <a:spLocks/>
          </p:cNvSpPr>
          <p:nvPr/>
        </p:nvSpPr>
        <p:spPr bwMode="auto">
          <a:xfrm>
            <a:off x="3071813" y="3289300"/>
            <a:ext cx="327025" cy="38100"/>
          </a:xfrm>
          <a:custGeom>
            <a:avLst/>
            <a:gdLst>
              <a:gd name="T0" fmla="*/ 0 w 206"/>
              <a:gd name="T1" fmla="*/ 10080625 h 24"/>
              <a:gd name="T2" fmla="*/ 37801550 w 206"/>
              <a:gd name="T3" fmla="*/ 15120938 h 24"/>
              <a:gd name="T4" fmla="*/ 68043425 w 206"/>
              <a:gd name="T5" fmla="*/ 20161250 h 24"/>
              <a:gd name="T6" fmla="*/ 100806250 w 206"/>
              <a:gd name="T7" fmla="*/ 22682200 h 24"/>
              <a:gd name="T8" fmla="*/ 133567488 w 206"/>
              <a:gd name="T9" fmla="*/ 22682200 h 24"/>
              <a:gd name="T10" fmla="*/ 163810950 w 206"/>
              <a:gd name="T11" fmla="*/ 27722513 h 24"/>
              <a:gd name="T12" fmla="*/ 196572188 w 206"/>
              <a:gd name="T13" fmla="*/ 27722513 h 24"/>
              <a:gd name="T14" fmla="*/ 226814063 w 206"/>
              <a:gd name="T15" fmla="*/ 32761238 h 24"/>
              <a:gd name="T16" fmla="*/ 259576888 w 206"/>
              <a:gd name="T17" fmla="*/ 37801550 h 24"/>
              <a:gd name="T18" fmla="*/ 292338125 w 206"/>
              <a:gd name="T19" fmla="*/ 37801550 h 24"/>
              <a:gd name="T20" fmla="*/ 322580000 w 206"/>
              <a:gd name="T21" fmla="*/ 42843450 h 24"/>
              <a:gd name="T22" fmla="*/ 360383138 w 206"/>
              <a:gd name="T23" fmla="*/ 45362813 h 24"/>
              <a:gd name="T24" fmla="*/ 390625013 w 206"/>
              <a:gd name="T25" fmla="*/ 45362813 h 24"/>
              <a:gd name="T26" fmla="*/ 423386250 w 206"/>
              <a:gd name="T27" fmla="*/ 50403125 h 24"/>
              <a:gd name="T28" fmla="*/ 456149075 w 206"/>
              <a:gd name="T29" fmla="*/ 55443438 h 24"/>
              <a:gd name="T30" fmla="*/ 486390950 w 206"/>
              <a:gd name="T31" fmla="*/ 55443438 h 24"/>
              <a:gd name="T32" fmla="*/ 519152188 w 206"/>
              <a:gd name="T33" fmla="*/ 60483750 h 24"/>
              <a:gd name="T34" fmla="*/ 519152188 w 206"/>
              <a:gd name="T35" fmla="*/ 50403125 h 24"/>
              <a:gd name="T36" fmla="*/ 486390950 w 206"/>
              <a:gd name="T37" fmla="*/ 45362813 h 24"/>
              <a:gd name="T38" fmla="*/ 456149075 w 206"/>
              <a:gd name="T39" fmla="*/ 45362813 h 24"/>
              <a:gd name="T40" fmla="*/ 423386250 w 206"/>
              <a:gd name="T41" fmla="*/ 42843450 h 24"/>
              <a:gd name="T42" fmla="*/ 390625013 w 206"/>
              <a:gd name="T43" fmla="*/ 37801550 h 24"/>
              <a:gd name="T44" fmla="*/ 360383138 w 206"/>
              <a:gd name="T45" fmla="*/ 37801550 h 24"/>
              <a:gd name="T46" fmla="*/ 322580000 w 206"/>
              <a:gd name="T47" fmla="*/ 32761238 h 24"/>
              <a:gd name="T48" fmla="*/ 292338125 w 206"/>
              <a:gd name="T49" fmla="*/ 27722513 h 24"/>
              <a:gd name="T50" fmla="*/ 259576888 w 206"/>
              <a:gd name="T51" fmla="*/ 27722513 h 24"/>
              <a:gd name="T52" fmla="*/ 226814063 w 206"/>
              <a:gd name="T53" fmla="*/ 22682200 h 24"/>
              <a:gd name="T54" fmla="*/ 196572188 w 206"/>
              <a:gd name="T55" fmla="*/ 22682200 h 24"/>
              <a:gd name="T56" fmla="*/ 163810950 w 206"/>
              <a:gd name="T57" fmla="*/ 20161250 h 24"/>
              <a:gd name="T58" fmla="*/ 133567488 w 206"/>
              <a:gd name="T59" fmla="*/ 15120938 h 24"/>
              <a:gd name="T60" fmla="*/ 100806250 w 206"/>
              <a:gd name="T61" fmla="*/ 10080625 h 24"/>
              <a:gd name="T62" fmla="*/ 68043425 w 206"/>
              <a:gd name="T63" fmla="*/ 10080625 h 24"/>
              <a:gd name="T64" fmla="*/ 37801550 w 206"/>
              <a:gd name="T65" fmla="*/ 5040313 h 24"/>
              <a:gd name="T66" fmla="*/ 0 w 206"/>
              <a:gd name="T67" fmla="*/ 0 h 24"/>
              <a:gd name="T68" fmla="*/ 0 w 206"/>
              <a:gd name="T69" fmla="*/ 10080625 h 2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6"/>
              <a:gd name="T106" fmla="*/ 0 h 24"/>
              <a:gd name="T107" fmla="*/ 206 w 206"/>
              <a:gd name="T108" fmla="*/ 24 h 2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6" h="24">
                <a:moveTo>
                  <a:pt x="0" y="4"/>
                </a:moveTo>
                <a:lnTo>
                  <a:pt x="15" y="6"/>
                </a:lnTo>
                <a:lnTo>
                  <a:pt x="27" y="8"/>
                </a:lnTo>
                <a:lnTo>
                  <a:pt x="40" y="9"/>
                </a:lnTo>
                <a:lnTo>
                  <a:pt x="53" y="9"/>
                </a:lnTo>
                <a:lnTo>
                  <a:pt x="65" y="11"/>
                </a:lnTo>
                <a:lnTo>
                  <a:pt x="78" y="11"/>
                </a:lnTo>
                <a:lnTo>
                  <a:pt x="90" y="13"/>
                </a:lnTo>
                <a:lnTo>
                  <a:pt x="103" y="15"/>
                </a:lnTo>
                <a:lnTo>
                  <a:pt x="116" y="15"/>
                </a:lnTo>
                <a:lnTo>
                  <a:pt x="128" y="17"/>
                </a:lnTo>
                <a:lnTo>
                  <a:pt x="143" y="18"/>
                </a:lnTo>
                <a:lnTo>
                  <a:pt x="155" y="18"/>
                </a:lnTo>
                <a:lnTo>
                  <a:pt x="168" y="20"/>
                </a:lnTo>
                <a:lnTo>
                  <a:pt x="181" y="22"/>
                </a:lnTo>
                <a:lnTo>
                  <a:pt x="193" y="22"/>
                </a:lnTo>
                <a:lnTo>
                  <a:pt x="206" y="24"/>
                </a:lnTo>
                <a:lnTo>
                  <a:pt x="206" y="20"/>
                </a:lnTo>
                <a:lnTo>
                  <a:pt x="193" y="18"/>
                </a:lnTo>
                <a:lnTo>
                  <a:pt x="181" y="18"/>
                </a:lnTo>
                <a:lnTo>
                  <a:pt x="168" y="17"/>
                </a:lnTo>
                <a:lnTo>
                  <a:pt x="155" y="15"/>
                </a:lnTo>
                <a:lnTo>
                  <a:pt x="143" y="15"/>
                </a:lnTo>
                <a:lnTo>
                  <a:pt x="128" y="13"/>
                </a:lnTo>
                <a:lnTo>
                  <a:pt x="116" y="11"/>
                </a:lnTo>
                <a:lnTo>
                  <a:pt x="103" y="11"/>
                </a:lnTo>
                <a:lnTo>
                  <a:pt x="90" y="9"/>
                </a:lnTo>
                <a:lnTo>
                  <a:pt x="78" y="9"/>
                </a:lnTo>
                <a:lnTo>
                  <a:pt x="65" y="8"/>
                </a:lnTo>
                <a:lnTo>
                  <a:pt x="53" y="6"/>
                </a:lnTo>
                <a:lnTo>
                  <a:pt x="40" y="4"/>
                </a:lnTo>
                <a:lnTo>
                  <a:pt x="27" y="4"/>
                </a:lnTo>
                <a:lnTo>
                  <a:pt x="15" y="2"/>
                </a:lnTo>
                <a:lnTo>
                  <a:pt x="0" y="0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41" name="Freeform 181"/>
          <p:cNvSpPr>
            <a:spLocks/>
          </p:cNvSpPr>
          <p:nvPr/>
        </p:nvSpPr>
        <p:spPr bwMode="auto">
          <a:xfrm>
            <a:off x="3052763" y="3273425"/>
            <a:ext cx="19050" cy="22225"/>
          </a:xfrm>
          <a:custGeom>
            <a:avLst/>
            <a:gdLst>
              <a:gd name="T0" fmla="*/ 0 w 12"/>
              <a:gd name="T1" fmla="*/ 0 h 14"/>
              <a:gd name="T2" fmla="*/ 2520950 w 12"/>
              <a:gd name="T3" fmla="*/ 12601575 h 14"/>
              <a:gd name="T4" fmla="*/ 12601575 w 12"/>
              <a:gd name="T5" fmla="*/ 25201563 h 14"/>
              <a:gd name="T6" fmla="*/ 22682200 w 12"/>
              <a:gd name="T7" fmla="*/ 30241875 h 14"/>
              <a:gd name="T8" fmla="*/ 30241875 w 12"/>
              <a:gd name="T9" fmla="*/ 35282188 h 14"/>
              <a:gd name="T10" fmla="*/ 30241875 w 12"/>
              <a:gd name="T11" fmla="*/ 25201563 h 14"/>
              <a:gd name="T12" fmla="*/ 25201563 w 12"/>
              <a:gd name="T13" fmla="*/ 25201563 h 14"/>
              <a:gd name="T14" fmla="*/ 17640300 w 12"/>
              <a:gd name="T15" fmla="*/ 22682200 h 14"/>
              <a:gd name="T16" fmla="*/ 12601575 w 12"/>
              <a:gd name="T17" fmla="*/ 12601575 h 14"/>
              <a:gd name="T18" fmla="*/ 7561263 w 12"/>
              <a:gd name="T19" fmla="*/ 0 h 14"/>
              <a:gd name="T20" fmla="*/ 0 w 12"/>
              <a:gd name="T21" fmla="*/ 0 h 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"/>
              <a:gd name="T34" fmla="*/ 0 h 14"/>
              <a:gd name="T35" fmla="*/ 12 w 12"/>
              <a:gd name="T36" fmla="*/ 14 h 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" h="14">
                <a:moveTo>
                  <a:pt x="0" y="0"/>
                </a:moveTo>
                <a:lnTo>
                  <a:pt x="1" y="5"/>
                </a:lnTo>
                <a:lnTo>
                  <a:pt x="5" y="10"/>
                </a:lnTo>
                <a:lnTo>
                  <a:pt x="9" y="12"/>
                </a:lnTo>
                <a:lnTo>
                  <a:pt x="12" y="14"/>
                </a:lnTo>
                <a:lnTo>
                  <a:pt x="12" y="10"/>
                </a:lnTo>
                <a:lnTo>
                  <a:pt x="10" y="10"/>
                </a:lnTo>
                <a:lnTo>
                  <a:pt x="7" y="9"/>
                </a:lnTo>
                <a:lnTo>
                  <a:pt x="5" y="5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42" name="Freeform 182"/>
          <p:cNvSpPr>
            <a:spLocks/>
          </p:cNvSpPr>
          <p:nvPr/>
        </p:nvSpPr>
        <p:spPr bwMode="auto">
          <a:xfrm>
            <a:off x="3052763" y="3227388"/>
            <a:ext cx="4762" cy="46037"/>
          </a:xfrm>
          <a:custGeom>
            <a:avLst/>
            <a:gdLst>
              <a:gd name="T0" fmla="*/ 0 w 3"/>
              <a:gd name="T1" fmla="*/ 0 h 29"/>
              <a:gd name="T2" fmla="*/ 0 w 3"/>
              <a:gd name="T3" fmla="*/ 17640108 h 29"/>
              <a:gd name="T4" fmla="*/ 0 w 3"/>
              <a:gd name="T5" fmla="*/ 35281804 h 29"/>
              <a:gd name="T6" fmla="*/ 0 w 3"/>
              <a:gd name="T7" fmla="*/ 52921913 h 29"/>
              <a:gd name="T8" fmla="*/ 0 w 3"/>
              <a:gd name="T9" fmla="*/ 73082944 h 29"/>
              <a:gd name="T10" fmla="*/ 7558881 w 3"/>
              <a:gd name="T11" fmla="*/ 73082944 h 29"/>
              <a:gd name="T12" fmla="*/ 7558881 w 3"/>
              <a:gd name="T13" fmla="*/ 52921913 h 29"/>
              <a:gd name="T14" fmla="*/ 7558881 w 3"/>
              <a:gd name="T15" fmla="*/ 35281804 h 29"/>
              <a:gd name="T16" fmla="*/ 7558881 w 3"/>
              <a:gd name="T17" fmla="*/ 17640108 h 29"/>
              <a:gd name="T18" fmla="*/ 7558881 w 3"/>
              <a:gd name="T19" fmla="*/ 0 h 29"/>
              <a:gd name="T20" fmla="*/ 0 w 3"/>
              <a:gd name="T21" fmla="*/ 0 h 2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"/>
              <a:gd name="T34" fmla="*/ 0 h 29"/>
              <a:gd name="T35" fmla="*/ 3 w 3"/>
              <a:gd name="T36" fmla="*/ 29 h 2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" h="29">
                <a:moveTo>
                  <a:pt x="0" y="0"/>
                </a:moveTo>
                <a:lnTo>
                  <a:pt x="0" y="7"/>
                </a:lnTo>
                <a:lnTo>
                  <a:pt x="0" y="14"/>
                </a:lnTo>
                <a:lnTo>
                  <a:pt x="0" y="21"/>
                </a:lnTo>
                <a:lnTo>
                  <a:pt x="0" y="29"/>
                </a:lnTo>
                <a:lnTo>
                  <a:pt x="3" y="29"/>
                </a:lnTo>
                <a:lnTo>
                  <a:pt x="3" y="21"/>
                </a:lnTo>
                <a:lnTo>
                  <a:pt x="3" y="14"/>
                </a:lnTo>
                <a:lnTo>
                  <a:pt x="3" y="7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43" name="Freeform 183"/>
          <p:cNvSpPr>
            <a:spLocks/>
          </p:cNvSpPr>
          <p:nvPr/>
        </p:nvSpPr>
        <p:spPr bwMode="auto">
          <a:xfrm>
            <a:off x="3052763" y="3206750"/>
            <a:ext cx="22225" cy="20638"/>
          </a:xfrm>
          <a:custGeom>
            <a:avLst/>
            <a:gdLst>
              <a:gd name="T0" fmla="*/ 35282188 w 14"/>
              <a:gd name="T1" fmla="*/ 0 h 13"/>
              <a:gd name="T2" fmla="*/ 22682200 w 14"/>
              <a:gd name="T3" fmla="*/ 0 h 13"/>
              <a:gd name="T4" fmla="*/ 12601575 w 14"/>
              <a:gd name="T5" fmla="*/ 10080869 h 13"/>
              <a:gd name="T6" fmla="*/ 2520950 w 14"/>
              <a:gd name="T7" fmla="*/ 17642315 h 13"/>
              <a:gd name="T8" fmla="*/ 0 w 14"/>
              <a:gd name="T9" fmla="*/ 32763619 h 13"/>
              <a:gd name="T10" fmla="*/ 7561263 w 14"/>
              <a:gd name="T11" fmla="*/ 32763619 h 13"/>
              <a:gd name="T12" fmla="*/ 12601575 w 14"/>
              <a:gd name="T13" fmla="*/ 22682750 h 13"/>
              <a:gd name="T14" fmla="*/ 17641888 w 14"/>
              <a:gd name="T15" fmla="*/ 15121304 h 13"/>
              <a:gd name="T16" fmla="*/ 22682200 w 14"/>
              <a:gd name="T17" fmla="*/ 10080869 h 13"/>
              <a:gd name="T18" fmla="*/ 35282188 w 14"/>
              <a:gd name="T19" fmla="*/ 10080869 h 13"/>
              <a:gd name="T20" fmla="*/ 35282188 w 14"/>
              <a:gd name="T21" fmla="*/ 0 h 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"/>
              <a:gd name="T34" fmla="*/ 0 h 13"/>
              <a:gd name="T35" fmla="*/ 14 w 14"/>
              <a:gd name="T36" fmla="*/ 13 h 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" h="13">
                <a:moveTo>
                  <a:pt x="14" y="0"/>
                </a:moveTo>
                <a:lnTo>
                  <a:pt x="9" y="0"/>
                </a:lnTo>
                <a:lnTo>
                  <a:pt x="5" y="4"/>
                </a:lnTo>
                <a:lnTo>
                  <a:pt x="1" y="7"/>
                </a:lnTo>
                <a:lnTo>
                  <a:pt x="0" y="13"/>
                </a:lnTo>
                <a:lnTo>
                  <a:pt x="3" y="13"/>
                </a:lnTo>
                <a:lnTo>
                  <a:pt x="5" y="9"/>
                </a:lnTo>
                <a:lnTo>
                  <a:pt x="7" y="6"/>
                </a:lnTo>
                <a:lnTo>
                  <a:pt x="9" y="4"/>
                </a:lnTo>
                <a:lnTo>
                  <a:pt x="14" y="4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44" name="Freeform 184"/>
          <p:cNvSpPr>
            <a:spLocks/>
          </p:cNvSpPr>
          <p:nvPr/>
        </p:nvSpPr>
        <p:spPr bwMode="auto">
          <a:xfrm>
            <a:off x="3321050" y="3255963"/>
            <a:ext cx="34925" cy="36512"/>
          </a:xfrm>
          <a:custGeom>
            <a:avLst/>
            <a:gdLst>
              <a:gd name="T0" fmla="*/ 22682200 w 22"/>
              <a:gd name="T1" fmla="*/ 0 h 23"/>
              <a:gd name="T2" fmla="*/ 37801550 w 22"/>
              <a:gd name="T3" fmla="*/ 5040243 h 23"/>
              <a:gd name="T4" fmla="*/ 45362813 w 22"/>
              <a:gd name="T5" fmla="*/ 7559571 h 23"/>
              <a:gd name="T6" fmla="*/ 50403125 w 22"/>
              <a:gd name="T7" fmla="*/ 22680302 h 23"/>
              <a:gd name="T8" fmla="*/ 55443438 w 22"/>
              <a:gd name="T9" fmla="*/ 35281704 h 23"/>
              <a:gd name="T10" fmla="*/ 50403125 w 22"/>
              <a:gd name="T11" fmla="*/ 45362191 h 23"/>
              <a:gd name="T12" fmla="*/ 45362813 w 22"/>
              <a:gd name="T13" fmla="*/ 52921763 h 23"/>
              <a:gd name="T14" fmla="*/ 37801550 w 22"/>
              <a:gd name="T15" fmla="*/ 57962006 h 23"/>
              <a:gd name="T16" fmla="*/ 22682200 w 22"/>
              <a:gd name="T17" fmla="*/ 57962006 h 23"/>
              <a:gd name="T18" fmla="*/ 15120938 w 22"/>
              <a:gd name="T19" fmla="*/ 57962006 h 23"/>
              <a:gd name="T20" fmla="*/ 5040313 w 22"/>
              <a:gd name="T21" fmla="*/ 50402435 h 23"/>
              <a:gd name="T22" fmla="*/ 0 w 22"/>
              <a:gd name="T23" fmla="*/ 40321948 h 23"/>
              <a:gd name="T24" fmla="*/ 0 w 22"/>
              <a:gd name="T25" fmla="*/ 27720545 h 23"/>
              <a:gd name="T26" fmla="*/ 0 w 22"/>
              <a:gd name="T27" fmla="*/ 17640058 h 23"/>
              <a:gd name="T28" fmla="*/ 5040313 w 22"/>
              <a:gd name="T29" fmla="*/ 7559571 h 23"/>
              <a:gd name="T30" fmla="*/ 15120938 w 22"/>
              <a:gd name="T31" fmla="*/ 0 h 23"/>
              <a:gd name="T32" fmla="*/ 22682200 w 22"/>
              <a:gd name="T33" fmla="*/ 0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"/>
              <a:gd name="T52" fmla="*/ 0 h 23"/>
              <a:gd name="T53" fmla="*/ 22 w 22"/>
              <a:gd name="T54" fmla="*/ 23 h 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" h="23">
                <a:moveTo>
                  <a:pt x="9" y="0"/>
                </a:moveTo>
                <a:lnTo>
                  <a:pt x="15" y="2"/>
                </a:lnTo>
                <a:lnTo>
                  <a:pt x="18" y="3"/>
                </a:lnTo>
                <a:lnTo>
                  <a:pt x="20" y="9"/>
                </a:lnTo>
                <a:lnTo>
                  <a:pt x="22" y="14"/>
                </a:lnTo>
                <a:lnTo>
                  <a:pt x="20" y="18"/>
                </a:lnTo>
                <a:lnTo>
                  <a:pt x="18" y="21"/>
                </a:lnTo>
                <a:lnTo>
                  <a:pt x="15" y="23"/>
                </a:lnTo>
                <a:lnTo>
                  <a:pt x="9" y="23"/>
                </a:lnTo>
                <a:lnTo>
                  <a:pt x="6" y="23"/>
                </a:lnTo>
                <a:lnTo>
                  <a:pt x="2" y="20"/>
                </a:lnTo>
                <a:lnTo>
                  <a:pt x="0" y="16"/>
                </a:lnTo>
                <a:lnTo>
                  <a:pt x="0" y="11"/>
                </a:lnTo>
                <a:lnTo>
                  <a:pt x="0" y="7"/>
                </a:lnTo>
                <a:lnTo>
                  <a:pt x="2" y="3"/>
                </a:lnTo>
                <a:lnTo>
                  <a:pt x="6" y="0"/>
                </a:lnTo>
                <a:lnTo>
                  <a:pt x="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45" name="Freeform 185"/>
          <p:cNvSpPr>
            <a:spLocks/>
          </p:cNvSpPr>
          <p:nvPr/>
        </p:nvSpPr>
        <p:spPr bwMode="auto">
          <a:xfrm>
            <a:off x="3335338" y="3252788"/>
            <a:ext cx="23812" cy="25400"/>
          </a:xfrm>
          <a:custGeom>
            <a:avLst/>
            <a:gdLst>
              <a:gd name="T0" fmla="*/ 37800756 w 15"/>
              <a:gd name="T1" fmla="*/ 40322500 h 16"/>
              <a:gd name="T2" fmla="*/ 32760550 w 15"/>
              <a:gd name="T3" fmla="*/ 27720925 h 16"/>
              <a:gd name="T4" fmla="*/ 22680136 w 15"/>
              <a:gd name="T5" fmla="*/ 12599988 h 16"/>
              <a:gd name="T6" fmla="*/ 15120620 w 15"/>
              <a:gd name="T7" fmla="*/ 5040313 h 16"/>
              <a:gd name="T8" fmla="*/ 0 w 15"/>
              <a:gd name="T9" fmla="*/ 0 h 16"/>
              <a:gd name="T10" fmla="*/ 0 w 15"/>
              <a:gd name="T11" fmla="*/ 10080625 h 16"/>
              <a:gd name="T12" fmla="*/ 10080413 w 15"/>
              <a:gd name="T13" fmla="*/ 12599988 h 16"/>
              <a:gd name="T14" fmla="*/ 17639930 w 15"/>
              <a:gd name="T15" fmla="*/ 17640300 h 16"/>
              <a:gd name="T16" fmla="*/ 22680136 w 15"/>
              <a:gd name="T17" fmla="*/ 27720925 h 16"/>
              <a:gd name="T18" fmla="*/ 27720343 w 15"/>
              <a:gd name="T19" fmla="*/ 40322500 h 16"/>
              <a:gd name="T20" fmla="*/ 37800756 w 15"/>
              <a:gd name="T21" fmla="*/ 40322500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"/>
              <a:gd name="T34" fmla="*/ 0 h 16"/>
              <a:gd name="T35" fmla="*/ 15 w 15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" h="16">
                <a:moveTo>
                  <a:pt x="15" y="16"/>
                </a:moveTo>
                <a:lnTo>
                  <a:pt x="13" y="11"/>
                </a:lnTo>
                <a:lnTo>
                  <a:pt x="9" y="5"/>
                </a:lnTo>
                <a:lnTo>
                  <a:pt x="6" y="2"/>
                </a:lnTo>
                <a:lnTo>
                  <a:pt x="0" y="0"/>
                </a:lnTo>
                <a:lnTo>
                  <a:pt x="0" y="4"/>
                </a:lnTo>
                <a:lnTo>
                  <a:pt x="4" y="5"/>
                </a:lnTo>
                <a:lnTo>
                  <a:pt x="7" y="7"/>
                </a:lnTo>
                <a:lnTo>
                  <a:pt x="9" y="11"/>
                </a:lnTo>
                <a:lnTo>
                  <a:pt x="11" y="16"/>
                </a:lnTo>
                <a:lnTo>
                  <a:pt x="15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46" name="Freeform 186"/>
          <p:cNvSpPr>
            <a:spLocks/>
          </p:cNvSpPr>
          <p:nvPr/>
        </p:nvSpPr>
        <p:spPr bwMode="auto">
          <a:xfrm>
            <a:off x="3335338" y="3278188"/>
            <a:ext cx="23812" cy="17462"/>
          </a:xfrm>
          <a:custGeom>
            <a:avLst/>
            <a:gdLst>
              <a:gd name="T0" fmla="*/ 0 w 15"/>
              <a:gd name="T1" fmla="*/ 27720131 h 11"/>
              <a:gd name="T2" fmla="*/ 15120620 w 15"/>
              <a:gd name="T3" fmla="*/ 27720131 h 11"/>
              <a:gd name="T4" fmla="*/ 22680136 w 15"/>
              <a:gd name="T5" fmla="*/ 22679963 h 11"/>
              <a:gd name="T6" fmla="*/ 32760550 w 15"/>
              <a:gd name="T7" fmla="*/ 10080336 h 11"/>
              <a:gd name="T8" fmla="*/ 37800756 w 15"/>
              <a:gd name="T9" fmla="*/ 0 h 11"/>
              <a:gd name="T10" fmla="*/ 27720343 w 15"/>
              <a:gd name="T11" fmla="*/ 0 h 11"/>
              <a:gd name="T12" fmla="*/ 22680136 w 15"/>
              <a:gd name="T13" fmla="*/ 10080336 h 11"/>
              <a:gd name="T14" fmla="*/ 17639930 w 15"/>
              <a:gd name="T15" fmla="*/ 15120505 h 11"/>
              <a:gd name="T16" fmla="*/ 10080413 w 15"/>
              <a:gd name="T17" fmla="*/ 17639795 h 11"/>
              <a:gd name="T18" fmla="*/ 0 w 15"/>
              <a:gd name="T19" fmla="*/ 17639795 h 11"/>
              <a:gd name="T20" fmla="*/ 0 w 15"/>
              <a:gd name="T21" fmla="*/ 27720131 h 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"/>
              <a:gd name="T34" fmla="*/ 0 h 11"/>
              <a:gd name="T35" fmla="*/ 15 w 15"/>
              <a:gd name="T36" fmla="*/ 11 h 1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" h="11">
                <a:moveTo>
                  <a:pt x="0" y="11"/>
                </a:moveTo>
                <a:lnTo>
                  <a:pt x="6" y="11"/>
                </a:lnTo>
                <a:lnTo>
                  <a:pt x="9" y="9"/>
                </a:lnTo>
                <a:lnTo>
                  <a:pt x="13" y="4"/>
                </a:lnTo>
                <a:lnTo>
                  <a:pt x="15" y="0"/>
                </a:lnTo>
                <a:lnTo>
                  <a:pt x="11" y="0"/>
                </a:lnTo>
                <a:lnTo>
                  <a:pt x="9" y="4"/>
                </a:lnTo>
                <a:lnTo>
                  <a:pt x="7" y="6"/>
                </a:lnTo>
                <a:lnTo>
                  <a:pt x="4" y="7"/>
                </a:lnTo>
                <a:lnTo>
                  <a:pt x="0" y="7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47" name="Freeform 187"/>
          <p:cNvSpPr>
            <a:spLocks/>
          </p:cNvSpPr>
          <p:nvPr/>
        </p:nvSpPr>
        <p:spPr bwMode="auto">
          <a:xfrm>
            <a:off x="3317875" y="3273425"/>
            <a:ext cx="17463" cy="22225"/>
          </a:xfrm>
          <a:custGeom>
            <a:avLst/>
            <a:gdLst>
              <a:gd name="T0" fmla="*/ 0 w 11"/>
              <a:gd name="T1" fmla="*/ 0 h 14"/>
              <a:gd name="T2" fmla="*/ 0 w 11"/>
              <a:gd name="T3" fmla="*/ 12601575 h 14"/>
              <a:gd name="T4" fmla="*/ 10080914 w 11"/>
              <a:gd name="T5" fmla="*/ 25201563 h 14"/>
              <a:gd name="T6" fmla="*/ 20161827 w 11"/>
              <a:gd name="T7" fmla="*/ 30241875 h 14"/>
              <a:gd name="T8" fmla="*/ 27723306 w 11"/>
              <a:gd name="T9" fmla="*/ 35282188 h 14"/>
              <a:gd name="T10" fmla="*/ 27723306 w 11"/>
              <a:gd name="T11" fmla="*/ 25201563 h 14"/>
              <a:gd name="T12" fmla="*/ 22682849 w 11"/>
              <a:gd name="T13" fmla="*/ 25201563 h 14"/>
              <a:gd name="T14" fmla="*/ 15121370 w 11"/>
              <a:gd name="T15" fmla="*/ 22682200 h 14"/>
              <a:gd name="T16" fmla="*/ 10080914 w 11"/>
              <a:gd name="T17" fmla="*/ 12601575 h 14"/>
              <a:gd name="T18" fmla="*/ 10080914 w 11"/>
              <a:gd name="T19" fmla="*/ 0 h 14"/>
              <a:gd name="T20" fmla="*/ 0 w 11"/>
              <a:gd name="T21" fmla="*/ 0 h 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"/>
              <a:gd name="T34" fmla="*/ 0 h 14"/>
              <a:gd name="T35" fmla="*/ 11 w 11"/>
              <a:gd name="T36" fmla="*/ 14 h 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" h="14">
                <a:moveTo>
                  <a:pt x="0" y="0"/>
                </a:moveTo>
                <a:lnTo>
                  <a:pt x="0" y="5"/>
                </a:lnTo>
                <a:lnTo>
                  <a:pt x="4" y="10"/>
                </a:lnTo>
                <a:lnTo>
                  <a:pt x="8" y="12"/>
                </a:lnTo>
                <a:lnTo>
                  <a:pt x="11" y="14"/>
                </a:lnTo>
                <a:lnTo>
                  <a:pt x="11" y="10"/>
                </a:lnTo>
                <a:lnTo>
                  <a:pt x="9" y="10"/>
                </a:lnTo>
                <a:lnTo>
                  <a:pt x="6" y="9"/>
                </a:lnTo>
                <a:lnTo>
                  <a:pt x="4" y="5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48" name="Freeform 188"/>
          <p:cNvSpPr>
            <a:spLocks/>
          </p:cNvSpPr>
          <p:nvPr/>
        </p:nvSpPr>
        <p:spPr bwMode="auto">
          <a:xfrm>
            <a:off x="3317875" y="3252788"/>
            <a:ext cx="17463" cy="20637"/>
          </a:xfrm>
          <a:custGeom>
            <a:avLst/>
            <a:gdLst>
              <a:gd name="T0" fmla="*/ 27723306 w 11"/>
              <a:gd name="T1" fmla="*/ 0 h 13"/>
              <a:gd name="T2" fmla="*/ 20161827 w 11"/>
              <a:gd name="T3" fmla="*/ 0 h 13"/>
              <a:gd name="T4" fmla="*/ 10080914 w 11"/>
              <a:gd name="T5" fmla="*/ 10080381 h 13"/>
              <a:gd name="T6" fmla="*/ 0 w 11"/>
              <a:gd name="T7" fmla="*/ 17639873 h 13"/>
              <a:gd name="T8" fmla="*/ 0 w 11"/>
              <a:gd name="T9" fmla="*/ 32760444 h 13"/>
              <a:gd name="T10" fmla="*/ 10080914 w 11"/>
              <a:gd name="T11" fmla="*/ 32760444 h 13"/>
              <a:gd name="T12" fmla="*/ 10080914 w 11"/>
              <a:gd name="T13" fmla="*/ 22680063 h 13"/>
              <a:gd name="T14" fmla="*/ 15121370 w 11"/>
              <a:gd name="T15" fmla="*/ 12599682 h 13"/>
              <a:gd name="T16" fmla="*/ 20161827 w 11"/>
              <a:gd name="T17" fmla="*/ 10080381 h 13"/>
              <a:gd name="T18" fmla="*/ 27723306 w 11"/>
              <a:gd name="T19" fmla="*/ 10080381 h 13"/>
              <a:gd name="T20" fmla="*/ 27723306 w 11"/>
              <a:gd name="T21" fmla="*/ 0 h 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"/>
              <a:gd name="T34" fmla="*/ 0 h 13"/>
              <a:gd name="T35" fmla="*/ 11 w 11"/>
              <a:gd name="T36" fmla="*/ 13 h 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" h="13">
                <a:moveTo>
                  <a:pt x="11" y="0"/>
                </a:moveTo>
                <a:lnTo>
                  <a:pt x="8" y="0"/>
                </a:lnTo>
                <a:lnTo>
                  <a:pt x="4" y="4"/>
                </a:lnTo>
                <a:lnTo>
                  <a:pt x="0" y="7"/>
                </a:lnTo>
                <a:lnTo>
                  <a:pt x="0" y="13"/>
                </a:lnTo>
                <a:lnTo>
                  <a:pt x="4" y="13"/>
                </a:lnTo>
                <a:lnTo>
                  <a:pt x="4" y="9"/>
                </a:lnTo>
                <a:lnTo>
                  <a:pt x="6" y="5"/>
                </a:lnTo>
                <a:lnTo>
                  <a:pt x="8" y="4"/>
                </a:lnTo>
                <a:lnTo>
                  <a:pt x="11" y="4"/>
                </a:lnTo>
                <a:lnTo>
                  <a:pt x="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49" name="Freeform 189"/>
          <p:cNvSpPr>
            <a:spLocks noEditPoints="1"/>
          </p:cNvSpPr>
          <p:nvPr/>
        </p:nvSpPr>
        <p:spPr bwMode="auto">
          <a:xfrm>
            <a:off x="3141663" y="3244850"/>
            <a:ext cx="146050" cy="42863"/>
          </a:xfrm>
          <a:custGeom>
            <a:avLst/>
            <a:gdLst>
              <a:gd name="T0" fmla="*/ 0 w 92"/>
              <a:gd name="T1" fmla="*/ 47884321 h 27"/>
              <a:gd name="T2" fmla="*/ 22682200 w 92"/>
              <a:gd name="T3" fmla="*/ 47884321 h 27"/>
              <a:gd name="T4" fmla="*/ 30241875 w 92"/>
              <a:gd name="T5" fmla="*/ 40322970 h 27"/>
              <a:gd name="T6" fmla="*/ 12601575 w 92"/>
              <a:gd name="T7" fmla="*/ 30242228 h 27"/>
              <a:gd name="T8" fmla="*/ 35282188 w 92"/>
              <a:gd name="T9" fmla="*/ 25201856 h 27"/>
              <a:gd name="T10" fmla="*/ 17640300 w 92"/>
              <a:gd name="T11" fmla="*/ 17642093 h 27"/>
              <a:gd name="T12" fmla="*/ 22682200 w 92"/>
              <a:gd name="T13" fmla="*/ 7561351 h 27"/>
              <a:gd name="T14" fmla="*/ 35282188 w 92"/>
              <a:gd name="T15" fmla="*/ 0 h 27"/>
              <a:gd name="T16" fmla="*/ 7559675 w 92"/>
              <a:gd name="T17" fmla="*/ 0 h 27"/>
              <a:gd name="T18" fmla="*/ 45362813 w 92"/>
              <a:gd name="T19" fmla="*/ 25201856 h 27"/>
              <a:gd name="T20" fmla="*/ 52924075 w 92"/>
              <a:gd name="T21" fmla="*/ 47884321 h 27"/>
              <a:gd name="T22" fmla="*/ 63003113 w 92"/>
              <a:gd name="T23" fmla="*/ 30242228 h 27"/>
              <a:gd name="T24" fmla="*/ 70564375 w 92"/>
              <a:gd name="T25" fmla="*/ 40322970 h 27"/>
              <a:gd name="T26" fmla="*/ 80645000 w 92"/>
              <a:gd name="T27" fmla="*/ 52924692 h 27"/>
              <a:gd name="T28" fmla="*/ 85685313 w 92"/>
              <a:gd name="T29" fmla="*/ 35282599 h 27"/>
              <a:gd name="T30" fmla="*/ 85685313 w 92"/>
              <a:gd name="T31" fmla="*/ 25201856 h 27"/>
              <a:gd name="T32" fmla="*/ 80645000 w 92"/>
              <a:gd name="T33" fmla="*/ 7561351 h 27"/>
              <a:gd name="T34" fmla="*/ 57964388 w 92"/>
              <a:gd name="T35" fmla="*/ 0 h 27"/>
              <a:gd name="T36" fmla="*/ 63003113 w 92"/>
              <a:gd name="T37" fmla="*/ 7561351 h 27"/>
              <a:gd name="T38" fmla="*/ 70564375 w 92"/>
              <a:gd name="T39" fmla="*/ 22682465 h 27"/>
              <a:gd name="T40" fmla="*/ 57964388 w 92"/>
              <a:gd name="T41" fmla="*/ 22682465 h 27"/>
              <a:gd name="T42" fmla="*/ 93246575 w 92"/>
              <a:gd name="T43" fmla="*/ 2520979 h 27"/>
              <a:gd name="T44" fmla="*/ 98286888 w 92"/>
              <a:gd name="T45" fmla="*/ 52924692 h 27"/>
              <a:gd name="T46" fmla="*/ 103327200 w 92"/>
              <a:gd name="T47" fmla="*/ 40322970 h 27"/>
              <a:gd name="T48" fmla="*/ 115927188 w 92"/>
              <a:gd name="T49" fmla="*/ 40322970 h 27"/>
              <a:gd name="T50" fmla="*/ 120967500 w 92"/>
              <a:gd name="T51" fmla="*/ 57965064 h 27"/>
              <a:gd name="T52" fmla="*/ 131048125 w 92"/>
              <a:gd name="T53" fmla="*/ 52924692 h 27"/>
              <a:gd name="T54" fmla="*/ 126007813 w 92"/>
              <a:gd name="T55" fmla="*/ 35282599 h 27"/>
              <a:gd name="T56" fmla="*/ 131048125 w 92"/>
              <a:gd name="T57" fmla="*/ 17642093 h 27"/>
              <a:gd name="T58" fmla="*/ 115927188 w 92"/>
              <a:gd name="T59" fmla="*/ 7561351 h 27"/>
              <a:gd name="T60" fmla="*/ 103327200 w 92"/>
              <a:gd name="T61" fmla="*/ 12601722 h 27"/>
              <a:gd name="T62" fmla="*/ 120967500 w 92"/>
              <a:gd name="T63" fmla="*/ 17642093 h 27"/>
              <a:gd name="T64" fmla="*/ 113407825 w 92"/>
              <a:gd name="T65" fmla="*/ 30242228 h 27"/>
              <a:gd name="T66" fmla="*/ 103327200 w 92"/>
              <a:gd name="T67" fmla="*/ 17642093 h 27"/>
              <a:gd name="T68" fmla="*/ 148688425 w 92"/>
              <a:gd name="T69" fmla="*/ 12601722 h 27"/>
              <a:gd name="T70" fmla="*/ 141128750 w 92"/>
              <a:gd name="T71" fmla="*/ 25201856 h 27"/>
              <a:gd name="T72" fmla="*/ 141128750 w 92"/>
              <a:gd name="T73" fmla="*/ 47884321 h 27"/>
              <a:gd name="T74" fmla="*/ 153728738 w 92"/>
              <a:gd name="T75" fmla="*/ 57965064 h 27"/>
              <a:gd name="T76" fmla="*/ 171370625 w 92"/>
              <a:gd name="T77" fmla="*/ 63005435 h 27"/>
              <a:gd name="T78" fmla="*/ 186491563 w 92"/>
              <a:gd name="T79" fmla="*/ 45363342 h 27"/>
              <a:gd name="T80" fmla="*/ 181451250 w 92"/>
              <a:gd name="T81" fmla="*/ 22682465 h 27"/>
              <a:gd name="T82" fmla="*/ 166330313 w 92"/>
              <a:gd name="T83" fmla="*/ 7561351 h 27"/>
              <a:gd name="T84" fmla="*/ 166330313 w 92"/>
              <a:gd name="T85" fmla="*/ 22682465 h 27"/>
              <a:gd name="T86" fmla="*/ 171370625 w 92"/>
              <a:gd name="T87" fmla="*/ 40322970 h 27"/>
              <a:gd name="T88" fmla="*/ 163810950 w 92"/>
              <a:gd name="T89" fmla="*/ 52924692 h 27"/>
              <a:gd name="T90" fmla="*/ 148688425 w 92"/>
              <a:gd name="T91" fmla="*/ 40322970 h 27"/>
              <a:gd name="T92" fmla="*/ 153728738 w 92"/>
              <a:gd name="T93" fmla="*/ 17642093 h 27"/>
              <a:gd name="T94" fmla="*/ 189012513 w 92"/>
              <a:gd name="T95" fmla="*/ 52924692 h 27"/>
              <a:gd name="T96" fmla="*/ 199093138 w 92"/>
              <a:gd name="T97" fmla="*/ 52924692 h 27"/>
              <a:gd name="T98" fmla="*/ 211693125 w 92"/>
              <a:gd name="T99" fmla="*/ 47884321 h 27"/>
              <a:gd name="T100" fmla="*/ 221773750 w 92"/>
              <a:gd name="T101" fmla="*/ 63005435 h 27"/>
              <a:gd name="T102" fmla="*/ 231854375 w 92"/>
              <a:gd name="T103" fmla="*/ 57965064 h 27"/>
              <a:gd name="T104" fmla="*/ 221773750 w 92"/>
              <a:gd name="T105" fmla="*/ 45363342 h 27"/>
              <a:gd name="T106" fmla="*/ 231854375 w 92"/>
              <a:gd name="T107" fmla="*/ 30242228 h 27"/>
              <a:gd name="T108" fmla="*/ 221773750 w 92"/>
              <a:gd name="T109" fmla="*/ 17642093 h 27"/>
              <a:gd name="T110" fmla="*/ 189012513 w 92"/>
              <a:gd name="T111" fmla="*/ 12601722 h 27"/>
              <a:gd name="T112" fmla="*/ 216733438 w 92"/>
              <a:gd name="T113" fmla="*/ 25201856 h 27"/>
              <a:gd name="T114" fmla="*/ 211693125 w 92"/>
              <a:gd name="T115" fmla="*/ 35282599 h 27"/>
              <a:gd name="T116" fmla="*/ 199093138 w 92"/>
              <a:gd name="T117" fmla="*/ 25201856 h 2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92"/>
              <a:gd name="T178" fmla="*/ 0 h 27"/>
              <a:gd name="T179" fmla="*/ 92 w 92"/>
              <a:gd name="T180" fmla="*/ 27 h 2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92" h="27">
                <a:moveTo>
                  <a:pt x="0" y="0"/>
                </a:moveTo>
                <a:lnTo>
                  <a:pt x="0" y="3"/>
                </a:lnTo>
                <a:lnTo>
                  <a:pt x="0" y="9"/>
                </a:lnTo>
                <a:lnTo>
                  <a:pt x="0" y="14"/>
                </a:lnTo>
                <a:lnTo>
                  <a:pt x="0" y="19"/>
                </a:lnTo>
                <a:lnTo>
                  <a:pt x="1" y="19"/>
                </a:lnTo>
                <a:lnTo>
                  <a:pt x="3" y="19"/>
                </a:lnTo>
                <a:lnTo>
                  <a:pt x="5" y="19"/>
                </a:lnTo>
                <a:lnTo>
                  <a:pt x="7" y="19"/>
                </a:lnTo>
                <a:lnTo>
                  <a:pt x="9" y="19"/>
                </a:lnTo>
                <a:lnTo>
                  <a:pt x="10" y="19"/>
                </a:lnTo>
                <a:lnTo>
                  <a:pt x="14" y="19"/>
                </a:lnTo>
                <a:lnTo>
                  <a:pt x="16" y="19"/>
                </a:lnTo>
                <a:lnTo>
                  <a:pt x="16" y="18"/>
                </a:lnTo>
                <a:lnTo>
                  <a:pt x="12" y="16"/>
                </a:lnTo>
                <a:lnTo>
                  <a:pt x="10" y="16"/>
                </a:lnTo>
                <a:lnTo>
                  <a:pt x="7" y="16"/>
                </a:lnTo>
                <a:lnTo>
                  <a:pt x="5" y="16"/>
                </a:lnTo>
                <a:lnTo>
                  <a:pt x="5" y="14"/>
                </a:lnTo>
                <a:lnTo>
                  <a:pt x="5" y="12"/>
                </a:lnTo>
                <a:lnTo>
                  <a:pt x="5" y="10"/>
                </a:lnTo>
                <a:lnTo>
                  <a:pt x="7" y="10"/>
                </a:lnTo>
                <a:lnTo>
                  <a:pt x="9" y="10"/>
                </a:lnTo>
                <a:lnTo>
                  <a:pt x="10" y="10"/>
                </a:lnTo>
                <a:lnTo>
                  <a:pt x="14" y="10"/>
                </a:lnTo>
                <a:lnTo>
                  <a:pt x="14" y="9"/>
                </a:lnTo>
                <a:lnTo>
                  <a:pt x="14" y="7"/>
                </a:lnTo>
                <a:lnTo>
                  <a:pt x="12" y="7"/>
                </a:lnTo>
                <a:lnTo>
                  <a:pt x="9" y="7"/>
                </a:lnTo>
                <a:lnTo>
                  <a:pt x="7" y="7"/>
                </a:lnTo>
                <a:lnTo>
                  <a:pt x="5" y="7"/>
                </a:lnTo>
                <a:lnTo>
                  <a:pt x="5" y="5"/>
                </a:lnTo>
                <a:lnTo>
                  <a:pt x="5" y="3"/>
                </a:lnTo>
                <a:lnTo>
                  <a:pt x="7" y="3"/>
                </a:lnTo>
                <a:lnTo>
                  <a:pt x="9" y="3"/>
                </a:lnTo>
                <a:lnTo>
                  <a:pt x="12" y="3"/>
                </a:lnTo>
                <a:lnTo>
                  <a:pt x="16" y="3"/>
                </a:lnTo>
                <a:lnTo>
                  <a:pt x="16" y="1"/>
                </a:lnTo>
                <a:lnTo>
                  <a:pt x="16" y="0"/>
                </a:lnTo>
                <a:lnTo>
                  <a:pt x="14" y="0"/>
                </a:lnTo>
                <a:lnTo>
                  <a:pt x="10" y="0"/>
                </a:lnTo>
                <a:lnTo>
                  <a:pt x="9" y="0"/>
                </a:lnTo>
                <a:lnTo>
                  <a:pt x="7" y="0"/>
                </a:lnTo>
                <a:lnTo>
                  <a:pt x="5" y="0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close/>
                <a:moveTo>
                  <a:pt x="18" y="0"/>
                </a:moveTo>
                <a:lnTo>
                  <a:pt x="18" y="5"/>
                </a:lnTo>
                <a:lnTo>
                  <a:pt x="18" y="10"/>
                </a:lnTo>
                <a:lnTo>
                  <a:pt x="18" y="14"/>
                </a:lnTo>
                <a:lnTo>
                  <a:pt x="18" y="19"/>
                </a:lnTo>
                <a:lnTo>
                  <a:pt x="19" y="21"/>
                </a:lnTo>
                <a:lnTo>
                  <a:pt x="21" y="21"/>
                </a:lnTo>
                <a:lnTo>
                  <a:pt x="21" y="19"/>
                </a:lnTo>
                <a:lnTo>
                  <a:pt x="21" y="18"/>
                </a:lnTo>
                <a:lnTo>
                  <a:pt x="21" y="16"/>
                </a:lnTo>
                <a:lnTo>
                  <a:pt x="21" y="12"/>
                </a:lnTo>
                <a:lnTo>
                  <a:pt x="23" y="12"/>
                </a:lnTo>
                <a:lnTo>
                  <a:pt x="25" y="12"/>
                </a:lnTo>
                <a:lnTo>
                  <a:pt x="27" y="14"/>
                </a:lnTo>
                <a:lnTo>
                  <a:pt x="28" y="14"/>
                </a:lnTo>
                <a:lnTo>
                  <a:pt x="28" y="16"/>
                </a:lnTo>
                <a:lnTo>
                  <a:pt x="28" y="14"/>
                </a:lnTo>
                <a:lnTo>
                  <a:pt x="28" y="16"/>
                </a:lnTo>
                <a:lnTo>
                  <a:pt x="28" y="18"/>
                </a:lnTo>
                <a:lnTo>
                  <a:pt x="28" y="19"/>
                </a:lnTo>
                <a:lnTo>
                  <a:pt x="28" y="21"/>
                </a:lnTo>
                <a:lnTo>
                  <a:pt x="30" y="21"/>
                </a:lnTo>
                <a:lnTo>
                  <a:pt x="32" y="21"/>
                </a:lnTo>
                <a:lnTo>
                  <a:pt x="34" y="21"/>
                </a:lnTo>
                <a:lnTo>
                  <a:pt x="34" y="19"/>
                </a:lnTo>
                <a:lnTo>
                  <a:pt x="34" y="18"/>
                </a:lnTo>
                <a:lnTo>
                  <a:pt x="34" y="16"/>
                </a:lnTo>
                <a:lnTo>
                  <a:pt x="34" y="14"/>
                </a:lnTo>
                <a:lnTo>
                  <a:pt x="32" y="14"/>
                </a:lnTo>
                <a:lnTo>
                  <a:pt x="32" y="12"/>
                </a:lnTo>
                <a:lnTo>
                  <a:pt x="30" y="12"/>
                </a:lnTo>
                <a:lnTo>
                  <a:pt x="32" y="10"/>
                </a:lnTo>
                <a:lnTo>
                  <a:pt x="34" y="10"/>
                </a:lnTo>
                <a:lnTo>
                  <a:pt x="34" y="9"/>
                </a:lnTo>
                <a:lnTo>
                  <a:pt x="34" y="7"/>
                </a:lnTo>
                <a:lnTo>
                  <a:pt x="34" y="5"/>
                </a:lnTo>
                <a:lnTo>
                  <a:pt x="34" y="3"/>
                </a:lnTo>
                <a:lnTo>
                  <a:pt x="32" y="3"/>
                </a:lnTo>
                <a:lnTo>
                  <a:pt x="30" y="1"/>
                </a:lnTo>
                <a:lnTo>
                  <a:pt x="28" y="1"/>
                </a:lnTo>
                <a:lnTo>
                  <a:pt x="27" y="1"/>
                </a:lnTo>
                <a:lnTo>
                  <a:pt x="25" y="1"/>
                </a:lnTo>
                <a:lnTo>
                  <a:pt x="23" y="0"/>
                </a:lnTo>
                <a:lnTo>
                  <a:pt x="21" y="0"/>
                </a:lnTo>
                <a:lnTo>
                  <a:pt x="18" y="0"/>
                </a:lnTo>
                <a:close/>
                <a:moveTo>
                  <a:pt x="21" y="3"/>
                </a:moveTo>
                <a:lnTo>
                  <a:pt x="23" y="3"/>
                </a:lnTo>
                <a:lnTo>
                  <a:pt x="25" y="3"/>
                </a:lnTo>
                <a:lnTo>
                  <a:pt x="25" y="5"/>
                </a:lnTo>
                <a:lnTo>
                  <a:pt x="27" y="5"/>
                </a:lnTo>
                <a:lnTo>
                  <a:pt x="28" y="5"/>
                </a:lnTo>
                <a:lnTo>
                  <a:pt x="28" y="7"/>
                </a:lnTo>
                <a:lnTo>
                  <a:pt x="28" y="9"/>
                </a:lnTo>
                <a:lnTo>
                  <a:pt x="28" y="10"/>
                </a:lnTo>
                <a:lnTo>
                  <a:pt x="27" y="10"/>
                </a:lnTo>
                <a:lnTo>
                  <a:pt x="27" y="9"/>
                </a:lnTo>
                <a:lnTo>
                  <a:pt x="25" y="9"/>
                </a:lnTo>
                <a:lnTo>
                  <a:pt x="23" y="9"/>
                </a:lnTo>
                <a:lnTo>
                  <a:pt x="21" y="9"/>
                </a:lnTo>
                <a:lnTo>
                  <a:pt x="21" y="7"/>
                </a:lnTo>
                <a:lnTo>
                  <a:pt x="21" y="5"/>
                </a:lnTo>
                <a:lnTo>
                  <a:pt x="21" y="3"/>
                </a:lnTo>
                <a:close/>
                <a:moveTo>
                  <a:pt x="37" y="1"/>
                </a:moveTo>
                <a:lnTo>
                  <a:pt x="37" y="7"/>
                </a:lnTo>
                <a:lnTo>
                  <a:pt x="37" y="12"/>
                </a:lnTo>
                <a:lnTo>
                  <a:pt x="37" y="18"/>
                </a:lnTo>
                <a:lnTo>
                  <a:pt x="37" y="21"/>
                </a:lnTo>
                <a:lnTo>
                  <a:pt x="39" y="21"/>
                </a:lnTo>
                <a:lnTo>
                  <a:pt x="39" y="23"/>
                </a:lnTo>
                <a:lnTo>
                  <a:pt x="41" y="23"/>
                </a:lnTo>
                <a:lnTo>
                  <a:pt x="41" y="21"/>
                </a:lnTo>
                <a:lnTo>
                  <a:pt x="41" y="18"/>
                </a:lnTo>
                <a:lnTo>
                  <a:pt x="41" y="16"/>
                </a:lnTo>
                <a:lnTo>
                  <a:pt x="41" y="14"/>
                </a:lnTo>
                <a:lnTo>
                  <a:pt x="43" y="14"/>
                </a:lnTo>
                <a:lnTo>
                  <a:pt x="45" y="14"/>
                </a:lnTo>
                <a:lnTo>
                  <a:pt x="45" y="16"/>
                </a:lnTo>
                <a:lnTo>
                  <a:pt x="46" y="16"/>
                </a:lnTo>
                <a:lnTo>
                  <a:pt x="46" y="18"/>
                </a:lnTo>
                <a:lnTo>
                  <a:pt x="48" y="18"/>
                </a:lnTo>
                <a:lnTo>
                  <a:pt x="48" y="19"/>
                </a:lnTo>
                <a:lnTo>
                  <a:pt x="48" y="21"/>
                </a:lnTo>
                <a:lnTo>
                  <a:pt x="48" y="23"/>
                </a:lnTo>
                <a:lnTo>
                  <a:pt x="50" y="23"/>
                </a:lnTo>
                <a:lnTo>
                  <a:pt x="52" y="23"/>
                </a:lnTo>
                <a:lnTo>
                  <a:pt x="54" y="23"/>
                </a:lnTo>
                <a:lnTo>
                  <a:pt x="52" y="23"/>
                </a:lnTo>
                <a:lnTo>
                  <a:pt x="52" y="21"/>
                </a:lnTo>
                <a:lnTo>
                  <a:pt x="52" y="19"/>
                </a:lnTo>
                <a:lnTo>
                  <a:pt x="52" y="18"/>
                </a:lnTo>
                <a:lnTo>
                  <a:pt x="52" y="16"/>
                </a:lnTo>
                <a:lnTo>
                  <a:pt x="52" y="14"/>
                </a:lnTo>
                <a:lnTo>
                  <a:pt x="50" y="14"/>
                </a:lnTo>
                <a:lnTo>
                  <a:pt x="50" y="12"/>
                </a:lnTo>
                <a:lnTo>
                  <a:pt x="52" y="12"/>
                </a:lnTo>
                <a:lnTo>
                  <a:pt x="52" y="10"/>
                </a:lnTo>
                <a:lnTo>
                  <a:pt x="52" y="9"/>
                </a:lnTo>
                <a:lnTo>
                  <a:pt x="52" y="7"/>
                </a:lnTo>
                <a:lnTo>
                  <a:pt x="52" y="5"/>
                </a:lnTo>
                <a:lnTo>
                  <a:pt x="50" y="5"/>
                </a:lnTo>
                <a:lnTo>
                  <a:pt x="50" y="3"/>
                </a:lnTo>
                <a:lnTo>
                  <a:pt x="48" y="3"/>
                </a:lnTo>
                <a:lnTo>
                  <a:pt x="46" y="3"/>
                </a:lnTo>
                <a:lnTo>
                  <a:pt x="43" y="3"/>
                </a:lnTo>
                <a:lnTo>
                  <a:pt x="41" y="1"/>
                </a:lnTo>
                <a:lnTo>
                  <a:pt x="39" y="1"/>
                </a:lnTo>
                <a:lnTo>
                  <a:pt x="37" y="1"/>
                </a:lnTo>
                <a:close/>
                <a:moveTo>
                  <a:pt x="41" y="5"/>
                </a:moveTo>
                <a:lnTo>
                  <a:pt x="41" y="7"/>
                </a:lnTo>
                <a:lnTo>
                  <a:pt x="43" y="7"/>
                </a:lnTo>
                <a:lnTo>
                  <a:pt x="45" y="7"/>
                </a:lnTo>
                <a:lnTo>
                  <a:pt x="46" y="7"/>
                </a:lnTo>
                <a:lnTo>
                  <a:pt x="48" y="7"/>
                </a:lnTo>
                <a:lnTo>
                  <a:pt x="48" y="9"/>
                </a:lnTo>
                <a:lnTo>
                  <a:pt x="48" y="10"/>
                </a:lnTo>
                <a:lnTo>
                  <a:pt x="46" y="10"/>
                </a:lnTo>
                <a:lnTo>
                  <a:pt x="46" y="12"/>
                </a:lnTo>
                <a:lnTo>
                  <a:pt x="45" y="12"/>
                </a:lnTo>
                <a:lnTo>
                  <a:pt x="45" y="10"/>
                </a:lnTo>
                <a:lnTo>
                  <a:pt x="43" y="10"/>
                </a:lnTo>
                <a:lnTo>
                  <a:pt x="41" y="10"/>
                </a:lnTo>
                <a:lnTo>
                  <a:pt x="41" y="9"/>
                </a:lnTo>
                <a:lnTo>
                  <a:pt x="41" y="7"/>
                </a:lnTo>
                <a:lnTo>
                  <a:pt x="41" y="5"/>
                </a:lnTo>
                <a:close/>
                <a:moveTo>
                  <a:pt x="65" y="3"/>
                </a:moveTo>
                <a:lnTo>
                  <a:pt x="63" y="3"/>
                </a:lnTo>
                <a:lnTo>
                  <a:pt x="61" y="5"/>
                </a:lnTo>
                <a:lnTo>
                  <a:pt x="59" y="5"/>
                </a:lnTo>
                <a:lnTo>
                  <a:pt x="57" y="5"/>
                </a:lnTo>
                <a:lnTo>
                  <a:pt x="57" y="7"/>
                </a:lnTo>
                <a:lnTo>
                  <a:pt x="57" y="9"/>
                </a:lnTo>
                <a:lnTo>
                  <a:pt x="56" y="9"/>
                </a:lnTo>
                <a:lnTo>
                  <a:pt x="56" y="10"/>
                </a:lnTo>
                <a:lnTo>
                  <a:pt x="56" y="12"/>
                </a:lnTo>
                <a:lnTo>
                  <a:pt x="56" y="14"/>
                </a:lnTo>
                <a:lnTo>
                  <a:pt x="56" y="16"/>
                </a:lnTo>
                <a:lnTo>
                  <a:pt x="56" y="18"/>
                </a:lnTo>
                <a:lnTo>
                  <a:pt x="56" y="19"/>
                </a:lnTo>
                <a:lnTo>
                  <a:pt x="57" y="19"/>
                </a:lnTo>
                <a:lnTo>
                  <a:pt x="57" y="21"/>
                </a:lnTo>
                <a:lnTo>
                  <a:pt x="57" y="23"/>
                </a:lnTo>
                <a:lnTo>
                  <a:pt x="59" y="23"/>
                </a:lnTo>
                <a:lnTo>
                  <a:pt x="61" y="23"/>
                </a:lnTo>
                <a:lnTo>
                  <a:pt x="61" y="25"/>
                </a:lnTo>
                <a:lnTo>
                  <a:pt x="63" y="25"/>
                </a:lnTo>
                <a:lnTo>
                  <a:pt x="65" y="25"/>
                </a:lnTo>
                <a:lnTo>
                  <a:pt x="66" y="25"/>
                </a:lnTo>
                <a:lnTo>
                  <a:pt x="68" y="25"/>
                </a:lnTo>
                <a:lnTo>
                  <a:pt x="70" y="23"/>
                </a:lnTo>
                <a:lnTo>
                  <a:pt x="72" y="21"/>
                </a:lnTo>
                <a:lnTo>
                  <a:pt x="72" y="19"/>
                </a:lnTo>
                <a:lnTo>
                  <a:pt x="74" y="19"/>
                </a:lnTo>
                <a:lnTo>
                  <a:pt x="74" y="18"/>
                </a:lnTo>
                <a:lnTo>
                  <a:pt x="74" y="16"/>
                </a:lnTo>
                <a:lnTo>
                  <a:pt x="74" y="14"/>
                </a:lnTo>
                <a:lnTo>
                  <a:pt x="74" y="12"/>
                </a:lnTo>
                <a:lnTo>
                  <a:pt x="72" y="10"/>
                </a:lnTo>
                <a:lnTo>
                  <a:pt x="72" y="9"/>
                </a:lnTo>
                <a:lnTo>
                  <a:pt x="70" y="9"/>
                </a:lnTo>
                <a:lnTo>
                  <a:pt x="70" y="7"/>
                </a:lnTo>
                <a:lnTo>
                  <a:pt x="68" y="5"/>
                </a:lnTo>
                <a:lnTo>
                  <a:pt x="66" y="5"/>
                </a:lnTo>
                <a:lnTo>
                  <a:pt x="66" y="3"/>
                </a:lnTo>
                <a:lnTo>
                  <a:pt x="65" y="3"/>
                </a:lnTo>
                <a:close/>
                <a:moveTo>
                  <a:pt x="63" y="7"/>
                </a:moveTo>
                <a:lnTo>
                  <a:pt x="65" y="7"/>
                </a:lnTo>
                <a:lnTo>
                  <a:pt x="65" y="9"/>
                </a:lnTo>
                <a:lnTo>
                  <a:pt x="66" y="9"/>
                </a:lnTo>
                <a:lnTo>
                  <a:pt x="68" y="9"/>
                </a:lnTo>
                <a:lnTo>
                  <a:pt x="68" y="10"/>
                </a:lnTo>
                <a:lnTo>
                  <a:pt x="68" y="12"/>
                </a:lnTo>
                <a:lnTo>
                  <a:pt x="68" y="14"/>
                </a:lnTo>
                <a:lnTo>
                  <a:pt x="68" y="16"/>
                </a:lnTo>
                <a:lnTo>
                  <a:pt x="68" y="18"/>
                </a:lnTo>
                <a:lnTo>
                  <a:pt x="68" y="19"/>
                </a:lnTo>
                <a:lnTo>
                  <a:pt x="68" y="21"/>
                </a:lnTo>
                <a:lnTo>
                  <a:pt x="66" y="21"/>
                </a:lnTo>
                <a:lnTo>
                  <a:pt x="65" y="21"/>
                </a:lnTo>
                <a:lnTo>
                  <a:pt x="63" y="21"/>
                </a:lnTo>
                <a:lnTo>
                  <a:pt x="61" y="21"/>
                </a:lnTo>
                <a:lnTo>
                  <a:pt x="61" y="19"/>
                </a:lnTo>
                <a:lnTo>
                  <a:pt x="59" y="18"/>
                </a:lnTo>
                <a:lnTo>
                  <a:pt x="59" y="16"/>
                </a:lnTo>
                <a:lnTo>
                  <a:pt x="59" y="14"/>
                </a:lnTo>
                <a:lnTo>
                  <a:pt x="59" y="12"/>
                </a:lnTo>
                <a:lnTo>
                  <a:pt x="59" y="10"/>
                </a:lnTo>
                <a:lnTo>
                  <a:pt x="61" y="9"/>
                </a:lnTo>
                <a:lnTo>
                  <a:pt x="61" y="7"/>
                </a:lnTo>
                <a:lnTo>
                  <a:pt x="63" y="7"/>
                </a:lnTo>
                <a:close/>
                <a:moveTo>
                  <a:pt x="75" y="5"/>
                </a:moveTo>
                <a:lnTo>
                  <a:pt x="75" y="10"/>
                </a:lnTo>
                <a:lnTo>
                  <a:pt x="75" y="16"/>
                </a:lnTo>
                <a:lnTo>
                  <a:pt x="75" y="21"/>
                </a:lnTo>
                <a:lnTo>
                  <a:pt x="75" y="25"/>
                </a:lnTo>
                <a:lnTo>
                  <a:pt x="77" y="25"/>
                </a:lnTo>
                <a:lnTo>
                  <a:pt x="79" y="25"/>
                </a:lnTo>
                <a:lnTo>
                  <a:pt x="79" y="23"/>
                </a:lnTo>
                <a:lnTo>
                  <a:pt x="79" y="21"/>
                </a:lnTo>
                <a:lnTo>
                  <a:pt x="79" y="19"/>
                </a:lnTo>
                <a:lnTo>
                  <a:pt x="79" y="18"/>
                </a:lnTo>
                <a:lnTo>
                  <a:pt x="81" y="18"/>
                </a:lnTo>
                <a:lnTo>
                  <a:pt x="83" y="18"/>
                </a:lnTo>
                <a:lnTo>
                  <a:pt x="84" y="19"/>
                </a:lnTo>
                <a:lnTo>
                  <a:pt x="86" y="19"/>
                </a:lnTo>
                <a:lnTo>
                  <a:pt x="86" y="21"/>
                </a:lnTo>
                <a:lnTo>
                  <a:pt x="88" y="21"/>
                </a:lnTo>
                <a:lnTo>
                  <a:pt x="88" y="23"/>
                </a:lnTo>
                <a:lnTo>
                  <a:pt x="88" y="25"/>
                </a:lnTo>
                <a:lnTo>
                  <a:pt x="88" y="27"/>
                </a:lnTo>
                <a:lnTo>
                  <a:pt x="90" y="27"/>
                </a:lnTo>
                <a:lnTo>
                  <a:pt x="92" y="27"/>
                </a:lnTo>
                <a:lnTo>
                  <a:pt x="92" y="25"/>
                </a:lnTo>
                <a:lnTo>
                  <a:pt x="92" y="23"/>
                </a:lnTo>
                <a:lnTo>
                  <a:pt x="92" y="21"/>
                </a:lnTo>
                <a:lnTo>
                  <a:pt x="92" y="19"/>
                </a:lnTo>
                <a:lnTo>
                  <a:pt x="90" y="19"/>
                </a:lnTo>
                <a:lnTo>
                  <a:pt x="90" y="18"/>
                </a:lnTo>
                <a:lnTo>
                  <a:pt x="88" y="18"/>
                </a:lnTo>
                <a:lnTo>
                  <a:pt x="90" y="18"/>
                </a:lnTo>
                <a:lnTo>
                  <a:pt x="90" y="16"/>
                </a:lnTo>
                <a:lnTo>
                  <a:pt x="92" y="16"/>
                </a:lnTo>
                <a:lnTo>
                  <a:pt x="92" y="14"/>
                </a:lnTo>
                <a:lnTo>
                  <a:pt x="92" y="12"/>
                </a:lnTo>
                <a:lnTo>
                  <a:pt x="92" y="10"/>
                </a:lnTo>
                <a:lnTo>
                  <a:pt x="92" y="9"/>
                </a:lnTo>
                <a:lnTo>
                  <a:pt x="90" y="9"/>
                </a:lnTo>
                <a:lnTo>
                  <a:pt x="88" y="9"/>
                </a:lnTo>
                <a:lnTo>
                  <a:pt x="88" y="7"/>
                </a:lnTo>
                <a:lnTo>
                  <a:pt x="86" y="7"/>
                </a:lnTo>
                <a:lnTo>
                  <a:pt x="84" y="7"/>
                </a:lnTo>
                <a:lnTo>
                  <a:pt x="81" y="5"/>
                </a:lnTo>
                <a:lnTo>
                  <a:pt x="79" y="5"/>
                </a:lnTo>
                <a:lnTo>
                  <a:pt x="75" y="5"/>
                </a:lnTo>
                <a:close/>
                <a:moveTo>
                  <a:pt x="79" y="9"/>
                </a:moveTo>
                <a:lnTo>
                  <a:pt x="81" y="9"/>
                </a:lnTo>
                <a:lnTo>
                  <a:pt x="83" y="9"/>
                </a:lnTo>
                <a:lnTo>
                  <a:pt x="84" y="10"/>
                </a:lnTo>
                <a:lnTo>
                  <a:pt x="86" y="10"/>
                </a:lnTo>
                <a:lnTo>
                  <a:pt x="88" y="10"/>
                </a:lnTo>
                <a:lnTo>
                  <a:pt x="88" y="12"/>
                </a:lnTo>
                <a:lnTo>
                  <a:pt x="88" y="14"/>
                </a:lnTo>
                <a:lnTo>
                  <a:pt x="86" y="14"/>
                </a:lnTo>
                <a:lnTo>
                  <a:pt x="84" y="14"/>
                </a:lnTo>
                <a:lnTo>
                  <a:pt x="83" y="14"/>
                </a:lnTo>
                <a:lnTo>
                  <a:pt x="81" y="14"/>
                </a:lnTo>
                <a:lnTo>
                  <a:pt x="79" y="14"/>
                </a:lnTo>
                <a:lnTo>
                  <a:pt x="79" y="12"/>
                </a:lnTo>
                <a:lnTo>
                  <a:pt x="79" y="10"/>
                </a:lnTo>
                <a:lnTo>
                  <a:pt x="79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50" name="Freeform 190"/>
          <p:cNvSpPr>
            <a:spLocks/>
          </p:cNvSpPr>
          <p:nvPr/>
        </p:nvSpPr>
        <p:spPr bwMode="auto">
          <a:xfrm>
            <a:off x="2863850" y="2868613"/>
            <a:ext cx="523875" cy="49212"/>
          </a:xfrm>
          <a:custGeom>
            <a:avLst/>
            <a:gdLst>
              <a:gd name="T0" fmla="*/ 0 w 330"/>
              <a:gd name="T1" fmla="*/ 0 h 31"/>
              <a:gd name="T2" fmla="*/ 0 w 330"/>
              <a:gd name="T3" fmla="*/ 10080523 h 31"/>
              <a:gd name="T4" fmla="*/ 2520950 w 330"/>
              <a:gd name="T5" fmla="*/ 15120784 h 31"/>
              <a:gd name="T6" fmla="*/ 52922488 w 330"/>
              <a:gd name="T7" fmla="*/ 17640121 h 31"/>
              <a:gd name="T8" fmla="*/ 103327200 w 330"/>
              <a:gd name="T9" fmla="*/ 17640121 h 31"/>
              <a:gd name="T10" fmla="*/ 158769050 w 330"/>
              <a:gd name="T11" fmla="*/ 22680382 h 31"/>
              <a:gd name="T12" fmla="*/ 209172175 w 330"/>
              <a:gd name="T13" fmla="*/ 27720643 h 31"/>
              <a:gd name="T14" fmla="*/ 257055938 w 330"/>
              <a:gd name="T15" fmla="*/ 32760905 h 31"/>
              <a:gd name="T16" fmla="*/ 307459063 w 330"/>
              <a:gd name="T17" fmla="*/ 37801166 h 31"/>
              <a:gd name="T18" fmla="*/ 362902500 w 330"/>
              <a:gd name="T19" fmla="*/ 40322090 h 31"/>
              <a:gd name="T20" fmla="*/ 413305625 w 330"/>
              <a:gd name="T21" fmla="*/ 45362352 h 31"/>
              <a:gd name="T22" fmla="*/ 463708750 w 330"/>
              <a:gd name="T23" fmla="*/ 50402613 h 31"/>
              <a:gd name="T24" fmla="*/ 511590925 w 330"/>
              <a:gd name="T25" fmla="*/ 55442874 h 31"/>
              <a:gd name="T26" fmla="*/ 567034363 w 330"/>
              <a:gd name="T27" fmla="*/ 60483135 h 31"/>
              <a:gd name="T28" fmla="*/ 617437488 w 330"/>
              <a:gd name="T29" fmla="*/ 63002472 h 31"/>
              <a:gd name="T30" fmla="*/ 672882513 w 330"/>
              <a:gd name="T31" fmla="*/ 63002472 h 31"/>
              <a:gd name="T32" fmla="*/ 720764688 w 330"/>
              <a:gd name="T33" fmla="*/ 68042734 h 31"/>
              <a:gd name="T34" fmla="*/ 776208125 w 330"/>
              <a:gd name="T35" fmla="*/ 73082995 h 31"/>
              <a:gd name="T36" fmla="*/ 826611250 w 330"/>
              <a:gd name="T37" fmla="*/ 78123256 h 31"/>
              <a:gd name="T38" fmla="*/ 831651563 w 330"/>
              <a:gd name="T39" fmla="*/ 73082995 h 31"/>
              <a:gd name="T40" fmla="*/ 831651563 w 330"/>
              <a:gd name="T41" fmla="*/ 63002472 h 31"/>
              <a:gd name="T42" fmla="*/ 798890325 w 330"/>
              <a:gd name="T43" fmla="*/ 63002472 h 31"/>
              <a:gd name="T44" fmla="*/ 748487200 w 330"/>
              <a:gd name="T45" fmla="*/ 60483135 h 31"/>
              <a:gd name="T46" fmla="*/ 695563125 w 330"/>
              <a:gd name="T47" fmla="*/ 55442874 h 31"/>
              <a:gd name="T48" fmla="*/ 645160000 w 330"/>
              <a:gd name="T49" fmla="*/ 50402613 h 31"/>
              <a:gd name="T50" fmla="*/ 589716563 w 330"/>
              <a:gd name="T51" fmla="*/ 45362352 h 31"/>
              <a:gd name="T52" fmla="*/ 539313438 w 330"/>
              <a:gd name="T53" fmla="*/ 40322090 h 31"/>
              <a:gd name="T54" fmla="*/ 488910313 w 330"/>
              <a:gd name="T55" fmla="*/ 37801166 h 31"/>
              <a:gd name="T56" fmla="*/ 435986238 w 330"/>
              <a:gd name="T57" fmla="*/ 32760905 h 31"/>
              <a:gd name="T58" fmla="*/ 385584700 w 330"/>
              <a:gd name="T59" fmla="*/ 27720643 h 31"/>
              <a:gd name="T60" fmla="*/ 335181575 w 330"/>
              <a:gd name="T61" fmla="*/ 27720643 h 31"/>
              <a:gd name="T62" fmla="*/ 284776863 w 330"/>
              <a:gd name="T63" fmla="*/ 22680382 h 31"/>
              <a:gd name="T64" fmla="*/ 234373738 w 330"/>
              <a:gd name="T65" fmla="*/ 17640121 h 31"/>
              <a:gd name="T66" fmla="*/ 181451250 w 330"/>
              <a:gd name="T67" fmla="*/ 15120784 h 31"/>
              <a:gd name="T68" fmla="*/ 131048125 w 330"/>
              <a:gd name="T69" fmla="*/ 10080523 h 31"/>
              <a:gd name="T70" fmla="*/ 80645000 w 330"/>
              <a:gd name="T71" fmla="*/ 5040261 h 31"/>
              <a:gd name="T72" fmla="*/ 30241875 w 330"/>
              <a:gd name="T73" fmla="*/ 0 h 3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30"/>
              <a:gd name="T112" fmla="*/ 0 h 31"/>
              <a:gd name="T113" fmla="*/ 330 w 330"/>
              <a:gd name="T114" fmla="*/ 31 h 3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30" h="31">
                <a:moveTo>
                  <a:pt x="1" y="0"/>
                </a:move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1" y="4"/>
                </a:lnTo>
                <a:lnTo>
                  <a:pt x="1" y="6"/>
                </a:lnTo>
                <a:lnTo>
                  <a:pt x="10" y="6"/>
                </a:lnTo>
                <a:lnTo>
                  <a:pt x="21" y="7"/>
                </a:lnTo>
                <a:lnTo>
                  <a:pt x="32" y="7"/>
                </a:lnTo>
                <a:lnTo>
                  <a:pt x="41" y="7"/>
                </a:lnTo>
                <a:lnTo>
                  <a:pt x="52" y="9"/>
                </a:lnTo>
                <a:lnTo>
                  <a:pt x="63" y="9"/>
                </a:lnTo>
                <a:lnTo>
                  <a:pt x="72" y="11"/>
                </a:lnTo>
                <a:lnTo>
                  <a:pt x="83" y="11"/>
                </a:lnTo>
                <a:lnTo>
                  <a:pt x="92" y="13"/>
                </a:lnTo>
                <a:lnTo>
                  <a:pt x="102" y="13"/>
                </a:lnTo>
                <a:lnTo>
                  <a:pt x="113" y="15"/>
                </a:lnTo>
                <a:lnTo>
                  <a:pt x="122" y="15"/>
                </a:lnTo>
                <a:lnTo>
                  <a:pt x="133" y="16"/>
                </a:lnTo>
                <a:lnTo>
                  <a:pt x="144" y="16"/>
                </a:lnTo>
                <a:lnTo>
                  <a:pt x="153" y="18"/>
                </a:lnTo>
                <a:lnTo>
                  <a:pt x="164" y="18"/>
                </a:lnTo>
                <a:lnTo>
                  <a:pt x="173" y="20"/>
                </a:lnTo>
                <a:lnTo>
                  <a:pt x="184" y="20"/>
                </a:lnTo>
                <a:lnTo>
                  <a:pt x="194" y="22"/>
                </a:lnTo>
                <a:lnTo>
                  <a:pt x="203" y="22"/>
                </a:lnTo>
                <a:lnTo>
                  <a:pt x="214" y="22"/>
                </a:lnTo>
                <a:lnTo>
                  <a:pt x="225" y="24"/>
                </a:lnTo>
                <a:lnTo>
                  <a:pt x="236" y="24"/>
                </a:lnTo>
                <a:lnTo>
                  <a:pt x="245" y="25"/>
                </a:lnTo>
                <a:lnTo>
                  <a:pt x="256" y="25"/>
                </a:lnTo>
                <a:lnTo>
                  <a:pt x="267" y="25"/>
                </a:lnTo>
                <a:lnTo>
                  <a:pt x="276" y="27"/>
                </a:lnTo>
                <a:lnTo>
                  <a:pt x="286" y="27"/>
                </a:lnTo>
                <a:lnTo>
                  <a:pt x="297" y="29"/>
                </a:lnTo>
                <a:lnTo>
                  <a:pt x="308" y="29"/>
                </a:lnTo>
                <a:lnTo>
                  <a:pt x="317" y="31"/>
                </a:lnTo>
                <a:lnTo>
                  <a:pt x="328" y="31"/>
                </a:lnTo>
                <a:lnTo>
                  <a:pt x="330" y="31"/>
                </a:lnTo>
                <a:lnTo>
                  <a:pt x="330" y="29"/>
                </a:lnTo>
                <a:lnTo>
                  <a:pt x="330" y="27"/>
                </a:lnTo>
                <a:lnTo>
                  <a:pt x="330" y="25"/>
                </a:lnTo>
                <a:lnTo>
                  <a:pt x="328" y="25"/>
                </a:lnTo>
                <a:lnTo>
                  <a:pt x="317" y="25"/>
                </a:lnTo>
                <a:lnTo>
                  <a:pt x="308" y="24"/>
                </a:lnTo>
                <a:lnTo>
                  <a:pt x="297" y="24"/>
                </a:lnTo>
                <a:lnTo>
                  <a:pt x="286" y="24"/>
                </a:lnTo>
                <a:lnTo>
                  <a:pt x="276" y="22"/>
                </a:lnTo>
                <a:lnTo>
                  <a:pt x="267" y="22"/>
                </a:lnTo>
                <a:lnTo>
                  <a:pt x="256" y="20"/>
                </a:lnTo>
                <a:lnTo>
                  <a:pt x="245" y="20"/>
                </a:lnTo>
                <a:lnTo>
                  <a:pt x="234" y="18"/>
                </a:lnTo>
                <a:lnTo>
                  <a:pt x="225" y="18"/>
                </a:lnTo>
                <a:lnTo>
                  <a:pt x="214" y="16"/>
                </a:lnTo>
                <a:lnTo>
                  <a:pt x="203" y="16"/>
                </a:lnTo>
                <a:lnTo>
                  <a:pt x="194" y="15"/>
                </a:lnTo>
                <a:lnTo>
                  <a:pt x="184" y="15"/>
                </a:lnTo>
                <a:lnTo>
                  <a:pt x="173" y="13"/>
                </a:lnTo>
                <a:lnTo>
                  <a:pt x="164" y="13"/>
                </a:lnTo>
                <a:lnTo>
                  <a:pt x="153" y="11"/>
                </a:lnTo>
                <a:lnTo>
                  <a:pt x="144" y="11"/>
                </a:lnTo>
                <a:lnTo>
                  <a:pt x="133" y="11"/>
                </a:lnTo>
                <a:lnTo>
                  <a:pt x="124" y="9"/>
                </a:lnTo>
                <a:lnTo>
                  <a:pt x="113" y="9"/>
                </a:lnTo>
                <a:lnTo>
                  <a:pt x="102" y="7"/>
                </a:lnTo>
                <a:lnTo>
                  <a:pt x="93" y="7"/>
                </a:lnTo>
                <a:lnTo>
                  <a:pt x="83" y="6"/>
                </a:lnTo>
                <a:lnTo>
                  <a:pt x="72" y="6"/>
                </a:lnTo>
                <a:lnTo>
                  <a:pt x="63" y="4"/>
                </a:lnTo>
                <a:lnTo>
                  <a:pt x="52" y="4"/>
                </a:lnTo>
                <a:lnTo>
                  <a:pt x="43" y="2"/>
                </a:lnTo>
                <a:lnTo>
                  <a:pt x="32" y="2"/>
                </a:lnTo>
                <a:lnTo>
                  <a:pt x="21" y="2"/>
                </a:lnTo>
                <a:lnTo>
                  <a:pt x="12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51" name="Freeform 191"/>
          <p:cNvSpPr>
            <a:spLocks/>
          </p:cNvSpPr>
          <p:nvPr/>
        </p:nvSpPr>
        <p:spPr bwMode="auto">
          <a:xfrm>
            <a:off x="2863850" y="2868613"/>
            <a:ext cx="523875" cy="49212"/>
          </a:xfrm>
          <a:custGeom>
            <a:avLst/>
            <a:gdLst>
              <a:gd name="T0" fmla="*/ 0 w 330"/>
              <a:gd name="T1" fmla="*/ 0 h 31"/>
              <a:gd name="T2" fmla="*/ 0 w 330"/>
              <a:gd name="T3" fmla="*/ 10080523 h 31"/>
              <a:gd name="T4" fmla="*/ 2520950 w 330"/>
              <a:gd name="T5" fmla="*/ 15120784 h 31"/>
              <a:gd name="T6" fmla="*/ 52922488 w 330"/>
              <a:gd name="T7" fmla="*/ 17640121 h 31"/>
              <a:gd name="T8" fmla="*/ 103327200 w 330"/>
              <a:gd name="T9" fmla="*/ 17640121 h 31"/>
              <a:gd name="T10" fmla="*/ 158769050 w 330"/>
              <a:gd name="T11" fmla="*/ 22680382 h 31"/>
              <a:gd name="T12" fmla="*/ 209172175 w 330"/>
              <a:gd name="T13" fmla="*/ 27720643 h 31"/>
              <a:gd name="T14" fmla="*/ 257055938 w 330"/>
              <a:gd name="T15" fmla="*/ 32760905 h 31"/>
              <a:gd name="T16" fmla="*/ 307459063 w 330"/>
              <a:gd name="T17" fmla="*/ 37801166 h 31"/>
              <a:gd name="T18" fmla="*/ 362902500 w 330"/>
              <a:gd name="T19" fmla="*/ 40322090 h 31"/>
              <a:gd name="T20" fmla="*/ 413305625 w 330"/>
              <a:gd name="T21" fmla="*/ 45362352 h 31"/>
              <a:gd name="T22" fmla="*/ 463708750 w 330"/>
              <a:gd name="T23" fmla="*/ 50402613 h 31"/>
              <a:gd name="T24" fmla="*/ 511590925 w 330"/>
              <a:gd name="T25" fmla="*/ 55442874 h 31"/>
              <a:gd name="T26" fmla="*/ 567034363 w 330"/>
              <a:gd name="T27" fmla="*/ 60483135 h 31"/>
              <a:gd name="T28" fmla="*/ 617437488 w 330"/>
              <a:gd name="T29" fmla="*/ 63002472 h 31"/>
              <a:gd name="T30" fmla="*/ 672882513 w 330"/>
              <a:gd name="T31" fmla="*/ 63002472 h 31"/>
              <a:gd name="T32" fmla="*/ 720764688 w 330"/>
              <a:gd name="T33" fmla="*/ 68042734 h 31"/>
              <a:gd name="T34" fmla="*/ 776208125 w 330"/>
              <a:gd name="T35" fmla="*/ 73082995 h 31"/>
              <a:gd name="T36" fmla="*/ 826611250 w 330"/>
              <a:gd name="T37" fmla="*/ 78123256 h 31"/>
              <a:gd name="T38" fmla="*/ 831651563 w 330"/>
              <a:gd name="T39" fmla="*/ 73082995 h 31"/>
              <a:gd name="T40" fmla="*/ 831651563 w 330"/>
              <a:gd name="T41" fmla="*/ 63002472 h 31"/>
              <a:gd name="T42" fmla="*/ 798890325 w 330"/>
              <a:gd name="T43" fmla="*/ 63002472 h 31"/>
              <a:gd name="T44" fmla="*/ 748487200 w 330"/>
              <a:gd name="T45" fmla="*/ 60483135 h 31"/>
              <a:gd name="T46" fmla="*/ 695563125 w 330"/>
              <a:gd name="T47" fmla="*/ 55442874 h 31"/>
              <a:gd name="T48" fmla="*/ 645160000 w 330"/>
              <a:gd name="T49" fmla="*/ 50402613 h 31"/>
              <a:gd name="T50" fmla="*/ 589716563 w 330"/>
              <a:gd name="T51" fmla="*/ 45362352 h 31"/>
              <a:gd name="T52" fmla="*/ 539313438 w 330"/>
              <a:gd name="T53" fmla="*/ 40322090 h 31"/>
              <a:gd name="T54" fmla="*/ 488910313 w 330"/>
              <a:gd name="T55" fmla="*/ 37801166 h 31"/>
              <a:gd name="T56" fmla="*/ 435986238 w 330"/>
              <a:gd name="T57" fmla="*/ 32760905 h 31"/>
              <a:gd name="T58" fmla="*/ 385584700 w 330"/>
              <a:gd name="T59" fmla="*/ 27720643 h 31"/>
              <a:gd name="T60" fmla="*/ 335181575 w 330"/>
              <a:gd name="T61" fmla="*/ 27720643 h 31"/>
              <a:gd name="T62" fmla="*/ 284776863 w 330"/>
              <a:gd name="T63" fmla="*/ 22680382 h 31"/>
              <a:gd name="T64" fmla="*/ 234373738 w 330"/>
              <a:gd name="T65" fmla="*/ 17640121 h 31"/>
              <a:gd name="T66" fmla="*/ 181451250 w 330"/>
              <a:gd name="T67" fmla="*/ 15120784 h 31"/>
              <a:gd name="T68" fmla="*/ 131048125 w 330"/>
              <a:gd name="T69" fmla="*/ 10080523 h 31"/>
              <a:gd name="T70" fmla="*/ 80645000 w 330"/>
              <a:gd name="T71" fmla="*/ 5040261 h 31"/>
              <a:gd name="T72" fmla="*/ 30241875 w 330"/>
              <a:gd name="T73" fmla="*/ 0 h 3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30"/>
              <a:gd name="T112" fmla="*/ 0 h 31"/>
              <a:gd name="T113" fmla="*/ 330 w 330"/>
              <a:gd name="T114" fmla="*/ 31 h 3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30" h="31">
                <a:moveTo>
                  <a:pt x="1" y="0"/>
                </a:move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1" y="4"/>
                </a:lnTo>
                <a:lnTo>
                  <a:pt x="1" y="6"/>
                </a:lnTo>
                <a:lnTo>
                  <a:pt x="10" y="6"/>
                </a:lnTo>
                <a:lnTo>
                  <a:pt x="21" y="7"/>
                </a:lnTo>
                <a:lnTo>
                  <a:pt x="32" y="7"/>
                </a:lnTo>
                <a:lnTo>
                  <a:pt x="41" y="7"/>
                </a:lnTo>
                <a:lnTo>
                  <a:pt x="52" y="9"/>
                </a:lnTo>
                <a:lnTo>
                  <a:pt x="63" y="9"/>
                </a:lnTo>
                <a:lnTo>
                  <a:pt x="72" y="11"/>
                </a:lnTo>
                <a:lnTo>
                  <a:pt x="83" y="11"/>
                </a:lnTo>
                <a:lnTo>
                  <a:pt x="92" y="13"/>
                </a:lnTo>
                <a:lnTo>
                  <a:pt x="102" y="13"/>
                </a:lnTo>
                <a:lnTo>
                  <a:pt x="113" y="15"/>
                </a:lnTo>
                <a:lnTo>
                  <a:pt x="122" y="15"/>
                </a:lnTo>
                <a:lnTo>
                  <a:pt x="133" y="16"/>
                </a:lnTo>
                <a:lnTo>
                  <a:pt x="144" y="16"/>
                </a:lnTo>
                <a:lnTo>
                  <a:pt x="153" y="18"/>
                </a:lnTo>
                <a:lnTo>
                  <a:pt x="164" y="18"/>
                </a:lnTo>
                <a:lnTo>
                  <a:pt x="173" y="20"/>
                </a:lnTo>
                <a:lnTo>
                  <a:pt x="184" y="20"/>
                </a:lnTo>
                <a:lnTo>
                  <a:pt x="194" y="22"/>
                </a:lnTo>
                <a:lnTo>
                  <a:pt x="203" y="22"/>
                </a:lnTo>
                <a:lnTo>
                  <a:pt x="214" y="22"/>
                </a:lnTo>
                <a:lnTo>
                  <a:pt x="225" y="24"/>
                </a:lnTo>
                <a:lnTo>
                  <a:pt x="236" y="24"/>
                </a:lnTo>
                <a:lnTo>
                  <a:pt x="245" y="25"/>
                </a:lnTo>
                <a:lnTo>
                  <a:pt x="256" y="25"/>
                </a:lnTo>
                <a:lnTo>
                  <a:pt x="267" y="25"/>
                </a:lnTo>
                <a:lnTo>
                  <a:pt x="276" y="27"/>
                </a:lnTo>
                <a:lnTo>
                  <a:pt x="286" y="27"/>
                </a:lnTo>
                <a:lnTo>
                  <a:pt x="297" y="29"/>
                </a:lnTo>
                <a:lnTo>
                  <a:pt x="308" y="29"/>
                </a:lnTo>
                <a:lnTo>
                  <a:pt x="317" y="31"/>
                </a:lnTo>
                <a:lnTo>
                  <a:pt x="328" y="31"/>
                </a:lnTo>
                <a:lnTo>
                  <a:pt x="330" y="31"/>
                </a:lnTo>
                <a:lnTo>
                  <a:pt x="330" y="29"/>
                </a:lnTo>
                <a:lnTo>
                  <a:pt x="330" y="27"/>
                </a:lnTo>
                <a:lnTo>
                  <a:pt x="330" y="25"/>
                </a:lnTo>
                <a:lnTo>
                  <a:pt x="328" y="25"/>
                </a:lnTo>
                <a:lnTo>
                  <a:pt x="317" y="25"/>
                </a:lnTo>
                <a:lnTo>
                  <a:pt x="308" y="24"/>
                </a:lnTo>
                <a:lnTo>
                  <a:pt x="297" y="24"/>
                </a:lnTo>
                <a:lnTo>
                  <a:pt x="286" y="24"/>
                </a:lnTo>
                <a:lnTo>
                  <a:pt x="276" y="22"/>
                </a:lnTo>
                <a:lnTo>
                  <a:pt x="267" y="22"/>
                </a:lnTo>
                <a:lnTo>
                  <a:pt x="256" y="20"/>
                </a:lnTo>
                <a:lnTo>
                  <a:pt x="245" y="20"/>
                </a:lnTo>
                <a:lnTo>
                  <a:pt x="234" y="18"/>
                </a:lnTo>
                <a:lnTo>
                  <a:pt x="225" y="18"/>
                </a:lnTo>
                <a:lnTo>
                  <a:pt x="214" y="16"/>
                </a:lnTo>
                <a:lnTo>
                  <a:pt x="203" y="16"/>
                </a:lnTo>
                <a:lnTo>
                  <a:pt x="194" y="15"/>
                </a:lnTo>
                <a:lnTo>
                  <a:pt x="184" y="15"/>
                </a:lnTo>
                <a:lnTo>
                  <a:pt x="173" y="13"/>
                </a:lnTo>
                <a:lnTo>
                  <a:pt x="164" y="13"/>
                </a:lnTo>
                <a:lnTo>
                  <a:pt x="153" y="11"/>
                </a:lnTo>
                <a:lnTo>
                  <a:pt x="144" y="11"/>
                </a:lnTo>
                <a:lnTo>
                  <a:pt x="133" y="11"/>
                </a:lnTo>
                <a:lnTo>
                  <a:pt x="124" y="9"/>
                </a:lnTo>
                <a:lnTo>
                  <a:pt x="113" y="9"/>
                </a:lnTo>
                <a:lnTo>
                  <a:pt x="102" y="7"/>
                </a:lnTo>
                <a:lnTo>
                  <a:pt x="93" y="7"/>
                </a:lnTo>
                <a:lnTo>
                  <a:pt x="83" y="6"/>
                </a:lnTo>
                <a:lnTo>
                  <a:pt x="72" y="6"/>
                </a:lnTo>
                <a:lnTo>
                  <a:pt x="63" y="4"/>
                </a:lnTo>
                <a:lnTo>
                  <a:pt x="52" y="4"/>
                </a:lnTo>
                <a:lnTo>
                  <a:pt x="43" y="2"/>
                </a:lnTo>
                <a:lnTo>
                  <a:pt x="32" y="2"/>
                </a:lnTo>
                <a:lnTo>
                  <a:pt x="21" y="2"/>
                </a:lnTo>
                <a:lnTo>
                  <a:pt x="12" y="0"/>
                </a:lnTo>
                <a:lnTo>
                  <a:pt x="1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52" name="Freeform 192"/>
          <p:cNvSpPr>
            <a:spLocks/>
          </p:cNvSpPr>
          <p:nvPr/>
        </p:nvSpPr>
        <p:spPr bwMode="auto">
          <a:xfrm>
            <a:off x="2316163" y="2825750"/>
            <a:ext cx="509587" cy="49213"/>
          </a:xfrm>
          <a:custGeom>
            <a:avLst/>
            <a:gdLst>
              <a:gd name="T0" fmla="*/ 803928261 w 321"/>
              <a:gd name="T1" fmla="*/ 73086068 h 31"/>
              <a:gd name="T2" fmla="*/ 803928261 w 321"/>
              <a:gd name="T3" fmla="*/ 73086068 h 31"/>
              <a:gd name="T4" fmla="*/ 808968569 w 321"/>
              <a:gd name="T5" fmla="*/ 78126431 h 31"/>
              <a:gd name="T6" fmla="*/ 808968569 w 321"/>
              <a:gd name="T7" fmla="*/ 68045704 h 31"/>
              <a:gd name="T8" fmla="*/ 803928261 w 321"/>
              <a:gd name="T9" fmla="*/ 63005340 h 31"/>
              <a:gd name="T10" fmla="*/ 776207363 w 321"/>
              <a:gd name="T11" fmla="*/ 60484365 h 31"/>
              <a:gd name="T12" fmla="*/ 728323648 w 321"/>
              <a:gd name="T13" fmla="*/ 55444001 h 31"/>
              <a:gd name="T14" fmla="*/ 677920572 w 321"/>
              <a:gd name="T15" fmla="*/ 50403637 h 31"/>
              <a:gd name="T16" fmla="*/ 627517497 w 321"/>
              <a:gd name="T17" fmla="*/ 45363273 h 31"/>
              <a:gd name="T18" fmla="*/ 577114421 w 321"/>
              <a:gd name="T19" fmla="*/ 45363273 h 31"/>
              <a:gd name="T20" fmla="*/ 526711346 w 321"/>
              <a:gd name="T21" fmla="*/ 40322910 h 31"/>
              <a:gd name="T22" fmla="*/ 476308270 w 321"/>
              <a:gd name="T23" fmla="*/ 35282546 h 31"/>
              <a:gd name="T24" fmla="*/ 428426142 w 321"/>
              <a:gd name="T25" fmla="*/ 32763158 h 31"/>
              <a:gd name="T26" fmla="*/ 378023067 w 321"/>
              <a:gd name="T27" fmla="*/ 27722794 h 31"/>
              <a:gd name="T28" fmla="*/ 327619991 w 321"/>
              <a:gd name="T29" fmla="*/ 22682430 h 31"/>
              <a:gd name="T30" fmla="*/ 277216915 w 321"/>
              <a:gd name="T31" fmla="*/ 17642067 h 31"/>
              <a:gd name="T32" fmla="*/ 226813840 w 321"/>
              <a:gd name="T33" fmla="*/ 17642067 h 31"/>
              <a:gd name="T34" fmla="*/ 176410764 w 321"/>
              <a:gd name="T35" fmla="*/ 12601703 h 31"/>
              <a:gd name="T36" fmla="*/ 126007689 w 321"/>
              <a:gd name="T37" fmla="*/ 10080727 h 31"/>
              <a:gd name="T38" fmla="*/ 78123973 w 321"/>
              <a:gd name="T39" fmla="*/ 5040364 h 31"/>
              <a:gd name="T40" fmla="*/ 27720898 w 321"/>
              <a:gd name="T41" fmla="*/ 0 h 31"/>
              <a:gd name="T42" fmla="*/ 0 w 321"/>
              <a:gd name="T43" fmla="*/ 0 h 31"/>
              <a:gd name="T44" fmla="*/ 0 w 321"/>
              <a:gd name="T45" fmla="*/ 10080727 h 31"/>
              <a:gd name="T46" fmla="*/ 5040308 w 321"/>
              <a:gd name="T47" fmla="*/ 12601703 h 31"/>
              <a:gd name="T48" fmla="*/ 32761205 w 321"/>
              <a:gd name="T49" fmla="*/ 12601703 h 31"/>
              <a:gd name="T50" fmla="*/ 80644921 w 321"/>
              <a:gd name="T51" fmla="*/ 17642067 h 31"/>
              <a:gd name="T52" fmla="*/ 131047996 w 321"/>
              <a:gd name="T53" fmla="*/ 22682430 h 31"/>
              <a:gd name="T54" fmla="*/ 176410764 w 321"/>
              <a:gd name="T55" fmla="*/ 27722794 h 31"/>
              <a:gd name="T56" fmla="*/ 226813840 w 321"/>
              <a:gd name="T57" fmla="*/ 32763158 h 31"/>
              <a:gd name="T58" fmla="*/ 277216915 w 321"/>
              <a:gd name="T59" fmla="*/ 32763158 h 31"/>
              <a:gd name="T60" fmla="*/ 327619991 w 321"/>
              <a:gd name="T61" fmla="*/ 35282546 h 31"/>
              <a:gd name="T62" fmla="*/ 378023067 w 321"/>
              <a:gd name="T63" fmla="*/ 40322910 h 31"/>
              <a:gd name="T64" fmla="*/ 428426142 w 321"/>
              <a:gd name="T65" fmla="*/ 45363273 h 31"/>
              <a:gd name="T66" fmla="*/ 476308270 w 321"/>
              <a:gd name="T67" fmla="*/ 45363273 h 31"/>
              <a:gd name="T68" fmla="*/ 526711346 w 321"/>
              <a:gd name="T69" fmla="*/ 50403637 h 31"/>
              <a:gd name="T70" fmla="*/ 577114421 w 321"/>
              <a:gd name="T71" fmla="*/ 55444001 h 31"/>
              <a:gd name="T72" fmla="*/ 627517497 w 321"/>
              <a:gd name="T73" fmla="*/ 60484365 h 31"/>
              <a:gd name="T74" fmla="*/ 677920572 w 321"/>
              <a:gd name="T75" fmla="*/ 63005340 h 31"/>
              <a:gd name="T76" fmla="*/ 728323648 w 321"/>
              <a:gd name="T77" fmla="*/ 68045704 h 31"/>
              <a:gd name="T78" fmla="*/ 776207363 w 321"/>
              <a:gd name="T79" fmla="*/ 73086068 h 3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21"/>
              <a:gd name="T121" fmla="*/ 0 h 31"/>
              <a:gd name="T122" fmla="*/ 321 w 321"/>
              <a:gd name="T123" fmla="*/ 31 h 3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21" h="31">
                <a:moveTo>
                  <a:pt x="317" y="29"/>
                </a:moveTo>
                <a:lnTo>
                  <a:pt x="319" y="29"/>
                </a:lnTo>
                <a:lnTo>
                  <a:pt x="319" y="31"/>
                </a:lnTo>
                <a:lnTo>
                  <a:pt x="319" y="29"/>
                </a:lnTo>
                <a:lnTo>
                  <a:pt x="321" y="29"/>
                </a:lnTo>
                <a:lnTo>
                  <a:pt x="321" y="31"/>
                </a:lnTo>
                <a:lnTo>
                  <a:pt x="321" y="29"/>
                </a:lnTo>
                <a:lnTo>
                  <a:pt x="321" y="27"/>
                </a:lnTo>
                <a:lnTo>
                  <a:pt x="321" y="25"/>
                </a:lnTo>
                <a:lnTo>
                  <a:pt x="319" y="25"/>
                </a:lnTo>
                <a:lnTo>
                  <a:pt x="319" y="24"/>
                </a:lnTo>
                <a:lnTo>
                  <a:pt x="308" y="24"/>
                </a:lnTo>
                <a:lnTo>
                  <a:pt x="299" y="24"/>
                </a:lnTo>
                <a:lnTo>
                  <a:pt x="289" y="22"/>
                </a:lnTo>
                <a:lnTo>
                  <a:pt x="280" y="22"/>
                </a:lnTo>
                <a:lnTo>
                  <a:pt x="269" y="20"/>
                </a:lnTo>
                <a:lnTo>
                  <a:pt x="260" y="20"/>
                </a:lnTo>
                <a:lnTo>
                  <a:pt x="249" y="18"/>
                </a:lnTo>
                <a:lnTo>
                  <a:pt x="238" y="18"/>
                </a:lnTo>
                <a:lnTo>
                  <a:pt x="229" y="18"/>
                </a:lnTo>
                <a:lnTo>
                  <a:pt x="218" y="16"/>
                </a:lnTo>
                <a:lnTo>
                  <a:pt x="209" y="16"/>
                </a:lnTo>
                <a:lnTo>
                  <a:pt x="198" y="14"/>
                </a:lnTo>
                <a:lnTo>
                  <a:pt x="189" y="14"/>
                </a:lnTo>
                <a:lnTo>
                  <a:pt x="179" y="13"/>
                </a:lnTo>
                <a:lnTo>
                  <a:pt x="170" y="13"/>
                </a:lnTo>
                <a:lnTo>
                  <a:pt x="159" y="13"/>
                </a:lnTo>
                <a:lnTo>
                  <a:pt x="150" y="11"/>
                </a:lnTo>
                <a:lnTo>
                  <a:pt x="139" y="11"/>
                </a:lnTo>
                <a:lnTo>
                  <a:pt x="130" y="9"/>
                </a:lnTo>
                <a:lnTo>
                  <a:pt x="121" y="9"/>
                </a:lnTo>
                <a:lnTo>
                  <a:pt x="110" y="7"/>
                </a:lnTo>
                <a:lnTo>
                  <a:pt x="99" y="7"/>
                </a:lnTo>
                <a:lnTo>
                  <a:pt x="90" y="7"/>
                </a:lnTo>
                <a:lnTo>
                  <a:pt x="81" y="5"/>
                </a:lnTo>
                <a:lnTo>
                  <a:pt x="70" y="5"/>
                </a:lnTo>
                <a:lnTo>
                  <a:pt x="61" y="4"/>
                </a:lnTo>
                <a:lnTo>
                  <a:pt x="50" y="4"/>
                </a:lnTo>
                <a:lnTo>
                  <a:pt x="41" y="2"/>
                </a:lnTo>
                <a:lnTo>
                  <a:pt x="31" y="2"/>
                </a:lnTo>
                <a:lnTo>
                  <a:pt x="22" y="0"/>
                </a:lnTo>
                <a:lnTo>
                  <a:pt x="11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2" y="4"/>
                </a:lnTo>
                <a:lnTo>
                  <a:pt x="2" y="5"/>
                </a:lnTo>
                <a:lnTo>
                  <a:pt x="3" y="5"/>
                </a:lnTo>
                <a:lnTo>
                  <a:pt x="13" y="5"/>
                </a:lnTo>
                <a:lnTo>
                  <a:pt x="22" y="7"/>
                </a:lnTo>
                <a:lnTo>
                  <a:pt x="32" y="7"/>
                </a:lnTo>
                <a:lnTo>
                  <a:pt x="41" y="9"/>
                </a:lnTo>
                <a:lnTo>
                  <a:pt x="52" y="9"/>
                </a:lnTo>
                <a:lnTo>
                  <a:pt x="61" y="9"/>
                </a:lnTo>
                <a:lnTo>
                  <a:pt x="70" y="11"/>
                </a:lnTo>
                <a:lnTo>
                  <a:pt x="81" y="11"/>
                </a:lnTo>
                <a:lnTo>
                  <a:pt x="90" y="13"/>
                </a:lnTo>
                <a:lnTo>
                  <a:pt x="101" y="13"/>
                </a:lnTo>
                <a:lnTo>
                  <a:pt x="110" y="13"/>
                </a:lnTo>
                <a:lnTo>
                  <a:pt x="121" y="14"/>
                </a:lnTo>
                <a:lnTo>
                  <a:pt x="130" y="14"/>
                </a:lnTo>
                <a:lnTo>
                  <a:pt x="139" y="14"/>
                </a:lnTo>
                <a:lnTo>
                  <a:pt x="150" y="16"/>
                </a:lnTo>
                <a:lnTo>
                  <a:pt x="159" y="16"/>
                </a:lnTo>
                <a:lnTo>
                  <a:pt x="170" y="18"/>
                </a:lnTo>
                <a:lnTo>
                  <a:pt x="179" y="18"/>
                </a:lnTo>
                <a:lnTo>
                  <a:pt x="189" y="18"/>
                </a:lnTo>
                <a:lnTo>
                  <a:pt x="198" y="20"/>
                </a:lnTo>
                <a:lnTo>
                  <a:pt x="209" y="20"/>
                </a:lnTo>
                <a:lnTo>
                  <a:pt x="218" y="22"/>
                </a:lnTo>
                <a:lnTo>
                  <a:pt x="229" y="22"/>
                </a:lnTo>
                <a:lnTo>
                  <a:pt x="238" y="24"/>
                </a:lnTo>
                <a:lnTo>
                  <a:pt x="249" y="24"/>
                </a:lnTo>
                <a:lnTo>
                  <a:pt x="258" y="25"/>
                </a:lnTo>
                <a:lnTo>
                  <a:pt x="269" y="25"/>
                </a:lnTo>
                <a:lnTo>
                  <a:pt x="278" y="27"/>
                </a:lnTo>
                <a:lnTo>
                  <a:pt x="289" y="27"/>
                </a:lnTo>
                <a:lnTo>
                  <a:pt x="298" y="29"/>
                </a:lnTo>
                <a:lnTo>
                  <a:pt x="308" y="29"/>
                </a:lnTo>
                <a:lnTo>
                  <a:pt x="317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53" name="Freeform 193"/>
          <p:cNvSpPr>
            <a:spLocks/>
          </p:cNvSpPr>
          <p:nvPr/>
        </p:nvSpPr>
        <p:spPr bwMode="auto">
          <a:xfrm>
            <a:off x="2316163" y="2825750"/>
            <a:ext cx="509587" cy="49213"/>
          </a:xfrm>
          <a:custGeom>
            <a:avLst/>
            <a:gdLst>
              <a:gd name="T0" fmla="*/ 803928261 w 321"/>
              <a:gd name="T1" fmla="*/ 73086068 h 31"/>
              <a:gd name="T2" fmla="*/ 803928261 w 321"/>
              <a:gd name="T3" fmla="*/ 73086068 h 31"/>
              <a:gd name="T4" fmla="*/ 808968569 w 321"/>
              <a:gd name="T5" fmla="*/ 78126431 h 31"/>
              <a:gd name="T6" fmla="*/ 808968569 w 321"/>
              <a:gd name="T7" fmla="*/ 68045704 h 31"/>
              <a:gd name="T8" fmla="*/ 803928261 w 321"/>
              <a:gd name="T9" fmla="*/ 63005340 h 31"/>
              <a:gd name="T10" fmla="*/ 776207363 w 321"/>
              <a:gd name="T11" fmla="*/ 60484365 h 31"/>
              <a:gd name="T12" fmla="*/ 728323648 w 321"/>
              <a:gd name="T13" fmla="*/ 55444001 h 31"/>
              <a:gd name="T14" fmla="*/ 677920572 w 321"/>
              <a:gd name="T15" fmla="*/ 50403637 h 31"/>
              <a:gd name="T16" fmla="*/ 627517497 w 321"/>
              <a:gd name="T17" fmla="*/ 45363273 h 31"/>
              <a:gd name="T18" fmla="*/ 577114421 w 321"/>
              <a:gd name="T19" fmla="*/ 45363273 h 31"/>
              <a:gd name="T20" fmla="*/ 526711346 w 321"/>
              <a:gd name="T21" fmla="*/ 40322910 h 31"/>
              <a:gd name="T22" fmla="*/ 476308270 w 321"/>
              <a:gd name="T23" fmla="*/ 35282546 h 31"/>
              <a:gd name="T24" fmla="*/ 428426142 w 321"/>
              <a:gd name="T25" fmla="*/ 32763158 h 31"/>
              <a:gd name="T26" fmla="*/ 378023067 w 321"/>
              <a:gd name="T27" fmla="*/ 27722794 h 31"/>
              <a:gd name="T28" fmla="*/ 327619991 w 321"/>
              <a:gd name="T29" fmla="*/ 22682430 h 31"/>
              <a:gd name="T30" fmla="*/ 277216915 w 321"/>
              <a:gd name="T31" fmla="*/ 17642067 h 31"/>
              <a:gd name="T32" fmla="*/ 226813840 w 321"/>
              <a:gd name="T33" fmla="*/ 17642067 h 31"/>
              <a:gd name="T34" fmla="*/ 176410764 w 321"/>
              <a:gd name="T35" fmla="*/ 12601703 h 31"/>
              <a:gd name="T36" fmla="*/ 126007689 w 321"/>
              <a:gd name="T37" fmla="*/ 10080727 h 31"/>
              <a:gd name="T38" fmla="*/ 78123973 w 321"/>
              <a:gd name="T39" fmla="*/ 5040364 h 31"/>
              <a:gd name="T40" fmla="*/ 27720898 w 321"/>
              <a:gd name="T41" fmla="*/ 0 h 31"/>
              <a:gd name="T42" fmla="*/ 0 w 321"/>
              <a:gd name="T43" fmla="*/ 0 h 31"/>
              <a:gd name="T44" fmla="*/ 0 w 321"/>
              <a:gd name="T45" fmla="*/ 10080727 h 31"/>
              <a:gd name="T46" fmla="*/ 5040308 w 321"/>
              <a:gd name="T47" fmla="*/ 12601703 h 31"/>
              <a:gd name="T48" fmla="*/ 32761205 w 321"/>
              <a:gd name="T49" fmla="*/ 12601703 h 31"/>
              <a:gd name="T50" fmla="*/ 80644921 w 321"/>
              <a:gd name="T51" fmla="*/ 17642067 h 31"/>
              <a:gd name="T52" fmla="*/ 131047996 w 321"/>
              <a:gd name="T53" fmla="*/ 22682430 h 31"/>
              <a:gd name="T54" fmla="*/ 176410764 w 321"/>
              <a:gd name="T55" fmla="*/ 27722794 h 31"/>
              <a:gd name="T56" fmla="*/ 226813840 w 321"/>
              <a:gd name="T57" fmla="*/ 32763158 h 31"/>
              <a:gd name="T58" fmla="*/ 277216915 w 321"/>
              <a:gd name="T59" fmla="*/ 32763158 h 31"/>
              <a:gd name="T60" fmla="*/ 327619991 w 321"/>
              <a:gd name="T61" fmla="*/ 35282546 h 31"/>
              <a:gd name="T62" fmla="*/ 378023067 w 321"/>
              <a:gd name="T63" fmla="*/ 40322910 h 31"/>
              <a:gd name="T64" fmla="*/ 428426142 w 321"/>
              <a:gd name="T65" fmla="*/ 45363273 h 31"/>
              <a:gd name="T66" fmla="*/ 476308270 w 321"/>
              <a:gd name="T67" fmla="*/ 45363273 h 31"/>
              <a:gd name="T68" fmla="*/ 526711346 w 321"/>
              <a:gd name="T69" fmla="*/ 50403637 h 31"/>
              <a:gd name="T70" fmla="*/ 577114421 w 321"/>
              <a:gd name="T71" fmla="*/ 55444001 h 31"/>
              <a:gd name="T72" fmla="*/ 627517497 w 321"/>
              <a:gd name="T73" fmla="*/ 60484365 h 31"/>
              <a:gd name="T74" fmla="*/ 677920572 w 321"/>
              <a:gd name="T75" fmla="*/ 63005340 h 31"/>
              <a:gd name="T76" fmla="*/ 728323648 w 321"/>
              <a:gd name="T77" fmla="*/ 68045704 h 31"/>
              <a:gd name="T78" fmla="*/ 776207363 w 321"/>
              <a:gd name="T79" fmla="*/ 73086068 h 3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21"/>
              <a:gd name="T121" fmla="*/ 0 h 31"/>
              <a:gd name="T122" fmla="*/ 321 w 321"/>
              <a:gd name="T123" fmla="*/ 31 h 3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21" h="31">
                <a:moveTo>
                  <a:pt x="317" y="29"/>
                </a:moveTo>
                <a:lnTo>
                  <a:pt x="319" y="29"/>
                </a:lnTo>
                <a:lnTo>
                  <a:pt x="319" y="31"/>
                </a:lnTo>
                <a:lnTo>
                  <a:pt x="319" y="29"/>
                </a:lnTo>
                <a:lnTo>
                  <a:pt x="321" y="29"/>
                </a:lnTo>
                <a:lnTo>
                  <a:pt x="321" y="31"/>
                </a:lnTo>
                <a:lnTo>
                  <a:pt x="321" y="29"/>
                </a:lnTo>
                <a:lnTo>
                  <a:pt x="321" y="27"/>
                </a:lnTo>
                <a:lnTo>
                  <a:pt x="321" y="25"/>
                </a:lnTo>
                <a:lnTo>
                  <a:pt x="319" y="25"/>
                </a:lnTo>
                <a:lnTo>
                  <a:pt x="319" y="24"/>
                </a:lnTo>
                <a:lnTo>
                  <a:pt x="308" y="24"/>
                </a:lnTo>
                <a:lnTo>
                  <a:pt x="299" y="24"/>
                </a:lnTo>
                <a:lnTo>
                  <a:pt x="289" y="22"/>
                </a:lnTo>
                <a:lnTo>
                  <a:pt x="280" y="22"/>
                </a:lnTo>
                <a:lnTo>
                  <a:pt x="269" y="20"/>
                </a:lnTo>
                <a:lnTo>
                  <a:pt x="260" y="20"/>
                </a:lnTo>
                <a:lnTo>
                  <a:pt x="249" y="18"/>
                </a:lnTo>
                <a:lnTo>
                  <a:pt x="238" y="18"/>
                </a:lnTo>
                <a:lnTo>
                  <a:pt x="229" y="18"/>
                </a:lnTo>
                <a:lnTo>
                  <a:pt x="218" y="16"/>
                </a:lnTo>
                <a:lnTo>
                  <a:pt x="209" y="16"/>
                </a:lnTo>
                <a:lnTo>
                  <a:pt x="198" y="14"/>
                </a:lnTo>
                <a:lnTo>
                  <a:pt x="189" y="14"/>
                </a:lnTo>
                <a:lnTo>
                  <a:pt x="179" y="13"/>
                </a:lnTo>
                <a:lnTo>
                  <a:pt x="170" y="13"/>
                </a:lnTo>
                <a:lnTo>
                  <a:pt x="159" y="13"/>
                </a:lnTo>
                <a:lnTo>
                  <a:pt x="150" y="11"/>
                </a:lnTo>
                <a:lnTo>
                  <a:pt x="139" y="11"/>
                </a:lnTo>
                <a:lnTo>
                  <a:pt x="130" y="9"/>
                </a:lnTo>
                <a:lnTo>
                  <a:pt x="121" y="9"/>
                </a:lnTo>
                <a:lnTo>
                  <a:pt x="110" y="7"/>
                </a:lnTo>
                <a:lnTo>
                  <a:pt x="99" y="7"/>
                </a:lnTo>
                <a:lnTo>
                  <a:pt x="90" y="7"/>
                </a:lnTo>
                <a:lnTo>
                  <a:pt x="81" y="5"/>
                </a:lnTo>
                <a:lnTo>
                  <a:pt x="70" y="5"/>
                </a:lnTo>
                <a:lnTo>
                  <a:pt x="61" y="4"/>
                </a:lnTo>
                <a:lnTo>
                  <a:pt x="50" y="4"/>
                </a:lnTo>
                <a:lnTo>
                  <a:pt x="41" y="2"/>
                </a:lnTo>
                <a:lnTo>
                  <a:pt x="31" y="2"/>
                </a:lnTo>
                <a:lnTo>
                  <a:pt x="22" y="0"/>
                </a:lnTo>
                <a:lnTo>
                  <a:pt x="11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2" y="4"/>
                </a:lnTo>
                <a:lnTo>
                  <a:pt x="2" y="5"/>
                </a:lnTo>
                <a:lnTo>
                  <a:pt x="3" y="5"/>
                </a:lnTo>
                <a:lnTo>
                  <a:pt x="13" y="5"/>
                </a:lnTo>
                <a:lnTo>
                  <a:pt x="22" y="7"/>
                </a:lnTo>
                <a:lnTo>
                  <a:pt x="32" y="7"/>
                </a:lnTo>
                <a:lnTo>
                  <a:pt x="41" y="9"/>
                </a:lnTo>
                <a:lnTo>
                  <a:pt x="52" y="9"/>
                </a:lnTo>
                <a:lnTo>
                  <a:pt x="61" y="9"/>
                </a:lnTo>
                <a:lnTo>
                  <a:pt x="70" y="11"/>
                </a:lnTo>
                <a:lnTo>
                  <a:pt x="81" y="11"/>
                </a:lnTo>
                <a:lnTo>
                  <a:pt x="90" y="13"/>
                </a:lnTo>
                <a:lnTo>
                  <a:pt x="101" y="13"/>
                </a:lnTo>
                <a:lnTo>
                  <a:pt x="110" y="13"/>
                </a:lnTo>
                <a:lnTo>
                  <a:pt x="121" y="14"/>
                </a:lnTo>
                <a:lnTo>
                  <a:pt x="130" y="14"/>
                </a:lnTo>
                <a:lnTo>
                  <a:pt x="139" y="14"/>
                </a:lnTo>
                <a:lnTo>
                  <a:pt x="150" y="16"/>
                </a:lnTo>
                <a:lnTo>
                  <a:pt x="159" y="16"/>
                </a:lnTo>
                <a:lnTo>
                  <a:pt x="170" y="18"/>
                </a:lnTo>
                <a:lnTo>
                  <a:pt x="179" y="18"/>
                </a:lnTo>
                <a:lnTo>
                  <a:pt x="189" y="18"/>
                </a:lnTo>
                <a:lnTo>
                  <a:pt x="198" y="20"/>
                </a:lnTo>
                <a:lnTo>
                  <a:pt x="209" y="20"/>
                </a:lnTo>
                <a:lnTo>
                  <a:pt x="218" y="22"/>
                </a:lnTo>
                <a:lnTo>
                  <a:pt x="229" y="22"/>
                </a:lnTo>
                <a:lnTo>
                  <a:pt x="238" y="24"/>
                </a:lnTo>
                <a:lnTo>
                  <a:pt x="249" y="24"/>
                </a:lnTo>
                <a:lnTo>
                  <a:pt x="258" y="25"/>
                </a:lnTo>
                <a:lnTo>
                  <a:pt x="269" y="25"/>
                </a:lnTo>
                <a:lnTo>
                  <a:pt x="278" y="27"/>
                </a:lnTo>
                <a:lnTo>
                  <a:pt x="289" y="27"/>
                </a:lnTo>
                <a:lnTo>
                  <a:pt x="298" y="29"/>
                </a:lnTo>
                <a:lnTo>
                  <a:pt x="308" y="29"/>
                </a:lnTo>
                <a:lnTo>
                  <a:pt x="317" y="29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54" name="Freeform 194"/>
          <p:cNvSpPr>
            <a:spLocks/>
          </p:cNvSpPr>
          <p:nvPr/>
        </p:nvSpPr>
        <p:spPr bwMode="auto">
          <a:xfrm>
            <a:off x="2811463" y="2319338"/>
            <a:ext cx="66675" cy="111125"/>
          </a:xfrm>
          <a:custGeom>
            <a:avLst/>
            <a:gdLst>
              <a:gd name="T0" fmla="*/ 85685313 w 42"/>
              <a:gd name="T1" fmla="*/ 0 h 70"/>
              <a:gd name="T2" fmla="*/ 90725625 w 42"/>
              <a:gd name="T3" fmla="*/ 2520950 h 70"/>
              <a:gd name="T4" fmla="*/ 95765938 w 42"/>
              <a:gd name="T5" fmla="*/ 2520950 h 70"/>
              <a:gd name="T6" fmla="*/ 100806250 w 42"/>
              <a:gd name="T7" fmla="*/ 2520950 h 70"/>
              <a:gd name="T8" fmla="*/ 105846563 w 42"/>
              <a:gd name="T9" fmla="*/ 2520950 h 70"/>
              <a:gd name="T10" fmla="*/ 95765938 w 42"/>
              <a:gd name="T11" fmla="*/ 25201563 h 70"/>
              <a:gd name="T12" fmla="*/ 85685313 w 42"/>
              <a:gd name="T13" fmla="*/ 47882175 h 70"/>
              <a:gd name="T14" fmla="*/ 78124050 w 42"/>
              <a:gd name="T15" fmla="*/ 68043425 h 70"/>
              <a:gd name="T16" fmla="*/ 63003113 w 42"/>
              <a:gd name="T17" fmla="*/ 90725625 h 70"/>
              <a:gd name="T18" fmla="*/ 55443438 w 42"/>
              <a:gd name="T19" fmla="*/ 113406238 h 70"/>
              <a:gd name="T20" fmla="*/ 45362813 w 42"/>
              <a:gd name="T21" fmla="*/ 136088438 h 70"/>
              <a:gd name="T22" fmla="*/ 35282188 w 42"/>
              <a:gd name="T23" fmla="*/ 153728738 h 70"/>
              <a:gd name="T24" fmla="*/ 22682200 w 42"/>
              <a:gd name="T25" fmla="*/ 176410938 h 70"/>
              <a:gd name="T26" fmla="*/ 17640300 w 42"/>
              <a:gd name="T27" fmla="*/ 176410938 h 70"/>
              <a:gd name="T28" fmla="*/ 12601575 w 42"/>
              <a:gd name="T29" fmla="*/ 176410938 h 70"/>
              <a:gd name="T30" fmla="*/ 10080625 w 42"/>
              <a:gd name="T31" fmla="*/ 176410938 h 70"/>
              <a:gd name="T32" fmla="*/ 0 w 42"/>
              <a:gd name="T33" fmla="*/ 176410938 h 70"/>
              <a:gd name="T34" fmla="*/ 12601575 w 42"/>
              <a:gd name="T35" fmla="*/ 153728738 h 70"/>
              <a:gd name="T36" fmla="*/ 22682200 w 42"/>
              <a:gd name="T37" fmla="*/ 131048125 h 70"/>
              <a:gd name="T38" fmla="*/ 32761238 w 42"/>
              <a:gd name="T39" fmla="*/ 108365925 h 70"/>
              <a:gd name="T40" fmla="*/ 45362813 w 42"/>
              <a:gd name="T41" fmla="*/ 90725625 h 70"/>
              <a:gd name="T42" fmla="*/ 55443438 w 42"/>
              <a:gd name="T43" fmla="*/ 68043425 h 70"/>
              <a:gd name="T44" fmla="*/ 63003113 w 42"/>
              <a:gd name="T45" fmla="*/ 45362813 h 70"/>
              <a:gd name="T46" fmla="*/ 78124050 w 42"/>
              <a:gd name="T47" fmla="*/ 22680613 h 70"/>
              <a:gd name="T48" fmla="*/ 85685313 w 42"/>
              <a:gd name="T49" fmla="*/ 0 h 7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2"/>
              <a:gd name="T76" fmla="*/ 0 h 70"/>
              <a:gd name="T77" fmla="*/ 42 w 42"/>
              <a:gd name="T78" fmla="*/ 70 h 7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2" h="70">
                <a:moveTo>
                  <a:pt x="34" y="0"/>
                </a:moveTo>
                <a:lnTo>
                  <a:pt x="36" y="1"/>
                </a:lnTo>
                <a:lnTo>
                  <a:pt x="38" y="1"/>
                </a:lnTo>
                <a:lnTo>
                  <a:pt x="40" y="1"/>
                </a:lnTo>
                <a:lnTo>
                  <a:pt x="42" y="1"/>
                </a:lnTo>
                <a:lnTo>
                  <a:pt x="38" y="10"/>
                </a:lnTo>
                <a:lnTo>
                  <a:pt x="34" y="19"/>
                </a:lnTo>
                <a:lnTo>
                  <a:pt x="31" y="27"/>
                </a:lnTo>
                <a:lnTo>
                  <a:pt x="25" y="36"/>
                </a:lnTo>
                <a:lnTo>
                  <a:pt x="22" y="45"/>
                </a:lnTo>
                <a:lnTo>
                  <a:pt x="18" y="54"/>
                </a:lnTo>
                <a:lnTo>
                  <a:pt x="14" y="61"/>
                </a:lnTo>
                <a:lnTo>
                  <a:pt x="9" y="70"/>
                </a:lnTo>
                <a:lnTo>
                  <a:pt x="7" y="70"/>
                </a:lnTo>
                <a:lnTo>
                  <a:pt x="5" y="70"/>
                </a:lnTo>
                <a:lnTo>
                  <a:pt x="4" y="70"/>
                </a:lnTo>
                <a:lnTo>
                  <a:pt x="0" y="70"/>
                </a:lnTo>
                <a:lnTo>
                  <a:pt x="5" y="61"/>
                </a:lnTo>
                <a:lnTo>
                  <a:pt x="9" y="52"/>
                </a:lnTo>
                <a:lnTo>
                  <a:pt x="13" y="43"/>
                </a:lnTo>
                <a:lnTo>
                  <a:pt x="18" y="36"/>
                </a:lnTo>
                <a:lnTo>
                  <a:pt x="22" y="27"/>
                </a:lnTo>
                <a:lnTo>
                  <a:pt x="25" y="18"/>
                </a:lnTo>
                <a:lnTo>
                  <a:pt x="31" y="9"/>
                </a:lnTo>
                <a:lnTo>
                  <a:pt x="34" y="0"/>
                </a:lnTo>
                <a:close/>
              </a:path>
            </a:pathLst>
          </a:cu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55" name="Freeform 195"/>
          <p:cNvSpPr>
            <a:spLocks/>
          </p:cNvSpPr>
          <p:nvPr/>
        </p:nvSpPr>
        <p:spPr bwMode="auto">
          <a:xfrm>
            <a:off x="2840038" y="2320925"/>
            <a:ext cx="77787" cy="112713"/>
          </a:xfrm>
          <a:custGeom>
            <a:avLst/>
            <a:gdLst>
              <a:gd name="T0" fmla="*/ 83163828 w 49"/>
              <a:gd name="T1" fmla="*/ 0 h 71"/>
              <a:gd name="T2" fmla="*/ 85684762 w 49"/>
              <a:gd name="T3" fmla="*/ 0 h 71"/>
              <a:gd name="T4" fmla="*/ 90725042 w 49"/>
              <a:gd name="T5" fmla="*/ 0 h 71"/>
              <a:gd name="T6" fmla="*/ 95765322 w 49"/>
              <a:gd name="T7" fmla="*/ 0 h 71"/>
              <a:gd name="T8" fmla="*/ 105845882 w 49"/>
              <a:gd name="T9" fmla="*/ 0 h 71"/>
              <a:gd name="T10" fmla="*/ 108365228 w 49"/>
              <a:gd name="T11" fmla="*/ 5040335 h 71"/>
              <a:gd name="T12" fmla="*/ 113405509 w 49"/>
              <a:gd name="T13" fmla="*/ 5040335 h 71"/>
              <a:gd name="T14" fmla="*/ 118445789 w 49"/>
              <a:gd name="T15" fmla="*/ 5040335 h 71"/>
              <a:gd name="T16" fmla="*/ 123486069 w 49"/>
              <a:gd name="T17" fmla="*/ 5040335 h 71"/>
              <a:gd name="T18" fmla="*/ 118445789 w 49"/>
              <a:gd name="T19" fmla="*/ 15121005 h 71"/>
              <a:gd name="T20" fmla="*/ 113405509 w 49"/>
              <a:gd name="T21" fmla="*/ 22682301 h 71"/>
              <a:gd name="T22" fmla="*/ 108365228 w 49"/>
              <a:gd name="T23" fmla="*/ 37803305 h 71"/>
              <a:gd name="T24" fmla="*/ 105845882 w 49"/>
              <a:gd name="T25" fmla="*/ 45363014 h 71"/>
              <a:gd name="T26" fmla="*/ 100805602 w 49"/>
              <a:gd name="T27" fmla="*/ 60484018 h 71"/>
              <a:gd name="T28" fmla="*/ 95765322 w 49"/>
              <a:gd name="T29" fmla="*/ 68045314 h 71"/>
              <a:gd name="T30" fmla="*/ 85684762 w 49"/>
              <a:gd name="T31" fmla="*/ 83166319 h 71"/>
              <a:gd name="T32" fmla="*/ 83163828 w 49"/>
              <a:gd name="T33" fmla="*/ 90726027 h 71"/>
              <a:gd name="T34" fmla="*/ 78123548 w 49"/>
              <a:gd name="T35" fmla="*/ 100806697 h 71"/>
              <a:gd name="T36" fmla="*/ 73083268 w 49"/>
              <a:gd name="T37" fmla="*/ 113408328 h 71"/>
              <a:gd name="T38" fmla="*/ 68042988 w 49"/>
              <a:gd name="T39" fmla="*/ 123488998 h 71"/>
              <a:gd name="T40" fmla="*/ 63002708 w 49"/>
              <a:gd name="T41" fmla="*/ 133569668 h 71"/>
              <a:gd name="T42" fmla="*/ 60483361 w 49"/>
              <a:gd name="T43" fmla="*/ 146169711 h 71"/>
              <a:gd name="T44" fmla="*/ 55443081 w 49"/>
              <a:gd name="T45" fmla="*/ 156250381 h 71"/>
              <a:gd name="T46" fmla="*/ 50402801 w 49"/>
              <a:gd name="T47" fmla="*/ 168852012 h 71"/>
              <a:gd name="T48" fmla="*/ 40322241 w 49"/>
              <a:gd name="T49" fmla="*/ 178932681 h 71"/>
              <a:gd name="T50" fmla="*/ 37801307 w 49"/>
              <a:gd name="T51" fmla="*/ 178932681 h 71"/>
              <a:gd name="T52" fmla="*/ 32761027 w 49"/>
              <a:gd name="T53" fmla="*/ 178932681 h 71"/>
              <a:gd name="T54" fmla="*/ 27720747 w 49"/>
              <a:gd name="T55" fmla="*/ 178932681 h 71"/>
              <a:gd name="T56" fmla="*/ 22680467 w 49"/>
              <a:gd name="T57" fmla="*/ 178932681 h 71"/>
              <a:gd name="T58" fmla="*/ 17640187 w 49"/>
              <a:gd name="T59" fmla="*/ 178932681 h 71"/>
              <a:gd name="T60" fmla="*/ 15120840 w 49"/>
              <a:gd name="T61" fmla="*/ 178932681 h 71"/>
              <a:gd name="T62" fmla="*/ 10080560 w 49"/>
              <a:gd name="T63" fmla="*/ 178932681 h 71"/>
              <a:gd name="T64" fmla="*/ 0 w 49"/>
              <a:gd name="T65" fmla="*/ 173892346 h 71"/>
              <a:gd name="T66" fmla="*/ 10080560 w 49"/>
              <a:gd name="T67" fmla="*/ 163811677 h 71"/>
              <a:gd name="T68" fmla="*/ 15120840 w 49"/>
              <a:gd name="T69" fmla="*/ 156250381 h 71"/>
              <a:gd name="T70" fmla="*/ 17640187 w 49"/>
              <a:gd name="T71" fmla="*/ 141129376 h 71"/>
              <a:gd name="T72" fmla="*/ 22680467 w 49"/>
              <a:gd name="T73" fmla="*/ 133569668 h 71"/>
              <a:gd name="T74" fmla="*/ 27720747 w 49"/>
              <a:gd name="T75" fmla="*/ 118448663 h 71"/>
              <a:gd name="T76" fmla="*/ 32761027 w 49"/>
              <a:gd name="T77" fmla="*/ 110887367 h 71"/>
              <a:gd name="T78" fmla="*/ 37801307 w 49"/>
              <a:gd name="T79" fmla="*/ 100806697 h 71"/>
              <a:gd name="T80" fmla="*/ 40322241 w 49"/>
              <a:gd name="T81" fmla="*/ 88206654 h 71"/>
              <a:gd name="T82" fmla="*/ 50402801 w 49"/>
              <a:gd name="T83" fmla="*/ 78125984 h 71"/>
              <a:gd name="T84" fmla="*/ 50402801 w 49"/>
              <a:gd name="T85" fmla="*/ 68045314 h 71"/>
              <a:gd name="T86" fmla="*/ 60483361 w 49"/>
              <a:gd name="T87" fmla="*/ 55443683 h 71"/>
              <a:gd name="T88" fmla="*/ 63002708 w 49"/>
              <a:gd name="T89" fmla="*/ 45363014 h 71"/>
              <a:gd name="T90" fmla="*/ 68042988 w 49"/>
              <a:gd name="T91" fmla="*/ 32762970 h 71"/>
              <a:gd name="T92" fmla="*/ 73083268 w 49"/>
              <a:gd name="T93" fmla="*/ 22682301 h 71"/>
              <a:gd name="T94" fmla="*/ 78123548 w 49"/>
              <a:gd name="T95" fmla="*/ 15121005 h 71"/>
              <a:gd name="T96" fmla="*/ 83163828 w 49"/>
              <a:gd name="T97" fmla="*/ 0 h 7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9"/>
              <a:gd name="T148" fmla="*/ 0 h 71"/>
              <a:gd name="T149" fmla="*/ 49 w 49"/>
              <a:gd name="T150" fmla="*/ 71 h 7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9" h="71">
                <a:moveTo>
                  <a:pt x="33" y="0"/>
                </a:moveTo>
                <a:lnTo>
                  <a:pt x="34" y="0"/>
                </a:lnTo>
                <a:lnTo>
                  <a:pt x="36" y="0"/>
                </a:lnTo>
                <a:lnTo>
                  <a:pt x="38" y="0"/>
                </a:lnTo>
                <a:lnTo>
                  <a:pt x="42" y="0"/>
                </a:lnTo>
                <a:lnTo>
                  <a:pt x="43" y="2"/>
                </a:lnTo>
                <a:lnTo>
                  <a:pt x="45" y="2"/>
                </a:lnTo>
                <a:lnTo>
                  <a:pt x="47" y="2"/>
                </a:lnTo>
                <a:lnTo>
                  <a:pt x="49" y="2"/>
                </a:lnTo>
                <a:lnTo>
                  <a:pt x="47" y="6"/>
                </a:lnTo>
                <a:lnTo>
                  <a:pt x="45" y="9"/>
                </a:lnTo>
                <a:lnTo>
                  <a:pt x="43" y="15"/>
                </a:lnTo>
                <a:lnTo>
                  <a:pt x="42" y="18"/>
                </a:lnTo>
                <a:lnTo>
                  <a:pt x="40" y="24"/>
                </a:lnTo>
                <a:lnTo>
                  <a:pt x="38" y="27"/>
                </a:lnTo>
                <a:lnTo>
                  <a:pt x="34" y="33"/>
                </a:lnTo>
                <a:lnTo>
                  <a:pt x="33" y="36"/>
                </a:lnTo>
                <a:lnTo>
                  <a:pt x="31" y="40"/>
                </a:lnTo>
                <a:lnTo>
                  <a:pt x="29" y="45"/>
                </a:lnTo>
                <a:lnTo>
                  <a:pt x="27" y="49"/>
                </a:lnTo>
                <a:lnTo>
                  <a:pt x="25" y="53"/>
                </a:lnTo>
                <a:lnTo>
                  <a:pt x="24" y="58"/>
                </a:lnTo>
                <a:lnTo>
                  <a:pt x="22" y="62"/>
                </a:lnTo>
                <a:lnTo>
                  <a:pt x="20" y="67"/>
                </a:lnTo>
                <a:lnTo>
                  <a:pt x="16" y="71"/>
                </a:lnTo>
                <a:lnTo>
                  <a:pt x="15" y="71"/>
                </a:lnTo>
                <a:lnTo>
                  <a:pt x="13" y="71"/>
                </a:lnTo>
                <a:lnTo>
                  <a:pt x="11" y="71"/>
                </a:lnTo>
                <a:lnTo>
                  <a:pt x="9" y="71"/>
                </a:lnTo>
                <a:lnTo>
                  <a:pt x="7" y="71"/>
                </a:lnTo>
                <a:lnTo>
                  <a:pt x="6" y="71"/>
                </a:lnTo>
                <a:lnTo>
                  <a:pt x="4" y="71"/>
                </a:lnTo>
                <a:lnTo>
                  <a:pt x="0" y="69"/>
                </a:lnTo>
                <a:lnTo>
                  <a:pt x="4" y="65"/>
                </a:lnTo>
                <a:lnTo>
                  <a:pt x="6" y="62"/>
                </a:lnTo>
                <a:lnTo>
                  <a:pt x="7" y="56"/>
                </a:lnTo>
                <a:lnTo>
                  <a:pt x="9" y="53"/>
                </a:lnTo>
                <a:lnTo>
                  <a:pt x="11" y="47"/>
                </a:lnTo>
                <a:lnTo>
                  <a:pt x="13" y="44"/>
                </a:lnTo>
                <a:lnTo>
                  <a:pt x="15" y="40"/>
                </a:lnTo>
                <a:lnTo>
                  <a:pt x="16" y="35"/>
                </a:lnTo>
                <a:lnTo>
                  <a:pt x="20" y="31"/>
                </a:lnTo>
                <a:lnTo>
                  <a:pt x="20" y="27"/>
                </a:lnTo>
                <a:lnTo>
                  <a:pt x="24" y="22"/>
                </a:lnTo>
                <a:lnTo>
                  <a:pt x="25" y="18"/>
                </a:lnTo>
                <a:lnTo>
                  <a:pt x="27" y="13"/>
                </a:lnTo>
                <a:lnTo>
                  <a:pt x="29" y="9"/>
                </a:lnTo>
                <a:lnTo>
                  <a:pt x="31" y="6"/>
                </a:lnTo>
                <a:lnTo>
                  <a:pt x="33" y="0"/>
                </a:lnTo>
                <a:close/>
              </a:path>
            </a:pathLst>
          </a:cu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56" name="Freeform 196"/>
          <p:cNvSpPr>
            <a:spLocks/>
          </p:cNvSpPr>
          <p:nvPr/>
        </p:nvSpPr>
        <p:spPr bwMode="auto">
          <a:xfrm>
            <a:off x="2879725" y="2324100"/>
            <a:ext cx="106363" cy="114300"/>
          </a:xfrm>
          <a:custGeom>
            <a:avLst/>
            <a:gdLst>
              <a:gd name="T0" fmla="*/ 83166341 w 67"/>
              <a:gd name="T1" fmla="*/ 0 h 72"/>
              <a:gd name="T2" fmla="*/ 90726051 w 67"/>
              <a:gd name="T3" fmla="*/ 0 h 72"/>
              <a:gd name="T4" fmla="*/ 105847060 w 67"/>
              <a:gd name="T5" fmla="*/ 0 h 72"/>
              <a:gd name="T6" fmla="*/ 113408358 w 67"/>
              <a:gd name="T7" fmla="*/ 0 h 72"/>
              <a:gd name="T8" fmla="*/ 123489031 w 67"/>
              <a:gd name="T9" fmla="*/ 5040313 h 72"/>
              <a:gd name="T10" fmla="*/ 138610039 w 67"/>
              <a:gd name="T11" fmla="*/ 5040313 h 72"/>
              <a:gd name="T12" fmla="*/ 146169750 w 67"/>
              <a:gd name="T13" fmla="*/ 5040313 h 72"/>
              <a:gd name="T14" fmla="*/ 161290758 w 67"/>
              <a:gd name="T15" fmla="*/ 5040313 h 72"/>
              <a:gd name="T16" fmla="*/ 168852056 w 67"/>
              <a:gd name="T17" fmla="*/ 5040313 h 72"/>
              <a:gd name="T18" fmla="*/ 161290758 w 67"/>
              <a:gd name="T19" fmla="*/ 27720925 h 72"/>
              <a:gd name="T20" fmla="*/ 151210086 w 67"/>
              <a:gd name="T21" fmla="*/ 50403125 h 72"/>
              <a:gd name="T22" fmla="*/ 141129413 w 67"/>
              <a:gd name="T23" fmla="*/ 73083738 h 72"/>
              <a:gd name="T24" fmla="*/ 133569703 w 67"/>
              <a:gd name="T25" fmla="*/ 90725625 h 72"/>
              <a:gd name="T26" fmla="*/ 123489031 w 67"/>
              <a:gd name="T27" fmla="*/ 113406238 h 72"/>
              <a:gd name="T28" fmla="*/ 113408358 w 67"/>
              <a:gd name="T29" fmla="*/ 136088438 h 72"/>
              <a:gd name="T30" fmla="*/ 105847060 w 67"/>
              <a:gd name="T31" fmla="*/ 158769050 h 72"/>
              <a:gd name="T32" fmla="*/ 95766388 w 67"/>
              <a:gd name="T33" fmla="*/ 181451250 h 72"/>
              <a:gd name="T34" fmla="*/ 83166341 w 67"/>
              <a:gd name="T35" fmla="*/ 181451250 h 72"/>
              <a:gd name="T36" fmla="*/ 68045332 w 67"/>
              <a:gd name="T37" fmla="*/ 178931888 h 72"/>
              <a:gd name="T38" fmla="*/ 60484034 w 67"/>
              <a:gd name="T39" fmla="*/ 178931888 h 72"/>
              <a:gd name="T40" fmla="*/ 50403362 w 67"/>
              <a:gd name="T41" fmla="*/ 178931888 h 72"/>
              <a:gd name="T42" fmla="*/ 37803315 w 67"/>
              <a:gd name="T43" fmla="*/ 178931888 h 72"/>
              <a:gd name="T44" fmla="*/ 22682307 w 67"/>
              <a:gd name="T45" fmla="*/ 178931888 h 72"/>
              <a:gd name="T46" fmla="*/ 15121009 w 67"/>
              <a:gd name="T47" fmla="*/ 178931888 h 72"/>
              <a:gd name="T48" fmla="*/ 0 w 67"/>
              <a:gd name="T49" fmla="*/ 173891575 h 72"/>
              <a:gd name="T50" fmla="*/ 15121009 w 67"/>
              <a:gd name="T51" fmla="*/ 151209375 h 72"/>
              <a:gd name="T52" fmla="*/ 22682307 w 67"/>
              <a:gd name="T53" fmla="*/ 133567488 h 72"/>
              <a:gd name="T54" fmla="*/ 32762979 w 67"/>
              <a:gd name="T55" fmla="*/ 108365925 h 72"/>
              <a:gd name="T56" fmla="*/ 42843651 w 67"/>
              <a:gd name="T57" fmla="*/ 85685313 h 72"/>
              <a:gd name="T58" fmla="*/ 50403362 w 67"/>
              <a:gd name="T59" fmla="*/ 63003113 h 72"/>
              <a:gd name="T60" fmla="*/ 65524371 w 67"/>
              <a:gd name="T61" fmla="*/ 40322500 h 72"/>
              <a:gd name="T62" fmla="*/ 73085669 w 67"/>
              <a:gd name="T63" fmla="*/ 17640300 h 72"/>
              <a:gd name="T64" fmla="*/ 83166341 w 67"/>
              <a:gd name="T65" fmla="*/ 0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7"/>
              <a:gd name="T100" fmla="*/ 0 h 72"/>
              <a:gd name="T101" fmla="*/ 67 w 67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7" h="72">
                <a:moveTo>
                  <a:pt x="33" y="0"/>
                </a:moveTo>
                <a:lnTo>
                  <a:pt x="36" y="0"/>
                </a:lnTo>
                <a:lnTo>
                  <a:pt x="42" y="0"/>
                </a:lnTo>
                <a:lnTo>
                  <a:pt x="45" y="0"/>
                </a:lnTo>
                <a:lnTo>
                  <a:pt x="49" y="2"/>
                </a:lnTo>
                <a:lnTo>
                  <a:pt x="55" y="2"/>
                </a:lnTo>
                <a:lnTo>
                  <a:pt x="58" y="2"/>
                </a:lnTo>
                <a:lnTo>
                  <a:pt x="64" y="2"/>
                </a:lnTo>
                <a:lnTo>
                  <a:pt x="67" y="2"/>
                </a:lnTo>
                <a:lnTo>
                  <a:pt x="64" y="11"/>
                </a:lnTo>
                <a:lnTo>
                  <a:pt x="60" y="20"/>
                </a:lnTo>
                <a:lnTo>
                  <a:pt x="56" y="29"/>
                </a:lnTo>
                <a:lnTo>
                  <a:pt x="53" y="36"/>
                </a:lnTo>
                <a:lnTo>
                  <a:pt x="49" y="45"/>
                </a:lnTo>
                <a:lnTo>
                  <a:pt x="45" y="54"/>
                </a:lnTo>
                <a:lnTo>
                  <a:pt x="42" y="63"/>
                </a:lnTo>
                <a:lnTo>
                  <a:pt x="38" y="72"/>
                </a:lnTo>
                <a:lnTo>
                  <a:pt x="33" y="72"/>
                </a:lnTo>
                <a:lnTo>
                  <a:pt x="27" y="71"/>
                </a:lnTo>
                <a:lnTo>
                  <a:pt x="24" y="71"/>
                </a:lnTo>
                <a:lnTo>
                  <a:pt x="20" y="71"/>
                </a:lnTo>
                <a:lnTo>
                  <a:pt x="15" y="71"/>
                </a:lnTo>
                <a:lnTo>
                  <a:pt x="9" y="71"/>
                </a:lnTo>
                <a:lnTo>
                  <a:pt x="6" y="71"/>
                </a:lnTo>
                <a:lnTo>
                  <a:pt x="0" y="69"/>
                </a:lnTo>
                <a:lnTo>
                  <a:pt x="6" y="60"/>
                </a:lnTo>
                <a:lnTo>
                  <a:pt x="9" y="53"/>
                </a:lnTo>
                <a:lnTo>
                  <a:pt x="13" y="43"/>
                </a:lnTo>
                <a:lnTo>
                  <a:pt x="17" y="34"/>
                </a:lnTo>
                <a:lnTo>
                  <a:pt x="20" y="25"/>
                </a:lnTo>
                <a:lnTo>
                  <a:pt x="26" y="16"/>
                </a:lnTo>
                <a:lnTo>
                  <a:pt x="29" y="7"/>
                </a:lnTo>
                <a:lnTo>
                  <a:pt x="33" y="0"/>
                </a:lnTo>
                <a:close/>
              </a:path>
            </a:pathLst>
          </a:cu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57" name="Freeform 197"/>
          <p:cNvSpPr>
            <a:spLocks/>
          </p:cNvSpPr>
          <p:nvPr/>
        </p:nvSpPr>
        <p:spPr bwMode="auto">
          <a:xfrm>
            <a:off x="2954338" y="2327275"/>
            <a:ext cx="508000" cy="146050"/>
          </a:xfrm>
          <a:custGeom>
            <a:avLst/>
            <a:gdLst>
              <a:gd name="T0" fmla="*/ 95765938 w 320"/>
              <a:gd name="T1" fmla="*/ 5040313 h 92"/>
              <a:gd name="T2" fmla="*/ 141128750 w 320"/>
              <a:gd name="T3" fmla="*/ 5040313 h 92"/>
              <a:gd name="T4" fmla="*/ 186491563 w 320"/>
              <a:gd name="T5" fmla="*/ 10080625 h 92"/>
              <a:gd name="T6" fmla="*/ 231854375 w 320"/>
              <a:gd name="T7" fmla="*/ 10080625 h 92"/>
              <a:gd name="T8" fmla="*/ 277217188 w 320"/>
              <a:gd name="T9" fmla="*/ 12601575 h 92"/>
              <a:gd name="T10" fmla="*/ 322580000 w 320"/>
              <a:gd name="T11" fmla="*/ 17640300 h 92"/>
              <a:gd name="T12" fmla="*/ 367942813 w 320"/>
              <a:gd name="T13" fmla="*/ 17640300 h 92"/>
              <a:gd name="T14" fmla="*/ 413305625 w 320"/>
              <a:gd name="T15" fmla="*/ 22682200 h 92"/>
              <a:gd name="T16" fmla="*/ 461187800 w 320"/>
              <a:gd name="T17" fmla="*/ 27722513 h 92"/>
              <a:gd name="T18" fmla="*/ 506550613 w 320"/>
              <a:gd name="T19" fmla="*/ 27722513 h 92"/>
              <a:gd name="T20" fmla="*/ 551913425 w 320"/>
              <a:gd name="T21" fmla="*/ 32761238 h 92"/>
              <a:gd name="T22" fmla="*/ 597276238 w 320"/>
              <a:gd name="T23" fmla="*/ 35282188 h 92"/>
              <a:gd name="T24" fmla="*/ 642639050 w 320"/>
              <a:gd name="T25" fmla="*/ 35282188 h 92"/>
              <a:gd name="T26" fmla="*/ 688003450 w 320"/>
              <a:gd name="T27" fmla="*/ 40322500 h 92"/>
              <a:gd name="T28" fmla="*/ 733366263 w 320"/>
              <a:gd name="T29" fmla="*/ 45362813 h 92"/>
              <a:gd name="T30" fmla="*/ 783769388 w 320"/>
              <a:gd name="T31" fmla="*/ 45362813 h 92"/>
              <a:gd name="T32" fmla="*/ 806450000 w 320"/>
              <a:gd name="T33" fmla="*/ 95765938 h 92"/>
              <a:gd name="T34" fmla="*/ 806450000 w 320"/>
              <a:gd name="T35" fmla="*/ 186491563 h 92"/>
              <a:gd name="T36" fmla="*/ 778729075 w 320"/>
              <a:gd name="T37" fmla="*/ 226814063 h 92"/>
              <a:gd name="T38" fmla="*/ 728325950 w 320"/>
              <a:gd name="T39" fmla="*/ 226814063 h 92"/>
              <a:gd name="T40" fmla="*/ 677922825 w 320"/>
              <a:gd name="T41" fmla="*/ 221773750 h 92"/>
              <a:gd name="T42" fmla="*/ 622477800 w 320"/>
              <a:gd name="T43" fmla="*/ 219254388 h 92"/>
              <a:gd name="T44" fmla="*/ 574595625 w 320"/>
              <a:gd name="T45" fmla="*/ 219254388 h 92"/>
              <a:gd name="T46" fmla="*/ 524192500 w 320"/>
              <a:gd name="T47" fmla="*/ 214214075 h 92"/>
              <a:gd name="T48" fmla="*/ 473789375 w 320"/>
              <a:gd name="T49" fmla="*/ 209173763 h 92"/>
              <a:gd name="T50" fmla="*/ 423386250 w 320"/>
              <a:gd name="T51" fmla="*/ 204133450 h 92"/>
              <a:gd name="T52" fmla="*/ 372983125 w 320"/>
              <a:gd name="T53" fmla="*/ 204133450 h 92"/>
              <a:gd name="T54" fmla="*/ 322580000 w 320"/>
              <a:gd name="T55" fmla="*/ 199093138 h 92"/>
              <a:gd name="T56" fmla="*/ 274696238 w 320"/>
              <a:gd name="T57" fmla="*/ 196572188 h 92"/>
              <a:gd name="T58" fmla="*/ 224293113 w 320"/>
              <a:gd name="T59" fmla="*/ 191531875 h 92"/>
              <a:gd name="T60" fmla="*/ 173891575 w 320"/>
              <a:gd name="T61" fmla="*/ 191531875 h 92"/>
              <a:gd name="T62" fmla="*/ 123486863 w 320"/>
              <a:gd name="T63" fmla="*/ 186491563 h 92"/>
              <a:gd name="T64" fmla="*/ 73083738 w 320"/>
              <a:gd name="T65" fmla="*/ 181451250 h 92"/>
              <a:gd name="T66" fmla="*/ 22682200 w 320"/>
              <a:gd name="T67" fmla="*/ 176410938 h 92"/>
              <a:gd name="T68" fmla="*/ 10080625 w 320"/>
              <a:gd name="T69" fmla="*/ 153728738 h 92"/>
              <a:gd name="T70" fmla="*/ 27720925 w 320"/>
              <a:gd name="T71" fmla="*/ 108367513 h 92"/>
              <a:gd name="T72" fmla="*/ 45362813 w 320"/>
              <a:gd name="T73" fmla="*/ 68043425 h 92"/>
              <a:gd name="T74" fmla="*/ 65524063 w 320"/>
              <a:gd name="T75" fmla="*/ 22682200 h 9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20"/>
              <a:gd name="T115" fmla="*/ 0 h 92"/>
              <a:gd name="T116" fmla="*/ 320 w 320"/>
              <a:gd name="T117" fmla="*/ 92 h 9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20" h="92">
                <a:moveTo>
                  <a:pt x="29" y="0"/>
                </a:moveTo>
                <a:lnTo>
                  <a:pt x="38" y="2"/>
                </a:lnTo>
                <a:lnTo>
                  <a:pt x="47" y="2"/>
                </a:lnTo>
                <a:lnTo>
                  <a:pt x="56" y="2"/>
                </a:lnTo>
                <a:lnTo>
                  <a:pt x="65" y="2"/>
                </a:lnTo>
                <a:lnTo>
                  <a:pt x="74" y="4"/>
                </a:lnTo>
                <a:lnTo>
                  <a:pt x="83" y="4"/>
                </a:lnTo>
                <a:lnTo>
                  <a:pt x="92" y="4"/>
                </a:lnTo>
                <a:lnTo>
                  <a:pt x="101" y="5"/>
                </a:lnTo>
                <a:lnTo>
                  <a:pt x="110" y="5"/>
                </a:lnTo>
                <a:lnTo>
                  <a:pt x="119" y="5"/>
                </a:lnTo>
                <a:lnTo>
                  <a:pt x="128" y="7"/>
                </a:lnTo>
                <a:lnTo>
                  <a:pt x="137" y="7"/>
                </a:lnTo>
                <a:lnTo>
                  <a:pt x="146" y="7"/>
                </a:lnTo>
                <a:lnTo>
                  <a:pt x="155" y="9"/>
                </a:lnTo>
                <a:lnTo>
                  <a:pt x="164" y="9"/>
                </a:lnTo>
                <a:lnTo>
                  <a:pt x="174" y="9"/>
                </a:lnTo>
                <a:lnTo>
                  <a:pt x="183" y="11"/>
                </a:lnTo>
                <a:lnTo>
                  <a:pt x="192" y="11"/>
                </a:lnTo>
                <a:lnTo>
                  <a:pt x="201" y="11"/>
                </a:lnTo>
                <a:lnTo>
                  <a:pt x="210" y="13"/>
                </a:lnTo>
                <a:lnTo>
                  <a:pt x="219" y="13"/>
                </a:lnTo>
                <a:lnTo>
                  <a:pt x="228" y="13"/>
                </a:lnTo>
                <a:lnTo>
                  <a:pt x="237" y="14"/>
                </a:lnTo>
                <a:lnTo>
                  <a:pt x="246" y="14"/>
                </a:lnTo>
                <a:lnTo>
                  <a:pt x="255" y="14"/>
                </a:lnTo>
                <a:lnTo>
                  <a:pt x="264" y="16"/>
                </a:lnTo>
                <a:lnTo>
                  <a:pt x="273" y="16"/>
                </a:lnTo>
                <a:lnTo>
                  <a:pt x="282" y="16"/>
                </a:lnTo>
                <a:lnTo>
                  <a:pt x="291" y="18"/>
                </a:lnTo>
                <a:lnTo>
                  <a:pt x="302" y="18"/>
                </a:lnTo>
                <a:lnTo>
                  <a:pt x="311" y="18"/>
                </a:lnTo>
                <a:lnTo>
                  <a:pt x="320" y="20"/>
                </a:lnTo>
                <a:lnTo>
                  <a:pt x="320" y="38"/>
                </a:lnTo>
                <a:lnTo>
                  <a:pt x="320" y="56"/>
                </a:lnTo>
                <a:lnTo>
                  <a:pt x="320" y="74"/>
                </a:lnTo>
                <a:lnTo>
                  <a:pt x="320" y="92"/>
                </a:lnTo>
                <a:lnTo>
                  <a:pt x="309" y="90"/>
                </a:lnTo>
                <a:lnTo>
                  <a:pt x="300" y="90"/>
                </a:lnTo>
                <a:lnTo>
                  <a:pt x="289" y="90"/>
                </a:lnTo>
                <a:lnTo>
                  <a:pt x="278" y="88"/>
                </a:lnTo>
                <a:lnTo>
                  <a:pt x="269" y="88"/>
                </a:lnTo>
                <a:lnTo>
                  <a:pt x="258" y="88"/>
                </a:lnTo>
                <a:lnTo>
                  <a:pt x="247" y="87"/>
                </a:lnTo>
                <a:lnTo>
                  <a:pt x="238" y="87"/>
                </a:lnTo>
                <a:lnTo>
                  <a:pt x="228" y="87"/>
                </a:lnTo>
                <a:lnTo>
                  <a:pt x="219" y="85"/>
                </a:lnTo>
                <a:lnTo>
                  <a:pt x="208" y="85"/>
                </a:lnTo>
                <a:lnTo>
                  <a:pt x="199" y="83"/>
                </a:lnTo>
                <a:lnTo>
                  <a:pt x="188" y="83"/>
                </a:lnTo>
                <a:lnTo>
                  <a:pt x="179" y="83"/>
                </a:lnTo>
                <a:lnTo>
                  <a:pt x="168" y="81"/>
                </a:lnTo>
                <a:lnTo>
                  <a:pt x="159" y="81"/>
                </a:lnTo>
                <a:lnTo>
                  <a:pt x="148" y="81"/>
                </a:lnTo>
                <a:lnTo>
                  <a:pt x="139" y="79"/>
                </a:lnTo>
                <a:lnTo>
                  <a:pt x="128" y="79"/>
                </a:lnTo>
                <a:lnTo>
                  <a:pt x="119" y="79"/>
                </a:lnTo>
                <a:lnTo>
                  <a:pt x="109" y="78"/>
                </a:lnTo>
                <a:lnTo>
                  <a:pt x="100" y="78"/>
                </a:lnTo>
                <a:lnTo>
                  <a:pt x="89" y="76"/>
                </a:lnTo>
                <a:lnTo>
                  <a:pt x="80" y="76"/>
                </a:lnTo>
                <a:lnTo>
                  <a:pt x="69" y="76"/>
                </a:lnTo>
                <a:lnTo>
                  <a:pt x="60" y="74"/>
                </a:lnTo>
                <a:lnTo>
                  <a:pt x="49" y="74"/>
                </a:lnTo>
                <a:lnTo>
                  <a:pt x="40" y="72"/>
                </a:lnTo>
                <a:lnTo>
                  <a:pt x="29" y="72"/>
                </a:lnTo>
                <a:lnTo>
                  <a:pt x="20" y="72"/>
                </a:lnTo>
                <a:lnTo>
                  <a:pt x="9" y="70"/>
                </a:lnTo>
                <a:lnTo>
                  <a:pt x="0" y="70"/>
                </a:lnTo>
                <a:lnTo>
                  <a:pt x="4" y="61"/>
                </a:lnTo>
                <a:lnTo>
                  <a:pt x="8" y="52"/>
                </a:lnTo>
                <a:lnTo>
                  <a:pt x="11" y="43"/>
                </a:lnTo>
                <a:lnTo>
                  <a:pt x="15" y="34"/>
                </a:lnTo>
                <a:lnTo>
                  <a:pt x="18" y="27"/>
                </a:lnTo>
                <a:lnTo>
                  <a:pt x="22" y="18"/>
                </a:lnTo>
                <a:lnTo>
                  <a:pt x="26" y="9"/>
                </a:lnTo>
                <a:lnTo>
                  <a:pt x="29" y="0"/>
                </a:lnTo>
                <a:close/>
              </a:path>
            </a:pathLst>
          </a:cu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58" name="Freeform 198"/>
          <p:cNvSpPr>
            <a:spLocks noEditPoints="1"/>
          </p:cNvSpPr>
          <p:nvPr/>
        </p:nvSpPr>
        <p:spPr bwMode="auto">
          <a:xfrm>
            <a:off x="3014663" y="2349500"/>
            <a:ext cx="434975" cy="109538"/>
          </a:xfrm>
          <a:custGeom>
            <a:avLst/>
            <a:gdLst>
              <a:gd name="T0" fmla="*/ 5040313 w 274"/>
              <a:gd name="T1" fmla="*/ 20161342 h 69"/>
              <a:gd name="T2" fmla="*/ 32761238 w 274"/>
              <a:gd name="T3" fmla="*/ 65524362 h 69"/>
              <a:gd name="T4" fmla="*/ 73083738 w 274"/>
              <a:gd name="T5" fmla="*/ 65524362 h 69"/>
              <a:gd name="T6" fmla="*/ 105846563 w 274"/>
              <a:gd name="T7" fmla="*/ 27722639 h 69"/>
              <a:gd name="T8" fmla="*/ 55443438 w 274"/>
              <a:gd name="T9" fmla="*/ 133569685 h 69"/>
              <a:gd name="T10" fmla="*/ 123486863 w 274"/>
              <a:gd name="T11" fmla="*/ 73085659 h 69"/>
              <a:gd name="T12" fmla="*/ 136088438 w 274"/>
              <a:gd name="T13" fmla="*/ 110887381 h 69"/>
              <a:gd name="T14" fmla="*/ 178930300 w 274"/>
              <a:gd name="T15" fmla="*/ 128529349 h 69"/>
              <a:gd name="T16" fmla="*/ 209172175 w 274"/>
              <a:gd name="T17" fmla="*/ 123489014 h 69"/>
              <a:gd name="T18" fmla="*/ 204131863 w 274"/>
              <a:gd name="T19" fmla="*/ 93247001 h 69"/>
              <a:gd name="T20" fmla="*/ 168851263 w 274"/>
              <a:gd name="T21" fmla="*/ 73085659 h 69"/>
              <a:gd name="T22" fmla="*/ 158769050 w 274"/>
              <a:gd name="T23" fmla="*/ 37803310 h 69"/>
              <a:gd name="T24" fmla="*/ 178930300 w 274"/>
              <a:gd name="T25" fmla="*/ 15121007 h 69"/>
              <a:gd name="T26" fmla="*/ 214212488 w 274"/>
              <a:gd name="T27" fmla="*/ 27722639 h 69"/>
              <a:gd name="T28" fmla="*/ 214212488 w 274"/>
              <a:gd name="T29" fmla="*/ 50403355 h 69"/>
              <a:gd name="T30" fmla="*/ 186491563 w 274"/>
              <a:gd name="T31" fmla="*/ 27722639 h 69"/>
              <a:gd name="T32" fmla="*/ 168851263 w 274"/>
              <a:gd name="T33" fmla="*/ 55443691 h 69"/>
              <a:gd name="T34" fmla="*/ 204131863 w 274"/>
              <a:gd name="T35" fmla="*/ 78125994 h 69"/>
              <a:gd name="T36" fmla="*/ 224293113 w 274"/>
              <a:gd name="T37" fmla="*/ 115927717 h 69"/>
              <a:gd name="T38" fmla="*/ 204131863 w 274"/>
              <a:gd name="T39" fmla="*/ 141129394 h 69"/>
              <a:gd name="T40" fmla="*/ 168851263 w 274"/>
              <a:gd name="T41" fmla="*/ 138610020 h 69"/>
              <a:gd name="T42" fmla="*/ 151209375 w 274"/>
              <a:gd name="T43" fmla="*/ 110887381 h 69"/>
              <a:gd name="T44" fmla="*/ 241935000 w 274"/>
              <a:gd name="T45" fmla="*/ 146169730 h 69"/>
              <a:gd name="T46" fmla="*/ 254534988 w 274"/>
              <a:gd name="T47" fmla="*/ 50403355 h 69"/>
              <a:gd name="T48" fmla="*/ 277217188 w 274"/>
              <a:gd name="T49" fmla="*/ 60484026 h 69"/>
              <a:gd name="T50" fmla="*/ 309978425 w 274"/>
              <a:gd name="T51" fmla="*/ 27722639 h 69"/>
              <a:gd name="T52" fmla="*/ 367942813 w 274"/>
              <a:gd name="T53" fmla="*/ 37803310 h 69"/>
              <a:gd name="T54" fmla="*/ 400704050 w 274"/>
              <a:gd name="T55" fmla="*/ 95766375 h 69"/>
              <a:gd name="T56" fmla="*/ 383063750 w 274"/>
              <a:gd name="T57" fmla="*/ 141129394 h 69"/>
              <a:gd name="T58" fmla="*/ 337700938 w 274"/>
              <a:gd name="T59" fmla="*/ 156250401 h 69"/>
              <a:gd name="T60" fmla="*/ 292338125 w 274"/>
              <a:gd name="T61" fmla="*/ 133569685 h 69"/>
              <a:gd name="T62" fmla="*/ 272176875 w 274"/>
              <a:gd name="T63" fmla="*/ 83166330 h 69"/>
              <a:gd name="T64" fmla="*/ 299897800 w 274"/>
              <a:gd name="T65" fmla="*/ 123489014 h 69"/>
              <a:gd name="T66" fmla="*/ 332660625 w 274"/>
              <a:gd name="T67" fmla="*/ 141129394 h 69"/>
              <a:gd name="T68" fmla="*/ 367942813 w 274"/>
              <a:gd name="T69" fmla="*/ 138610020 h 69"/>
              <a:gd name="T70" fmla="*/ 390623425 w 274"/>
              <a:gd name="T71" fmla="*/ 100806710 h 69"/>
              <a:gd name="T72" fmla="*/ 367942813 w 274"/>
              <a:gd name="T73" fmla="*/ 45363020 h 69"/>
              <a:gd name="T74" fmla="*/ 317539688 w 274"/>
              <a:gd name="T75" fmla="*/ 37803310 h 69"/>
              <a:gd name="T76" fmla="*/ 292338125 w 274"/>
              <a:gd name="T77" fmla="*/ 65524362 h 69"/>
              <a:gd name="T78" fmla="*/ 423386250 w 274"/>
              <a:gd name="T79" fmla="*/ 161290736 h 69"/>
              <a:gd name="T80" fmla="*/ 446066863 w 274"/>
              <a:gd name="T81" fmla="*/ 45363020 h 69"/>
              <a:gd name="T82" fmla="*/ 504031250 w 274"/>
              <a:gd name="T83" fmla="*/ 118448678 h 69"/>
              <a:gd name="T84" fmla="*/ 519152188 w 274"/>
              <a:gd name="T85" fmla="*/ 100806710 h 69"/>
              <a:gd name="T86" fmla="*/ 481349050 w 274"/>
              <a:gd name="T87" fmla="*/ 118448678 h 69"/>
              <a:gd name="T88" fmla="*/ 433466875 w 274"/>
              <a:gd name="T89" fmla="*/ 133569685 h 69"/>
              <a:gd name="T90" fmla="*/ 564515000 w 274"/>
              <a:gd name="T91" fmla="*/ 42843646 h 69"/>
              <a:gd name="T92" fmla="*/ 609877813 w 274"/>
              <a:gd name="T93" fmla="*/ 50403355 h 69"/>
              <a:gd name="T94" fmla="*/ 564515000 w 274"/>
              <a:gd name="T95" fmla="*/ 50403355 h 69"/>
              <a:gd name="T96" fmla="*/ 577114988 w 274"/>
              <a:gd name="T97" fmla="*/ 100806710 h 69"/>
              <a:gd name="T98" fmla="*/ 609877813 w 274"/>
              <a:gd name="T99" fmla="*/ 115927717 h 69"/>
              <a:gd name="T100" fmla="*/ 559474688 w 274"/>
              <a:gd name="T101" fmla="*/ 110887381 h 69"/>
              <a:gd name="T102" fmla="*/ 582155300 w 274"/>
              <a:gd name="T103" fmla="*/ 161290736 h 69"/>
              <a:gd name="T104" fmla="*/ 597276238 w 274"/>
              <a:gd name="T105" fmla="*/ 168852033 h 69"/>
              <a:gd name="T106" fmla="*/ 650200313 w 274"/>
              <a:gd name="T107" fmla="*/ 146169730 h 69"/>
              <a:gd name="T108" fmla="*/ 622477800 w 274"/>
              <a:gd name="T109" fmla="*/ 55443691 h 69"/>
              <a:gd name="T110" fmla="*/ 672882513 w 274"/>
              <a:gd name="T111" fmla="*/ 45363020 h 69"/>
              <a:gd name="T112" fmla="*/ 665321250 w 274"/>
              <a:gd name="T113" fmla="*/ 60484026 h 6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4"/>
              <a:gd name="T172" fmla="*/ 0 h 69"/>
              <a:gd name="T173" fmla="*/ 274 w 274"/>
              <a:gd name="T174" fmla="*/ 69 h 6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4" h="69">
                <a:moveTo>
                  <a:pt x="20" y="53"/>
                </a:moveTo>
                <a:lnTo>
                  <a:pt x="16" y="46"/>
                </a:lnTo>
                <a:lnTo>
                  <a:pt x="15" y="40"/>
                </a:lnTo>
                <a:lnTo>
                  <a:pt x="11" y="33"/>
                </a:lnTo>
                <a:lnTo>
                  <a:pt x="9" y="27"/>
                </a:lnTo>
                <a:lnTo>
                  <a:pt x="7" y="20"/>
                </a:lnTo>
                <a:lnTo>
                  <a:pt x="4" y="15"/>
                </a:lnTo>
                <a:lnTo>
                  <a:pt x="2" y="8"/>
                </a:lnTo>
                <a:lnTo>
                  <a:pt x="0" y="0"/>
                </a:lnTo>
                <a:lnTo>
                  <a:pt x="2" y="0"/>
                </a:lnTo>
                <a:lnTo>
                  <a:pt x="4" y="2"/>
                </a:lnTo>
                <a:lnTo>
                  <a:pt x="6" y="2"/>
                </a:lnTo>
                <a:lnTo>
                  <a:pt x="7" y="8"/>
                </a:lnTo>
                <a:lnTo>
                  <a:pt x="9" y="13"/>
                </a:lnTo>
                <a:lnTo>
                  <a:pt x="11" y="18"/>
                </a:lnTo>
                <a:lnTo>
                  <a:pt x="13" y="26"/>
                </a:lnTo>
                <a:lnTo>
                  <a:pt x="15" y="31"/>
                </a:lnTo>
                <a:lnTo>
                  <a:pt x="16" y="37"/>
                </a:lnTo>
                <a:lnTo>
                  <a:pt x="20" y="42"/>
                </a:lnTo>
                <a:lnTo>
                  <a:pt x="22" y="47"/>
                </a:lnTo>
                <a:lnTo>
                  <a:pt x="24" y="42"/>
                </a:lnTo>
                <a:lnTo>
                  <a:pt x="25" y="37"/>
                </a:lnTo>
                <a:lnTo>
                  <a:pt x="27" y="31"/>
                </a:lnTo>
                <a:lnTo>
                  <a:pt x="29" y="26"/>
                </a:lnTo>
                <a:lnTo>
                  <a:pt x="33" y="20"/>
                </a:lnTo>
                <a:lnTo>
                  <a:pt x="34" y="15"/>
                </a:lnTo>
                <a:lnTo>
                  <a:pt x="36" y="9"/>
                </a:lnTo>
                <a:lnTo>
                  <a:pt x="38" y="4"/>
                </a:lnTo>
                <a:lnTo>
                  <a:pt x="40" y="4"/>
                </a:lnTo>
                <a:lnTo>
                  <a:pt x="42" y="4"/>
                </a:lnTo>
                <a:lnTo>
                  <a:pt x="43" y="4"/>
                </a:lnTo>
                <a:lnTo>
                  <a:pt x="42" y="11"/>
                </a:lnTo>
                <a:lnTo>
                  <a:pt x="38" y="17"/>
                </a:lnTo>
                <a:lnTo>
                  <a:pt x="36" y="24"/>
                </a:lnTo>
                <a:lnTo>
                  <a:pt x="33" y="29"/>
                </a:lnTo>
                <a:lnTo>
                  <a:pt x="31" y="35"/>
                </a:lnTo>
                <a:lnTo>
                  <a:pt x="29" y="40"/>
                </a:lnTo>
                <a:lnTo>
                  <a:pt x="25" y="47"/>
                </a:lnTo>
                <a:lnTo>
                  <a:pt x="24" y="53"/>
                </a:lnTo>
                <a:lnTo>
                  <a:pt x="22" y="53"/>
                </a:lnTo>
                <a:lnTo>
                  <a:pt x="20" y="53"/>
                </a:lnTo>
                <a:close/>
                <a:moveTo>
                  <a:pt x="54" y="56"/>
                </a:moveTo>
                <a:lnTo>
                  <a:pt x="53" y="56"/>
                </a:lnTo>
                <a:lnTo>
                  <a:pt x="51" y="56"/>
                </a:lnTo>
                <a:lnTo>
                  <a:pt x="51" y="55"/>
                </a:lnTo>
                <a:lnTo>
                  <a:pt x="49" y="55"/>
                </a:lnTo>
                <a:lnTo>
                  <a:pt x="49" y="42"/>
                </a:lnTo>
                <a:lnTo>
                  <a:pt x="49" y="29"/>
                </a:lnTo>
                <a:lnTo>
                  <a:pt x="49" y="18"/>
                </a:lnTo>
                <a:lnTo>
                  <a:pt x="49" y="6"/>
                </a:lnTo>
                <a:lnTo>
                  <a:pt x="51" y="6"/>
                </a:lnTo>
                <a:lnTo>
                  <a:pt x="53" y="6"/>
                </a:lnTo>
                <a:lnTo>
                  <a:pt x="54" y="6"/>
                </a:lnTo>
                <a:lnTo>
                  <a:pt x="54" y="18"/>
                </a:lnTo>
                <a:lnTo>
                  <a:pt x="54" y="31"/>
                </a:lnTo>
                <a:lnTo>
                  <a:pt x="54" y="44"/>
                </a:lnTo>
                <a:lnTo>
                  <a:pt x="54" y="56"/>
                </a:lnTo>
                <a:close/>
                <a:moveTo>
                  <a:pt x="65" y="42"/>
                </a:moveTo>
                <a:lnTo>
                  <a:pt x="65" y="44"/>
                </a:lnTo>
                <a:lnTo>
                  <a:pt x="67" y="46"/>
                </a:lnTo>
                <a:lnTo>
                  <a:pt x="67" y="47"/>
                </a:lnTo>
                <a:lnTo>
                  <a:pt x="67" y="49"/>
                </a:lnTo>
                <a:lnTo>
                  <a:pt x="69" y="51"/>
                </a:lnTo>
                <a:lnTo>
                  <a:pt x="71" y="51"/>
                </a:lnTo>
                <a:lnTo>
                  <a:pt x="71" y="53"/>
                </a:lnTo>
                <a:lnTo>
                  <a:pt x="72" y="53"/>
                </a:lnTo>
                <a:lnTo>
                  <a:pt x="74" y="53"/>
                </a:lnTo>
                <a:lnTo>
                  <a:pt x="76" y="53"/>
                </a:lnTo>
                <a:lnTo>
                  <a:pt x="78" y="53"/>
                </a:lnTo>
                <a:lnTo>
                  <a:pt x="80" y="53"/>
                </a:lnTo>
                <a:lnTo>
                  <a:pt x="81" y="51"/>
                </a:lnTo>
                <a:lnTo>
                  <a:pt x="83" y="49"/>
                </a:lnTo>
                <a:lnTo>
                  <a:pt x="83" y="47"/>
                </a:lnTo>
                <a:lnTo>
                  <a:pt x="85" y="47"/>
                </a:lnTo>
                <a:lnTo>
                  <a:pt x="85" y="46"/>
                </a:lnTo>
                <a:lnTo>
                  <a:pt x="85" y="44"/>
                </a:lnTo>
                <a:lnTo>
                  <a:pt x="85" y="42"/>
                </a:lnTo>
                <a:lnTo>
                  <a:pt x="83" y="40"/>
                </a:lnTo>
                <a:lnTo>
                  <a:pt x="83" y="38"/>
                </a:lnTo>
                <a:lnTo>
                  <a:pt x="81" y="37"/>
                </a:lnTo>
                <a:lnTo>
                  <a:pt x="80" y="35"/>
                </a:lnTo>
                <a:lnTo>
                  <a:pt x="78" y="35"/>
                </a:lnTo>
                <a:lnTo>
                  <a:pt x="76" y="33"/>
                </a:lnTo>
                <a:lnTo>
                  <a:pt x="74" y="33"/>
                </a:lnTo>
                <a:lnTo>
                  <a:pt x="72" y="31"/>
                </a:lnTo>
                <a:lnTo>
                  <a:pt x="71" y="31"/>
                </a:lnTo>
                <a:lnTo>
                  <a:pt x="69" y="31"/>
                </a:lnTo>
                <a:lnTo>
                  <a:pt x="67" y="29"/>
                </a:lnTo>
                <a:lnTo>
                  <a:pt x="65" y="27"/>
                </a:lnTo>
                <a:lnTo>
                  <a:pt x="65" y="26"/>
                </a:lnTo>
                <a:lnTo>
                  <a:pt x="63" y="26"/>
                </a:lnTo>
                <a:lnTo>
                  <a:pt x="63" y="24"/>
                </a:lnTo>
                <a:lnTo>
                  <a:pt x="62" y="20"/>
                </a:lnTo>
                <a:lnTo>
                  <a:pt x="62" y="18"/>
                </a:lnTo>
                <a:lnTo>
                  <a:pt x="62" y="17"/>
                </a:lnTo>
                <a:lnTo>
                  <a:pt x="63" y="15"/>
                </a:lnTo>
                <a:lnTo>
                  <a:pt x="63" y="13"/>
                </a:lnTo>
                <a:lnTo>
                  <a:pt x="63" y="11"/>
                </a:lnTo>
                <a:lnTo>
                  <a:pt x="65" y="9"/>
                </a:lnTo>
                <a:lnTo>
                  <a:pt x="67" y="9"/>
                </a:lnTo>
                <a:lnTo>
                  <a:pt x="67" y="8"/>
                </a:lnTo>
                <a:lnTo>
                  <a:pt x="69" y="8"/>
                </a:lnTo>
                <a:lnTo>
                  <a:pt x="69" y="6"/>
                </a:lnTo>
                <a:lnTo>
                  <a:pt x="71" y="6"/>
                </a:lnTo>
                <a:lnTo>
                  <a:pt x="72" y="6"/>
                </a:lnTo>
                <a:lnTo>
                  <a:pt x="74" y="6"/>
                </a:lnTo>
                <a:lnTo>
                  <a:pt x="76" y="6"/>
                </a:lnTo>
                <a:lnTo>
                  <a:pt x="80" y="6"/>
                </a:lnTo>
                <a:lnTo>
                  <a:pt x="80" y="8"/>
                </a:lnTo>
                <a:lnTo>
                  <a:pt x="81" y="8"/>
                </a:lnTo>
                <a:lnTo>
                  <a:pt x="83" y="9"/>
                </a:lnTo>
                <a:lnTo>
                  <a:pt x="85" y="11"/>
                </a:lnTo>
                <a:lnTo>
                  <a:pt x="85" y="13"/>
                </a:lnTo>
                <a:lnTo>
                  <a:pt x="87" y="13"/>
                </a:lnTo>
                <a:lnTo>
                  <a:pt x="87" y="15"/>
                </a:lnTo>
                <a:lnTo>
                  <a:pt x="87" y="17"/>
                </a:lnTo>
                <a:lnTo>
                  <a:pt x="89" y="18"/>
                </a:lnTo>
                <a:lnTo>
                  <a:pt x="89" y="20"/>
                </a:lnTo>
                <a:lnTo>
                  <a:pt x="87" y="20"/>
                </a:lnTo>
                <a:lnTo>
                  <a:pt x="85" y="20"/>
                </a:lnTo>
                <a:lnTo>
                  <a:pt x="83" y="20"/>
                </a:lnTo>
                <a:lnTo>
                  <a:pt x="83" y="18"/>
                </a:lnTo>
                <a:lnTo>
                  <a:pt x="81" y="17"/>
                </a:lnTo>
                <a:lnTo>
                  <a:pt x="81" y="15"/>
                </a:lnTo>
                <a:lnTo>
                  <a:pt x="80" y="13"/>
                </a:lnTo>
                <a:lnTo>
                  <a:pt x="78" y="13"/>
                </a:lnTo>
                <a:lnTo>
                  <a:pt x="76" y="11"/>
                </a:lnTo>
                <a:lnTo>
                  <a:pt x="74" y="11"/>
                </a:lnTo>
                <a:lnTo>
                  <a:pt x="72" y="11"/>
                </a:lnTo>
                <a:lnTo>
                  <a:pt x="71" y="11"/>
                </a:lnTo>
                <a:lnTo>
                  <a:pt x="69" y="13"/>
                </a:lnTo>
                <a:lnTo>
                  <a:pt x="67" y="15"/>
                </a:lnTo>
                <a:lnTo>
                  <a:pt x="67" y="17"/>
                </a:lnTo>
                <a:lnTo>
                  <a:pt x="67" y="18"/>
                </a:lnTo>
                <a:lnTo>
                  <a:pt x="67" y="20"/>
                </a:lnTo>
                <a:lnTo>
                  <a:pt x="67" y="22"/>
                </a:lnTo>
                <a:lnTo>
                  <a:pt x="67" y="24"/>
                </a:lnTo>
                <a:lnTo>
                  <a:pt x="69" y="26"/>
                </a:lnTo>
                <a:lnTo>
                  <a:pt x="71" y="26"/>
                </a:lnTo>
                <a:lnTo>
                  <a:pt x="72" y="27"/>
                </a:lnTo>
                <a:lnTo>
                  <a:pt x="74" y="27"/>
                </a:lnTo>
                <a:lnTo>
                  <a:pt x="76" y="27"/>
                </a:lnTo>
                <a:lnTo>
                  <a:pt x="78" y="29"/>
                </a:lnTo>
                <a:lnTo>
                  <a:pt x="81" y="31"/>
                </a:lnTo>
                <a:lnTo>
                  <a:pt x="83" y="31"/>
                </a:lnTo>
                <a:lnTo>
                  <a:pt x="85" y="33"/>
                </a:lnTo>
                <a:lnTo>
                  <a:pt x="87" y="33"/>
                </a:lnTo>
                <a:lnTo>
                  <a:pt x="87" y="35"/>
                </a:lnTo>
                <a:lnTo>
                  <a:pt x="89" y="38"/>
                </a:lnTo>
                <a:lnTo>
                  <a:pt x="89" y="42"/>
                </a:lnTo>
                <a:lnTo>
                  <a:pt x="89" y="44"/>
                </a:lnTo>
                <a:lnTo>
                  <a:pt x="89" y="46"/>
                </a:lnTo>
                <a:lnTo>
                  <a:pt x="89" y="47"/>
                </a:lnTo>
                <a:lnTo>
                  <a:pt x="89" y="49"/>
                </a:lnTo>
                <a:lnTo>
                  <a:pt x="89" y="51"/>
                </a:lnTo>
                <a:lnTo>
                  <a:pt x="87" y="51"/>
                </a:lnTo>
                <a:lnTo>
                  <a:pt x="87" y="53"/>
                </a:lnTo>
                <a:lnTo>
                  <a:pt x="85" y="55"/>
                </a:lnTo>
                <a:lnTo>
                  <a:pt x="83" y="56"/>
                </a:lnTo>
                <a:lnTo>
                  <a:pt x="81" y="56"/>
                </a:lnTo>
                <a:lnTo>
                  <a:pt x="80" y="56"/>
                </a:lnTo>
                <a:lnTo>
                  <a:pt x="76" y="58"/>
                </a:lnTo>
                <a:lnTo>
                  <a:pt x="74" y="58"/>
                </a:lnTo>
                <a:lnTo>
                  <a:pt x="72" y="58"/>
                </a:lnTo>
                <a:lnTo>
                  <a:pt x="71" y="56"/>
                </a:lnTo>
                <a:lnTo>
                  <a:pt x="69" y="56"/>
                </a:lnTo>
                <a:lnTo>
                  <a:pt x="67" y="56"/>
                </a:lnTo>
                <a:lnTo>
                  <a:pt x="67" y="55"/>
                </a:lnTo>
                <a:lnTo>
                  <a:pt x="65" y="55"/>
                </a:lnTo>
                <a:lnTo>
                  <a:pt x="65" y="53"/>
                </a:lnTo>
                <a:lnTo>
                  <a:pt x="63" y="53"/>
                </a:lnTo>
                <a:lnTo>
                  <a:pt x="63" y="51"/>
                </a:lnTo>
                <a:lnTo>
                  <a:pt x="62" y="49"/>
                </a:lnTo>
                <a:lnTo>
                  <a:pt x="62" y="47"/>
                </a:lnTo>
                <a:lnTo>
                  <a:pt x="62" y="46"/>
                </a:lnTo>
                <a:lnTo>
                  <a:pt x="60" y="44"/>
                </a:lnTo>
                <a:lnTo>
                  <a:pt x="60" y="42"/>
                </a:lnTo>
                <a:lnTo>
                  <a:pt x="62" y="42"/>
                </a:lnTo>
                <a:lnTo>
                  <a:pt x="63" y="42"/>
                </a:lnTo>
                <a:lnTo>
                  <a:pt x="65" y="42"/>
                </a:lnTo>
                <a:close/>
                <a:moveTo>
                  <a:pt x="101" y="58"/>
                </a:moveTo>
                <a:lnTo>
                  <a:pt x="99" y="58"/>
                </a:lnTo>
                <a:lnTo>
                  <a:pt x="98" y="58"/>
                </a:lnTo>
                <a:lnTo>
                  <a:pt x="96" y="58"/>
                </a:lnTo>
                <a:lnTo>
                  <a:pt x="96" y="46"/>
                </a:lnTo>
                <a:lnTo>
                  <a:pt x="96" y="33"/>
                </a:lnTo>
                <a:lnTo>
                  <a:pt x="96" y="20"/>
                </a:lnTo>
                <a:lnTo>
                  <a:pt x="96" y="8"/>
                </a:lnTo>
                <a:lnTo>
                  <a:pt x="98" y="8"/>
                </a:lnTo>
                <a:lnTo>
                  <a:pt x="99" y="8"/>
                </a:lnTo>
                <a:lnTo>
                  <a:pt x="101" y="8"/>
                </a:lnTo>
                <a:lnTo>
                  <a:pt x="101" y="20"/>
                </a:lnTo>
                <a:lnTo>
                  <a:pt x="101" y="33"/>
                </a:lnTo>
                <a:lnTo>
                  <a:pt x="101" y="46"/>
                </a:lnTo>
                <a:lnTo>
                  <a:pt x="101" y="58"/>
                </a:lnTo>
                <a:close/>
                <a:moveTo>
                  <a:pt x="108" y="33"/>
                </a:moveTo>
                <a:lnTo>
                  <a:pt x="108" y="31"/>
                </a:lnTo>
                <a:lnTo>
                  <a:pt x="108" y="29"/>
                </a:lnTo>
                <a:lnTo>
                  <a:pt x="108" y="27"/>
                </a:lnTo>
                <a:lnTo>
                  <a:pt x="110" y="24"/>
                </a:lnTo>
                <a:lnTo>
                  <a:pt x="112" y="22"/>
                </a:lnTo>
                <a:lnTo>
                  <a:pt x="114" y="20"/>
                </a:lnTo>
                <a:lnTo>
                  <a:pt x="114" y="18"/>
                </a:lnTo>
                <a:lnTo>
                  <a:pt x="116" y="17"/>
                </a:lnTo>
                <a:lnTo>
                  <a:pt x="117" y="15"/>
                </a:lnTo>
                <a:lnTo>
                  <a:pt x="119" y="13"/>
                </a:lnTo>
                <a:lnTo>
                  <a:pt x="121" y="13"/>
                </a:lnTo>
                <a:lnTo>
                  <a:pt x="123" y="11"/>
                </a:lnTo>
                <a:lnTo>
                  <a:pt x="126" y="11"/>
                </a:lnTo>
                <a:lnTo>
                  <a:pt x="128" y="9"/>
                </a:lnTo>
                <a:lnTo>
                  <a:pt x="132" y="9"/>
                </a:lnTo>
                <a:lnTo>
                  <a:pt x="134" y="9"/>
                </a:lnTo>
                <a:lnTo>
                  <a:pt x="137" y="9"/>
                </a:lnTo>
                <a:lnTo>
                  <a:pt x="141" y="11"/>
                </a:lnTo>
                <a:lnTo>
                  <a:pt x="145" y="11"/>
                </a:lnTo>
                <a:lnTo>
                  <a:pt x="146" y="15"/>
                </a:lnTo>
                <a:lnTo>
                  <a:pt x="150" y="17"/>
                </a:lnTo>
                <a:lnTo>
                  <a:pt x="152" y="18"/>
                </a:lnTo>
                <a:lnTo>
                  <a:pt x="154" y="22"/>
                </a:lnTo>
                <a:lnTo>
                  <a:pt x="155" y="24"/>
                </a:lnTo>
                <a:lnTo>
                  <a:pt x="157" y="27"/>
                </a:lnTo>
                <a:lnTo>
                  <a:pt x="159" y="31"/>
                </a:lnTo>
                <a:lnTo>
                  <a:pt x="159" y="35"/>
                </a:lnTo>
                <a:lnTo>
                  <a:pt x="159" y="38"/>
                </a:lnTo>
                <a:lnTo>
                  <a:pt x="159" y="40"/>
                </a:lnTo>
                <a:lnTo>
                  <a:pt x="159" y="44"/>
                </a:lnTo>
                <a:lnTo>
                  <a:pt x="157" y="46"/>
                </a:lnTo>
                <a:lnTo>
                  <a:pt x="157" y="47"/>
                </a:lnTo>
                <a:lnTo>
                  <a:pt x="155" y="51"/>
                </a:lnTo>
                <a:lnTo>
                  <a:pt x="155" y="53"/>
                </a:lnTo>
                <a:lnTo>
                  <a:pt x="154" y="55"/>
                </a:lnTo>
                <a:lnTo>
                  <a:pt x="152" y="56"/>
                </a:lnTo>
                <a:lnTo>
                  <a:pt x="150" y="58"/>
                </a:lnTo>
                <a:lnTo>
                  <a:pt x="148" y="60"/>
                </a:lnTo>
                <a:lnTo>
                  <a:pt x="145" y="60"/>
                </a:lnTo>
                <a:lnTo>
                  <a:pt x="143" y="62"/>
                </a:lnTo>
                <a:lnTo>
                  <a:pt x="141" y="62"/>
                </a:lnTo>
                <a:lnTo>
                  <a:pt x="139" y="62"/>
                </a:lnTo>
                <a:lnTo>
                  <a:pt x="136" y="62"/>
                </a:lnTo>
                <a:lnTo>
                  <a:pt x="134" y="62"/>
                </a:lnTo>
                <a:lnTo>
                  <a:pt x="132" y="62"/>
                </a:lnTo>
                <a:lnTo>
                  <a:pt x="128" y="60"/>
                </a:lnTo>
                <a:lnTo>
                  <a:pt x="126" y="60"/>
                </a:lnTo>
                <a:lnTo>
                  <a:pt x="125" y="60"/>
                </a:lnTo>
                <a:lnTo>
                  <a:pt x="123" y="58"/>
                </a:lnTo>
                <a:lnTo>
                  <a:pt x="119" y="56"/>
                </a:lnTo>
                <a:lnTo>
                  <a:pt x="117" y="55"/>
                </a:lnTo>
                <a:lnTo>
                  <a:pt x="116" y="53"/>
                </a:lnTo>
                <a:lnTo>
                  <a:pt x="116" y="51"/>
                </a:lnTo>
                <a:lnTo>
                  <a:pt x="114" y="49"/>
                </a:lnTo>
                <a:lnTo>
                  <a:pt x="112" y="47"/>
                </a:lnTo>
                <a:lnTo>
                  <a:pt x="110" y="44"/>
                </a:lnTo>
                <a:lnTo>
                  <a:pt x="108" y="42"/>
                </a:lnTo>
                <a:lnTo>
                  <a:pt x="108" y="38"/>
                </a:lnTo>
                <a:lnTo>
                  <a:pt x="108" y="37"/>
                </a:lnTo>
                <a:lnTo>
                  <a:pt x="108" y="33"/>
                </a:lnTo>
                <a:close/>
                <a:moveTo>
                  <a:pt x="114" y="35"/>
                </a:moveTo>
                <a:lnTo>
                  <a:pt x="114" y="37"/>
                </a:lnTo>
                <a:lnTo>
                  <a:pt x="114" y="40"/>
                </a:lnTo>
                <a:lnTo>
                  <a:pt x="114" y="42"/>
                </a:lnTo>
                <a:lnTo>
                  <a:pt x="116" y="44"/>
                </a:lnTo>
                <a:lnTo>
                  <a:pt x="116" y="46"/>
                </a:lnTo>
                <a:lnTo>
                  <a:pt x="117" y="47"/>
                </a:lnTo>
                <a:lnTo>
                  <a:pt x="119" y="49"/>
                </a:lnTo>
                <a:lnTo>
                  <a:pt x="121" y="51"/>
                </a:lnTo>
                <a:lnTo>
                  <a:pt x="121" y="53"/>
                </a:lnTo>
                <a:lnTo>
                  <a:pt x="123" y="53"/>
                </a:lnTo>
                <a:lnTo>
                  <a:pt x="125" y="55"/>
                </a:lnTo>
                <a:lnTo>
                  <a:pt x="126" y="55"/>
                </a:lnTo>
                <a:lnTo>
                  <a:pt x="128" y="56"/>
                </a:lnTo>
                <a:lnTo>
                  <a:pt x="130" y="56"/>
                </a:lnTo>
                <a:lnTo>
                  <a:pt x="132" y="56"/>
                </a:lnTo>
                <a:lnTo>
                  <a:pt x="134" y="58"/>
                </a:lnTo>
                <a:lnTo>
                  <a:pt x="136" y="58"/>
                </a:lnTo>
                <a:lnTo>
                  <a:pt x="137" y="56"/>
                </a:lnTo>
                <a:lnTo>
                  <a:pt x="139" y="56"/>
                </a:lnTo>
                <a:lnTo>
                  <a:pt x="141" y="56"/>
                </a:lnTo>
                <a:lnTo>
                  <a:pt x="143" y="56"/>
                </a:lnTo>
                <a:lnTo>
                  <a:pt x="145" y="55"/>
                </a:lnTo>
                <a:lnTo>
                  <a:pt x="146" y="55"/>
                </a:lnTo>
                <a:lnTo>
                  <a:pt x="146" y="53"/>
                </a:lnTo>
                <a:lnTo>
                  <a:pt x="148" y="53"/>
                </a:lnTo>
                <a:lnTo>
                  <a:pt x="150" y="51"/>
                </a:lnTo>
                <a:lnTo>
                  <a:pt x="152" y="49"/>
                </a:lnTo>
                <a:lnTo>
                  <a:pt x="152" y="47"/>
                </a:lnTo>
                <a:lnTo>
                  <a:pt x="154" y="44"/>
                </a:lnTo>
                <a:lnTo>
                  <a:pt x="154" y="42"/>
                </a:lnTo>
                <a:lnTo>
                  <a:pt x="155" y="40"/>
                </a:lnTo>
                <a:lnTo>
                  <a:pt x="155" y="37"/>
                </a:lnTo>
                <a:lnTo>
                  <a:pt x="154" y="35"/>
                </a:lnTo>
                <a:lnTo>
                  <a:pt x="154" y="31"/>
                </a:lnTo>
                <a:lnTo>
                  <a:pt x="154" y="29"/>
                </a:lnTo>
                <a:lnTo>
                  <a:pt x="152" y="26"/>
                </a:lnTo>
                <a:lnTo>
                  <a:pt x="150" y="24"/>
                </a:lnTo>
                <a:lnTo>
                  <a:pt x="148" y="20"/>
                </a:lnTo>
                <a:lnTo>
                  <a:pt x="146" y="18"/>
                </a:lnTo>
                <a:lnTo>
                  <a:pt x="145" y="17"/>
                </a:lnTo>
                <a:lnTo>
                  <a:pt x="141" y="17"/>
                </a:lnTo>
                <a:lnTo>
                  <a:pt x="139" y="15"/>
                </a:lnTo>
                <a:lnTo>
                  <a:pt x="137" y="15"/>
                </a:lnTo>
                <a:lnTo>
                  <a:pt x="134" y="15"/>
                </a:lnTo>
                <a:lnTo>
                  <a:pt x="132" y="15"/>
                </a:lnTo>
                <a:lnTo>
                  <a:pt x="130" y="15"/>
                </a:lnTo>
                <a:lnTo>
                  <a:pt x="126" y="15"/>
                </a:lnTo>
                <a:lnTo>
                  <a:pt x="125" y="17"/>
                </a:lnTo>
                <a:lnTo>
                  <a:pt x="123" y="17"/>
                </a:lnTo>
                <a:lnTo>
                  <a:pt x="123" y="18"/>
                </a:lnTo>
                <a:lnTo>
                  <a:pt x="121" y="18"/>
                </a:lnTo>
                <a:lnTo>
                  <a:pt x="119" y="20"/>
                </a:lnTo>
                <a:lnTo>
                  <a:pt x="117" y="22"/>
                </a:lnTo>
                <a:lnTo>
                  <a:pt x="117" y="24"/>
                </a:lnTo>
                <a:lnTo>
                  <a:pt x="116" y="26"/>
                </a:lnTo>
                <a:lnTo>
                  <a:pt x="116" y="27"/>
                </a:lnTo>
                <a:lnTo>
                  <a:pt x="114" y="27"/>
                </a:lnTo>
                <a:lnTo>
                  <a:pt x="114" y="29"/>
                </a:lnTo>
                <a:lnTo>
                  <a:pt x="114" y="31"/>
                </a:lnTo>
                <a:lnTo>
                  <a:pt x="114" y="35"/>
                </a:lnTo>
                <a:close/>
                <a:moveTo>
                  <a:pt x="172" y="64"/>
                </a:moveTo>
                <a:lnTo>
                  <a:pt x="170" y="64"/>
                </a:lnTo>
                <a:lnTo>
                  <a:pt x="168" y="64"/>
                </a:lnTo>
                <a:lnTo>
                  <a:pt x="168" y="49"/>
                </a:lnTo>
                <a:lnTo>
                  <a:pt x="168" y="37"/>
                </a:lnTo>
                <a:lnTo>
                  <a:pt x="168" y="26"/>
                </a:lnTo>
                <a:lnTo>
                  <a:pt x="168" y="13"/>
                </a:lnTo>
                <a:lnTo>
                  <a:pt x="170" y="13"/>
                </a:lnTo>
                <a:lnTo>
                  <a:pt x="172" y="13"/>
                </a:lnTo>
                <a:lnTo>
                  <a:pt x="173" y="13"/>
                </a:lnTo>
                <a:lnTo>
                  <a:pt x="177" y="18"/>
                </a:lnTo>
                <a:lnTo>
                  <a:pt x="181" y="24"/>
                </a:lnTo>
                <a:lnTo>
                  <a:pt x="184" y="29"/>
                </a:lnTo>
                <a:lnTo>
                  <a:pt x="188" y="35"/>
                </a:lnTo>
                <a:lnTo>
                  <a:pt x="191" y="40"/>
                </a:lnTo>
                <a:lnTo>
                  <a:pt x="195" y="46"/>
                </a:lnTo>
                <a:lnTo>
                  <a:pt x="197" y="51"/>
                </a:lnTo>
                <a:lnTo>
                  <a:pt x="200" y="58"/>
                </a:lnTo>
                <a:lnTo>
                  <a:pt x="200" y="47"/>
                </a:lnTo>
                <a:lnTo>
                  <a:pt x="200" y="37"/>
                </a:lnTo>
                <a:lnTo>
                  <a:pt x="200" y="26"/>
                </a:lnTo>
                <a:lnTo>
                  <a:pt x="200" y="15"/>
                </a:lnTo>
                <a:lnTo>
                  <a:pt x="202" y="15"/>
                </a:lnTo>
                <a:lnTo>
                  <a:pt x="204" y="15"/>
                </a:lnTo>
                <a:lnTo>
                  <a:pt x="206" y="15"/>
                </a:lnTo>
                <a:lnTo>
                  <a:pt x="206" y="27"/>
                </a:lnTo>
                <a:lnTo>
                  <a:pt x="206" y="40"/>
                </a:lnTo>
                <a:lnTo>
                  <a:pt x="206" y="53"/>
                </a:lnTo>
                <a:lnTo>
                  <a:pt x="206" y="65"/>
                </a:lnTo>
                <a:lnTo>
                  <a:pt x="204" y="65"/>
                </a:lnTo>
                <a:lnTo>
                  <a:pt x="202" y="65"/>
                </a:lnTo>
                <a:lnTo>
                  <a:pt x="200" y="65"/>
                </a:lnTo>
                <a:lnTo>
                  <a:pt x="197" y="60"/>
                </a:lnTo>
                <a:lnTo>
                  <a:pt x="195" y="55"/>
                </a:lnTo>
                <a:lnTo>
                  <a:pt x="191" y="47"/>
                </a:lnTo>
                <a:lnTo>
                  <a:pt x="188" y="42"/>
                </a:lnTo>
                <a:lnTo>
                  <a:pt x="182" y="37"/>
                </a:lnTo>
                <a:lnTo>
                  <a:pt x="179" y="31"/>
                </a:lnTo>
                <a:lnTo>
                  <a:pt x="175" y="26"/>
                </a:lnTo>
                <a:lnTo>
                  <a:pt x="172" y="18"/>
                </a:lnTo>
                <a:lnTo>
                  <a:pt x="172" y="29"/>
                </a:lnTo>
                <a:lnTo>
                  <a:pt x="172" y="42"/>
                </a:lnTo>
                <a:lnTo>
                  <a:pt x="172" y="53"/>
                </a:lnTo>
                <a:lnTo>
                  <a:pt x="172" y="64"/>
                </a:lnTo>
                <a:close/>
                <a:moveTo>
                  <a:pt x="217" y="67"/>
                </a:moveTo>
                <a:lnTo>
                  <a:pt x="217" y="55"/>
                </a:lnTo>
                <a:lnTo>
                  <a:pt x="217" y="40"/>
                </a:lnTo>
                <a:lnTo>
                  <a:pt x="217" y="27"/>
                </a:lnTo>
                <a:lnTo>
                  <a:pt x="217" y="17"/>
                </a:lnTo>
                <a:lnTo>
                  <a:pt x="220" y="17"/>
                </a:lnTo>
                <a:lnTo>
                  <a:pt x="224" y="17"/>
                </a:lnTo>
                <a:lnTo>
                  <a:pt x="226" y="17"/>
                </a:lnTo>
                <a:lnTo>
                  <a:pt x="229" y="17"/>
                </a:lnTo>
                <a:lnTo>
                  <a:pt x="233" y="17"/>
                </a:lnTo>
                <a:lnTo>
                  <a:pt x="237" y="17"/>
                </a:lnTo>
                <a:lnTo>
                  <a:pt x="240" y="17"/>
                </a:lnTo>
                <a:lnTo>
                  <a:pt x="242" y="17"/>
                </a:lnTo>
                <a:lnTo>
                  <a:pt x="242" y="18"/>
                </a:lnTo>
                <a:lnTo>
                  <a:pt x="242" y="20"/>
                </a:lnTo>
                <a:lnTo>
                  <a:pt x="242" y="22"/>
                </a:lnTo>
                <a:lnTo>
                  <a:pt x="240" y="22"/>
                </a:lnTo>
                <a:lnTo>
                  <a:pt x="237" y="22"/>
                </a:lnTo>
                <a:lnTo>
                  <a:pt x="235" y="22"/>
                </a:lnTo>
                <a:lnTo>
                  <a:pt x="231" y="20"/>
                </a:lnTo>
                <a:lnTo>
                  <a:pt x="229" y="20"/>
                </a:lnTo>
                <a:lnTo>
                  <a:pt x="226" y="20"/>
                </a:lnTo>
                <a:lnTo>
                  <a:pt x="224" y="20"/>
                </a:lnTo>
                <a:lnTo>
                  <a:pt x="222" y="20"/>
                </a:lnTo>
                <a:lnTo>
                  <a:pt x="222" y="26"/>
                </a:lnTo>
                <a:lnTo>
                  <a:pt x="222" y="29"/>
                </a:lnTo>
                <a:lnTo>
                  <a:pt x="220" y="35"/>
                </a:lnTo>
                <a:lnTo>
                  <a:pt x="220" y="38"/>
                </a:lnTo>
                <a:lnTo>
                  <a:pt x="224" y="38"/>
                </a:lnTo>
                <a:lnTo>
                  <a:pt x="226" y="40"/>
                </a:lnTo>
                <a:lnTo>
                  <a:pt x="229" y="40"/>
                </a:lnTo>
                <a:lnTo>
                  <a:pt x="231" y="40"/>
                </a:lnTo>
                <a:lnTo>
                  <a:pt x="233" y="40"/>
                </a:lnTo>
                <a:lnTo>
                  <a:pt x="237" y="40"/>
                </a:lnTo>
                <a:lnTo>
                  <a:pt x="238" y="40"/>
                </a:lnTo>
                <a:lnTo>
                  <a:pt x="242" y="40"/>
                </a:lnTo>
                <a:lnTo>
                  <a:pt x="242" y="42"/>
                </a:lnTo>
                <a:lnTo>
                  <a:pt x="242" y="44"/>
                </a:lnTo>
                <a:lnTo>
                  <a:pt x="242" y="46"/>
                </a:lnTo>
                <a:lnTo>
                  <a:pt x="238" y="44"/>
                </a:lnTo>
                <a:lnTo>
                  <a:pt x="237" y="44"/>
                </a:lnTo>
                <a:lnTo>
                  <a:pt x="233" y="44"/>
                </a:lnTo>
                <a:lnTo>
                  <a:pt x="231" y="44"/>
                </a:lnTo>
                <a:lnTo>
                  <a:pt x="229" y="44"/>
                </a:lnTo>
                <a:lnTo>
                  <a:pt x="226" y="44"/>
                </a:lnTo>
                <a:lnTo>
                  <a:pt x="224" y="44"/>
                </a:lnTo>
                <a:lnTo>
                  <a:pt x="222" y="44"/>
                </a:lnTo>
                <a:lnTo>
                  <a:pt x="222" y="47"/>
                </a:lnTo>
                <a:lnTo>
                  <a:pt x="222" y="53"/>
                </a:lnTo>
                <a:lnTo>
                  <a:pt x="220" y="58"/>
                </a:lnTo>
                <a:lnTo>
                  <a:pt x="220" y="62"/>
                </a:lnTo>
                <a:lnTo>
                  <a:pt x="224" y="62"/>
                </a:lnTo>
                <a:lnTo>
                  <a:pt x="226" y="64"/>
                </a:lnTo>
                <a:lnTo>
                  <a:pt x="229" y="64"/>
                </a:lnTo>
                <a:lnTo>
                  <a:pt x="231" y="64"/>
                </a:lnTo>
                <a:lnTo>
                  <a:pt x="235" y="64"/>
                </a:lnTo>
                <a:lnTo>
                  <a:pt x="237" y="64"/>
                </a:lnTo>
                <a:lnTo>
                  <a:pt x="240" y="64"/>
                </a:lnTo>
                <a:lnTo>
                  <a:pt x="242" y="64"/>
                </a:lnTo>
                <a:lnTo>
                  <a:pt x="242" y="65"/>
                </a:lnTo>
                <a:lnTo>
                  <a:pt x="242" y="67"/>
                </a:lnTo>
                <a:lnTo>
                  <a:pt x="240" y="67"/>
                </a:lnTo>
                <a:lnTo>
                  <a:pt x="237" y="67"/>
                </a:lnTo>
                <a:lnTo>
                  <a:pt x="233" y="67"/>
                </a:lnTo>
                <a:lnTo>
                  <a:pt x="229" y="67"/>
                </a:lnTo>
                <a:lnTo>
                  <a:pt x="226" y="67"/>
                </a:lnTo>
                <a:lnTo>
                  <a:pt x="222" y="67"/>
                </a:lnTo>
                <a:lnTo>
                  <a:pt x="220" y="67"/>
                </a:lnTo>
                <a:lnTo>
                  <a:pt x="217" y="67"/>
                </a:lnTo>
                <a:close/>
                <a:moveTo>
                  <a:pt x="258" y="69"/>
                </a:moveTo>
                <a:lnTo>
                  <a:pt x="258" y="58"/>
                </a:lnTo>
                <a:lnTo>
                  <a:pt x="258" y="46"/>
                </a:lnTo>
                <a:lnTo>
                  <a:pt x="258" y="35"/>
                </a:lnTo>
                <a:lnTo>
                  <a:pt x="258" y="24"/>
                </a:lnTo>
                <a:lnTo>
                  <a:pt x="255" y="24"/>
                </a:lnTo>
                <a:lnTo>
                  <a:pt x="253" y="24"/>
                </a:lnTo>
                <a:lnTo>
                  <a:pt x="249" y="24"/>
                </a:lnTo>
                <a:lnTo>
                  <a:pt x="247" y="24"/>
                </a:lnTo>
                <a:lnTo>
                  <a:pt x="247" y="22"/>
                </a:lnTo>
                <a:lnTo>
                  <a:pt x="247" y="20"/>
                </a:lnTo>
                <a:lnTo>
                  <a:pt x="247" y="18"/>
                </a:lnTo>
                <a:lnTo>
                  <a:pt x="251" y="18"/>
                </a:lnTo>
                <a:lnTo>
                  <a:pt x="255" y="18"/>
                </a:lnTo>
                <a:lnTo>
                  <a:pt x="256" y="18"/>
                </a:lnTo>
                <a:lnTo>
                  <a:pt x="260" y="18"/>
                </a:lnTo>
                <a:lnTo>
                  <a:pt x="264" y="18"/>
                </a:lnTo>
                <a:lnTo>
                  <a:pt x="267" y="18"/>
                </a:lnTo>
                <a:lnTo>
                  <a:pt x="271" y="20"/>
                </a:lnTo>
                <a:lnTo>
                  <a:pt x="274" y="20"/>
                </a:lnTo>
                <a:lnTo>
                  <a:pt x="274" y="22"/>
                </a:lnTo>
                <a:lnTo>
                  <a:pt x="274" y="24"/>
                </a:lnTo>
                <a:lnTo>
                  <a:pt x="271" y="24"/>
                </a:lnTo>
                <a:lnTo>
                  <a:pt x="269" y="24"/>
                </a:lnTo>
                <a:lnTo>
                  <a:pt x="265" y="24"/>
                </a:lnTo>
                <a:lnTo>
                  <a:pt x="264" y="24"/>
                </a:lnTo>
                <a:lnTo>
                  <a:pt x="264" y="35"/>
                </a:lnTo>
                <a:lnTo>
                  <a:pt x="264" y="47"/>
                </a:lnTo>
                <a:lnTo>
                  <a:pt x="264" y="58"/>
                </a:lnTo>
                <a:lnTo>
                  <a:pt x="264" y="69"/>
                </a:lnTo>
                <a:lnTo>
                  <a:pt x="262" y="69"/>
                </a:lnTo>
                <a:lnTo>
                  <a:pt x="260" y="69"/>
                </a:lnTo>
                <a:lnTo>
                  <a:pt x="258" y="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59" name="Freeform 199"/>
          <p:cNvSpPr>
            <a:spLocks noEditPoints="1"/>
          </p:cNvSpPr>
          <p:nvPr/>
        </p:nvSpPr>
        <p:spPr bwMode="auto">
          <a:xfrm>
            <a:off x="3009900" y="2344738"/>
            <a:ext cx="434975" cy="107950"/>
          </a:xfrm>
          <a:custGeom>
            <a:avLst/>
            <a:gdLst>
              <a:gd name="T0" fmla="*/ 2520950 w 274"/>
              <a:gd name="T1" fmla="*/ 17640300 h 68"/>
              <a:gd name="T2" fmla="*/ 30241875 w 274"/>
              <a:gd name="T3" fmla="*/ 57962800 h 68"/>
              <a:gd name="T4" fmla="*/ 75604688 w 274"/>
              <a:gd name="T5" fmla="*/ 63003113 h 68"/>
              <a:gd name="T6" fmla="*/ 103325613 w 274"/>
              <a:gd name="T7" fmla="*/ 27720925 h 68"/>
              <a:gd name="T8" fmla="*/ 57962800 w 274"/>
              <a:gd name="T9" fmla="*/ 131048125 h 68"/>
              <a:gd name="T10" fmla="*/ 120967500 w 274"/>
              <a:gd name="T11" fmla="*/ 73083738 h 68"/>
              <a:gd name="T12" fmla="*/ 136088438 w 274"/>
              <a:gd name="T13" fmla="*/ 103325613 h 68"/>
              <a:gd name="T14" fmla="*/ 176410938 w 274"/>
              <a:gd name="T15" fmla="*/ 126007813 h 68"/>
              <a:gd name="T16" fmla="*/ 209172175 w 274"/>
              <a:gd name="T17" fmla="*/ 118446550 h 68"/>
              <a:gd name="T18" fmla="*/ 204131863 w 274"/>
              <a:gd name="T19" fmla="*/ 90725625 h 68"/>
              <a:gd name="T20" fmla="*/ 166330313 w 274"/>
              <a:gd name="T21" fmla="*/ 73083738 h 68"/>
              <a:gd name="T22" fmla="*/ 158769050 w 274"/>
              <a:gd name="T23" fmla="*/ 27720925 h 68"/>
              <a:gd name="T24" fmla="*/ 199091550 w 274"/>
              <a:gd name="T25" fmla="*/ 12599988 h 68"/>
              <a:gd name="T26" fmla="*/ 221773750 w 274"/>
              <a:gd name="T27" fmla="*/ 40322500 h 68"/>
              <a:gd name="T28" fmla="*/ 204131863 w 274"/>
              <a:gd name="T29" fmla="*/ 35282188 h 68"/>
              <a:gd name="T30" fmla="*/ 171370625 w 274"/>
              <a:gd name="T31" fmla="*/ 27720925 h 68"/>
              <a:gd name="T32" fmla="*/ 176410938 w 274"/>
              <a:gd name="T33" fmla="*/ 63003113 h 68"/>
              <a:gd name="T34" fmla="*/ 216733438 w 274"/>
              <a:gd name="T35" fmla="*/ 85685313 h 68"/>
              <a:gd name="T36" fmla="*/ 221773750 w 274"/>
              <a:gd name="T37" fmla="*/ 123486863 h 68"/>
              <a:gd name="T38" fmla="*/ 189010925 w 274"/>
              <a:gd name="T39" fmla="*/ 141128750 h 68"/>
              <a:gd name="T40" fmla="*/ 163810950 w 274"/>
              <a:gd name="T41" fmla="*/ 131048125 h 68"/>
              <a:gd name="T42" fmla="*/ 163810950 w 274"/>
              <a:gd name="T43" fmla="*/ 103325613 h 68"/>
              <a:gd name="T44" fmla="*/ 239414050 w 274"/>
              <a:gd name="T45" fmla="*/ 17640300 h 68"/>
              <a:gd name="T46" fmla="*/ 272176875 w 274"/>
              <a:gd name="T47" fmla="*/ 80645000 h 68"/>
              <a:gd name="T48" fmla="*/ 289817175 w 274"/>
              <a:gd name="T49" fmla="*/ 40322500 h 68"/>
              <a:gd name="T50" fmla="*/ 335181575 w 274"/>
              <a:gd name="T51" fmla="*/ 22680613 h 68"/>
              <a:gd name="T52" fmla="*/ 390623425 w 274"/>
              <a:gd name="T53" fmla="*/ 57962800 h 68"/>
              <a:gd name="T54" fmla="*/ 395663738 w 274"/>
              <a:gd name="T55" fmla="*/ 118446550 h 68"/>
              <a:gd name="T56" fmla="*/ 357862188 w 274"/>
              <a:gd name="T57" fmla="*/ 148688425 h 68"/>
              <a:gd name="T58" fmla="*/ 312499375 w 274"/>
              <a:gd name="T59" fmla="*/ 146169063 h 68"/>
              <a:gd name="T60" fmla="*/ 279736550 w 274"/>
              <a:gd name="T61" fmla="*/ 108365925 h 68"/>
              <a:gd name="T62" fmla="*/ 284776863 w 274"/>
              <a:gd name="T63" fmla="*/ 103325613 h 68"/>
              <a:gd name="T64" fmla="*/ 317539688 w 274"/>
              <a:gd name="T65" fmla="*/ 136088438 h 68"/>
              <a:gd name="T66" fmla="*/ 352821875 w 274"/>
              <a:gd name="T67" fmla="*/ 141128750 h 68"/>
              <a:gd name="T68" fmla="*/ 385583113 w 274"/>
              <a:gd name="T69" fmla="*/ 118446550 h 68"/>
              <a:gd name="T70" fmla="*/ 380542800 w 274"/>
              <a:gd name="T71" fmla="*/ 63003113 h 68"/>
              <a:gd name="T72" fmla="*/ 335181575 w 274"/>
              <a:gd name="T73" fmla="*/ 35282188 h 68"/>
              <a:gd name="T74" fmla="*/ 299897800 w 274"/>
              <a:gd name="T75" fmla="*/ 50403125 h 68"/>
              <a:gd name="T76" fmla="*/ 430945925 w 274"/>
              <a:gd name="T77" fmla="*/ 158769050 h 68"/>
              <a:gd name="T78" fmla="*/ 420865300 w 274"/>
              <a:gd name="T79" fmla="*/ 27720925 h 68"/>
              <a:gd name="T80" fmla="*/ 481349050 w 274"/>
              <a:gd name="T81" fmla="*/ 100806250 h 68"/>
              <a:gd name="T82" fmla="*/ 509071563 w 274"/>
              <a:gd name="T83" fmla="*/ 35282188 h 68"/>
              <a:gd name="T84" fmla="*/ 509071563 w 274"/>
              <a:gd name="T85" fmla="*/ 163810950 h 68"/>
              <a:gd name="T86" fmla="*/ 441026550 w 274"/>
              <a:gd name="T87" fmla="*/ 57962800 h 68"/>
              <a:gd name="T88" fmla="*/ 544353750 w 274"/>
              <a:gd name="T89" fmla="*/ 100806250 h 68"/>
              <a:gd name="T90" fmla="*/ 594756875 w 274"/>
              <a:gd name="T91" fmla="*/ 40322500 h 68"/>
              <a:gd name="T92" fmla="*/ 589716563 w 274"/>
              <a:gd name="T93" fmla="*/ 52922488 h 68"/>
              <a:gd name="T94" fmla="*/ 554434375 w 274"/>
              <a:gd name="T95" fmla="*/ 85685313 h 68"/>
              <a:gd name="T96" fmla="*/ 599797188 w 274"/>
              <a:gd name="T97" fmla="*/ 100806250 h 68"/>
              <a:gd name="T98" fmla="*/ 577114988 w 274"/>
              <a:gd name="T99" fmla="*/ 108365925 h 68"/>
              <a:gd name="T100" fmla="*/ 561994050 w 274"/>
              <a:gd name="T101" fmla="*/ 153728738 h 68"/>
              <a:gd name="T102" fmla="*/ 612397175 w 274"/>
              <a:gd name="T103" fmla="*/ 163810950 h 68"/>
              <a:gd name="T104" fmla="*/ 554434375 w 274"/>
              <a:gd name="T105" fmla="*/ 163810950 h 68"/>
              <a:gd name="T106" fmla="*/ 635079375 w 274"/>
              <a:gd name="T107" fmla="*/ 57962800 h 68"/>
              <a:gd name="T108" fmla="*/ 650200313 w 274"/>
              <a:gd name="T109" fmla="*/ 45362813 h 68"/>
              <a:gd name="T110" fmla="*/ 690522813 w 274"/>
              <a:gd name="T111" fmla="*/ 57962800 h 68"/>
              <a:gd name="T112" fmla="*/ 662801888 w 274"/>
              <a:gd name="T113" fmla="*/ 171370625 h 6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4"/>
              <a:gd name="T172" fmla="*/ 0 h 68"/>
              <a:gd name="T173" fmla="*/ 274 w 274"/>
              <a:gd name="T174" fmla="*/ 68 h 6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4" h="68">
                <a:moveTo>
                  <a:pt x="19" y="52"/>
                </a:moveTo>
                <a:lnTo>
                  <a:pt x="16" y="45"/>
                </a:lnTo>
                <a:lnTo>
                  <a:pt x="14" y="40"/>
                </a:lnTo>
                <a:lnTo>
                  <a:pt x="12" y="32"/>
                </a:lnTo>
                <a:lnTo>
                  <a:pt x="9" y="27"/>
                </a:lnTo>
                <a:lnTo>
                  <a:pt x="7" y="20"/>
                </a:lnTo>
                <a:lnTo>
                  <a:pt x="5" y="14"/>
                </a:lnTo>
                <a:lnTo>
                  <a:pt x="1" y="7"/>
                </a:lnTo>
                <a:lnTo>
                  <a:pt x="0" y="0"/>
                </a:lnTo>
                <a:lnTo>
                  <a:pt x="1" y="0"/>
                </a:lnTo>
                <a:lnTo>
                  <a:pt x="3" y="0"/>
                </a:lnTo>
                <a:lnTo>
                  <a:pt x="3" y="2"/>
                </a:lnTo>
                <a:lnTo>
                  <a:pt x="7" y="7"/>
                </a:lnTo>
                <a:lnTo>
                  <a:pt x="9" y="12"/>
                </a:lnTo>
                <a:lnTo>
                  <a:pt x="10" y="18"/>
                </a:lnTo>
                <a:lnTo>
                  <a:pt x="12" y="23"/>
                </a:lnTo>
                <a:lnTo>
                  <a:pt x="14" y="30"/>
                </a:lnTo>
                <a:lnTo>
                  <a:pt x="18" y="34"/>
                </a:lnTo>
                <a:lnTo>
                  <a:pt x="19" y="41"/>
                </a:lnTo>
                <a:lnTo>
                  <a:pt x="21" y="47"/>
                </a:lnTo>
                <a:lnTo>
                  <a:pt x="23" y="41"/>
                </a:lnTo>
                <a:lnTo>
                  <a:pt x="25" y="36"/>
                </a:lnTo>
                <a:lnTo>
                  <a:pt x="28" y="30"/>
                </a:lnTo>
                <a:lnTo>
                  <a:pt x="30" y="25"/>
                </a:lnTo>
                <a:lnTo>
                  <a:pt x="32" y="20"/>
                </a:lnTo>
                <a:lnTo>
                  <a:pt x="34" y="14"/>
                </a:lnTo>
                <a:lnTo>
                  <a:pt x="36" y="9"/>
                </a:lnTo>
                <a:lnTo>
                  <a:pt x="37" y="3"/>
                </a:lnTo>
                <a:lnTo>
                  <a:pt x="39" y="3"/>
                </a:lnTo>
                <a:lnTo>
                  <a:pt x="41" y="3"/>
                </a:lnTo>
                <a:lnTo>
                  <a:pt x="43" y="3"/>
                </a:lnTo>
                <a:lnTo>
                  <a:pt x="41" y="11"/>
                </a:lnTo>
                <a:lnTo>
                  <a:pt x="39" y="16"/>
                </a:lnTo>
                <a:lnTo>
                  <a:pt x="36" y="21"/>
                </a:lnTo>
                <a:lnTo>
                  <a:pt x="34" y="29"/>
                </a:lnTo>
                <a:lnTo>
                  <a:pt x="32" y="34"/>
                </a:lnTo>
                <a:lnTo>
                  <a:pt x="28" y="40"/>
                </a:lnTo>
                <a:lnTo>
                  <a:pt x="27" y="47"/>
                </a:lnTo>
                <a:lnTo>
                  <a:pt x="25" y="52"/>
                </a:lnTo>
                <a:lnTo>
                  <a:pt x="23" y="52"/>
                </a:lnTo>
                <a:lnTo>
                  <a:pt x="21" y="52"/>
                </a:lnTo>
                <a:lnTo>
                  <a:pt x="19" y="52"/>
                </a:lnTo>
                <a:close/>
                <a:moveTo>
                  <a:pt x="54" y="54"/>
                </a:moveTo>
                <a:lnTo>
                  <a:pt x="52" y="54"/>
                </a:lnTo>
                <a:lnTo>
                  <a:pt x="50" y="54"/>
                </a:lnTo>
                <a:lnTo>
                  <a:pt x="48" y="54"/>
                </a:lnTo>
                <a:lnTo>
                  <a:pt x="48" y="41"/>
                </a:lnTo>
                <a:lnTo>
                  <a:pt x="48" y="29"/>
                </a:lnTo>
                <a:lnTo>
                  <a:pt x="48" y="16"/>
                </a:lnTo>
                <a:lnTo>
                  <a:pt x="48" y="3"/>
                </a:lnTo>
                <a:lnTo>
                  <a:pt x="50" y="3"/>
                </a:lnTo>
                <a:lnTo>
                  <a:pt x="52" y="3"/>
                </a:lnTo>
                <a:lnTo>
                  <a:pt x="54" y="3"/>
                </a:lnTo>
                <a:lnTo>
                  <a:pt x="54" y="16"/>
                </a:lnTo>
                <a:lnTo>
                  <a:pt x="54" y="29"/>
                </a:lnTo>
                <a:lnTo>
                  <a:pt x="54" y="41"/>
                </a:lnTo>
                <a:lnTo>
                  <a:pt x="54" y="54"/>
                </a:lnTo>
                <a:close/>
                <a:moveTo>
                  <a:pt x="65" y="41"/>
                </a:moveTo>
                <a:lnTo>
                  <a:pt x="65" y="43"/>
                </a:lnTo>
                <a:lnTo>
                  <a:pt x="66" y="45"/>
                </a:lnTo>
                <a:lnTo>
                  <a:pt x="66" y="47"/>
                </a:lnTo>
                <a:lnTo>
                  <a:pt x="66" y="49"/>
                </a:lnTo>
                <a:lnTo>
                  <a:pt x="68" y="49"/>
                </a:lnTo>
                <a:lnTo>
                  <a:pt x="70" y="50"/>
                </a:lnTo>
                <a:lnTo>
                  <a:pt x="72" y="52"/>
                </a:lnTo>
                <a:lnTo>
                  <a:pt x="74" y="52"/>
                </a:lnTo>
                <a:lnTo>
                  <a:pt x="75" y="52"/>
                </a:lnTo>
                <a:lnTo>
                  <a:pt x="77" y="52"/>
                </a:lnTo>
                <a:lnTo>
                  <a:pt x="79" y="52"/>
                </a:lnTo>
                <a:lnTo>
                  <a:pt x="81" y="50"/>
                </a:lnTo>
                <a:lnTo>
                  <a:pt x="83" y="49"/>
                </a:lnTo>
                <a:lnTo>
                  <a:pt x="83" y="47"/>
                </a:lnTo>
                <a:lnTo>
                  <a:pt x="84" y="45"/>
                </a:lnTo>
                <a:lnTo>
                  <a:pt x="84" y="43"/>
                </a:lnTo>
                <a:lnTo>
                  <a:pt x="84" y="41"/>
                </a:lnTo>
                <a:lnTo>
                  <a:pt x="84" y="40"/>
                </a:lnTo>
                <a:lnTo>
                  <a:pt x="83" y="40"/>
                </a:lnTo>
                <a:lnTo>
                  <a:pt x="83" y="38"/>
                </a:lnTo>
                <a:lnTo>
                  <a:pt x="83" y="36"/>
                </a:lnTo>
                <a:lnTo>
                  <a:pt x="81" y="36"/>
                </a:lnTo>
                <a:lnTo>
                  <a:pt x="79" y="34"/>
                </a:lnTo>
                <a:lnTo>
                  <a:pt x="77" y="34"/>
                </a:lnTo>
                <a:lnTo>
                  <a:pt x="75" y="32"/>
                </a:lnTo>
                <a:lnTo>
                  <a:pt x="74" y="32"/>
                </a:lnTo>
                <a:lnTo>
                  <a:pt x="72" y="30"/>
                </a:lnTo>
                <a:lnTo>
                  <a:pt x="70" y="30"/>
                </a:lnTo>
                <a:lnTo>
                  <a:pt x="68" y="29"/>
                </a:lnTo>
                <a:lnTo>
                  <a:pt x="66" y="29"/>
                </a:lnTo>
                <a:lnTo>
                  <a:pt x="66" y="27"/>
                </a:lnTo>
                <a:lnTo>
                  <a:pt x="65" y="25"/>
                </a:lnTo>
                <a:lnTo>
                  <a:pt x="63" y="23"/>
                </a:lnTo>
                <a:lnTo>
                  <a:pt x="63" y="21"/>
                </a:lnTo>
                <a:lnTo>
                  <a:pt x="61" y="18"/>
                </a:lnTo>
                <a:lnTo>
                  <a:pt x="61" y="14"/>
                </a:lnTo>
                <a:lnTo>
                  <a:pt x="63" y="12"/>
                </a:lnTo>
                <a:lnTo>
                  <a:pt x="63" y="11"/>
                </a:lnTo>
                <a:lnTo>
                  <a:pt x="65" y="9"/>
                </a:lnTo>
                <a:lnTo>
                  <a:pt x="66" y="7"/>
                </a:lnTo>
                <a:lnTo>
                  <a:pt x="68" y="5"/>
                </a:lnTo>
                <a:lnTo>
                  <a:pt x="70" y="5"/>
                </a:lnTo>
                <a:lnTo>
                  <a:pt x="72" y="5"/>
                </a:lnTo>
                <a:lnTo>
                  <a:pt x="74" y="5"/>
                </a:lnTo>
                <a:lnTo>
                  <a:pt x="75" y="5"/>
                </a:lnTo>
                <a:lnTo>
                  <a:pt x="79" y="5"/>
                </a:lnTo>
                <a:lnTo>
                  <a:pt x="81" y="5"/>
                </a:lnTo>
                <a:lnTo>
                  <a:pt x="81" y="7"/>
                </a:lnTo>
                <a:lnTo>
                  <a:pt x="83" y="9"/>
                </a:lnTo>
                <a:lnTo>
                  <a:pt x="84" y="9"/>
                </a:lnTo>
                <a:lnTo>
                  <a:pt x="86" y="11"/>
                </a:lnTo>
                <a:lnTo>
                  <a:pt x="86" y="12"/>
                </a:lnTo>
                <a:lnTo>
                  <a:pt x="86" y="14"/>
                </a:lnTo>
                <a:lnTo>
                  <a:pt x="88" y="16"/>
                </a:lnTo>
                <a:lnTo>
                  <a:pt x="88" y="18"/>
                </a:lnTo>
                <a:lnTo>
                  <a:pt x="88" y="20"/>
                </a:lnTo>
                <a:lnTo>
                  <a:pt x="86" y="20"/>
                </a:lnTo>
                <a:lnTo>
                  <a:pt x="84" y="20"/>
                </a:lnTo>
                <a:lnTo>
                  <a:pt x="83" y="20"/>
                </a:lnTo>
                <a:lnTo>
                  <a:pt x="83" y="18"/>
                </a:lnTo>
                <a:lnTo>
                  <a:pt x="83" y="16"/>
                </a:lnTo>
                <a:lnTo>
                  <a:pt x="81" y="14"/>
                </a:lnTo>
                <a:lnTo>
                  <a:pt x="81" y="12"/>
                </a:lnTo>
                <a:lnTo>
                  <a:pt x="79" y="11"/>
                </a:lnTo>
                <a:lnTo>
                  <a:pt x="77" y="11"/>
                </a:lnTo>
                <a:lnTo>
                  <a:pt x="75" y="11"/>
                </a:lnTo>
                <a:lnTo>
                  <a:pt x="74" y="9"/>
                </a:lnTo>
                <a:lnTo>
                  <a:pt x="72" y="11"/>
                </a:lnTo>
                <a:lnTo>
                  <a:pt x="70" y="11"/>
                </a:lnTo>
                <a:lnTo>
                  <a:pt x="68" y="11"/>
                </a:lnTo>
                <a:lnTo>
                  <a:pt x="68" y="12"/>
                </a:lnTo>
                <a:lnTo>
                  <a:pt x="66" y="14"/>
                </a:lnTo>
                <a:lnTo>
                  <a:pt x="66" y="16"/>
                </a:lnTo>
                <a:lnTo>
                  <a:pt x="66" y="18"/>
                </a:lnTo>
                <a:lnTo>
                  <a:pt x="66" y="20"/>
                </a:lnTo>
                <a:lnTo>
                  <a:pt x="66" y="21"/>
                </a:lnTo>
                <a:lnTo>
                  <a:pt x="68" y="23"/>
                </a:lnTo>
                <a:lnTo>
                  <a:pt x="70" y="25"/>
                </a:lnTo>
                <a:lnTo>
                  <a:pt x="72" y="25"/>
                </a:lnTo>
                <a:lnTo>
                  <a:pt x="74" y="27"/>
                </a:lnTo>
                <a:lnTo>
                  <a:pt x="75" y="27"/>
                </a:lnTo>
                <a:lnTo>
                  <a:pt x="77" y="29"/>
                </a:lnTo>
                <a:lnTo>
                  <a:pt x="81" y="30"/>
                </a:lnTo>
                <a:lnTo>
                  <a:pt x="83" y="30"/>
                </a:lnTo>
                <a:lnTo>
                  <a:pt x="84" y="32"/>
                </a:lnTo>
                <a:lnTo>
                  <a:pt x="86" y="34"/>
                </a:lnTo>
                <a:lnTo>
                  <a:pt x="88" y="38"/>
                </a:lnTo>
                <a:lnTo>
                  <a:pt x="88" y="40"/>
                </a:lnTo>
                <a:lnTo>
                  <a:pt x="88" y="41"/>
                </a:lnTo>
                <a:lnTo>
                  <a:pt x="90" y="43"/>
                </a:lnTo>
                <a:lnTo>
                  <a:pt x="90" y="45"/>
                </a:lnTo>
                <a:lnTo>
                  <a:pt x="88" y="45"/>
                </a:lnTo>
                <a:lnTo>
                  <a:pt x="88" y="47"/>
                </a:lnTo>
                <a:lnTo>
                  <a:pt x="88" y="49"/>
                </a:lnTo>
                <a:lnTo>
                  <a:pt x="86" y="50"/>
                </a:lnTo>
                <a:lnTo>
                  <a:pt x="86" y="52"/>
                </a:lnTo>
                <a:lnTo>
                  <a:pt x="84" y="54"/>
                </a:lnTo>
                <a:lnTo>
                  <a:pt x="83" y="56"/>
                </a:lnTo>
                <a:lnTo>
                  <a:pt x="81" y="56"/>
                </a:lnTo>
                <a:lnTo>
                  <a:pt x="79" y="56"/>
                </a:lnTo>
                <a:lnTo>
                  <a:pt x="77" y="56"/>
                </a:lnTo>
                <a:lnTo>
                  <a:pt x="75" y="56"/>
                </a:lnTo>
                <a:lnTo>
                  <a:pt x="74" y="56"/>
                </a:lnTo>
                <a:lnTo>
                  <a:pt x="72" y="56"/>
                </a:lnTo>
                <a:lnTo>
                  <a:pt x="70" y="56"/>
                </a:lnTo>
                <a:lnTo>
                  <a:pt x="68" y="56"/>
                </a:lnTo>
                <a:lnTo>
                  <a:pt x="66" y="56"/>
                </a:lnTo>
                <a:lnTo>
                  <a:pt x="66" y="54"/>
                </a:lnTo>
                <a:lnTo>
                  <a:pt x="65" y="54"/>
                </a:lnTo>
                <a:lnTo>
                  <a:pt x="65" y="52"/>
                </a:lnTo>
                <a:lnTo>
                  <a:pt x="63" y="50"/>
                </a:lnTo>
                <a:lnTo>
                  <a:pt x="61" y="49"/>
                </a:lnTo>
                <a:lnTo>
                  <a:pt x="61" y="47"/>
                </a:lnTo>
                <a:lnTo>
                  <a:pt x="61" y="45"/>
                </a:lnTo>
                <a:lnTo>
                  <a:pt x="61" y="43"/>
                </a:lnTo>
                <a:lnTo>
                  <a:pt x="61" y="41"/>
                </a:lnTo>
                <a:lnTo>
                  <a:pt x="63" y="41"/>
                </a:lnTo>
                <a:lnTo>
                  <a:pt x="65" y="41"/>
                </a:lnTo>
                <a:close/>
                <a:moveTo>
                  <a:pt x="101" y="58"/>
                </a:moveTo>
                <a:lnTo>
                  <a:pt x="99" y="58"/>
                </a:lnTo>
                <a:lnTo>
                  <a:pt x="97" y="58"/>
                </a:lnTo>
                <a:lnTo>
                  <a:pt x="95" y="58"/>
                </a:lnTo>
                <a:lnTo>
                  <a:pt x="95" y="45"/>
                </a:lnTo>
                <a:lnTo>
                  <a:pt x="95" y="32"/>
                </a:lnTo>
                <a:lnTo>
                  <a:pt x="95" y="20"/>
                </a:lnTo>
                <a:lnTo>
                  <a:pt x="95" y="7"/>
                </a:lnTo>
                <a:lnTo>
                  <a:pt x="97" y="7"/>
                </a:lnTo>
                <a:lnTo>
                  <a:pt x="99" y="7"/>
                </a:lnTo>
                <a:lnTo>
                  <a:pt x="101" y="7"/>
                </a:lnTo>
                <a:lnTo>
                  <a:pt x="101" y="20"/>
                </a:lnTo>
                <a:lnTo>
                  <a:pt x="101" y="32"/>
                </a:lnTo>
                <a:lnTo>
                  <a:pt x="101" y="45"/>
                </a:lnTo>
                <a:lnTo>
                  <a:pt x="101" y="58"/>
                </a:lnTo>
                <a:close/>
                <a:moveTo>
                  <a:pt x="108" y="32"/>
                </a:moveTo>
                <a:lnTo>
                  <a:pt x="108" y="30"/>
                </a:lnTo>
                <a:lnTo>
                  <a:pt x="110" y="29"/>
                </a:lnTo>
                <a:lnTo>
                  <a:pt x="110" y="27"/>
                </a:lnTo>
                <a:lnTo>
                  <a:pt x="110" y="23"/>
                </a:lnTo>
                <a:lnTo>
                  <a:pt x="111" y="21"/>
                </a:lnTo>
                <a:lnTo>
                  <a:pt x="111" y="20"/>
                </a:lnTo>
                <a:lnTo>
                  <a:pt x="113" y="18"/>
                </a:lnTo>
                <a:lnTo>
                  <a:pt x="115" y="16"/>
                </a:lnTo>
                <a:lnTo>
                  <a:pt x="117" y="14"/>
                </a:lnTo>
                <a:lnTo>
                  <a:pt x="119" y="12"/>
                </a:lnTo>
                <a:lnTo>
                  <a:pt x="120" y="11"/>
                </a:lnTo>
                <a:lnTo>
                  <a:pt x="124" y="11"/>
                </a:lnTo>
                <a:lnTo>
                  <a:pt x="126" y="9"/>
                </a:lnTo>
                <a:lnTo>
                  <a:pt x="128" y="9"/>
                </a:lnTo>
                <a:lnTo>
                  <a:pt x="131" y="9"/>
                </a:lnTo>
                <a:lnTo>
                  <a:pt x="133" y="9"/>
                </a:lnTo>
                <a:lnTo>
                  <a:pt x="137" y="9"/>
                </a:lnTo>
                <a:lnTo>
                  <a:pt x="140" y="11"/>
                </a:lnTo>
                <a:lnTo>
                  <a:pt x="144" y="11"/>
                </a:lnTo>
                <a:lnTo>
                  <a:pt x="146" y="12"/>
                </a:lnTo>
                <a:lnTo>
                  <a:pt x="149" y="14"/>
                </a:lnTo>
                <a:lnTo>
                  <a:pt x="151" y="18"/>
                </a:lnTo>
                <a:lnTo>
                  <a:pt x="153" y="21"/>
                </a:lnTo>
                <a:lnTo>
                  <a:pt x="155" y="23"/>
                </a:lnTo>
                <a:lnTo>
                  <a:pt x="157" y="27"/>
                </a:lnTo>
                <a:lnTo>
                  <a:pt x="158" y="30"/>
                </a:lnTo>
                <a:lnTo>
                  <a:pt x="158" y="34"/>
                </a:lnTo>
                <a:lnTo>
                  <a:pt x="158" y="38"/>
                </a:lnTo>
                <a:lnTo>
                  <a:pt x="158" y="40"/>
                </a:lnTo>
                <a:lnTo>
                  <a:pt x="158" y="43"/>
                </a:lnTo>
                <a:lnTo>
                  <a:pt x="158" y="45"/>
                </a:lnTo>
                <a:lnTo>
                  <a:pt x="157" y="47"/>
                </a:lnTo>
                <a:lnTo>
                  <a:pt x="157" y="50"/>
                </a:lnTo>
                <a:lnTo>
                  <a:pt x="155" y="52"/>
                </a:lnTo>
                <a:lnTo>
                  <a:pt x="153" y="54"/>
                </a:lnTo>
                <a:lnTo>
                  <a:pt x="151" y="56"/>
                </a:lnTo>
                <a:lnTo>
                  <a:pt x="149" y="58"/>
                </a:lnTo>
                <a:lnTo>
                  <a:pt x="148" y="58"/>
                </a:lnTo>
                <a:lnTo>
                  <a:pt x="144" y="59"/>
                </a:lnTo>
                <a:lnTo>
                  <a:pt x="142" y="59"/>
                </a:lnTo>
                <a:lnTo>
                  <a:pt x="140" y="61"/>
                </a:lnTo>
                <a:lnTo>
                  <a:pt x="139" y="61"/>
                </a:lnTo>
                <a:lnTo>
                  <a:pt x="135" y="61"/>
                </a:lnTo>
                <a:lnTo>
                  <a:pt x="133" y="61"/>
                </a:lnTo>
                <a:lnTo>
                  <a:pt x="131" y="61"/>
                </a:lnTo>
                <a:lnTo>
                  <a:pt x="128" y="59"/>
                </a:lnTo>
                <a:lnTo>
                  <a:pt x="126" y="59"/>
                </a:lnTo>
                <a:lnTo>
                  <a:pt x="124" y="58"/>
                </a:lnTo>
                <a:lnTo>
                  <a:pt x="122" y="58"/>
                </a:lnTo>
                <a:lnTo>
                  <a:pt x="119" y="56"/>
                </a:lnTo>
                <a:lnTo>
                  <a:pt x="117" y="54"/>
                </a:lnTo>
                <a:lnTo>
                  <a:pt x="117" y="52"/>
                </a:lnTo>
                <a:lnTo>
                  <a:pt x="115" y="50"/>
                </a:lnTo>
                <a:lnTo>
                  <a:pt x="113" y="49"/>
                </a:lnTo>
                <a:lnTo>
                  <a:pt x="111" y="45"/>
                </a:lnTo>
                <a:lnTo>
                  <a:pt x="111" y="43"/>
                </a:lnTo>
                <a:lnTo>
                  <a:pt x="110" y="41"/>
                </a:lnTo>
                <a:lnTo>
                  <a:pt x="110" y="38"/>
                </a:lnTo>
                <a:lnTo>
                  <a:pt x="108" y="36"/>
                </a:lnTo>
                <a:lnTo>
                  <a:pt x="108" y="32"/>
                </a:lnTo>
                <a:close/>
                <a:moveTo>
                  <a:pt x="113" y="32"/>
                </a:moveTo>
                <a:lnTo>
                  <a:pt x="113" y="36"/>
                </a:lnTo>
                <a:lnTo>
                  <a:pt x="113" y="38"/>
                </a:lnTo>
                <a:lnTo>
                  <a:pt x="113" y="41"/>
                </a:lnTo>
                <a:lnTo>
                  <a:pt x="115" y="43"/>
                </a:lnTo>
                <a:lnTo>
                  <a:pt x="117" y="45"/>
                </a:lnTo>
                <a:lnTo>
                  <a:pt x="117" y="47"/>
                </a:lnTo>
                <a:lnTo>
                  <a:pt x="119" y="49"/>
                </a:lnTo>
                <a:lnTo>
                  <a:pt x="120" y="50"/>
                </a:lnTo>
                <a:lnTo>
                  <a:pt x="122" y="50"/>
                </a:lnTo>
                <a:lnTo>
                  <a:pt x="124" y="52"/>
                </a:lnTo>
                <a:lnTo>
                  <a:pt x="126" y="54"/>
                </a:lnTo>
                <a:lnTo>
                  <a:pt x="128" y="56"/>
                </a:lnTo>
                <a:lnTo>
                  <a:pt x="129" y="56"/>
                </a:lnTo>
                <a:lnTo>
                  <a:pt x="131" y="56"/>
                </a:lnTo>
                <a:lnTo>
                  <a:pt x="133" y="56"/>
                </a:lnTo>
                <a:lnTo>
                  <a:pt x="135" y="56"/>
                </a:lnTo>
                <a:lnTo>
                  <a:pt x="137" y="56"/>
                </a:lnTo>
                <a:lnTo>
                  <a:pt x="139" y="56"/>
                </a:lnTo>
                <a:lnTo>
                  <a:pt x="140" y="56"/>
                </a:lnTo>
                <a:lnTo>
                  <a:pt x="142" y="54"/>
                </a:lnTo>
                <a:lnTo>
                  <a:pt x="144" y="54"/>
                </a:lnTo>
                <a:lnTo>
                  <a:pt x="146" y="54"/>
                </a:lnTo>
                <a:lnTo>
                  <a:pt x="148" y="52"/>
                </a:lnTo>
                <a:lnTo>
                  <a:pt x="149" y="50"/>
                </a:lnTo>
                <a:lnTo>
                  <a:pt x="151" y="49"/>
                </a:lnTo>
                <a:lnTo>
                  <a:pt x="151" y="47"/>
                </a:lnTo>
                <a:lnTo>
                  <a:pt x="153" y="47"/>
                </a:lnTo>
                <a:lnTo>
                  <a:pt x="153" y="43"/>
                </a:lnTo>
                <a:lnTo>
                  <a:pt x="153" y="41"/>
                </a:lnTo>
                <a:lnTo>
                  <a:pt x="155" y="40"/>
                </a:lnTo>
                <a:lnTo>
                  <a:pt x="155" y="36"/>
                </a:lnTo>
                <a:lnTo>
                  <a:pt x="155" y="34"/>
                </a:lnTo>
                <a:lnTo>
                  <a:pt x="153" y="30"/>
                </a:lnTo>
                <a:lnTo>
                  <a:pt x="153" y="29"/>
                </a:lnTo>
                <a:lnTo>
                  <a:pt x="151" y="25"/>
                </a:lnTo>
                <a:lnTo>
                  <a:pt x="149" y="23"/>
                </a:lnTo>
                <a:lnTo>
                  <a:pt x="148" y="20"/>
                </a:lnTo>
                <a:lnTo>
                  <a:pt x="146" y="18"/>
                </a:lnTo>
                <a:lnTo>
                  <a:pt x="144" y="16"/>
                </a:lnTo>
                <a:lnTo>
                  <a:pt x="142" y="16"/>
                </a:lnTo>
                <a:lnTo>
                  <a:pt x="139" y="14"/>
                </a:lnTo>
                <a:lnTo>
                  <a:pt x="137" y="14"/>
                </a:lnTo>
                <a:lnTo>
                  <a:pt x="133" y="14"/>
                </a:lnTo>
                <a:lnTo>
                  <a:pt x="131" y="14"/>
                </a:lnTo>
                <a:lnTo>
                  <a:pt x="129" y="14"/>
                </a:lnTo>
                <a:lnTo>
                  <a:pt x="128" y="14"/>
                </a:lnTo>
                <a:lnTo>
                  <a:pt x="126" y="16"/>
                </a:lnTo>
                <a:lnTo>
                  <a:pt x="124" y="16"/>
                </a:lnTo>
                <a:lnTo>
                  <a:pt x="122" y="16"/>
                </a:lnTo>
                <a:lnTo>
                  <a:pt x="120" y="18"/>
                </a:lnTo>
                <a:lnTo>
                  <a:pt x="119" y="20"/>
                </a:lnTo>
                <a:lnTo>
                  <a:pt x="119" y="21"/>
                </a:lnTo>
                <a:lnTo>
                  <a:pt x="117" y="23"/>
                </a:lnTo>
                <a:lnTo>
                  <a:pt x="115" y="25"/>
                </a:lnTo>
                <a:lnTo>
                  <a:pt x="113" y="27"/>
                </a:lnTo>
                <a:lnTo>
                  <a:pt x="113" y="29"/>
                </a:lnTo>
                <a:lnTo>
                  <a:pt x="113" y="30"/>
                </a:lnTo>
                <a:lnTo>
                  <a:pt x="113" y="32"/>
                </a:lnTo>
                <a:close/>
                <a:moveTo>
                  <a:pt x="171" y="63"/>
                </a:moveTo>
                <a:lnTo>
                  <a:pt x="169" y="63"/>
                </a:lnTo>
                <a:lnTo>
                  <a:pt x="167" y="63"/>
                </a:lnTo>
                <a:lnTo>
                  <a:pt x="166" y="63"/>
                </a:lnTo>
                <a:lnTo>
                  <a:pt x="166" y="49"/>
                </a:lnTo>
                <a:lnTo>
                  <a:pt x="166" y="36"/>
                </a:lnTo>
                <a:lnTo>
                  <a:pt x="166" y="23"/>
                </a:lnTo>
                <a:lnTo>
                  <a:pt x="166" y="11"/>
                </a:lnTo>
                <a:lnTo>
                  <a:pt x="167" y="11"/>
                </a:lnTo>
                <a:lnTo>
                  <a:pt x="171" y="11"/>
                </a:lnTo>
                <a:lnTo>
                  <a:pt x="173" y="11"/>
                </a:lnTo>
                <a:lnTo>
                  <a:pt x="175" y="11"/>
                </a:lnTo>
                <a:lnTo>
                  <a:pt x="176" y="18"/>
                </a:lnTo>
                <a:lnTo>
                  <a:pt x="180" y="23"/>
                </a:lnTo>
                <a:lnTo>
                  <a:pt x="184" y="29"/>
                </a:lnTo>
                <a:lnTo>
                  <a:pt x="187" y="34"/>
                </a:lnTo>
                <a:lnTo>
                  <a:pt x="191" y="40"/>
                </a:lnTo>
                <a:lnTo>
                  <a:pt x="194" y="45"/>
                </a:lnTo>
                <a:lnTo>
                  <a:pt x="198" y="50"/>
                </a:lnTo>
                <a:lnTo>
                  <a:pt x="200" y="56"/>
                </a:lnTo>
                <a:lnTo>
                  <a:pt x="200" y="45"/>
                </a:lnTo>
                <a:lnTo>
                  <a:pt x="200" y="34"/>
                </a:lnTo>
                <a:lnTo>
                  <a:pt x="200" y="23"/>
                </a:lnTo>
                <a:lnTo>
                  <a:pt x="200" y="14"/>
                </a:lnTo>
                <a:lnTo>
                  <a:pt x="202" y="14"/>
                </a:lnTo>
                <a:lnTo>
                  <a:pt x="203" y="14"/>
                </a:lnTo>
                <a:lnTo>
                  <a:pt x="205" y="14"/>
                </a:lnTo>
                <a:lnTo>
                  <a:pt x="205" y="27"/>
                </a:lnTo>
                <a:lnTo>
                  <a:pt x="205" y="40"/>
                </a:lnTo>
                <a:lnTo>
                  <a:pt x="205" y="52"/>
                </a:lnTo>
                <a:lnTo>
                  <a:pt x="205" y="65"/>
                </a:lnTo>
                <a:lnTo>
                  <a:pt x="203" y="65"/>
                </a:lnTo>
                <a:lnTo>
                  <a:pt x="202" y="65"/>
                </a:lnTo>
                <a:lnTo>
                  <a:pt x="200" y="65"/>
                </a:lnTo>
                <a:lnTo>
                  <a:pt x="198" y="59"/>
                </a:lnTo>
                <a:lnTo>
                  <a:pt x="194" y="52"/>
                </a:lnTo>
                <a:lnTo>
                  <a:pt x="191" y="47"/>
                </a:lnTo>
                <a:lnTo>
                  <a:pt x="187" y="41"/>
                </a:lnTo>
                <a:lnTo>
                  <a:pt x="184" y="36"/>
                </a:lnTo>
                <a:lnTo>
                  <a:pt x="178" y="30"/>
                </a:lnTo>
                <a:lnTo>
                  <a:pt x="175" y="23"/>
                </a:lnTo>
                <a:lnTo>
                  <a:pt x="171" y="18"/>
                </a:lnTo>
                <a:lnTo>
                  <a:pt x="171" y="29"/>
                </a:lnTo>
                <a:lnTo>
                  <a:pt x="171" y="40"/>
                </a:lnTo>
                <a:lnTo>
                  <a:pt x="171" y="52"/>
                </a:lnTo>
                <a:lnTo>
                  <a:pt x="171" y="63"/>
                </a:lnTo>
                <a:close/>
                <a:moveTo>
                  <a:pt x="216" y="65"/>
                </a:moveTo>
                <a:lnTo>
                  <a:pt x="216" y="52"/>
                </a:lnTo>
                <a:lnTo>
                  <a:pt x="216" y="40"/>
                </a:lnTo>
                <a:lnTo>
                  <a:pt x="216" y="27"/>
                </a:lnTo>
                <a:lnTo>
                  <a:pt x="216" y="14"/>
                </a:lnTo>
                <a:lnTo>
                  <a:pt x="220" y="14"/>
                </a:lnTo>
                <a:lnTo>
                  <a:pt x="223" y="14"/>
                </a:lnTo>
                <a:lnTo>
                  <a:pt x="225" y="16"/>
                </a:lnTo>
                <a:lnTo>
                  <a:pt x="229" y="16"/>
                </a:lnTo>
                <a:lnTo>
                  <a:pt x="232" y="16"/>
                </a:lnTo>
                <a:lnTo>
                  <a:pt x="236" y="16"/>
                </a:lnTo>
                <a:lnTo>
                  <a:pt x="240" y="16"/>
                </a:lnTo>
                <a:lnTo>
                  <a:pt x="243" y="16"/>
                </a:lnTo>
                <a:lnTo>
                  <a:pt x="243" y="18"/>
                </a:lnTo>
                <a:lnTo>
                  <a:pt x="243" y="20"/>
                </a:lnTo>
                <a:lnTo>
                  <a:pt x="243" y="21"/>
                </a:lnTo>
                <a:lnTo>
                  <a:pt x="240" y="21"/>
                </a:lnTo>
                <a:lnTo>
                  <a:pt x="236" y="21"/>
                </a:lnTo>
                <a:lnTo>
                  <a:pt x="234" y="21"/>
                </a:lnTo>
                <a:lnTo>
                  <a:pt x="231" y="21"/>
                </a:lnTo>
                <a:lnTo>
                  <a:pt x="229" y="20"/>
                </a:lnTo>
                <a:lnTo>
                  <a:pt x="225" y="20"/>
                </a:lnTo>
                <a:lnTo>
                  <a:pt x="223" y="20"/>
                </a:lnTo>
                <a:lnTo>
                  <a:pt x="220" y="20"/>
                </a:lnTo>
                <a:lnTo>
                  <a:pt x="220" y="23"/>
                </a:lnTo>
                <a:lnTo>
                  <a:pt x="220" y="29"/>
                </a:lnTo>
                <a:lnTo>
                  <a:pt x="220" y="34"/>
                </a:lnTo>
                <a:lnTo>
                  <a:pt x="220" y="38"/>
                </a:lnTo>
                <a:lnTo>
                  <a:pt x="223" y="38"/>
                </a:lnTo>
                <a:lnTo>
                  <a:pt x="225" y="38"/>
                </a:lnTo>
                <a:lnTo>
                  <a:pt x="229" y="38"/>
                </a:lnTo>
                <a:lnTo>
                  <a:pt x="231" y="40"/>
                </a:lnTo>
                <a:lnTo>
                  <a:pt x="234" y="40"/>
                </a:lnTo>
                <a:lnTo>
                  <a:pt x="236" y="40"/>
                </a:lnTo>
                <a:lnTo>
                  <a:pt x="238" y="40"/>
                </a:lnTo>
                <a:lnTo>
                  <a:pt x="241" y="40"/>
                </a:lnTo>
                <a:lnTo>
                  <a:pt x="241" y="41"/>
                </a:lnTo>
                <a:lnTo>
                  <a:pt x="241" y="43"/>
                </a:lnTo>
                <a:lnTo>
                  <a:pt x="238" y="43"/>
                </a:lnTo>
                <a:lnTo>
                  <a:pt x="236" y="43"/>
                </a:lnTo>
                <a:lnTo>
                  <a:pt x="234" y="43"/>
                </a:lnTo>
                <a:lnTo>
                  <a:pt x="231" y="43"/>
                </a:lnTo>
                <a:lnTo>
                  <a:pt x="229" y="43"/>
                </a:lnTo>
                <a:lnTo>
                  <a:pt x="225" y="43"/>
                </a:lnTo>
                <a:lnTo>
                  <a:pt x="223" y="43"/>
                </a:lnTo>
                <a:lnTo>
                  <a:pt x="220" y="43"/>
                </a:lnTo>
                <a:lnTo>
                  <a:pt x="220" y="47"/>
                </a:lnTo>
                <a:lnTo>
                  <a:pt x="220" y="52"/>
                </a:lnTo>
                <a:lnTo>
                  <a:pt x="220" y="56"/>
                </a:lnTo>
                <a:lnTo>
                  <a:pt x="220" y="61"/>
                </a:lnTo>
                <a:lnTo>
                  <a:pt x="223" y="61"/>
                </a:lnTo>
                <a:lnTo>
                  <a:pt x="225" y="61"/>
                </a:lnTo>
                <a:lnTo>
                  <a:pt x="229" y="61"/>
                </a:lnTo>
                <a:lnTo>
                  <a:pt x="232" y="63"/>
                </a:lnTo>
                <a:lnTo>
                  <a:pt x="234" y="63"/>
                </a:lnTo>
                <a:lnTo>
                  <a:pt x="236" y="63"/>
                </a:lnTo>
                <a:lnTo>
                  <a:pt x="240" y="63"/>
                </a:lnTo>
                <a:lnTo>
                  <a:pt x="243" y="63"/>
                </a:lnTo>
                <a:lnTo>
                  <a:pt x="243" y="65"/>
                </a:lnTo>
                <a:lnTo>
                  <a:pt x="243" y="67"/>
                </a:lnTo>
                <a:lnTo>
                  <a:pt x="240" y="67"/>
                </a:lnTo>
                <a:lnTo>
                  <a:pt x="236" y="67"/>
                </a:lnTo>
                <a:lnTo>
                  <a:pt x="232" y="67"/>
                </a:lnTo>
                <a:lnTo>
                  <a:pt x="229" y="67"/>
                </a:lnTo>
                <a:lnTo>
                  <a:pt x="225" y="67"/>
                </a:lnTo>
                <a:lnTo>
                  <a:pt x="222" y="67"/>
                </a:lnTo>
                <a:lnTo>
                  <a:pt x="220" y="65"/>
                </a:lnTo>
                <a:lnTo>
                  <a:pt x="216" y="65"/>
                </a:lnTo>
                <a:close/>
                <a:moveTo>
                  <a:pt x="258" y="68"/>
                </a:moveTo>
                <a:lnTo>
                  <a:pt x="258" y="56"/>
                </a:lnTo>
                <a:lnTo>
                  <a:pt x="258" y="45"/>
                </a:lnTo>
                <a:lnTo>
                  <a:pt x="258" y="34"/>
                </a:lnTo>
                <a:lnTo>
                  <a:pt x="258" y="23"/>
                </a:lnTo>
                <a:lnTo>
                  <a:pt x="254" y="23"/>
                </a:lnTo>
                <a:lnTo>
                  <a:pt x="252" y="23"/>
                </a:lnTo>
                <a:lnTo>
                  <a:pt x="249" y="23"/>
                </a:lnTo>
                <a:lnTo>
                  <a:pt x="247" y="21"/>
                </a:lnTo>
                <a:lnTo>
                  <a:pt x="247" y="20"/>
                </a:lnTo>
                <a:lnTo>
                  <a:pt x="247" y="18"/>
                </a:lnTo>
                <a:lnTo>
                  <a:pt x="247" y="16"/>
                </a:lnTo>
                <a:lnTo>
                  <a:pt x="250" y="16"/>
                </a:lnTo>
                <a:lnTo>
                  <a:pt x="254" y="18"/>
                </a:lnTo>
                <a:lnTo>
                  <a:pt x="258" y="18"/>
                </a:lnTo>
                <a:lnTo>
                  <a:pt x="261" y="18"/>
                </a:lnTo>
                <a:lnTo>
                  <a:pt x="263" y="18"/>
                </a:lnTo>
                <a:lnTo>
                  <a:pt x="267" y="18"/>
                </a:lnTo>
                <a:lnTo>
                  <a:pt x="270" y="18"/>
                </a:lnTo>
                <a:lnTo>
                  <a:pt x="274" y="18"/>
                </a:lnTo>
                <a:lnTo>
                  <a:pt x="274" y="20"/>
                </a:lnTo>
                <a:lnTo>
                  <a:pt x="274" y="21"/>
                </a:lnTo>
                <a:lnTo>
                  <a:pt x="274" y="23"/>
                </a:lnTo>
                <a:lnTo>
                  <a:pt x="270" y="23"/>
                </a:lnTo>
                <a:lnTo>
                  <a:pt x="268" y="23"/>
                </a:lnTo>
                <a:lnTo>
                  <a:pt x="265" y="23"/>
                </a:lnTo>
                <a:lnTo>
                  <a:pt x="263" y="23"/>
                </a:lnTo>
                <a:lnTo>
                  <a:pt x="263" y="34"/>
                </a:lnTo>
                <a:lnTo>
                  <a:pt x="263" y="45"/>
                </a:lnTo>
                <a:lnTo>
                  <a:pt x="263" y="58"/>
                </a:lnTo>
                <a:lnTo>
                  <a:pt x="263" y="68"/>
                </a:lnTo>
                <a:lnTo>
                  <a:pt x="261" y="68"/>
                </a:lnTo>
                <a:lnTo>
                  <a:pt x="259" y="68"/>
                </a:lnTo>
                <a:lnTo>
                  <a:pt x="258" y="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60" name="Freeform 200"/>
          <p:cNvSpPr>
            <a:spLocks/>
          </p:cNvSpPr>
          <p:nvPr/>
        </p:nvSpPr>
        <p:spPr bwMode="auto">
          <a:xfrm>
            <a:off x="2441575" y="2989263"/>
            <a:ext cx="63500" cy="68262"/>
          </a:xfrm>
          <a:custGeom>
            <a:avLst/>
            <a:gdLst>
              <a:gd name="T0" fmla="*/ 100806250 w 40"/>
              <a:gd name="T1" fmla="*/ 108365131 h 43"/>
              <a:gd name="T2" fmla="*/ 100806250 w 40"/>
              <a:gd name="T3" fmla="*/ 85684685 h 43"/>
              <a:gd name="T4" fmla="*/ 95765938 w 40"/>
              <a:gd name="T5" fmla="*/ 68042927 h 43"/>
              <a:gd name="T6" fmla="*/ 83165950 w 40"/>
              <a:gd name="T7" fmla="*/ 50402756 h 43"/>
              <a:gd name="T8" fmla="*/ 73083738 w 40"/>
              <a:gd name="T9" fmla="*/ 32760998 h 43"/>
              <a:gd name="T10" fmla="*/ 55443438 w 40"/>
              <a:gd name="T11" fmla="*/ 17640171 h 43"/>
              <a:gd name="T12" fmla="*/ 42843450 w 40"/>
              <a:gd name="T13" fmla="*/ 10080551 h 43"/>
              <a:gd name="T14" fmla="*/ 22682200 w 40"/>
              <a:gd name="T15" fmla="*/ 0 h 43"/>
              <a:gd name="T16" fmla="*/ 0 w 40"/>
              <a:gd name="T17" fmla="*/ 0 h 43"/>
              <a:gd name="T18" fmla="*/ 0 w 40"/>
              <a:gd name="T19" fmla="*/ 22680446 h 43"/>
              <a:gd name="T20" fmla="*/ 15120938 w 40"/>
              <a:gd name="T21" fmla="*/ 22680446 h 43"/>
              <a:gd name="T22" fmla="*/ 27720925 w 40"/>
              <a:gd name="T23" fmla="*/ 32760998 h 43"/>
              <a:gd name="T24" fmla="*/ 45362813 w 40"/>
              <a:gd name="T25" fmla="*/ 35281929 h 43"/>
              <a:gd name="T26" fmla="*/ 55443438 w 40"/>
              <a:gd name="T27" fmla="*/ 50402756 h 43"/>
              <a:gd name="T28" fmla="*/ 65524063 w 40"/>
              <a:gd name="T29" fmla="*/ 63002651 h 43"/>
              <a:gd name="T30" fmla="*/ 73083738 w 40"/>
              <a:gd name="T31" fmla="*/ 78123478 h 43"/>
              <a:gd name="T32" fmla="*/ 78124050 w 40"/>
              <a:gd name="T33" fmla="*/ 90724960 h 43"/>
              <a:gd name="T34" fmla="*/ 78124050 w 40"/>
              <a:gd name="T35" fmla="*/ 108365131 h 43"/>
              <a:gd name="T36" fmla="*/ 100806250 w 40"/>
              <a:gd name="T37" fmla="*/ 108365131 h 4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0"/>
              <a:gd name="T58" fmla="*/ 0 h 43"/>
              <a:gd name="T59" fmla="*/ 40 w 40"/>
              <a:gd name="T60" fmla="*/ 43 h 4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0" h="43">
                <a:moveTo>
                  <a:pt x="40" y="43"/>
                </a:moveTo>
                <a:lnTo>
                  <a:pt x="40" y="34"/>
                </a:lnTo>
                <a:lnTo>
                  <a:pt x="38" y="27"/>
                </a:lnTo>
                <a:lnTo>
                  <a:pt x="33" y="20"/>
                </a:lnTo>
                <a:lnTo>
                  <a:pt x="29" y="13"/>
                </a:lnTo>
                <a:lnTo>
                  <a:pt x="22" y="7"/>
                </a:lnTo>
                <a:lnTo>
                  <a:pt x="17" y="4"/>
                </a:lnTo>
                <a:lnTo>
                  <a:pt x="9" y="0"/>
                </a:lnTo>
                <a:lnTo>
                  <a:pt x="0" y="0"/>
                </a:lnTo>
                <a:lnTo>
                  <a:pt x="0" y="9"/>
                </a:lnTo>
                <a:lnTo>
                  <a:pt x="6" y="9"/>
                </a:lnTo>
                <a:lnTo>
                  <a:pt x="11" y="13"/>
                </a:lnTo>
                <a:lnTo>
                  <a:pt x="18" y="14"/>
                </a:lnTo>
                <a:lnTo>
                  <a:pt x="22" y="20"/>
                </a:lnTo>
                <a:lnTo>
                  <a:pt x="26" y="25"/>
                </a:lnTo>
                <a:lnTo>
                  <a:pt x="29" y="31"/>
                </a:lnTo>
                <a:lnTo>
                  <a:pt x="31" y="36"/>
                </a:lnTo>
                <a:lnTo>
                  <a:pt x="31" y="43"/>
                </a:lnTo>
                <a:lnTo>
                  <a:pt x="40" y="43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61" name="Freeform 201"/>
          <p:cNvSpPr>
            <a:spLocks/>
          </p:cNvSpPr>
          <p:nvPr/>
        </p:nvSpPr>
        <p:spPr bwMode="auto">
          <a:xfrm>
            <a:off x="2441575" y="3057525"/>
            <a:ext cx="63500" cy="60325"/>
          </a:xfrm>
          <a:custGeom>
            <a:avLst/>
            <a:gdLst>
              <a:gd name="T0" fmla="*/ 0 w 40"/>
              <a:gd name="T1" fmla="*/ 95765938 h 38"/>
              <a:gd name="T2" fmla="*/ 17640300 w 40"/>
              <a:gd name="T3" fmla="*/ 95765938 h 38"/>
              <a:gd name="T4" fmla="*/ 42843450 w 40"/>
              <a:gd name="T5" fmla="*/ 95765938 h 38"/>
              <a:gd name="T6" fmla="*/ 55443438 w 40"/>
              <a:gd name="T7" fmla="*/ 83165950 h 38"/>
              <a:gd name="T8" fmla="*/ 73083738 w 40"/>
              <a:gd name="T9" fmla="*/ 73083738 h 38"/>
              <a:gd name="T10" fmla="*/ 83165950 w 40"/>
              <a:gd name="T11" fmla="*/ 60483750 h 38"/>
              <a:gd name="T12" fmla="*/ 95765938 w 40"/>
              <a:gd name="T13" fmla="*/ 40322500 h 38"/>
              <a:gd name="T14" fmla="*/ 100806250 w 40"/>
              <a:gd name="T15" fmla="*/ 17640300 h 38"/>
              <a:gd name="T16" fmla="*/ 100806250 w 40"/>
              <a:gd name="T17" fmla="*/ 0 h 38"/>
              <a:gd name="T18" fmla="*/ 78124050 w 40"/>
              <a:gd name="T19" fmla="*/ 0 h 38"/>
              <a:gd name="T20" fmla="*/ 78124050 w 40"/>
              <a:gd name="T21" fmla="*/ 17640300 h 38"/>
              <a:gd name="T22" fmla="*/ 73083738 w 40"/>
              <a:gd name="T23" fmla="*/ 32761238 h 38"/>
              <a:gd name="T24" fmla="*/ 65524063 w 40"/>
              <a:gd name="T25" fmla="*/ 45362813 h 38"/>
              <a:gd name="T26" fmla="*/ 55443438 w 40"/>
              <a:gd name="T27" fmla="*/ 55443438 h 38"/>
              <a:gd name="T28" fmla="*/ 45362813 w 40"/>
              <a:gd name="T29" fmla="*/ 65524063 h 38"/>
              <a:gd name="T30" fmla="*/ 32761238 w 40"/>
              <a:gd name="T31" fmla="*/ 73083738 h 38"/>
              <a:gd name="T32" fmla="*/ 17640300 w 40"/>
              <a:gd name="T33" fmla="*/ 73083738 h 38"/>
              <a:gd name="T34" fmla="*/ 0 w 40"/>
              <a:gd name="T35" fmla="*/ 78124050 h 38"/>
              <a:gd name="T36" fmla="*/ 0 w 40"/>
              <a:gd name="T37" fmla="*/ 95765938 h 3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0"/>
              <a:gd name="T58" fmla="*/ 0 h 38"/>
              <a:gd name="T59" fmla="*/ 40 w 40"/>
              <a:gd name="T60" fmla="*/ 38 h 3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0" h="38">
                <a:moveTo>
                  <a:pt x="0" y="38"/>
                </a:moveTo>
                <a:lnTo>
                  <a:pt x="7" y="38"/>
                </a:lnTo>
                <a:lnTo>
                  <a:pt x="17" y="38"/>
                </a:lnTo>
                <a:lnTo>
                  <a:pt x="22" y="33"/>
                </a:lnTo>
                <a:lnTo>
                  <a:pt x="29" y="29"/>
                </a:lnTo>
                <a:lnTo>
                  <a:pt x="33" y="24"/>
                </a:lnTo>
                <a:lnTo>
                  <a:pt x="38" y="16"/>
                </a:lnTo>
                <a:lnTo>
                  <a:pt x="40" y="7"/>
                </a:lnTo>
                <a:lnTo>
                  <a:pt x="40" y="0"/>
                </a:lnTo>
                <a:lnTo>
                  <a:pt x="31" y="0"/>
                </a:lnTo>
                <a:lnTo>
                  <a:pt x="31" y="7"/>
                </a:lnTo>
                <a:lnTo>
                  <a:pt x="29" y="13"/>
                </a:lnTo>
                <a:lnTo>
                  <a:pt x="26" y="18"/>
                </a:lnTo>
                <a:lnTo>
                  <a:pt x="22" y="22"/>
                </a:lnTo>
                <a:lnTo>
                  <a:pt x="18" y="26"/>
                </a:lnTo>
                <a:lnTo>
                  <a:pt x="13" y="29"/>
                </a:lnTo>
                <a:lnTo>
                  <a:pt x="7" y="29"/>
                </a:lnTo>
                <a:lnTo>
                  <a:pt x="0" y="31"/>
                </a:lnTo>
                <a:lnTo>
                  <a:pt x="0" y="38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62" name="Freeform 202"/>
          <p:cNvSpPr>
            <a:spLocks/>
          </p:cNvSpPr>
          <p:nvPr/>
        </p:nvSpPr>
        <p:spPr bwMode="auto">
          <a:xfrm>
            <a:off x="2381250" y="3049588"/>
            <a:ext cx="60325" cy="68262"/>
          </a:xfrm>
          <a:custGeom>
            <a:avLst/>
            <a:gdLst>
              <a:gd name="T0" fmla="*/ 0 w 38"/>
              <a:gd name="T1" fmla="*/ 0 h 43"/>
              <a:gd name="T2" fmla="*/ 5040313 w 38"/>
              <a:gd name="T3" fmla="*/ 17640171 h 43"/>
              <a:gd name="T4" fmla="*/ 10080625 w 38"/>
              <a:gd name="T5" fmla="*/ 40322205 h 43"/>
              <a:gd name="T6" fmla="*/ 20161250 w 38"/>
              <a:gd name="T7" fmla="*/ 57962375 h 43"/>
              <a:gd name="T8" fmla="*/ 27720925 w 38"/>
              <a:gd name="T9" fmla="*/ 73083202 h 43"/>
              <a:gd name="T10" fmla="*/ 42843450 w 38"/>
              <a:gd name="T11" fmla="*/ 90724960 h 43"/>
              <a:gd name="T12" fmla="*/ 60483750 w 38"/>
              <a:gd name="T13" fmla="*/ 100805512 h 43"/>
              <a:gd name="T14" fmla="*/ 78124050 w 38"/>
              <a:gd name="T15" fmla="*/ 108365131 h 43"/>
              <a:gd name="T16" fmla="*/ 95765938 w 38"/>
              <a:gd name="T17" fmla="*/ 108365131 h 43"/>
              <a:gd name="T18" fmla="*/ 95765938 w 38"/>
              <a:gd name="T19" fmla="*/ 90724960 h 43"/>
              <a:gd name="T20" fmla="*/ 83165950 w 38"/>
              <a:gd name="T21" fmla="*/ 85684685 h 43"/>
              <a:gd name="T22" fmla="*/ 68043425 w 38"/>
              <a:gd name="T23" fmla="*/ 80644409 h 43"/>
              <a:gd name="T24" fmla="*/ 55443438 w 38"/>
              <a:gd name="T25" fmla="*/ 73083202 h 43"/>
              <a:gd name="T26" fmla="*/ 45362813 w 38"/>
              <a:gd name="T27" fmla="*/ 57962375 h 43"/>
              <a:gd name="T28" fmla="*/ 37801550 w 38"/>
              <a:gd name="T29" fmla="*/ 45362480 h 43"/>
              <a:gd name="T30" fmla="*/ 27720925 w 38"/>
              <a:gd name="T31" fmla="*/ 30241653 h 43"/>
              <a:gd name="T32" fmla="*/ 22682200 w 38"/>
              <a:gd name="T33" fmla="*/ 17640171 h 43"/>
              <a:gd name="T34" fmla="*/ 22682200 w 38"/>
              <a:gd name="T35" fmla="*/ 0 h 43"/>
              <a:gd name="T36" fmla="*/ 0 w 38"/>
              <a:gd name="T37" fmla="*/ 0 h 4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8"/>
              <a:gd name="T58" fmla="*/ 0 h 43"/>
              <a:gd name="T59" fmla="*/ 38 w 38"/>
              <a:gd name="T60" fmla="*/ 43 h 4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8" h="43">
                <a:moveTo>
                  <a:pt x="0" y="0"/>
                </a:moveTo>
                <a:lnTo>
                  <a:pt x="2" y="7"/>
                </a:lnTo>
                <a:lnTo>
                  <a:pt x="4" y="16"/>
                </a:lnTo>
                <a:lnTo>
                  <a:pt x="8" y="23"/>
                </a:lnTo>
                <a:lnTo>
                  <a:pt x="11" y="29"/>
                </a:lnTo>
                <a:lnTo>
                  <a:pt x="17" y="36"/>
                </a:lnTo>
                <a:lnTo>
                  <a:pt x="24" y="40"/>
                </a:lnTo>
                <a:lnTo>
                  <a:pt x="31" y="43"/>
                </a:lnTo>
                <a:lnTo>
                  <a:pt x="38" y="43"/>
                </a:lnTo>
                <a:lnTo>
                  <a:pt x="38" y="36"/>
                </a:lnTo>
                <a:lnTo>
                  <a:pt x="33" y="34"/>
                </a:lnTo>
                <a:lnTo>
                  <a:pt x="27" y="32"/>
                </a:lnTo>
                <a:lnTo>
                  <a:pt x="22" y="29"/>
                </a:lnTo>
                <a:lnTo>
                  <a:pt x="18" y="23"/>
                </a:lnTo>
                <a:lnTo>
                  <a:pt x="15" y="18"/>
                </a:lnTo>
                <a:lnTo>
                  <a:pt x="11" y="12"/>
                </a:lnTo>
                <a:lnTo>
                  <a:pt x="9" y="7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5563" name="Group 203"/>
          <p:cNvGrpSpPr>
            <a:grpSpLocks/>
          </p:cNvGrpSpPr>
          <p:nvPr/>
        </p:nvGrpSpPr>
        <p:grpSpPr bwMode="auto">
          <a:xfrm>
            <a:off x="2381250" y="2003425"/>
            <a:ext cx="3644900" cy="2132013"/>
            <a:chOff x="1500" y="1262"/>
            <a:chExt cx="2296" cy="1343"/>
          </a:xfrm>
        </p:grpSpPr>
        <p:sp>
          <p:nvSpPr>
            <p:cNvPr id="16050" name="Freeform 204"/>
            <p:cNvSpPr>
              <a:spLocks/>
            </p:cNvSpPr>
            <p:nvPr/>
          </p:nvSpPr>
          <p:spPr bwMode="auto">
            <a:xfrm>
              <a:off x="1500" y="1883"/>
              <a:ext cx="38" cy="38"/>
            </a:xfrm>
            <a:custGeom>
              <a:avLst/>
              <a:gdLst>
                <a:gd name="T0" fmla="*/ 38 w 38"/>
                <a:gd name="T1" fmla="*/ 0 h 38"/>
                <a:gd name="T2" fmla="*/ 31 w 38"/>
                <a:gd name="T3" fmla="*/ 0 h 38"/>
                <a:gd name="T4" fmla="*/ 24 w 38"/>
                <a:gd name="T5" fmla="*/ 2 h 38"/>
                <a:gd name="T6" fmla="*/ 17 w 38"/>
                <a:gd name="T7" fmla="*/ 5 h 38"/>
                <a:gd name="T8" fmla="*/ 11 w 38"/>
                <a:gd name="T9" fmla="*/ 9 h 38"/>
                <a:gd name="T10" fmla="*/ 8 w 38"/>
                <a:gd name="T11" fmla="*/ 16 h 38"/>
                <a:gd name="T12" fmla="*/ 4 w 38"/>
                <a:gd name="T13" fmla="*/ 22 h 38"/>
                <a:gd name="T14" fmla="*/ 2 w 38"/>
                <a:gd name="T15" fmla="*/ 31 h 38"/>
                <a:gd name="T16" fmla="*/ 0 w 38"/>
                <a:gd name="T17" fmla="*/ 38 h 38"/>
                <a:gd name="T18" fmla="*/ 9 w 38"/>
                <a:gd name="T19" fmla="*/ 38 h 38"/>
                <a:gd name="T20" fmla="*/ 9 w 38"/>
                <a:gd name="T21" fmla="*/ 31 h 38"/>
                <a:gd name="T22" fmla="*/ 11 w 38"/>
                <a:gd name="T23" fmla="*/ 25 h 38"/>
                <a:gd name="T24" fmla="*/ 15 w 38"/>
                <a:gd name="T25" fmla="*/ 20 h 38"/>
                <a:gd name="T26" fmla="*/ 18 w 38"/>
                <a:gd name="T27" fmla="*/ 16 h 38"/>
                <a:gd name="T28" fmla="*/ 22 w 38"/>
                <a:gd name="T29" fmla="*/ 13 h 38"/>
                <a:gd name="T30" fmla="*/ 27 w 38"/>
                <a:gd name="T31" fmla="*/ 11 h 38"/>
                <a:gd name="T32" fmla="*/ 33 w 38"/>
                <a:gd name="T33" fmla="*/ 9 h 38"/>
                <a:gd name="T34" fmla="*/ 38 w 38"/>
                <a:gd name="T35" fmla="*/ 9 h 38"/>
                <a:gd name="T36" fmla="*/ 38 w 38"/>
                <a:gd name="T37" fmla="*/ 0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8"/>
                <a:gd name="T58" fmla="*/ 0 h 38"/>
                <a:gd name="T59" fmla="*/ 38 w 38"/>
                <a:gd name="T60" fmla="*/ 38 h 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8" h="38">
                  <a:moveTo>
                    <a:pt x="38" y="0"/>
                  </a:moveTo>
                  <a:lnTo>
                    <a:pt x="31" y="0"/>
                  </a:lnTo>
                  <a:lnTo>
                    <a:pt x="24" y="2"/>
                  </a:lnTo>
                  <a:lnTo>
                    <a:pt x="17" y="5"/>
                  </a:lnTo>
                  <a:lnTo>
                    <a:pt x="11" y="9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2" y="31"/>
                  </a:lnTo>
                  <a:lnTo>
                    <a:pt x="0" y="38"/>
                  </a:lnTo>
                  <a:lnTo>
                    <a:pt x="9" y="38"/>
                  </a:lnTo>
                  <a:lnTo>
                    <a:pt x="9" y="31"/>
                  </a:lnTo>
                  <a:lnTo>
                    <a:pt x="11" y="25"/>
                  </a:lnTo>
                  <a:lnTo>
                    <a:pt x="15" y="20"/>
                  </a:lnTo>
                  <a:lnTo>
                    <a:pt x="18" y="16"/>
                  </a:lnTo>
                  <a:lnTo>
                    <a:pt x="22" y="13"/>
                  </a:lnTo>
                  <a:lnTo>
                    <a:pt x="27" y="11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51" name="Freeform 205"/>
            <p:cNvSpPr>
              <a:spLocks/>
            </p:cNvSpPr>
            <p:nvPr/>
          </p:nvSpPr>
          <p:spPr bwMode="auto">
            <a:xfrm>
              <a:off x="1533" y="1901"/>
              <a:ext cx="11" cy="45"/>
            </a:xfrm>
            <a:custGeom>
              <a:avLst/>
              <a:gdLst>
                <a:gd name="T0" fmla="*/ 11 w 11"/>
                <a:gd name="T1" fmla="*/ 45 h 45"/>
                <a:gd name="T2" fmla="*/ 11 w 11"/>
                <a:gd name="T3" fmla="*/ 34 h 45"/>
                <a:gd name="T4" fmla="*/ 11 w 11"/>
                <a:gd name="T5" fmla="*/ 23 h 45"/>
                <a:gd name="T6" fmla="*/ 11 w 11"/>
                <a:gd name="T7" fmla="*/ 13 h 45"/>
                <a:gd name="T8" fmla="*/ 11 w 11"/>
                <a:gd name="T9" fmla="*/ 0 h 45"/>
                <a:gd name="T10" fmla="*/ 0 w 11"/>
                <a:gd name="T11" fmla="*/ 0 h 45"/>
                <a:gd name="T12" fmla="*/ 0 w 11"/>
                <a:gd name="T13" fmla="*/ 13 h 45"/>
                <a:gd name="T14" fmla="*/ 0 w 11"/>
                <a:gd name="T15" fmla="*/ 23 h 45"/>
                <a:gd name="T16" fmla="*/ 0 w 11"/>
                <a:gd name="T17" fmla="*/ 34 h 45"/>
                <a:gd name="T18" fmla="*/ 0 w 11"/>
                <a:gd name="T19" fmla="*/ 45 h 45"/>
                <a:gd name="T20" fmla="*/ 11 w 11"/>
                <a:gd name="T21" fmla="*/ 45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45"/>
                <a:gd name="T35" fmla="*/ 11 w 11"/>
                <a:gd name="T36" fmla="*/ 45 h 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45">
                  <a:moveTo>
                    <a:pt x="11" y="45"/>
                  </a:moveTo>
                  <a:lnTo>
                    <a:pt x="11" y="34"/>
                  </a:lnTo>
                  <a:lnTo>
                    <a:pt x="11" y="23"/>
                  </a:lnTo>
                  <a:lnTo>
                    <a:pt x="11" y="13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0" y="45"/>
                  </a:lnTo>
                  <a:lnTo>
                    <a:pt x="11" y="45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52" name="Freeform 206"/>
            <p:cNvSpPr>
              <a:spLocks/>
            </p:cNvSpPr>
            <p:nvPr/>
          </p:nvSpPr>
          <p:spPr bwMode="auto">
            <a:xfrm>
              <a:off x="2385" y="1753"/>
              <a:ext cx="32" cy="70"/>
            </a:xfrm>
            <a:custGeom>
              <a:avLst/>
              <a:gdLst>
                <a:gd name="T0" fmla="*/ 16 w 32"/>
                <a:gd name="T1" fmla="*/ 0 h 70"/>
                <a:gd name="T2" fmla="*/ 12 w 32"/>
                <a:gd name="T3" fmla="*/ 2 h 70"/>
                <a:gd name="T4" fmla="*/ 10 w 32"/>
                <a:gd name="T5" fmla="*/ 9 h 70"/>
                <a:gd name="T6" fmla="*/ 9 w 32"/>
                <a:gd name="T7" fmla="*/ 16 h 70"/>
                <a:gd name="T8" fmla="*/ 7 w 32"/>
                <a:gd name="T9" fmla="*/ 23 h 70"/>
                <a:gd name="T10" fmla="*/ 3 w 32"/>
                <a:gd name="T11" fmla="*/ 31 h 70"/>
                <a:gd name="T12" fmla="*/ 3 w 32"/>
                <a:gd name="T13" fmla="*/ 38 h 70"/>
                <a:gd name="T14" fmla="*/ 1 w 32"/>
                <a:gd name="T15" fmla="*/ 45 h 70"/>
                <a:gd name="T16" fmla="*/ 1 w 32"/>
                <a:gd name="T17" fmla="*/ 52 h 70"/>
                <a:gd name="T18" fmla="*/ 0 w 32"/>
                <a:gd name="T19" fmla="*/ 70 h 70"/>
                <a:gd name="T20" fmla="*/ 7 w 32"/>
                <a:gd name="T21" fmla="*/ 70 h 70"/>
                <a:gd name="T22" fmla="*/ 9 w 32"/>
                <a:gd name="T23" fmla="*/ 70 h 70"/>
                <a:gd name="T24" fmla="*/ 12 w 32"/>
                <a:gd name="T25" fmla="*/ 69 h 70"/>
                <a:gd name="T26" fmla="*/ 16 w 32"/>
                <a:gd name="T27" fmla="*/ 67 h 70"/>
                <a:gd name="T28" fmla="*/ 18 w 32"/>
                <a:gd name="T29" fmla="*/ 63 h 70"/>
                <a:gd name="T30" fmla="*/ 21 w 32"/>
                <a:gd name="T31" fmla="*/ 58 h 70"/>
                <a:gd name="T32" fmla="*/ 25 w 32"/>
                <a:gd name="T33" fmla="*/ 54 h 70"/>
                <a:gd name="T34" fmla="*/ 27 w 32"/>
                <a:gd name="T35" fmla="*/ 49 h 70"/>
                <a:gd name="T36" fmla="*/ 28 w 32"/>
                <a:gd name="T37" fmla="*/ 41 h 70"/>
                <a:gd name="T38" fmla="*/ 30 w 32"/>
                <a:gd name="T39" fmla="*/ 36 h 70"/>
                <a:gd name="T40" fmla="*/ 32 w 32"/>
                <a:gd name="T41" fmla="*/ 31 h 70"/>
                <a:gd name="T42" fmla="*/ 32 w 32"/>
                <a:gd name="T43" fmla="*/ 23 h 70"/>
                <a:gd name="T44" fmla="*/ 32 w 32"/>
                <a:gd name="T45" fmla="*/ 18 h 70"/>
                <a:gd name="T46" fmla="*/ 32 w 32"/>
                <a:gd name="T47" fmla="*/ 13 h 70"/>
                <a:gd name="T48" fmla="*/ 32 w 32"/>
                <a:gd name="T49" fmla="*/ 7 h 70"/>
                <a:gd name="T50" fmla="*/ 30 w 32"/>
                <a:gd name="T51" fmla="*/ 5 h 70"/>
                <a:gd name="T52" fmla="*/ 28 w 32"/>
                <a:gd name="T53" fmla="*/ 2 h 70"/>
                <a:gd name="T54" fmla="*/ 27 w 32"/>
                <a:gd name="T55" fmla="*/ 0 h 70"/>
                <a:gd name="T56" fmla="*/ 25 w 32"/>
                <a:gd name="T57" fmla="*/ 0 h 70"/>
                <a:gd name="T58" fmla="*/ 23 w 32"/>
                <a:gd name="T59" fmla="*/ 0 h 70"/>
                <a:gd name="T60" fmla="*/ 16 w 32"/>
                <a:gd name="T61" fmla="*/ 0 h 7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2"/>
                <a:gd name="T94" fmla="*/ 0 h 70"/>
                <a:gd name="T95" fmla="*/ 32 w 32"/>
                <a:gd name="T96" fmla="*/ 70 h 7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2" h="70">
                  <a:moveTo>
                    <a:pt x="16" y="0"/>
                  </a:moveTo>
                  <a:lnTo>
                    <a:pt x="12" y="2"/>
                  </a:lnTo>
                  <a:lnTo>
                    <a:pt x="10" y="9"/>
                  </a:lnTo>
                  <a:lnTo>
                    <a:pt x="9" y="16"/>
                  </a:lnTo>
                  <a:lnTo>
                    <a:pt x="7" y="23"/>
                  </a:lnTo>
                  <a:lnTo>
                    <a:pt x="3" y="31"/>
                  </a:lnTo>
                  <a:lnTo>
                    <a:pt x="3" y="38"/>
                  </a:lnTo>
                  <a:lnTo>
                    <a:pt x="1" y="45"/>
                  </a:lnTo>
                  <a:lnTo>
                    <a:pt x="1" y="52"/>
                  </a:lnTo>
                  <a:lnTo>
                    <a:pt x="0" y="70"/>
                  </a:lnTo>
                  <a:lnTo>
                    <a:pt x="7" y="70"/>
                  </a:lnTo>
                  <a:lnTo>
                    <a:pt x="9" y="70"/>
                  </a:lnTo>
                  <a:lnTo>
                    <a:pt x="12" y="69"/>
                  </a:lnTo>
                  <a:lnTo>
                    <a:pt x="16" y="67"/>
                  </a:lnTo>
                  <a:lnTo>
                    <a:pt x="18" y="63"/>
                  </a:lnTo>
                  <a:lnTo>
                    <a:pt x="21" y="58"/>
                  </a:lnTo>
                  <a:lnTo>
                    <a:pt x="25" y="54"/>
                  </a:lnTo>
                  <a:lnTo>
                    <a:pt x="27" y="49"/>
                  </a:lnTo>
                  <a:lnTo>
                    <a:pt x="28" y="41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2" y="23"/>
                  </a:lnTo>
                  <a:lnTo>
                    <a:pt x="32" y="18"/>
                  </a:lnTo>
                  <a:lnTo>
                    <a:pt x="32" y="13"/>
                  </a:lnTo>
                  <a:lnTo>
                    <a:pt x="32" y="7"/>
                  </a:lnTo>
                  <a:lnTo>
                    <a:pt x="30" y="5"/>
                  </a:lnTo>
                  <a:lnTo>
                    <a:pt x="28" y="2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53" name="Freeform 207"/>
            <p:cNvSpPr>
              <a:spLocks/>
            </p:cNvSpPr>
            <p:nvPr/>
          </p:nvSpPr>
          <p:spPr bwMode="auto">
            <a:xfrm>
              <a:off x="2385" y="1753"/>
              <a:ext cx="32" cy="70"/>
            </a:xfrm>
            <a:custGeom>
              <a:avLst/>
              <a:gdLst>
                <a:gd name="T0" fmla="*/ 16 w 32"/>
                <a:gd name="T1" fmla="*/ 0 h 70"/>
                <a:gd name="T2" fmla="*/ 12 w 32"/>
                <a:gd name="T3" fmla="*/ 2 h 70"/>
                <a:gd name="T4" fmla="*/ 10 w 32"/>
                <a:gd name="T5" fmla="*/ 9 h 70"/>
                <a:gd name="T6" fmla="*/ 9 w 32"/>
                <a:gd name="T7" fmla="*/ 16 h 70"/>
                <a:gd name="T8" fmla="*/ 7 w 32"/>
                <a:gd name="T9" fmla="*/ 23 h 70"/>
                <a:gd name="T10" fmla="*/ 3 w 32"/>
                <a:gd name="T11" fmla="*/ 31 h 70"/>
                <a:gd name="T12" fmla="*/ 3 w 32"/>
                <a:gd name="T13" fmla="*/ 38 h 70"/>
                <a:gd name="T14" fmla="*/ 1 w 32"/>
                <a:gd name="T15" fmla="*/ 45 h 70"/>
                <a:gd name="T16" fmla="*/ 1 w 32"/>
                <a:gd name="T17" fmla="*/ 52 h 70"/>
                <a:gd name="T18" fmla="*/ 0 w 32"/>
                <a:gd name="T19" fmla="*/ 70 h 70"/>
                <a:gd name="T20" fmla="*/ 7 w 32"/>
                <a:gd name="T21" fmla="*/ 70 h 70"/>
                <a:gd name="T22" fmla="*/ 9 w 32"/>
                <a:gd name="T23" fmla="*/ 70 h 70"/>
                <a:gd name="T24" fmla="*/ 12 w 32"/>
                <a:gd name="T25" fmla="*/ 69 h 70"/>
                <a:gd name="T26" fmla="*/ 16 w 32"/>
                <a:gd name="T27" fmla="*/ 67 h 70"/>
                <a:gd name="T28" fmla="*/ 18 w 32"/>
                <a:gd name="T29" fmla="*/ 63 h 70"/>
                <a:gd name="T30" fmla="*/ 21 w 32"/>
                <a:gd name="T31" fmla="*/ 58 h 70"/>
                <a:gd name="T32" fmla="*/ 25 w 32"/>
                <a:gd name="T33" fmla="*/ 54 h 70"/>
                <a:gd name="T34" fmla="*/ 27 w 32"/>
                <a:gd name="T35" fmla="*/ 49 h 70"/>
                <a:gd name="T36" fmla="*/ 28 w 32"/>
                <a:gd name="T37" fmla="*/ 41 h 70"/>
                <a:gd name="T38" fmla="*/ 30 w 32"/>
                <a:gd name="T39" fmla="*/ 36 h 70"/>
                <a:gd name="T40" fmla="*/ 32 w 32"/>
                <a:gd name="T41" fmla="*/ 31 h 70"/>
                <a:gd name="T42" fmla="*/ 32 w 32"/>
                <a:gd name="T43" fmla="*/ 23 h 70"/>
                <a:gd name="T44" fmla="*/ 32 w 32"/>
                <a:gd name="T45" fmla="*/ 18 h 70"/>
                <a:gd name="T46" fmla="*/ 32 w 32"/>
                <a:gd name="T47" fmla="*/ 13 h 70"/>
                <a:gd name="T48" fmla="*/ 32 w 32"/>
                <a:gd name="T49" fmla="*/ 7 h 70"/>
                <a:gd name="T50" fmla="*/ 30 w 32"/>
                <a:gd name="T51" fmla="*/ 5 h 70"/>
                <a:gd name="T52" fmla="*/ 28 w 32"/>
                <a:gd name="T53" fmla="*/ 2 h 70"/>
                <a:gd name="T54" fmla="*/ 27 w 32"/>
                <a:gd name="T55" fmla="*/ 0 h 70"/>
                <a:gd name="T56" fmla="*/ 25 w 32"/>
                <a:gd name="T57" fmla="*/ 0 h 70"/>
                <a:gd name="T58" fmla="*/ 23 w 32"/>
                <a:gd name="T59" fmla="*/ 0 h 70"/>
                <a:gd name="T60" fmla="*/ 16 w 32"/>
                <a:gd name="T61" fmla="*/ 0 h 7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2"/>
                <a:gd name="T94" fmla="*/ 0 h 70"/>
                <a:gd name="T95" fmla="*/ 32 w 32"/>
                <a:gd name="T96" fmla="*/ 70 h 7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2" h="70">
                  <a:moveTo>
                    <a:pt x="16" y="0"/>
                  </a:moveTo>
                  <a:lnTo>
                    <a:pt x="12" y="2"/>
                  </a:lnTo>
                  <a:lnTo>
                    <a:pt x="10" y="9"/>
                  </a:lnTo>
                  <a:lnTo>
                    <a:pt x="9" y="16"/>
                  </a:lnTo>
                  <a:lnTo>
                    <a:pt x="7" y="23"/>
                  </a:lnTo>
                  <a:lnTo>
                    <a:pt x="3" y="31"/>
                  </a:lnTo>
                  <a:lnTo>
                    <a:pt x="3" y="38"/>
                  </a:lnTo>
                  <a:lnTo>
                    <a:pt x="1" y="45"/>
                  </a:lnTo>
                  <a:lnTo>
                    <a:pt x="1" y="52"/>
                  </a:lnTo>
                  <a:lnTo>
                    <a:pt x="0" y="70"/>
                  </a:lnTo>
                  <a:lnTo>
                    <a:pt x="7" y="70"/>
                  </a:lnTo>
                  <a:lnTo>
                    <a:pt x="9" y="70"/>
                  </a:lnTo>
                  <a:lnTo>
                    <a:pt x="12" y="69"/>
                  </a:lnTo>
                  <a:lnTo>
                    <a:pt x="16" y="67"/>
                  </a:lnTo>
                  <a:lnTo>
                    <a:pt x="18" y="63"/>
                  </a:lnTo>
                  <a:lnTo>
                    <a:pt x="21" y="58"/>
                  </a:lnTo>
                  <a:lnTo>
                    <a:pt x="25" y="54"/>
                  </a:lnTo>
                  <a:lnTo>
                    <a:pt x="27" y="49"/>
                  </a:lnTo>
                  <a:lnTo>
                    <a:pt x="28" y="41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2" y="23"/>
                  </a:lnTo>
                  <a:lnTo>
                    <a:pt x="32" y="18"/>
                  </a:lnTo>
                  <a:lnTo>
                    <a:pt x="32" y="13"/>
                  </a:lnTo>
                  <a:lnTo>
                    <a:pt x="32" y="7"/>
                  </a:lnTo>
                  <a:lnTo>
                    <a:pt x="30" y="5"/>
                  </a:lnTo>
                  <a:lnTo>
                    <a:pt x="28" y="2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1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54" name="Freeform 208"/>
            <p:cNvSpPr>
              <a:spLocks/>
            </p:cNvSpPr>
            <p:nvPr/>
          </p:nvSpPr>
          <p:spPr bwMode="auto">
            <a:xfrm>
              <a:off x="2379" y="1753"/>
              <a:ext cx="31" cy="70"/>
            </a:xfrm>
            <a:custGeom>
              <a:avLst/>
              <a:gdLst>
                <a:gd name="T0" fmla="*/ 16 w 31"/>
                <a:gd name="T1" fmla="*/ 4 h 70"/>
                <a:gd name="T2" fmla="*/ 13 w 31"/>
                <a:gd name="T3" fmla="*/ 7 h 70"/>
                <a:gd name="T4" fmla="*/ 9 w 31"/>
                <a:gd name="T5" fmla="*/ 11 h 70"/>
                <a:gd name="T6" fmla="*/ 7 w 31"/>
                <a:gd name="T7" fmla="*/ 18 h 70"/>
                <a:gd name="T8" fmla="*/ 6 w 31"/>
                <a:gd name="T9" fmla="*/ 23 h 70"/>
                <a:gd name="T10" fmla="*/ 2 w 31"/>
                <a:gd name="T11" fmla="*/ 31 h 70"/>
                <a:gd name="T12" fmla="*/ 0 w 31"/>
                <a:gd name="T13" fmla="*/ 38 h 70"/>
                <a:gd name="T14" fmla="*/ 0 w 31"/>
                <a:gd name="T15" fmla="*/ 45 h 70"/>
                <a:gd name="T16" fmla="*/ 0 w 31"/>
                <a:gd name="T17" fmla="*/ 52 h 70"/>
                <a:gd name="T18" fmla="*/ 0 w 31"/>
                <a:gd name="T19" fmla="*/ 58 h 70"/>
                <a:gd name="T20" fmla="*/ 0 w 31"/>
                <a:gd name="T21" fmla="*/ 63 h 70"/>
                <a:gd name="T22" fmla="*/ 2 w 31"/>
                <a:gd name="T23" fmla="*/ 67 h 70"/>
                <a:gd name="T24" fmla="*/ 6 w 31"/>
                <a:gd name="T25" fmla="*/ 70 h 70"/>
                <a:gd name="T26" fmla="*/ 7 w 31"/>
                <a:gd name="T27" fmla="*/ 70 h 70"/>
                <a:gd name="T28" fmla="*/ 9 w 31"/>
                <a:gd name="T29" fmla="*/ 69 h 70"/>
                <a:gd name="T30" fmla="*/ 13 w 31"/>
                <a:gd name="T31" fmla="*/ 67 h 70"/>
                <a:gd name="T32" fmla="*/ 16 w 31"/>
                <a:gd name="T33" fmla="*/ 63 h 70"/>
                <a:gd name="T34" fmla="*/ 20 w 31"/>
                <a:gd name="T35" fmla="*/ 58 h 70"/>
                <a:gd name="T36" fmla="*/ 22 w 31"/>
                <a:gd name="T37" fmla="*/ 54 h 70"/>
                <a:gd name="T38" fmla="*/ 25 w 31"/>
                <a:gd name="T39" fmla="*/ 49 h 70"/>
                <a:gd name="T40" fmla="*/ 27 w 31"/>
                <a:gd name="T41" fmla="*/ 41 h 70"/>
                <a:gd name="T42" fmla="*/ 29 w 31"/>
                <a:gd name="T43" fmla="*/ 36 h 70"/>
                <a:gd name="T44" fmla="*/ 29 w 31"/>
                <a:gd name="T45" fmla="*/ 31 h 70"/>
                <a:gd name="T46" fmla="*/ 31 w 31"/>
                <a:gd name="T47" fmla="*/ 23 h 70"/>
                <a:gd name="T48" fmla="*/ 31 w 31"/>
                <a:gd name="T49" fmla="*/ 18 h 70"/>
                <a:gd name="T50" fmla="*/ 31 w 31"/>
                <a:gd name="T51" fmla="*/ 13 h 70"/>
                <a:gd name="T52" fmla="*/ 29 w 31"/>
                <a:gd name="T53" fmla="*/ 9 h 70"/>
                <a:gd name="T54" fmla="*/ 29 w 31"/>
                <a:gd name="T55" fmla="*/ 5 h 70"/>
                <a:gd name="T56" fmla="*/ 27 w 31"/>
                <a:gd name="T57" fmla="*/ 2 h 70"/>
                <a:gd name="T58" fmla="*/ 25 w 31"/>
                <a:gd name="T59" fmla="*/ 0 h 70"/>
                <a:gd name="T60" fmla="*/ 22 w 31"/>
                <a:gd name="T61" fmla="*/ 0 h 70"/>
                <a:gd name="T62" fmla="*/ 20 w 31"/>
                <a:gd name="T63" fmla="*/ 2 h 70"/>
                <a:gd name="T64" fmla="*/ 16 w 31"/>
                <a:gd name="T65" fmla="*/ 4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"/>
                <a:gd name="T100" fmla="*/ 0 h 70"/>
                <a:gd name="T101" fmla="*/ 31 w 31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" h="70">
                  <a:moveTo>
                    <a:pt x="16" y="4"/>
                  </a:moveTo>
                  <a:lnTo>
                    <a:pt x="13" y="7"/>
                  </a:lnTo>
                  <a:lnTo>
                    <a:pt x="9" y="11"/>
                  </a:lnTo>
                  <a:lnTo>
                    <a:pt x="7" y="18"/>
                  </a:lnTo>
                  <a:lnTo>
                    <a:pt x="6" y="23"/>
                  </a:lnTo>
                  <a:lnTo>
                    <a:pt x="2" y="31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2" y="67"/>
                  </a:lnTo>
                  <a:lnTo>
                    <a:pt x="6" y="70"/>
                  </a:lnTo>
                  <a:lnTo>
                    <a:pt x="7" y="70"/>
                  </a:lnTo>
                  <a:lnTo>
                    <a:pt x="9" y="69"/>
                  </a:lnTo>
                  <a:lnTo>
                    <a:pt x="13" y="67"/>
                  </a:lnTo>
                  <a:lnTo>
                    <a:pt x="16" y="63"/>
                  </a:lnTo>
                  <a:lnTo>
                    <a:pt x="20" y="58"/>
                  </a:lnTo>
                  <a:lnTo>
                    <a:pt x="22" y="54"/>
                  </a:lnTo>
                  <a:lnTo>
                    <a:pt x="25" y="49"/>
                  </a:lnTo>
                  <a:lnTo>
                    <a:pt x="27" y="41"/>
                  </a:lnTo>
                  <a:lnTo>
                    <a:pt x="29" y="36"/>
                  </a:lnTo>
                  <a:lnTo>
                    <a:pt x="29" y="31"/>
                  </a:lnTo>
                  <a:lnTo>
                    <a:pt x="31" y="23"/>
                  </a:lnTo>
                  <a:lnTo>
                    <a:pt x="31" y="18"/>
                  </a:lnTo>
                  <a:lnTo>
                    <a:pt x="31" y="13"/>
                  </a:lnTo>
                  <a:lnTo>
                    <a:pt x="29" y="9"/>
                  </a:lnTo>
                  <a:lnTo>
                    <a:pt x="29" y="5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55" name="Freeform 209"/>
            <p:cNvSpPr>
              <a:spLocks/>
            </p:cNvSpPr>
            <p:nvPr/>
          </p:nvSpPr>
          <p:spPr bwMode="auto">
            <a:xfrm>
              <a:off x="2379" y="1753"/>
              <a:ext cx="31" cy="70"/>
            </a:xfrm>
            <a:custGeom>
              <a:avLst/>
              <a:gdLst>
                <a:gd name="T0" fmla="*/ 16 w 31"/>
                <a:gd name="T1" fmla="*/ 4 h 70"/>
                <a:gd name="T2" fmla="*/ 13 w 31"/>
                <a:gd name="T3" fmla="*/ 7 h 70"/>
                <a:gd name="T4" fmla="*/ 9 w 31"/>
                <a:gd name="T5" fmla="*/ 11 h 70"/>
                <a:gd name="T6" fmla="*/ 7 w 31"/>
                <a:gd name="T7" fmla="*/ 18 h 70"/>
                <a:gd name="T8" fmla="*/ 6 w 31"/>
                <a:gd name="T9" fmla="*/ 23 h 70"/>
                <a:gd name="T10" fmla="*/ 2 w 31"/>
                <a:gd name="T11" fmla="*/ 31 h 70"/>
                <a:gd name="T12" fmla="*/ 0 w 31"/>
                <a:gd name="T13" fmla="*/ 38 h 70"/>
                <a:gd name="T14" fmla="*/ 0 w 31"/>
                <a:gd name="T15" fmla="*/ 45 h 70"/>
                <a:gd name="T16" fmla="*/ 0 w 31"/>
                <a:gd name="T17" fmla="*/ 52 h 70"/>
                <a:gd name="T18" fmla="*/ 0 w 31"/>
                <a:gd name="T19" fmla="*/ 58 h 70"/>
                <a:gd name="T20" fmla="*/ 0 w 31"/>
                <a:gd name="T21" fmla="*/ 63 h 70"/>
                <a:gd name="T22" fmla="*/ 2 w 31"/>
                <a:gd name="T23" fmla="*/ 67 h 70"/>
                <a:gd name="T24" fmla="*/ 6 w 31"/>
                <a:gd name="T25" fmla="*/ 70 h 70"/>
                <a:gd name="T26" fmla="*/ 7 w 31"/>
                <a:gd name="T27" fmla="*/ 70 h 70"/>
                <a:gd name="T28" fmla="*/ 9 w 31"/>
                <a:gd name="T29" fmla="*/ 69 h 70"/>
                <a:gd name="T30" fmla="*/ 13 w 31"/>
                <a:gd name="T31" fmla="*/ 67 h 70"/>
                <a:gd name="T32" fmla="*/ 16 w 31"/>
                <a:gd name="T33" fmla="*/ 63 h 70"/>
                <a:gd name="T34" fmla="*/ 20 w 31"/>
                <a:gd name="T35" fmla="*/ 58 h 70"/>
                <a:gd name="T36" fmla="*/ 22 w 31"/>
                <a:gd name="T37" fmla="*/ 54 h 70"/>
                <a:gd name="T38" fmla="*/ 25 w 31"/>
                <a:gd name="T39" fmla="*/ 49 h 70"/>
                <a:gd name="T40" fmla="*/ 27 w 31"/>
                <a:gd name="T41" fmla="*/ 41 h 70"/>
                <a:gd name="T42" fmla="*/ 29 w 31"/>
                <a:gd name="T43" fmla="*/ 36 h 70"/>
                <a:gd name="T44" fmla="*/ 29 w 31"/>
                <a:gd name="T45" fmla="*/ 31 h 70"/>
                <a:gd name="T46" fmla="*/ 31 w 31"/>
                <a:gd name="T47" fmla="*/ 23 h 70"/>
                <a:gd name="T48" fmla="*/ 31 w 31"/>
                <a:gd name="T49" fmla="*/ 18 h 70"/>
                <a:gd name="T50" fmla="*/ 31 w 31"/>
                <a:gd name="T51" fmla="*/ 13 h 70"/>
                <a:gd name="T52" fmla="*/ 29 w 31"/>
                <a:gd name="T53" fmla="*/ 9 h 70"/>
                <a:gd name="T54" fmla="*/ 29 w 31"/>
                <a:gd name="T55" fmla="*/ 5 h 70"/>
                <a:gd name="T56" fmla="*/ 27 w 31"/>
                <a:gd name="T57" fmla="*/ 2 h 70"/>
                <a:gd name="T58" fmla="*/ 25 w 31"/>
                <a:gd name="T59" fmla="*/ 0 h 70"/>
                <a:gd name="T60" fmla="*/ 22 w 31"/>
                <a:gd name="T61" fmla="*/ 0 h 70"/>
                <a:gd name="T62" fmla="*/ 20 w 31"/>
                <a:gd name="T63" fmla="*/ 2 h 70"/>
                <a:gd name="T64" fmla="*/ 16 w 31"/>
                <a:gd name="T65" fmla="*/ 4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"/>
                <a:gd name="T100" fmla="*/ 0 h 70"/>
                <a:gd name="T101" fmla="*/ 31 w 31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" h="70">
                  <a:moveTo>
                    <a:pt x="16" y="4"/>
                  </a:moveTo>
                  <a:lnTo>
                    <a:pt x="13" y="7"/>
                  </a:lnTo>
                  <a:lnTo>
                    <a:pt x="9" y="11"/>
                  </a:lnTo>
                  <a:lnTo>
                    <a:pt x="7" y="18"/>
                  </a:lnTo>
                  <a:lnTo>
                    <a:pt x="6" y="23"/>
                  </a:lnTo>
                  <a:lnTo>
                    <a:pt x="2" y="31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2" y="67"/>
                  </a:lnTo>
                  <a:lnTo>
                    <a:pt x="6" y="70"/>
                  </a:lnTo>
                  <a:lnTo>
                    <a:pt x="7" y="70"/>
                  </a:lnTo>
                  <a:lnTo>
                    <a:pt x="9" y="69"/>
                  </a:lnTo>
                  <a:lnTo>
                    <a:pt x="13" y="67"/>
                  </a:lnTo>
                  <a:lnTo>
                    <a:pt x="16" y="63"/>
                  </a:lnTo>
                  <a:lnTo>
                    <a:pt x="20" y="58"/>
                  </a:lnTo>
                  <a:lnTo>
                    <a:pt x="22" y="54"/>
                  </a:lnTo>
                  <a:lnTo>
                    <a:pt x="25" y="49"/>
                  </a:lnTo>
                  <a:lnTo>
                    <a:pt x="27" y="41"/>
                  </a:lnTo>
                  <a:lnTo>
                    <a:pt x="29" y="36"/>
                  </a:lnTo>
                  <a:lnTo>
                    <a:pt x="29" y="31"/>
                  </a:lnTo>
                  <a:lnTo>
                    <a:pt x="31" y="23"/>
                  </a:lnTo>
                  <a:lnTo>
                    <a:pt x="31" y="18"/>
                  </a:lnTo>
                  <a:lnTo>
                    <a:pt x="31" y="13"/>
                  </a:lnTo>
                  <a:lnTo>
                    <a:pt x="29" y="9"/>
                  </a:lnTo>
                  <a:lnTo>
                    <a:pt x="29" y="5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56" name="Freeform 210"/>
            <p:cNvSpPr>
              <a:spLocks/>
            </p:cNvSpPr>
            <p:nvPr/>
          </p:nvSpPr>
          <p:spPr bwMode="auto">
            <a:xfrm>
              <a:off x="2385" y="1625"/>
              <a:ext cx="32" cy="70"/>
            </a:xfrm>
            <a:custGeom>
              <a:avLst/>
              <a:gdLst>
                <a:gd name="T0" fmla="*/ 16 w 32"/>
                <a:gd name="T1" fmla="*/ 0 h 70"/>
                <a:gd name="T2" fmla="*/ 12 w 32"/>
                <a:gd name="T3" fmla="*/ 2 h 70"/>
                <a:gd name="T4" fmla="*/ 10 w 32"/>
                <a:gd name="T5" fmla="*/ 7 h 70"/>
                <a:gd name="T6" fmla="*/ 9 w 32"/>
                <a:gd name="T7" fmla="*/ 14 h 70"/>
                <a:gd name="T8" fmla="*/ 7 w 32"/>
                <a:gd name="T9" fmla="*/ 23 h 70"/>
                <a:gd name="T10" fmla="*/ 3 w 32"/>
                <a:gd name="T11" fmla="*/ 30 h 70"/>
                <a:gd name="T12" fmla="*/ 3 w 32"/>
                <a:gd name="T13" fmla="*/ 38 h 70"/>
                <a:gd name="T14" fmla="*/ 1 w 32"/>
                <a:gd name="T15" fmla="*/ 45 h 70"/>
                <a:gd name="T16" fmla="*/ 1 w 32"/>
                <a:gd name="T17" fmla="*/ 50 h 70"/>
                <a:gd name="T18" fmla="*/ 0 w 32"/>
                <a:gd name="T19" fmla="*/ 68 h 70"/>
                <a:gd name="T20" fmla="*/ 7 w 32"/>
                <a:gd name="T21" fmla="*/ 70 h 70"/>
                <a:gd name="T22" fmla="*/ 9 w 32"/>
                <a:gd name="T23" fmla="*/ 70 h 70"/>
                <a:gd name="T24" fmla="*/ 12 w 32"/>
                <a:gd name="T25" fmla="*/ 68 h 70"/>
                <a:gd name="T26" fmla="*/ 16 w 32"/>
                <a:gd name="T27" fmla="*/ 67 h 70"/>
                <a:gd name="T28" fmla="*/ 18 w 32"/>
                <a:gd name="T29" fmla="*/ 61 h 70"/>
                <a:gd name="T30" fmla="*/ 21 w 32"/>
                <a:gd name="T31" fmla="*/ 58 h 70"/>
                <a:gd name="T32" fmla="*/ 25 w 32"/>
                <a:gd name="T33" fmla="*/ 52 h 70"/>
                <a:gd name="T34" fmla="*/ 27 w 32"/>
                <a:gd name="T35" fmla="*/ 47 h 70"/>
                <a:gd name="T36" fmla="*/ 28 w 32"/>
                <a:gd name="T37" fmla="*/ 41 h 70"/>
                <a:gd name="T38" fmla="*/ 30 w 32"/>
                <a:gd name="T39" fmla="*/ 36 h 70"/>
                <a:gd name="T40" fmla="*/ 32 w 32"/>
                <a:gd name="T41" fmla="*/ 29 h 70"/>
                <a:gd name="T42" fmla="*/ 32 w 32"/>
                <a:gd name="T43" fmla="*/ 23 h 70"/>
                <a:gd name="T44" fmla="*/ 32 w 32"/>
                <a:gd name="T45" fmla="*/ 16 h 70"/>
                <a:gd name="T46" fmla="*/ 32 w 32"/>
                <a:gd name="T47" fmla="*/ 11 h 70"/>
                <a:gd name="T48" fmla="*/ 32 w 32"/>
                <a:gd name="T49" fmla="*/ 7 h 70"/>
                <a:gd name="T50" fmla="*/ 30 w 32"/>
                <a:gd name="T51" fmla="*/ 3 h 70"/>
                <a:gd name="T52" fmla="*/ 28 w 32"/>
                <a:gd name="T53" fmla="*/ 2 h 70"/>
                <a:gd name="T54" fmla="*/ 28 w 32"/>
                <a:gd name="T55" fmla="*/ 0 h 70"/>
                <a:gd name="T56" fmla="*/ 27 w 32"/>
                <a:gd name="T57" fmla="*/ 0 h 70"/>
                <a:gd name="T58" fmla="*/ 25 w 32"/>
                <a:gd name="T59" fmla="*/ 0 h 70"/>
                <a:gd name="T60" fmla="*/ 23 w 32"/>
                <a:gd name="T61" fmla="*/ 0 h 70"/>
                <a:gd name="T62" fmla="*/ 16 w 32"/>
                <a:gd name="T63" fmla="*/ 0 h 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"/>
                <a:gd name="T97" fmla="*/ 0 h 70"/>
                <a:gd name="T98" fmla="*/ 32 w 32"/>
                <a:gd name="T99" fmla="*/ 70 h 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" h="70">
                  <a:moveTo>
                    <a:pt x="16" y="0"/>
                  </a:moveTo>
                  <a:lnTo>
                    <a:pt x="12" y="2"/>
                  </a:lnTo>
                  <a:lnTo>
                    <a:pt x="10" y="7"/>
                  </a:lnTo>
                  <a:lnTo>
                    <a:pt x="9" y="14"/>
                  </a:lnTo>
                  <a:lnTo>
                    <a:pt x="7" y="23"/>
                  </a:lnTo>
                  <a:lnTo>
                    <a:pt x="3" y="30"/>
                  </a:lnTo>
                  <a:lnTo>
                    <a:pt x="3" y="38"/>
                  </a:lnTo>
                  <a:lnTo>
                    <a:pt x="1" y="45"/>
                  </a:lnTo>
                  <a:lnTo>
                    <a:pt x="1" y="50"/>
                  </a:lnTo>
                  <a:lnTo>
                    <a:pt x="0" y="68"/>
                  </a:lnTo>
                  <a:lnTo>
                    <a:pt x="7" y="70"/>
                  </a:lnTo>
                  <a:lnTo>
                    <a:pt x="9" y="70"/>
                  </a:lnTo>
                  <a:lnTo>
                    <a:pt x="12" y="68"/>
                  </a:lnTo>
                  <a:lnTo>
                    <a:pt x="16" y="67"/>
                  </a:lnTo>
                  <a:lnTo>
                    <a:pt x="18" y="61"/>
                  </a:lnTo>
                  <a:lnTo>
                    <a:pt x="21" y="58"/>
                  </a:lnTo>
                  <a:lnTo>
                    <a:pt x="25" y="52"/>
                  </a:lnTo>
                  <a:lnTo>
                    <a:pt x="27" y="47"/>
                  </a:lnTo>
                  <a:lnTo>
                    <a:pt x="28" y="41"/>
                  </a:lnTo>
                  <a:lnTo>
                    <a:pt x="30" y="36"/>
                  </a:lnTo>
                  <a:lnTo>
                    <a:pt x="32" y="29"/>
                  </a:lnTo>
                  <a:lnTo>
                    <a:pt x="32" y="23"/>
                  </a:lnTo>
                  <a:lnTo>
                    <a:pt x="32" y="16"/>
                  </a:lnTo>
                  <a:lnTo>
                    <a:pt x="32" y="11"/>
                  </a:lnTo>
                  <a:lnTo>
                    <a:pt x="32" y="7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57" name="Freeform 211"/>
            <p:cNvSpPr>
              <a:spLocks/>
            </p:cNvSpPr>
            <p:nvPr/>
          </p:nvSpPr>
          <p:spPr bwMode="auto">
            <a:xfrm>
              <a:off x="2385" y="1625"/>
              <a:ext cx="32" cy="70"/>
            </a:xfrm>
            <a:custGeom>
              <a:avLst/>
              <a:gdLst>
                <a:gd name="T0" fmla="*/ 16 w 32"/>
                <a:gd name="T1" fmla="*/ 0 h 70"/>
                <a:gd name="T2" fmla="*/ 12 w 32"/>
                <a:gd name="T3" fmla="*/ 2 h 70"/>
                <a:gd name="T4" fmla="*/ 10 w 32"/>
                <a:gd name="T5" fmla="*/ 7 h 70"/>
                <a:gd name="T6" fmla="*/ 9 w 32"/>
                <a:gd name="T7" fmla="*/ 14 h 70"/>
                <a:gd name="T8" fmla="*/ 7 w 32"/>
                <a:gd name="T9" fmla="*/ 23 h 70"/>
                <a:gd name="T10" fmla="*/ 3 w 32"/>
                <a:gd name="T11" fmla="*/ 30 h 70"/>
                <a:gd name="T12" fmla="*/ 3 w 32"/>
                <a:gd name="T13" fmla="*/ 38 h 70"/>
                <a:gd name="T14" fmla="*/ 1 w 32"/>
                <a:gd name="T15" fmla="*/ 45 h 70"/>
                <a:gd name="T16" fmla="*/ 1 w 32"/>
                <a:gd name="T17" fmla="*/ 50 h 70"/>
                <a:gd name="T18" fmla="*/ 0 w 32"/>
                <a:gd name="T19" fmla="*/ 68 h 70"/>
                <a:gd name="T20" fmla="*/ 7 w 32"/>
                <a:gd name="T21" fmla="*/ 70 h 70"/>
                <a:gd name="T22" fmla="*/ 9 w 32"/>
                <a:gd name="T23" fmla="*/ 70 h 70"/>
                <a:gd name="T24" fmla="*/ 12 w 32"/>
                <a:gd name="T25" fmla="*/ 68 h 70"/>
                <a:gd name="T26" fmla="*/ 16 w 32"/>
                <a:gd name="T27" fmla="*/ 67 h 70"/>
                <a:gd name="T28" fmla="*/ 18 w 32"/>
                <a:gd name="T29" fmla="*/ 61 h 70"/>
                <a:gd name="T30" fmla="*/ 21 w 32"/>
                <a:gd name="T31" fmla="*/ 58 h 70"/>
                <a:gd name="T32" fmla="*/ 25 w 32"/>
                <a:gd name="T33" fmla="*/ 52 h 70"/>
                <a:gd name="T34" fmla="*/ 27 w 32"/>
                <a:gd name="T35" fmla="*/ 47 h 70"/>
                <a:gd name="T36" fmla="*/ 28 w 32"/>
                <a:gd name="T37" fmla="*/ 41 h 70"/>
                <a:gd name="T38" fmla="*/ 30 w 32"/>
                <a:gd name="T39" fmla="*/ 36 h 70"/>
                <a:gd name="T40" fmla="*/ 32 w 32"/>
                <a:gd name="T41" fmla="*/ 29 h 70"/>
                <a:gd name="T42" fmla="*/ 32 w 32"/>
                <a:gd name="T43" fmla="*/ 23 h 70"/>
                <a:gd name="T44" fmla="*/ 32 w 32"/>
                <a:gd name="T45" fmla="*/ 16 h 70"/>
                <a:gd name="T46" fmla="*/ 32 w 32"/>
                <a:gd name="T47" fmla="*/ 11 h 70"/>
                <a:gd name="T48" fmla="*/ 32 w 32"/>
                <a:gd name="T49" fmla="*/ 7 h 70"/>
                <a:gd name="T50" fmla="*/ 30 w 32"/>
                <a:gd name="T51" fmla="*/ 3 h 70"/>
                <a:gd name="T52" fmla="*/ 28 w 32"/>
                <a:gd name="T53" fmla="*/ 2 h 70"/>
                <a:gd name="T54" fmla="*/ 28 w 32"/>
                <a:gd name="T55" fmla="*/ 0 h 70"/>
                <a:gd name="T56" fmla="*/ 27 w 32"/>
                <a:gd name="T57" fmla="*/ 0 h 70"/>
                <a:gd name="T58" fmla="*/ 25 w 32"/>
                <a:gd name="T59" fmla="*/ 0 h 70"/>
                <a:gd name="T60" fmla="*/ 23 w 32"/>
                <a:gd name="T61" fmla="*/ 0 h 70"/>
                <a:gd name="T62" fmla="*/ 16 w 32"/>
                <a:gd name="T63" fmla="*/ 0 h 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"/>
                <a:gd name="T97" fmla="*/ 0 h 70"/>
                <a:gd name="T98" fmla="*/ 32 w 32"/>
                <a:gd name="T99" fmla="*/ 70 h 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" h="70">
                  <a:moveTo>
                    <a:pt x="16" y="0"/>
                  </a:moveTo>
                  <a:lnTo>
                    <a:pt x="12" y="2"/>
                  </a:lnTo>
                  <a:lnTo>
                    <a:pt x="10" y="7"/>
                  </a:lnTo>
                  <a:lnTo>
                    <a:pt x="9" y="14"/>
                  </a:lnTo>
                  <a:lnTo>
                    <a:pt x="7" y="23"/>
                  </a:lnTo>
                  <a:lnTo>
                    <a:pt x="3" y="30"/>
                  </a:lnTo>
                  <a:lnTo>
                    <a:pt x="3" y="38"/>
                  </a:lnTo>
                  <a:lnTo>
                    <a:pt x="1" y="45"/>
                  </a:lnTo>
                  <a:lnTo>
                    <a:pt x="1" y="50"/>
                  </a:lnTo>
                  <a:lnTo>
                    <a:pt x="0" y="68"/>
                  </a:lnTo>
                  <a:lnTo>
                    <a:pt x="7" y="70"/>
                  </a:lnTo>
                  <a:lnTo>
                    <a:pt x="9" y="70"/>
                  </a:lnTo>
                  <a:lnTo>
                    <a:pt x="12" y="68"/>
                  </a:lnTo>
                  <a:lnTo>
                    <a:pt x="16" y="67"/>
                  </a:lnTo>
                  <a:lnTo>
                    <a:pt x="18" y="61"/>
                  </a:lnTo>
                  <a:lnTo>
                    <a:pt x="21" y="58"/>
                  </a:lnTo>
                  <a:lnTo>
                    <a:pt x="25" y="52"/>
                  </a:lnTo>
                  <a:lnTo>
                    <a:pt x="27" y="47"/>
                  </a:lnTo>
                  <a:lnTo>
                    <a:pt x="28" y="41"/>
                  </a:lnTo>
                  <a:lnTo>
                    <a:pt x="30" y="36"/>
                  </a:lnTo>
                  <a:lnTo>
                    <a:pt x="32" y="29"/>
                  </a:lnTo>
                  <a:lnTo>
                    <a:pt x="32" y="23"/>
                  </a:lnTo>
                  <a:lnTo>
                    <a:pt x="32" y="16"/>
                  </a:lnTo>
                  <a:lnTo>
                    <a:pt x="32" y="11"/>
                  </a:lnTo>
                  <a:lnTo>
                    <a:pt x="32" y="7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1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58" name="Freeform 212"/>
            <p:cNvSpPr>
              <a:spLocks/>
            </p:cNvSpPr>
            <p:nvPr/>
          </p:nvSpPr>
          <p:spPr bwMode="auto">
            <a:xfrm>
              <a:off x="2379" y="1625"/>
              <a:ext cx="31" cy="68"/>
            </a:xfrm>
            <a:custGeom>
              <a:avLst/>
              <a:gdLst>
                <a:gd name="T0" fmla="*/ 16 w 31"/>
                <a:gd name="T1" fmla="*/ 2 h 68"/>
                <a:gd name="T2" fmla="*/ 13 w 31"/>
                <a:gd name="T3" fmla="*/ 7 h 68"/>
                <a:gd name="T4" fmla="*/ 9 w 31"/>
                <a:gd name="T5" fmla="*/ 11 h 68"/>
                <a:gd name="T6" fmla="*/ 7 w 31"/>
                <a:gd name="T7" fmla="*/ 16 h 68"/>
                <a:gd name="T8" fmla="*/ 6 w 31"/>
                <a:gd name="T9" fmla="*/ 23 h 68"/>
                <a:gd name="T10" fmla="*/ 2 w 31"/>
                <a:gd name="T11" fmla="*/ 29 h 68"/>
                <a:gd name="T12" fmla="*/ 0 w 31"/>
                <a:gd name="T13" fmla="*/ 38 h 68"/>
                <a:gd name="T14" fmla="*/ 0 w 31"/>
                <a:gd name="T15" fmla="*/ 45 h 68"/>
                <a:gd name="T16" fmla="*/ 0 w 31"/>
                <a:gd name="T17" fmla="*/ 50 h 68"/>
                <a:gd name="T18" fmla="*/ 0 w 31"/>
                <a:gd name="T19" fmla="*/ 58 h 68"/>
                <a:gd name="T20" fmla="*/ 0 w 31"/>
                <a:gd name="T21" fmla="*/ 63 h 68"/>
                <a:gd name="T22" fmla="*/ 2 w 31"/>
                <a:gd name="T23" fmla="*/ 67 h 68"/>
                <a:gd name="T24" fmla="*/ 6 w 31"/>
                <a:gd name="T25" fmla="*/ 68 h 68"/>
                <a:gd name="T26" fmla="*/ 7 w 31"/>
                <a:gd name="T27" fmla="*/ 68 h 68"/>
                <a:gd name="T28" fmla="*/ 9 w 31"/>
                <a:gd name="T29" fmla="*/ 68 h 68"/>
                <a:gd name="T30" fmla="*/ 13 w 31"/>
                <a:gd name="T31" fmla="*/ 65 h 68"/>
                <a:gd name="T32" fmla="*/ 16 w 31"/>
                <a:gd name="T33" fmla="*/ 61 h 68"/>
                <a:gd name="T34" fmla="*/ 20 w 31"/>
                <a:gd name="T35" fmla="*/ 58 h 68"/>
                <a:gd name="T36" fmla="*/ 22 w 31"/>
                <a:gd name="T37" fmla="*/ 52 h 68"/>
                <a:gd name="T38" fmla="*/ 25 w 31"/>
                <a:gd name="T39" fmla="*/ 47 h 68"/>
                <a:gd name="T40" fmla="*/ 27 w 31"/>
                <a:gd name="T41" fmla="*/ 41 h 68"/>
                <a:gd name="T42" fmla="*/ 29 w 31"/>
                <a:gd name="T43" fmla="*/ 36 h 68"/>
                <a:gd name="T44" fmla="*/ 29 w 31"/>
                <a:gd name="T45" fmla="*/ 29 h 68"/>
                <a:gd name="T46" fmla="*/ 31 w 31"/>
                <a:gd name="T47" fmla="*/ 23 h 68"/>
                <a:gd name="T48" fmla="*/ 31 w 31"/>
                <a:gd name="T49" fmla="*/ 16 h 68"/>
                <a:gd name="T50" fmla="*/ 31 w 31"/>
                <a:gd name="T51" fmla="*/ 11 h 68"/>
                <a:gd name="T52" fmla="*/ 29 w 31"/>
                <a:gd name="T53" fmla="*/ 7 h 68"/>
                <a:gd name="T54" fmla="*/ 29 w 31"/>
                <a:gd name="T55" fmla="*/ 3 h 68"/>
                <a:gd name="T56" fmla="*/ 27 w 31"/>
                <a:gd name="T57" fmla="*/ 2 h 68"/>
                <a:gd name="T58" fmla="*/ 25 w 31"/>
                <a:gd name="T59" fmla="*/ 0 h 68"/>
                <a:gd name="T60" fmla="*/ 22 w 31"/>
                <a:gd name="T61" fmla="*/ 0 h 68"/>
                <a:gd name="T62" fmla="*/ 20 w 31"/>
                <a:gd name="T63" fmla="*/ 0 h 68"/>
                <a:gd name="T64" fmla="*/ 16 w 31"/>
                <a:gd name="T65" fmla="*/ 2 h 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"/>
                <a:gd name="T100" fmla="*/ 0 h 68"/>
                <a:gd name="T101" fmla="*/ 31 w 31"/>
                <a:gd name="T102" fmla="*/ 68 h 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" h="68">
                  <a:moveTo>
                    <a:pt x="16" y="2"/>
                  </a:moveTo>
                  <a:lnTo>
                    <a:pt x="13" y="7"/>
                  </a:lnTo>
                  <a:lnTo>
                    <a:pt x="9" y="11"/>
                  </a:lnTo>
                  <a:lnTo>
                    <a:pt x="7" y="16"/>
                  </a:lnTo>
                  <a:lnTo>
                    <a:pt x="6" y="23"/>
                  </a:lnTo>
                  <a:lnTo>
                    <a:pt x="2" y="29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2" y="67"/>
                  </a:lnTo>
                  <a:lnTo>
                    <a:pt x="6" y="68"/>
                  </a:lnTo>
                  <a:lnTo>
                    <a:pt x="7" y="68"/>
                  </a:lnTo>
                  <a:lnTo>
                    <a:pt x="9" y="68"/>
                  </a:lnTo>
                  <a:lnTo>
                    <a:pt x="13" y="65"/>
                  </a:lnTo>
                  <a:lnTo>
                    <a:pt x="16" y="61"/>
                  </a:lnTo>
                  <a:lnTo>
                    <a:pt x="20" y="58"/>
                  </a:lnTo>
                  <a:lnTo>
                    <a:pt x="22" y="52"/>
                  </a:lnTo>
                  <a:lnTo>
                    <a:pt x="25" y="47"/>
                  </a:lnTo>
                  <a:lnTo>
                    <a:pt x="27" y="41"/>
                  </a:lnTo>
                  <a:lnTo>
                    <a:pt x="29" y="36"/>
                  </a:lnTo>
                  <a:lnTo>
                    <a:pt x="29" y="29"/>
                  </a:lnTo>
                  <a:lnTo>
                    <a:pt x="31" y="23"/>
                  </a:lnTo>
                  <a:lnTo>
                    <a:pt x="31" y="16"/>
                  </a:lnTo>
                  <a:lnTo>
                    <a:pt x="31" y="11"/>
                  </a:lnTo>
                  <a:lnTo>
                    <a:pt x="29" y="7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59" name="Freeform 213"/>
            <p:cNvSpPr>
              <a:spLocks/>
            </p:cNvSpPr>
            <p:nvPr/>
          </p:nvSpPr>
          <p:spPr bwMode="auto">
            <a:xfrm>
              <a:off x="2379" y="1625"/>
              <a:ext cx="31" cy="68"/>
            </a:xfrm>
            <a:custGeom>
              <a:avLst/>
              <a:gdLst>
                <a:gd name="T0" fmla="*/ 16 w 31"/>
                <a:gd name="T1" fmla="*/ 2 h 68"/>
                <a:gd name="T2" fmla="*/ 13 w 31"/>
                <a:gd name="T3" fmla="*/ 7 h 68"/>
                <a:gd name="T4" fmla="*/ 9 w 31"/>
                <a:gd name="T5" fmla="*/ 11 h 68"/>
                <a:gd name="T6" fmla="*/ 7 w 31"/>
                <a:gd name="T7" fmla="*/ 16 h 68"/>
                <a:gd name="T8" fmla="*/ 6 w 31"/>
                <a:gd name="T9" fmla="*/ 23 h 68"/>
                <a:gd name="T10" fmla="*/ 2 w 31"/>
                <a:gd name="T11" fmla="*/ 29 h 68"/>
                <a:gd name="T12" fmla="*/ 0 w 31"/>
                <a:gd name="T13" fmla="*/ 38 h 68"/>
                <a:gd name="T14" fmla="*/ 0 w 31"/>
                <a:gd name="T15" fmla="*/ 45 h 68"/>
                <a:gd name="T16" fmla="*/ 0 w 31"/>
                <a:gd name="T17" fmla="*/ 50 h 68"/>
                <a:gd name="T18" fmla="*/ 0 w 31"/>
                <a:gd name="T19" fmla="*/ 58 h 68"/>
                <a:gd name="T20" fmla="*/ 0 w 31"/>
                <a:gd name="T21" fmla="*/ 63 h 68"/>
                <a:gd name="T22" fmla="*/ 2 w 31"/>
                <a:gd name="T23" fmla="*/ 67 h 68"/>
                <a:gd name="T24" fmla="*/ 6 w 31"/>
                <a:gd name="T25" fmla="*/ 68 h 68"/>
                <a:gd name="T26" fmla="*/ 7 w 31"/>
                <a:gd name="T27" fmla="*/ 68 h 68"/>
                <a:gd name="T28" fmla="*/ 9 w 31"/>
                <a:gd name="T29" fmla="*/ 68 h 68"/>
                <a:gd name="T30" fmla="*/ 13 w 31"/>
                <a:gd name="T31" fmla="*/ 65 h 68"/>
                <a:gd name="T32" fmla="*/ 16 w 31"/>
                <a:gd name="T33" fmla="*/ 61 h 68"/>
                <a:gd name="T34" fmla="*/ 20 w 31"/>
                <a:gd name="T35" fmla="*/ 58 h 68"/>
                <a:gd name="T36" fmla="*/ 22 w 31"/>
                <a:gd name="T37" fmla="*/ 52 h 68"/>
                <a:gd name="T38" fmla="*/ 25 w 31"/>
                <a:gd name="T39" fmla="*/ 47 h 68"/>
                <a:gd name="T40" fmla="*/ 27 w 31"/>
                <a:gd name="T41" fmla="*/ 41 h 68"/>
                <a:gd name="T42" fmla="*/ 29 w 31"/>
                <a:gd name="T43" fmla="*/ 36 h 68"/>
                <a:gd name="T44" fmla="*/ 29 w 31"/>
                <a:gd name="T45" fmla="*/ 29 h 68"/>
                <a:gd name="T46" fmla="*/ 31 w 31"/>
                <a:gd name="T47" fmla="*/ 23 h 68"/>
                <a:gd name="T48" fmla="*/ 31 w 31"/>
                <a:gd name="T49" fmla="*/ 16 h 68"/>
                <a:gd name="T50" fmla="*/ 31 w 31"/>
                <a:gd name="T51" fmla="*/ 11 h 68"/>
                <a:gd name="T52" fmla="*/ 29 w 31"/>
                <a:gd name="T53" fmla="*/ 7 h 68"/>
                <a:gd name="T54" fmla="*/ 29 w 31"/>
                <a:gd name="T55" fmla="*/ 3 h 68"/>
                <a:gd name="T56" fmla="*/ 27 w 31"/>
                <a:gd name="T57" fmla="*/ 2 h 68"/>
                <a:gd name="T58" fmla="*/ 25 w 31"/>
                <a:gd name="T59" fmla="*/ 0 h 68"/>
                <a:gd name="T60" fmla="*/ 22 w 31"/>
                <a:gd name="T61" fmla="*/ 0 h 68"/>
                <a:gd name="T62" fmla="*/ 20 w 31"/>
                <a:gd name="T63" fmla="*/ 0 h 68"/>
                <a:gd name="T64" fmla="*/ 16 w 31"/>
                <a:gd name="T65" fmla="*/ 2 h 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"/>
                <a:gd name="T100" fmla="*/ 0 h 68"/>
                <a:gd name="T101" fmla="*/ 31 w 31"/>
                <a:gd name="T102" fmla="*/ 68 h 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" h="68">
                  <a:moveTo>
                    <a:pt x="16" y="2"/>
                  </a:moveTo>
                  <a:lnTo>
                    <a:pt x="13" y="7"/>
                  </a:lnTo>
                  <a:lnTo>
                    <a:pt x="9" y="11"/>
                  </a:lnTo>
                  <a:lnTo>
                    <a:pt x="7" y="16"/>
                  </a:lnTo>
                  <a:lnTo>
                    <a:pt x="6" y="23"/>
                  </a:lnTo>
                  <a:lnTo>
                    <a:pt x="2" y="29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2" y="67"/>
                  </a:lnTo>
                  <a:lnTo>
                    <a:pt x="6" y="68"/>
                  </a:lnTo>
                  <a:lnTo>
                    <a:pt x="7" y="68"/>
                  </a:lnTo>
                  <a:lnTo>
                    <a:pt x="9" y="68"/>
                  </a:lnTo>
                  <a:lnTo>
                    <a:pt x="13" y="65"/>
                  </a:lnTo>
                  <a:lnTo>
                    <a:pt x="16" y="61"/>
                  </a:lnTo>
                  <a:lnTo>
                    <a:pt x="20" y="58"/>
                  </a:lnTo>
                  <a:lnTo>
                    <a:pt x="22" y="52"/>
                  </a:lnTo>
                  <a:lnTo>
                    <a:pt x="25" y="47"/>
                  </a:lnTo>
                  <a:lnTo>
                    <a:pt x="27" y="41"/>
                  </a:lnTo>
                  <a:lnTo>
                    <a:pt x="29" y="36"/>
                  </a:lnTo>
                  <a:lnTo>
                    <a:pt x="29" y="29"/>
                  </a:lnTo>
                  <a:lnTo>
                    <a:pt x="31" y="23"/>
                  </a:lnTo>
                  <a:lnTo>
                    <a:pt x="31" y="16"/>
                  </a:lnTo>
                  <a:lnTo>
                    <a:pt x="31" y="11"/>
                  </a:lnTo>
                  <a:lnTo>
                    <a:pt x="29" y="7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60" name="Freeform 214"/>
            <p:cNvSpPr>
              <a:spLocks/>
            </p:cNvSpPr>
            <p:nvPr/>
          </p:nvSpPr>
          <p:spPr bwMode="auto">
            <a:xfrm>
              <a:off x="3736" y="1296"/>
              <a:ext cx="58" cy="1309"/>
            </a:xfrm>
            <a:custGeom>
              <a:avLst/>
              <a:gdLst>
                <a:gd name="T0" fmla="*/ 0 w 58"/>
                <a:gd name="T1" fmla="*/ 101 h 1309"/>
                <a:gd name="T2" fmla="*/ 4 w 58"/>
                <a:gd name="T3" fmla="*/ 96 h 1309"/>
                <a:gd name="T4" fmla="*/ 7 w 58"/>
                <a:gd name="T5" fmla="*/ 89 h 1309"/>
                <a:gd name="T6" fmla="*/ 11 w 58"/>
                <a:gd name="T7" fmla="*/ 82 h 1309"/>
                <a:gd name="T8" fmla="*/ 15 w 58"/>
                <a:gd name="T9" fmla="*/ 74 h 1309"/>
                <a:gd name="T10" fmla="*/ 18 w 58"/>
                <a:gd name="T11" fmla="*/ 69 h 1309"/>
                <a:gd name="T12" fmla="*/ 22 w 58"/>
                <a:gd name="T13" fmla="*/ 62 h 1309"/>
                <a:gd name="T14" fmla="*/ 25 w 58"/>
                <a:gd name="T15" fmla="*/ 54 h 1309"/>
                <a:gd name="T16" fmla="*/ 29 w 58"/>
                <a:gd name="T17" fmla="*/ 49 h 1309"/>
                <a:gd name="T18" fmla="*/ 33 w 58"/>
                <a:gd name="T19" fmla="*/ 44 h 1309"/>
                <a:gd name="T20" fmla="*/ 36 w 58"/>
                <a:gd name="T21" fmla="*/ 36 h 1309"/>
                <a:gd name="T22" fmla="*/ 40 w 58"/>
                <a:gd name="T23" fmla="*/ 29 h 1309"/>
                <a:gd name="T24" fmla="*/ 43 w 58"/>
                <a:gd name="T25" fmla="*/ 24 h 1309"/>
                <a:gd name="T26" fmla="*/ 47 w 58"/>
                <a:gd name="T27" fmla="*/ 18 h 1309"/>
                <a:gd name="T28" fmla="*/ 51 w 58"/>
                <a:gd name="T29" fmla="*/ 11 h 1309"/>
                <a:gd name="T30" fmla="*/ 54 w 58"/>
                <a:gd name="T31" fmla="*/ 6 h 1309"/>
                <a:gd name="T32" fmla="*/ 58 w 58"/>
                <a:gd name="T33" fmla="*/ 0 h 1309"/>
                <a:gd name="T34" fmla="*/ 58 w 58"/>
                <a:gd name="T35" fmla="*/ 137 h 1309"/>
                <a:gd name="T36" fmla="*/ 58 w 58"/>
                <a:gd name="T37" fmla="*/ 276 h 1309"/>
                <a:gd name="T38" fmla="*/ 56 w 58"/>
                <a:gd name="T39" fmla="*/ 414 h 1309"/>
                <a:gd name="T40" fmla="*/ 56 w 58"/>
                <a:gd name="T41" fmla="*/ 551 h 1309"/>
                <a:gd name="T42" fmla="*/ 56 w 58"/>
                <a:gd name="T43" fmla="*/ 690 h 1309"/>
                <a:gd name="T44" fmla="*/ 56 w 58"/>
                <a:gd name="T45" fmla="*/ 827 h 1309"/>
                <a:gd name="T46" fmla="*/ 56 w 58"/>
                <a:gd name="T47" fmla="*/ 964 h 1309"/>
                <a:gd name="T48" fmla="*/ 58 w 58"/>
                <a:gd name="T49" fmla="*/ 1101 h 1309"/>
                <a:gd name="T50" fmla="*/ 54 w 58"/>
                <a:gd name="T51" fmla="*/ 1112 h 1309"/>
                <a:gd name="T52" fmla="*/ 51 w 58"/>
                <a:gd name="T53" fmla="*/ 1125 h 1309"/>
                <a:gd name="T54" fmla="*/ 47 w 58"/>
                <a:gd name="T55" fmla="*/ 1136 h 1309"/>
                <a:gd name="T56" fmla="*/ 43 w 58"/>
                <a:gd name="T57" fmla="*/ 1148 h 1309"/>
                <a:gd name="T58" fmla="*/ 40 w 58"/>
                <a:gd name="T59" fmla="*/ 1161 h 1309"/>
                <a:gd name="T60" fmla="*/ 36 w 58"/>
                <a:gd name="T61" fmla="*/ 1174 h 1309"/>
                <a:gd name="T62" fmla="*/ 33 w 58"/>
                <a:gd name="T63" fmla="*/ 1186 h 1309"/>
                <a:gd name="T64" fmla="*/ 29 w 58"/>
                <a:gd name="T65" fmla="*/ 1199 h 1309"/>
                <a:gd name="T66" fmla="*/ 25 w 58"/>
                <a:gd name="T67" fmla="*/ 1211 h 1309"/>
                <a:gd name="T68" fmla="*/ 22 w 58"/>
                <a:gd name="T69" fmla="*/ 1226 h 1309"/>
                <a:gd name="T70" fmla="*/ 18 w 58"/>
                <a:gd name="T71" fmla="*/ 1239 h 1309"/>
                <a:gd name="T72" fmla="*/ 15 w 58"/>
                <a:gd name="T73" fmla="*/ 1253 h 1309"/>
                <a:gd name="T74" fmla="*/ 11 w 58"/>
                <a:gd name="T75" fmla="*/ 1266 h 1309"/>
                <a:gd name="T76" fmla="*/ 7 w 58"/>
                <a:gd name="T77" fmla="*/ 1280 h 1309"/>
                <a:gd name="T78" fmla="*/ 4 w 58"/>
                <a:gd name="T79" fmla="*/ 1294 h 1309"/>
                <a:gd name="T80" fmla="*/ 0 w 58"/>
                <a:gd name="T81" fmla="*/ 1309 h 1309"/>
                <a:gd name="T82" fmla="*/ 0 w 58"/>
                <a:gd name="T83" fmla="*/ 1157 h 1309"/>
                <a:gd name="T84" fmla="*/ 0 w 58"/>
                <a:gd name="T85" fmla="*/ 1007 h 1309"/>
                <a:gd name="T86" fmla="*/ 0 w 58"/>
                <a:gd name="T87" fmla="*/ 856 h 1309"/>
                <a:gd name="T88" fmla="*/ 0 w 58"/>
                <a:gd name="T89" fmla="*/ 706 h 1309"/>
                <a:gd name="T90" fmla="*/ 0 w 58"/>
                <a:gd name="T91" fmla="*/ 554 h 1309"/>
                <a:gd name="T92" fmla="*/ 0 w 58"/>
                <a:gd name="T93" fmla="*/ 405 h 1309"/>
                <a:gd name="T94" fmla="*/ 0 w 58"/>
                <a:gd name="T95" fmla="*/ 253 h 1309"/>
                <a:gd name="T96" fmla="*/ 0 w 58"/>
                <a:gd name="T97" fmla="*/ 101 h 13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"/>
                <a:gd name="T148" fmla="*/ 0 h 1309"/>
                <a:gd name="T149" fmla="*/ 58 w 58"/>
                <a:gd name="T150" fmla="*/ 1309 h 13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" h="1309">
                  <a:moveTo>
                    <a:pt x="0" y="101"/>
                  </a:moveTo>
                  <a:lnTo>
                    <a:pt x="4" y="96"/>
                  </a:lnTo>
                  <a:lnTo>
                    <a:pt x="7" y="89"/>
                  </a:lnTo>
                  <a:lnTo>
                    <a:pt x="11" y="82"/>
                  </a:lnTo>
                  <a:lnTo>
                    <a:pt x="15" y="74"/>
                  </a:lnTo>
                  <a:lnTo>
                    <a:pt x="18" y="69"/>
                  </a:lnTo>
                  <a:lnTo>
                    <a:pt x="22" y="62"/>
                  </a:lnTo>
                  <a:lnTo>
                    <a:pt x="25" y="54"/>
                  </a:lnTo>
                  <a:lnTo>
                    <a:pt x="29" y="49"/>
                  </a:lnTo>
                  <a:lnTo>
                    <a:pt x="33" y="44"/>
                  </a:lnTo>
                  <a:lnTo>
                    <a:pt x="36" y="36"/>
                  </a:lnTo>
                  <a:lnTo>
                    <a:pt x="40" y="29"/>
                  </a:lnTo>
                  <a:lnTo>
                    <a:pt x="43" y="24"/>
                  </a:lnTo>
                  <a:lnTo>
                    <a:pt x="47" y="18"/>
                  </a:lnTo>
                  <a:lnTo>
                    <a:pt x="51" y="11"/>
                  </a:lnTo>
                  <a:lnTo>
                    <a:pt x="54" y="6"/>
                  </a:lnTo>
                  <a:lnTo>
                    <a:pt x="58" y="0"/>
                  </a:lnTo>
                  <a:lnTo>
                    <a:pt x="58" y="137"/>
                  </a:lnTo>
                  <a:lnTo>
                    <a:pt x="58" y="276"/>
                  </a:lnTo>
                  <a:lnTo>
                    <a:pt x="56" y="414"/>
                  </a:lnTo>
                  <a:lnTo>
                    <a:pt x="56" y="551"/>
                  </a:lnTo>
                  <a:lnTo>
                    <a:pt x="56" y="690"/>
                  </a:lnTo>
                  <a:lnTo>
                    <a:pt x="56" y="827"/>
                  </a:lnTo>
                  <a:lnTo>
                    <a:pt x="56" y="964"/>
                  </a:lnTo>
                  <a:lnTo>
                    <a:pt x="58" y="1101"/>
                  </a:lnTo>
                  <a:lnTo>
                    <a:pt x="54" y="1112"/>
                  </a:lnTo>
                  <a:lnTo>
                    <a:pt x="51" y="1125"/>
                  </a:lnTo>
                  <a:lnTo>
                    <a:pt x="47" y="1136"/>
                  </a:lnTo>
                  <a:lnTo>
                    <a:pt x="43" y="1148"/>
                  </a:lnTo>
                  <a:lnTo>
                    <a:pt x="40" y="1161"/>
                  </a:lnTo>
                  <a:lnTo>
                    <a:pt x="36" y="1174"/>
                  </a:lnTo>
                  <a:lnTo>
                    <a:pt x="33" y="1186"/>
                  </a:lnTo>
                  <a:lnTo>
                    <a:pt x="29" y="1199"/>
                  </a:lnTo>
                  <a:lnTo>
                    <a:pt x="25" y="1211"/>
                  </a:lnTo>
                  <a:lnTo>
                    <a:pt x="22" y="1226"/>
                  </a:lnTo>
                  <a:lnTo>
                    <a:pt x="18" y="1239"/>
                  </a:lnTo>
                  <a:lnTo>
                    <a:pt x="15" y="1253"/>
                  </a:lnTo>
                  <a:lnTo>
                    <a:pt x="11" y="1266"/>
                  </a:lnTo>
                  <a:lnTo>
                    <a:pt x="7" y="1280"/>
                  </a:lnTo>
                  <a:lnTo>
                    <a:pt x="4" y="1294"/>
                  </a:lnTo>
                  <a:lnTo>
                    <a:pt x="0" y="1309"/>
                  </a:lnTo>
                  <a:lnTo>
                    <a:pt x="0" y="1157"/>
                  </a:lnTo>
                  <a:lnTo>
                    <a:pt x="0" y="1007"/>
                  </a:lnTo>
                  <a:lnTo>
                    <a:pt x="0" y="856"/>
                  </a:lnTo>
                  <a:lnTo>
                    <a:pt x="0" y="706"/>
                  </a:lnTo>
                  <a:lnTo>
                    <a:pt x="0" y="554"/>
                  </a:lnTo>
                  <a:lnTo>
                    <a:pt x="0" y="405"/>
                  </a:lnTo>
                  <a:lnTo>
                    <a:pt x="0" y="253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61" name="Freeform 215"/>
            <p:cNvSpPr>
              <a:spLocks/>
            </p:cNvSpPr>
            <p:nvPr/>
          </p:nvSpPr>
          <p:spPr bwMode="auto">
            <a:xfrm>
              <a:off x="3734" y="1345"/>
              <a:ext cx="33" cy="54"/>
            </a:xfrm>
            <a:custGeom>
              <a:avLst/>
              <a:gdLst>
                <a:gd name="T0" fmla="*/ 29 w 33"/>
                <a:gd name="T1" fmla="*/ 0 h 54"/>
                <a:gd name="T2" fmla="*/ 26 w 33"/>
                <a:gd name="T3" fmla="*/ 5 h 54"/>
                <a:gd name="T4" fmla="*/ 22 w 33"/>
                <a:gd name="T5" fmla="*/ 13 h 54"/>
                <a:gd name="T6" fmla="*/ 18 w 33"/>
                <a:gd name="T7" fmla="*/ 20 h 54"/>
                <a:gd name="T8" fmla="*/ 15 w 33"/>
                <a:gd name="T9" fmla="*/ 25 h 54"/>
                <a:gd name="T10" fmla="*/ 11 w 33"/>
                <a:gd name="T11" fmla="*/ 33 h 54"/>
                <a:gd name="T12" fmla="*/ 8 w 33"/>
                <a:gd name="T13" fmla="*/ 38 h 54"/>
                <a:gd name="T14" fmla="*/ 4 w 33"/>
                <a:gd name="T15" fmla="*/ 45 h 54"/>
                <a:gd name="T16" fmla="*/ 0 w 33"/>
                <a:gd name="T17" fmla="*/ 52 h 54"/>
                <a:gd name="T18" fmla="*/ 4 w 33"/>
                <a:gd name="T19" fmla="*/ 54 h 54"/>
                <a:gd name="T20" fmla="*/ 8 w 33"/>
                <a:gd name="T21" fmla="*/ 47 h 54"/>
                <a:gd name="T22" fmla="*/ 11 w 33"/>
                <a:gd name="T23" fmla="*/ 40 h 54"/>
                <a:gd name="T24" fmla="*/ 15 w 33"/>
                <a:gd name="T25" fmla="*/ 33 h 54"/>
                <a:gd name="T26" fmla="*/ 18 w 33"/>
                <a:gd name="T27" fmla="*/ 27 h 54"/>
                <a:gd name="T28" fmla="*/ 22 w 33"/>
                <a:gd name="T29" fmla="*/ 20 h 54"/>
                <a:gd name="T30" fmla="*/ 26 w 33"/>
                <a:gd name="T31" fmla="*/ 13 h 54"/>
                <a:gd name="T32" fmla="*/ 29 w 33"/>
                <a:gd name="T33" fmla="*/ 7 h 54"/>
                <a:gd name="T34" fmla="*/ 33 w 33"/>
                <a:gd name="T35" fmla="*/ 0 h 54"/>
                <a:gd name="T36" fmla="*/ 29 w 33"/>
                <a:gd name="T37" fmla="*/ 0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54"/>
                <a:gd name="T59" fmla="*/ 33 w 33"/>
                <a:gd name="T60" fmla="*/ 54 h 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54">
                  <a:moveTo>
                    <a:pt x="29" y="0"/>
                  </a:moveTo>
                  <a:lnTo>
                    <a:pt x="26" y="5"/>
                  </a:lnTo>
                  <a:lnTo>
                    <a:pt x="22" y="13"/>
                  </a:lnTo>
                  <a:lnTo>
                    <a:pt x="18" y="20"/>
                  </a:lnTo>
                  <a:lnTo>
                    <a:pt x="15" y="25"/>
                  </a:lnTo>
                  <a:lnTo>
                    <a:pt x="11" y="33"/>
                  </a:lnTo>
                  <a:lnTo>
                    <a:pt x="8" y="38"/>
                  </a:lnTo>
                  <a:lnTo>
                    <a:pt x="4" y="45"/>
                  </a:lnTo>
                  <a:lnTo>
                    <a:pt x="0" y="52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1" y="40"/>
                  </a:lnTo>
                  <a:lnTo>
                    <a:pt x="15" y="33"/>
                  </a:lnTo>
                  <a:lnTo>
                    <a:pt x="18" y="27"/>
                  </a:lnTo>
                  <a:lnTo>
                    <a:pt x="22" y="20"/>
                  </a:lnTo>
                  <a:lnTo>
                    <a:pt x="26" y="13"/>
                  </a:lnTo>
                  <a:lnTo>
                    <a:pt x="29" y="7"/>
                  </a:lnTo>
                  <a:lnTo>
                    <a:pt x="3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62" name="Freeform 216"/>
            <p:cNvSpPr>
              <a:spLocks/>
            </p:cNvSpPr>
            <p:nvPr/>
          </p:nvSpPr>
          <p:spPr bwMode="auto">
            <a:xfrm>
              <a:off x="3763" y="1294"/>
              <a:ext cx="33" cy="51"/>
            </a:xfrm>
            <a:custGeom>
              <a:avLst/>
              <a:gdLst>
                <a:gd name="T0" fmla="*/ 33 w 33"/>
                <a:gd name="T1" fmla="*/ 2 h 51"/>
                <a:gd name="T2" fmla="*/ 29 w 33"/>
                <a:gd name="T3" fmla="*/ 0 h 51"/>
                <a:gd name="T4" fmla="*/ 25 w 33"/>
                <a:gd name="T5" fmla="*/ 8 h 51"/>
                <a:gd name="T6" fmla="*/ 22 w 33"/>
                <a:gd name="T7" fmla="*/ 13 h 51"/>
                <a:gd name="T8" fmla="*/ 18 w 33"/>
                <a:gd name="T9" fmla="*/ 19 h 51"/>
                <a:gd name="T10" fmla="*/ 15 w 33"/>
                <a:gd name="T11" fmla="*/ 26 h 51"/>
                <a:gd name="T12" fmla="*/ 11 w 33"/>
                <a:gd name="T13" fmla="*/ 31 h 51"/>
                <a:gd name="T14" fmla="*/ 7 w 33"/>
                <a:gd name="T15" fmla="*/ 38 h 51"/>
                <a:gd name="T16" fmla="*/ 4 w 33"/>
                <a:gd name="T17" fmla="*/ 44 h 51"/>
                <a:gd name="T18" fmla="*/ 0 w 33"/>
                <a:gd name="T19" fmla="*/ 51 h 51"/>
                <a:gd name="T20" fmla="*/ 4 w 33"/>
                <a:gd name="T21" fmla="*/ 51 h 51"/>
                <a:gd name="T22" fmla="*/ 7 w 33"/>
                <a:gd name="T23" fmla="*/ 46 h 51"/>
                <a:gd name="T24" fmla="*/ 11 w 33"/>
                <a:gd name="T25" fmla="*/ 38 h 51"/>
                <a:gd name="T26" fmla="*/ 15 w 33"/>
                <a:gd name="T27" fmla="*/ 33 h 51"/>
                <a:gd name="T28" fmla="*/ 18 w 33"/>
                <a:gd name="T29" fmla="*/ 26 h 51"/>
                <a:gd name="T30" fmla="*/ 22 w 33"/>
                <a:gd name="T31" fmla="*/ 20 h 51"/>
                <a:gd name="T32" fmla="*/ 25 w 33"/>
                <a:gd name="T33" fmla="*/ 13 h 51"/>
                <a:gd name="T34" fmla="*/ 29 w 33"/>
                <a:gd name="T35" fmla="*/ 8 h 51"/>
                <a:gd name="T36" fmla="*/ 33 w 33"/>
                <a:gd name="T37" fmla="*/ 2 h 51"/>
                <a:gd name="T38" fmla="*/ 29 w 33"/>
                <a:gd name="T39" fmla="*/ 2 h 51"/>
                <a:gd name="T40" fmla="*/ 33 w 33"/>
                <a:gd name="T41" fmla="*/ 2 h 51"/>
                <a:gd name="T42" fmla="*/ 31 w 33"/>
                <a:gd name="T43" fmla="*/ 0 h 51"/>
                <a:gd name="T44" fmla="*/ 29 w 33"/>
                <a:gd name="T45" fmla="*/ 0 h 51"/>
                <a:gd name="T46" fmla="*/ 33 w 33"/>
                <a:gd name="T47" fmla="*/ 2 h 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"/>
                <a:gd name="T73" fmla="*/ 0 h 51"/>
                <a:gd name="T74" fmla="*/ 33 w 33"/>
                <a:gd name="T75" fmla="*/ 51 h 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" h="51">
                  <a:moveTo>
                    <a:pt x="33" y="2"/>
                  </a:moveTo>
                  <a:lnTo>
                    <a:pt x="29" y="0"/>
                  </a:lnTo>
                  <a:lnTo>
                    <a:pt x="25" y="8"/>
                  </a:lnTo>
                  <a:lnTo>
                    <a:pt x="22" y="13"/>
                  </a:lnTo>
                  <a:lnTo>
                    <a:pt x="18" y="19"/>
                  </a:lnTo>
                  <a:lnTo>
                    <a:pt x="15" y="26"/>
                  </a:lnTo>
                  <a:lnTo>
                    <a:pt x="11" y="31"/>
                  </a:lnTo>
                  <a:lnTo>
                    <a:pt x="7" y="38"/>
                  </a:lnTo>
                  <a:lnTo>
                    <a:pt x="4" y="44"/>
                  </a:lnTo>
                  <a:lnTo>
                    <a:pt x="0" y="51"/>
                  </a:lnTo>
                  <a:lnTo>
                    <a:pt x="4" y="51"/>
                  </a:lnTo>
                  <a:lnTo>
                    <a:pt x="7" y="46"/>
                  </a:lnTo>
                  <a:lnTo>
                    <a:pt x="11" y="38"/>
                  </a:lnTo>
                  <a:lnTo>
                    <a:pt x="15" y="33"/>
                  </a:lnTo>
                  <a:lnTo>
                    <a:pt x="18" y="26"/>
                  </a:lnTo>
                  <a:lnTo>
                    <a:pt x="22" y="20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3" y="2"/>
                  </a:lnTo>
                  <a:lnTo>
                    <a:pt x="29" y="2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63" name="Freeform 217"/>
            <p:cNvSpPr>
              <a:spLocks/>
            </p:cNvSpPr>
            <p:nvPr/>
          </p:nvSpPr>
          <p:spPr bwMode="auto">
            <a:xfrm>
              <a:off x="3790" y="1296"/>
              <a:ext cx="6" cy="551"/>
            </a:xfrm>
            <a:custGeom>
              <a:avLst/>
              <a:gdLst>
                <a:gd name="T0" fmla="*/ 4 w 6"/>
                <a:gd name="T1" fmla="*/ 551 h 551"/>
                <a:gd name="T2" fmla="*/ 4 w 6"/>
                <a:gd name="T3" fmla="*/ 414 h 551"/>
                <a:gd name="T4" fmla="*/ 6 w 6"/>
                <a:gd name="T5" fmla="*/ 276 h 551"/>
                <a:gd name="T6" fmla="*/ 6 w 6"/>
                <a:gd name="T7" fmla="*/ 137 h 551"/>
                <a:gd name="T8" fmla="*/ 6 w 6"/>
                <a:gd name="T9" fmla="*/ 0 h 551"/>
                <a:gd name="T10" fmla="*/ 2 w 6"/>
                <a:gd name="T11" fmla="*/ 0 h 551"/>
                <a:gd name="T12" fmla="*/ 2 w 6"/>
                <a:gd name="T13" fmla="*/ 137 h 551"/>
                <a:gd name="T14" fmla="*/ 2 w 6"/>
                <a:gd name="T15" fmla="*/ 276 h 551"/>
                <a:gd name="T16" fmla="*/ 0 w 6"/>
                <a:gd name="T17" fmla="*/ 414 h 551"/>
                <a:gd name="T18" fmla="*/ 0 w 6"/>
                <a:gd name="T19" fmla="*/ 551 h 551"/>
                <a:gd name="T20" fmla="*/ 4 w 6"/>
                <a:gd name="T21" fmla="*/ 551 h 5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551"/>
                <a:gd name="T35" fmla="*/ 6 w 6"/>
                <a:gd name="T36" fmla="*/ 551 h 5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551">
                  <a:moveTo>
                    <a:pt x="4" y="551"/>
                  </a:moveTo>
                  <a:lnTo>
                    <a:pt x="4" y="414"/>
                  </a:lnTo>
                  <a:lnTo>
                    <a:pt x="6" y="276"/>
                  </a:lnTo>
                  <a:lnTo>
                    <a:pt x="6" y="137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137"/>
                  </a:lnTo>
                  <a:lnTo>
                    <a:pt x="2" y="276"/>
                  </a:lnTo>
                  <a:lnTo>
                    <a:pt x="0" y="414"/>
                  </a:lnTo>
                  <a:lnTo>
                    <a:pt x="0" y="551"/>
                  </a:lnTo>
                  <a:lnTo>
                    <a:pt x="4" y="5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64" name="Freeform 218"/>
            <p:cNvSpPr>
              <a:spLocks/>
            </p:cNvSpPr>
            <p:nvPr/>
          </p:nvSpPr>
          <p:spPr bwMode="auto">
            <a:xfrm>
              <a:off x="3790" y="1847"/>
              <a:ext cx="6" cy="552"/>
            </a:xfrm>
            <a:custGeom>
              <a:avLst/>
              <a:gdLst>
                <a:gd name="T0" fmla="*/ 6 w 6"/>
                <a:gd name="T1" fmla="*/ 550 h 552"/>
                <a:gd name="T2" fmla="*/ 4 w 6"/>
                <a:gd name="T3" fmla="*/ 413 h 552"/>
                <a:gd name="T4" fmla="*/ 4 w 6"/>
                <a:gd name="T5" fmla="*/ 276 h 552"/>
                <a:gd name="T6" fmla="*/ 4 w 6"/>
                <a:gd name="T7" fmla="*/ 139 h 552"/>
                <a:gd name="T8" fmla="*/ 4 w 6"/>
                <a:gd name="T9" fmla="*/ 0 h 552"/>
                <a:gd name="T10" fmla="*/ 0 w 6"/>
                <a:gd name="T11" fmla="*/ 0 h 552"/>
                <a:gd name="T12" fmla="*/ 0 w 6"/>
                <a:gd name="T13" fmla="*/ 139 h 552"/>
                <a:gd name="T14" fmla="*/ 0 w 6"/>
                <a:gd name="T15" fmla="*/ 276 h 552"/>
                <a:gd name="T16" fmla="*/ 0 w 6"/>
                <a:gd name="T17" fmla="*/ 413 h 552"/>
                <a:gd name="T18" fmla="*/ 2 w 6"/>
                <a:gd name="T19" fmla="*/ 550 h 552"/>
                <a:gd name="T20" fmla="*/ 2 w 6"/>
                <a:gd name="T21" fmla="*/ 552 h 552"/>
                <a:gd name="T22" fmla="*/ 4 w 6"/>
                <a:gd name="T23" fmla="*/ 552 h 552"/>
                <a:gd name="T24" fmla="*/ 6 w 6"/>
                <a:gd name="T25" fmla="*/ 550 h 5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552"/>
                <a:gd name="T41" fmla="*/ 6 w 6"/>
                <a:gd name="T42" fmla="*/ 552 h 5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552">
                  <a:moveTo>
                    <a:pt x="6" y="550"/>
                  </a:moveTo>
                  <a:lnTo>
                    <a:pt x="4" y="413"/>
                  </a:lnTo>
                  <a:lnTo>
                    <a:pt x="4" y="276"/>
                  </a:lnTo>
                  <a:lnTo>
                    <a:pt x="4" y="139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39"/>
                  </a:lnTo>
                  <a:lnTo>
                    <a:pt x="0" y="276"/>
                  </a:lnTo>
                  <a:lnTo>
                    <a:pt x="0" y="413"/>
                  </a:lnTo>
                  <a:lnTo>
                    <a:pt x="2" y="550"/>
                  </a:lnTo>
                  <a:lnTo>
                    <a:pt x="2" y="552"/>
                  </a:lnTo>
                  <a:lnTo>
                    <a:pt x="4" y="552"/>
                  </a:lnTo>
                  <a:lnTo>
                    <a:pt x="6" y="5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65" name="Freeform 219"/>
            <p:cNvSpPr>
              <a:spLocks/>
            </p:cNvSpPr>
            <p:nvPr/>
          </p:nvSpPr>
          <p:spPr bwMode="auto">
            <a:xfrm>
              <a:off x="3763" y="2397"/>
              <a:ext cx="33" cy="98"/>
            </a:xfrm>
            <a:custGeom>
              <a:avLst/>
              <a:gdLst>
                <a:gd name="T0" fmla="*/ 4 w 33"/>
                <a:gd name="T1" fmla="*/ 98 h 98"/>
                <a:gd name="T2" fmla="*/ 7 w 33"/>
                <a:gd name="T3" fmla="*/ 85 h 98"/>
                <a:gd name="T4" fmla="*/ 11 w 33"/>
                <a:gd name="T5" fmla="*/ 73 h 98"/>
                <a:gd name="T6" fmla="*/ 15 w 33"/>
                <a:gd name="T7" fmla="*/ 60 h 98"/>
                <a:gd name="T8" fmla="*/ 18 w 33"/>
                <a:gd name="T9" fmla="*/ 47 h 98"/>
                <a:gd name="T10" fmla="*/ 22 w 33"/>
                <a:gd name="T11" fmla="*/ 35 h 98"/>
                <a:gd name="T12" fmla="*/ 25 w 33"/>
                <a:gd name="T13" fmla="*/ 24 h 98"/>
                <a:gd name="T14" fmla="*/ 29 w 33"/>
                <a:gd name="T15" fmla="*/ 11 h 98"/>
                <a:gd name="T16" fmla="*/ 33 w 33"/>
                <a:gd name="T17" fmla="*/ 0 h 98"/>
                <a:gd name="T18" fmla="*/ 29 w 33"/>
                <a:gd name="T19" fmla="*/ 0 h 98"/>
                <a:gd name="T20" fmla="*/ 25 w 33"/>
                <a:gd name="T21" fmla="*/ 11 h 98"/>
                <a:gd name="T22" fmla="*/ 22 w 33"/>
                <a:gd name="T23" fmla="*/ 24 h 98"/>
                <a:gd name="T24" fmla="*/ 18 w 33"/>
                <a:gd name="T25" fmla="*/ 35 h 98"/>
                <a:gd name="T26" fmla="*/ 15 w 33"/>
                <a:gd name="T27" fmla="*/ 47 h 98"/>
                <a:gd name="T28" fmla="*/ 11 w 33"/>
                <a:gd name="T29" fmla="*/ 60 h 98"/>
                <a:gd name="T30" fmla="*/ 7 w 33"/>
                <a:gd name="T31" fmla="*/ 73 h 98"/>
                <a:gd name="T32" fmla="*/ 4 w 33"/>
                <a:gd name="T33" fmla="*/ 85 h 98"/>
                <a:gd name="T34" fmla="*/ 0 w 33"/>
                <a:gd name="T35" fmla="*/ 98 h 98"/>
                <a:gd name="T36" fmla="*/ 4 w 33"/>
                <a:gd name="T37" fmla="*/ 98 h 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98"/>
                <a:gd name="T59" fmla="*/ 33 w 33"/>
                <a:gd name="T60" fmla="*/ 98 h 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98">
                  <a:moveTo>
                    <a:pt x="4" y="98"/>
                  </a:moveTo>
                  <a:lnTo>
                    <a:pt x="7" y="85"/>
                  </a:lnTo>
                  <a:lnTo>
                    <a:pt x="11" y="73"/>
                  </a:lnTo>
                  <a:lnTo>
                    <a:pt x="15" y="60"/>
                  </a:lnTo>
                  <a:lnTo>
                    <a:pt x="18" y="47"/>
                  </a:lnTo>
                  <a:lnTo>
                    <a:pt x="22" y="35"/>
                  </a:lnTo>
                  <a:lnTo>
                    <a:pt x="25" y="24"/>
                  </a:lnTo>
                  <a:lnTo>
                    <a:pt x="29" y="11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5" y="11"/>
                  </a:lnTo>
                  <a:lnTo>
                    <a:pt x="22" y="24"/>
                  </a:lnTo>
                  <a:lnTo>
                    <a:pt x="18" y="35"/>
                  </a:lnTo>
                  <a:lnTo>
                    <a:pt x="15" y="47"/>
                  </a:lnTo>
                  <a:lnTo>
                    <a:pt x="11" y="60"/>
                  </a:lnTo>
                  <a:lnTo>
                    <a:pt x="7" y="73"/>
                  </a:lnTo>
                  <a:lnTo>
                    <a:pt x="4" y="85"/>
                  </a:lnTo>
                  <a:lnTo>
                    <a:pt x="0" y="98"/>
                  </a:lnTo>
                  <a:lnTo>
                    <a:pt x="4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66" name="Freeform 220"/>
            <p:cNvSpPr>
              <a:spLocks/>
            </p:cNvSpPr>
            <p:nvPr/>
          </p:nvSpPr>
          <p:spPr bwMode="auto">
            <a:xfrm>
              <a:off x="3734" y="2495"/>
              <a:ext cx="33" cy="110"/>
            </a:xfrm>
            <a:custGeom>
              <a:avLst/>
              <a:gdLst>
                <a:gd name="T0" fmla="*/ 0 w 33"/>
                <a:gd name="T1" fmla="*/ 110 h 110"/>
                <a:gd name="T2" fmla="*/ 4 w 33"/>
                <a:gd name="T3" fmla="*/ 110 h 110"/>
                <a:gd name="T4" fmla="*/ 8 w 33"/>
                <a:gd name="T5" fmla="*/ 95 h 110"/>
                <a:gd name="T6" fmla="*/ 11 w 33"/>
                <a:gd name="T7" fmla="*/ 81 h 110"/>
                <a:gd name="T8" fmla="*/ 15 w 33"/>
                <a:gd name="T9" fmla="*/ 67 h 110"/>
                <a:gd name="T10" fmla="*/ 18 w 33"/>
                <a:gd name="T11" fmla="*/ 54 h 110"/>
                <a:gd name="T12" fmla="*/ 22 w 33"/>
                <a:gd name="T13" fmla="*/ 40 h 110"/>
                <a:gd name="T14" fmla="*/ 26 w 33"/>
                <a:gd name="T15" fmla="*/ 27 h 110"/>
                <a:gd name="T16" fmla="*/ 29 w 33"/>
                <a:gd name="T17" fmla="*/ 12 h 110"/>
                <a:gd name="T18" fmla="*/ 33 w 33"/>
                <a:gd name="T19" fmla="*/ 0 h 110"/>
                <a:gd name="T20" fmla="*/ 29 w 33"/>
                <a:gd name="T21" fmla="*/ 0 h 110"/>
                <a:gd name="T22" fmla="*/ 26 w 33"/>
                <a:gd name="T23" fmla="*/ 12 h 110"/>
                <a:gd name="T24" fmla="*/ 22 w 33"/>
                <a:gd name="T25" fmla="*/ 27 h 110"/>
                <a:gd name="T26" fmla="*/ 18 w 33"/>
                <a:gd name="T27" fmla="*/ 40 h 110"/>
                <a:gd name="T28" fmla="*/ 15 w 33"/>
                <a:gd name="T29" fmla="*/ 54 h 110"/>
                <a:gd name="T30" fmla="*/ 11 w 33"/>
                <a:gd name="T31" fmla="*/ 67 h 110"/>
                <a:gd name="T32" fmla="*/ 8 w 33"/>
                <a:gd name="T33" fmla="*/ 81 h 110"/>
                <a:gd name="T34" fmla="*/ 4 w 33"/>
                <a:gd name="T35" fmla="*/ 95 h 110"/>
                <a:gd name="T36" fmla="*/ 0 w 33"/>
                <a:gd name="T37" fmla="*/ 110 h 110"/>
                <a:gd name="T38" fmla="*/ 4 w 33"/>
                <a:gd name="T39" fmla="*/ 110 h 110"/>
                <a:gd name="T40" fmla="*/ 0 w 33"/>
                <a:gd name="T41" fmla="*/ 110 h 110"/>
                <a:gd name="T42" fmla="*/ 2 w 33"/>
                <a:gd name="T43" fmla="*/ 110 h 110"/>
                <a:gd name="T44" fmla="*/ 4 w 33"/>
                <a:gd name="T45" fmla="*/ 110 h 110"/>
                <a:gd name="T46" fmla="*/ 0 w 33"/>
                <a:gd name="T47" fmla="*/ 110 h 1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"/>
                <a:gd name="T73" fmla="*/ 0 h 110"/>
                <a:gd name="T74" fmla="*/ 33 w 33"/>
                <a:gd name="T75" fmla="*/ 110 h 1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" h="110">
                  <a:moveTo>
                    <a:pt x="0" y="110"/>
                  </a:moveTo>
                  <a:lnTo>
                    <a:pt x="4" y="110"/>
                  </a:lnTo>
                  <a:lnTo>
                    <a:pt x="8" y="95"/>
                  </a:lnTo>
                  <a:lnTo>
                    <a:pt x="11" y="81"/>
                  </a:lnTo>
                  <a:lnTo>
                    <a:pt x="15" y="67"/>
                  </a:lnTo>
                  <a:lnTo>
                    <a:pt x="18" y="54"/>
                  </a:lnTo>
                  <a:lnTo>
                    <a:pt x="22" y="40"/>
                  </a:lnTo>
                  <a:lnTo>
                    <a:pt x="26" y="27"/>
                  </a:lnTo>
                  <a:lnTo>
                    <a:pt x="29" y="12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6" y="12"/>
                  </a:lnTo>
                  <a:lnTo>
                    <a:pt x="22" y="27"/>
                  </a:lnTo>
                  <a:lnTo>
                    <a:pt x="18" y="40"/>
                  </a:lnTo>
                  <a:lnTo>
                    <a:pt x="15" y="54"/>
                  </a:lnTo>
                  <a:lnTo>
                    <a:pt x="11" y="67"/>
                  </a:lnTo>
                  <a:lnTo>
                    <a:pt x="8" y="81"/>
                  </a:lnTo>
                  <a:lnTo>
                    <a:pt x="4" y="95"/>
                  </a:lnTo>
                  <a:lnTo>
                    <a:pt x="0" y="110"/>
                  </a:lnTo>
                  <a:lnTo>
                    <a:pt x="4" y="110"/>
                  </a:lnTo>
                  <a:lnTo>
                    <a:pt x="0" y="110"/>
                  </a:lnTo>
                  <a:lnTo>
                    <a:pt x="2" y="110"/>
                  </a:lnTo>
                  <a:lnTo>
                    <a:pt x="4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67" name="Freeform 221"/>
            <p:cNvSpPr>
              <a:spLocks/>
            </p:cNvSpPr>
            <p:nvPr/>
          </p:nvSpPr>
          <p:spPr bwMode="auto">
            <a:xfrm>
              <a:off x="3734" y="2002"/>
              <a:ext cx="4" cy="603"/>
            </a:xfrm>
            <a:custGeom>
              <a:avLst/>
              <a:gdLst>
                <a:gd name="T0" fmla="*/ 0 w 4"/>
                <a:gd name="T1" fmla="*/ 0 h 603"/>
                <a:gd name="T2" fmla="*/ 0 w 4"/>
                <a:gd name="T3" fmla="*/ 150 h 603"/>
                <a:gd name="T4" fmla="*/ 0 w 4"/>
                <a:gd name="T5" fmla="*/ 301 h 603"/>
                <a:gd name="T6" fmla="*/ 0 w 4"/>
                <a:gd name="T7" fmla="*/ 451 h 603"/>
                <a:gd name="T8" fmla="*/ 0 w 4"/>
                <a:gd name="T9" fmla="*/ 603 h 603"/>
                <a:gd name="T10" fmla="*/ 4 w 4"/>
                <a:gd name="T11" fmla="*/ 603 h 603"/>
                <a:gd name="T12" fmla="*/ 4 w 4"/>
                <a:gd name="T13" fmla="*/ 451 h 603"/>
                <a:gd name="T14" fmla="*/ 4 w 4"/>
                <a:gd name="T15" fmla="*/ 301 h 603"/>
                <a:gd name="T16" fmla="*/ 4 w 4"/>
                <a:gd name="T17" fmla="*/ 150 h 603"/>
                <a:gd name="T18" fmla="*/ 4 w 4"/>
                <a:gd name="T19" fmla="*/ 0 h 603"/>
                <a:gd name="T20" fmla="*/ 0 w 4"/>
                <a:gd name="T21" fmla="*/ 0 h 6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603"/>
                <a:gd name="T35" fmla="*/ 4 w 4"/>
                <a:gd name="T36" fmla="*/ 603 h 6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603">
                  <a:moveTo>
                    <a:pt x="0" y="0"/>
                  </a:moveTo>
                  <a:lnTo>
                    <a:pt x="0" y="150"/>
                  </a:lnTo>
                  <a:lnTo>
                    <a:pt x="0" y="301"/>
                  </a:lnTo>
                  <a:lnTo>
                    <a:pt x="0" y="451"/>
                  </a:lnTo>
                  <a:lnTo>
                    <a:pt x="0" y="603"/>
                  </a:lnTo>
                  <a:lnTo>
                    <a:pt x="4" y="603"/>
                  </a:lnTo>
                  <a:lnTo>
                    <a:pt x="4" y="451"/>
                  </a:lnTo>
                  <a:lnTo>
                    <a:pt x="4" y="301"/>
                  </a:lnTo>
                  <a:lnTo>
                    <a:pt x="4" y="15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68" name="Freeform 222"/>
            <p:cNvSpPr>
              <a:spLocks/>
            </p:cNvSpPr>
            <p:nvPr/>
          </p:nvSpPr>
          <p:spPr bwMode="auto">
            <a:xfrm>
              <a:off x="3734" y="1397"/>
              <a:ext cx="4" cy="605"/>
            </a:xfrm>
            <a:custGeom>
              <a:avLst/>
              <a:gdLst>
                <a:gd name="T0" fmla="*/ 0 w 4"/>
                <a:gd name="T1" fmla="*/ 0 h 605"/>
                <a:gd name="T2" fmla="*/ 0 w 4"/>
                <a:gd name="T3" fmla="*/ 152 h 605"/>
                <a:gd name="T4" fmla="*/ 0 w 4"/>
                <a:gd name="T5" fmla="*/ 304 h 605"/>
                <a:gd name="T6" fmla="*/ 0 w 4"/>
                <a:gd name="T7" fmla="*/ 453 h 605"/>
                <a:gd name="T8" fmla="*/ 0 w 4"/>
                <a:gd name="T9" fmla="*/ 605 h 605"/>
                <a:gd name="T10" fmla="*/ 4 w 4"/>
                <a:gd name="T11" fmla="*/ 605 h 605"/>
                <a:gd name="T12" fmla="*/ 4 w 4"/>
                <a:gd name="T13" fmla="*/ 453 h 605"/>
                <a:gd name="T14" fmla="*/ 4 w 4"/>
                <a:gd name="T15" fmla="*/ 304 h 605"/>
                <a:gd name="T16" fmla="*/ 4 w 4"/>
                <a:gd name="T17" fmla="*/ 152 h 605"/>
                <a:gd name="T18" fmla="*/ 4 w 4"/>
                <a:gd name="T19" fmla="*/ 0 h 605"/>
                <a:gd name="T20" fmla="*/ 4 w 4"/>
                <a:gd name="T21" fmla="*/ 2 h 605"/>
                <a:gd name="T22" fmla="*/ 4 w 4"/>
                <a:gd name="T23" fmla="*/ 0 h 605"/>
                <a:gd name="T24" fmla="*/ 2 w 4"/>
                <a:gd name="T25" fmla="*/ 0 h 605"/>
                <a:gd name="T26" fmla="*/ 0 w 4"/>
                <a:gd name="T27" fmla="*/ 0 h 6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605"/>
                <a:gd name="T44" fmla="*/ 4 w 4"/>
                <a:gd name="T45" fmla="*/ 605 h 60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605">
                  <a:moveTo>
                    <a:pt x="0" y="0"/>
                  </a:moveTo>
                  <a:lnTo>
                    <a:pt x="0" y="152"/>
                  </a:lnTo>
                  <a:lnTo>
                    <a:pt x="0" y="304"/>
                  </a:lnTo>
                  <a:lnTo>
                    <a:pt x="0" y="453"/>
                  </a:lnTo>
                  <a:lnTo>
                    <a:pt x="0" y="605"/>
                  </a:lnTo>
                  <a:lnTo>
                    <a:pt x="4" y="605"/>
                  </a:lnTo>
                  <a:lnTo>
                    <a:pt x="4" y="453"/>
                  </a:lnTo>
                  <a:lnTo>
                    <a:pt x="4" y="304"/>
                  </a:lnTo>
                  <a:lnTo>
                    <a:pt x="4" y="152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69" name="Freeform 223"/>
            <p:cNvSpPr>
              <a:spLocks/>
            </p:cNvSpPr>
            <p:nvPr/>
          </p:nvSpPr>
          <p:spPr bwMode="auto">
            <a:xfrm>
              <a:off x="2998" y="1264"/>
              <a:ext cx="796" cy="133"/>
            </a:xfrm>
            <a:custGeom>
              <a:avLst/>
              <a:gdLst>
                <a:gd name="T0" fmla="*/ 117 w 796"/>
                <a:gd name="T1" fmla="*/ 0 h 133"/>
                <a:gd name="T2" fmla="*/ 150 w 796"/>
                <a:gd name="T3" fmla="*/ 2 h 133"/>
                <a:gd name="T4" fmla="*/ 182 w 796"/>
                <a:gd name="T5" fmla="*/ 3 h 133"/>
                <a:gd name="T6" fmla="*/ 217 w 796"/>
                <a:gd name="T7" fmla="*/ 5 h 133"/>
                <a:gd name="T8" fmla="*/ 249 w 796"/>
                <a:gd name="T9" fmla="*/ 7 h 133"/>
                <a:gd name="T10" fmla="*/ 282 w 796"/>
                <a:gd name="T11" fmla="*/ 9 h 133"/>
                <a:gd name="T12" fmla="*/ 314 w 796"/>
                <a:gd name="T13" fmla="*/ 11 h 133"/>
                <a:gd name="T14" fmla="*/ 347 w 796"/>
                <a:gd name="T15" fmla="*/ 12 h 133"/>
                <a:gd name="T16" fmla="*/ 379 w 796"/>
                <a:gd name="T17" fmla="*/ 12 h 133"/>
                <a:gd name="T18" fmla="*/ 412 w 796"/>
                <a:gd name="T19" fmla="*/ 14 h 133"/>
                <a:gd name="T20" fmla="*/ 444 w 796"/>
                <a:gd name="T21" fmla="*/ 16 h 133"/>
                <a:gd name="T22" fmla="*/ 476 w 796"/>
                <a:gd name="T23" fmla="*/ 18 h 133"/>
                <a:gd name="T24" fmla="*/ 509 w 796"/>
                <a:gd name="T25" fmla="*/ 20 h 133"/>
                <a:gd name="T26" fmla="*/ 541 w 796"/>
                <a:gd name="T27" fmla="*/ 21 h 133"/>
                <a:gd name="T28" fmla="*/ 576 w 796"/>
                <a:gd name="T29" fmla="*/ 21 h 133"/>
                <a:gd name="T30" fmla="*/ 608 w 796"/>
                <a:gd name="T31" fmla="*/ 23 h 133"/>
                <a:gd name="T32" fmla="*/ 641 w 796"/>
                <a:gd name="T33" fmla="*/ 25 h 133"/>
                <a:gd name="T34" fmla="*/ 673 w 796"/>
                <a:gd name="T35" fmla="*/ 27 h 133"/>
                <a:gd name="T36" fmla="*/ 706 w 796"/>
                <a:gd name="T37" fmla="*/ 29 h 133"/>
                <a:gd name="T38" fmla="*/ 740 w 796"/>
                <a:gd name="T39" fmla="*/ 30 h 133"/>
                <a:gd name="T40" fmla="*/ 772 w 796"/>
                <a:gd name="T41" fmla="*/ 30 h 133"/>
                <a:gd name="T42" fmla="*/ 792 w 796"/>
                <a:gd name="T43" fmla="*/ 38 h 133"/>
                <a:gd name="T44" fmla="*/ 781 w 796"/>
                <a:gd name="T45" fmla="*/ 58 h 133"/>
                <a:gd name="T46" fmla="*/ 771 w 796"/>
                <a:gd name="T47" fmla="*/ 76 h 133"/>
                <a:gd name="T48" fmla="*/ 760 w 796"/>
                <a:gd name="T49" fmla="*/ 94 h 133"/>
                <a:gd name="T50" fmla="*/ 749 w 796"/>
                <a:gd name="T51" fmla="*/ 114 h 133"/>
                <a:gd name="T52" fmla="*/ 738 w 796"/>
                <a:gd name="T53" fmla="*/ 133 h 133"/>
                <a:gd name="T54" fmla="*/ 704 w 796"/>
                <a:gd name="T55" fmla="*/ 132 h 133"/>
                <a:gd name="T56" fmla="*/ 668 w 796"/>
                <a:gd name="T57" fmla="*/ 130 h 133"/>
                <a:gd name="T58" fmla="*/ 633 w 796"/>
                <a:gd name="T59" fmla="*/ 128 h 133"/>
                <a:gd name="T60" fmla="*/ 599 w 796"/>
                <a:gd name="T61" fmla="*/ 128 h 133"/>
                <a:gd name="T62" fmla="*/ 563 w 796"/>
                <a:gd name="T63" fmla="*/ 126 h 133"/>
                <a:gd name="T64" fmla="*/ 529 w 796"/>
                <a:gd name="T65" fmla="*/ 124 h 133"/>
                <a:gd name="T66" fmla="*/ 495 w 796"/>
                <a:gd name="T67" fmla="*/ 123 h 133"/>
                <a:gd name="T68" fmla="*/ 460 w 796"/>
                <a:gd name="T69" fmla="*/ 121 h 133"/>
                <a:gd name="T70" fmla="*/ 424 w 796"/>
                <a:gd name="T71" fmla="*/ 119 h 133"/>
                <a:gd name="T72" fmla="*/ 390 w 796"/>
                <a:gd name="T73" fmla="*/ 117 h 133"/>
                <a:gd name="T74" fmla="*/ 356 w 796"/>
                <a:gd name="T75" fmla="*/ 115 h 133"/>
                <a:gd name="T76" fmla="*/ 321 w 796"/>
                <a:gd name="T77" fmla="*/ 114 h 133"/>
                <a:gd name="T78" fmla="*/ 287 w 796"/>
                <a:gd name="T79" fmla="*/ 112 h 133"/>
                <a:gd name="T80" fmla="*/ 251 w 796"/>
                <a:gd name="T81" fmla="*/ 110 h 133"/>
                <a:gd name="T82" fmla="*/ 217 w 796"/>
                <a:gd name="T83" fmla="*/ 108 h 133"/>
                <a:gd name="T84" fmla="*/ 182 w 796"/>
                <a:gd name="T85" fmla="*/ 106 h 133"/>
                <a:gd name="T86" fmla="*/ 148 w 796"/>
                <a:gd name="T87" fmla="*/ 106 h 133"/>
                <a:gd name="T88" fmla="*/ 114 w 796"/>
                <a:gd name="T89" fmla="*/ 105 h 133"/>
                <a:gd name="T90" fmla="*/ 80 w 796"/>
                <a:gd name="T91" fmla="*/ 103 h 133"/>
                <a:gd name="T92" fmla="*/ 45 w 796"/>
                <a:gd name="T93" fmla="*/ 101 h 133"/>
                <a:gd name="T94" fmla="*/ 11 w 796"/>
                <a:gd name="T95" fmla="*/ 99 h 133"/>
                <a:gd name="T96" fmla="*/ 13 w 796"/>
                <a:gd name="T97" fmla="*/ 85 h 133"/>
                <a:gd name="T98" fmla="*/ 33 w 796"/>
                <a:gd name="T99" fmla="*/ 67 h 133"/>
                <a:gd name="T100" fmla="*/ 51 w 796"/>
                <a:gd name="T101" fmla="*/ 47 h 133"/>
                <a:gd name="T102" fmla="*/ 67 w 796"/>
                <a:gd name="T103" fmla="*/ 29 h 133"/>
                <a:gd name="T104" fmla="*/ 85 w 796"/>
                <a:gd name="T105" fmla="*/ 11 h 13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96"/>
                <a:gd name="T160" fmla="*/ 0 h 133"/>
                <a:gd name="T161" fmla="*/ 796 w 796"/>
                <a:gd name="T162" fmla="*/ 133 h 13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96" h="133">
                  <a:moveTo>
                    <a:pt x="96" y="0"/>
                  </a:moveTo>
                  <a:lnTo>
                    <a:pt x="107" y="0"/>
                  </a:lnTo>
                  <a:lnTo>
                    <a:pt x="117" y="0"/>
                  </a:lnTo>
                  <a:lnTo>
                    <a:pt x="128" y="2"/>
                  </a:lnTo>
                  <a:lnTo>
                    <a:pt x="139" y="2"/>
                  </a:lnTo>
                  <a:lnTo>
                    <a:pt x="150" y="2"/>
                  </a:lnTo>
                  <a:lnTo>
                    <a:pt x="161" y="2"/>
                  </a:lnTo>
                  <a:lnTo>
                    <a:pt x="172" y="3"/>
                  </a:lnTo>
                  <a:lnTo>
                    <a:pt x="182" y="3"/>
                  </a:lnTo>
                  <a:lnTo>
                    <a:pt x="193" y="3"/>
                  </a:lnTo>
                  <a:lnTo>
                    <a:pt x="204" y="5"/>
                  </a:lnTo>
                  <a:lnTo>
                    <a:pt x="217" y="5"/>
                  </a:lnTo>
                  <a:lnTo>
                    <a:pt x="226" y="5"/>
                  </a:lnTo>
                  <a:lnTo>
                    <a:pt x="236" y="7"/>
                  </a:lnTo>
                  <a:lnTo>
                    <a:pt x="249" y="7"/>
                  </a:lnTo>
                  <a:lnTo>
                    <a:pt x="258" y="7"/>
                  </a:lnTo>
                  <a:lnTo>
                    <a:pt x="271" y="7"/>
                  </a:lnTo>
                  <a:lnTo>
                    <a:pt x="282" y="9"/>
                  </a:lnTo>
                  <a:lnTo>
                    <a:pt x="292" y="9"/>
                  </a:lnTo>
                  <a:lnTo>
                    <a:pt x="303" y="9"/>
                  </a:lnTo>
                  <a:lnTo>
                    <a:pt x="314" y="11"/>
                  </a:lnTo>
                  <a:lnTo>
                    <a:pt x="325" y="11"/>
                  </a:lnTo>
                  <a:lnTo>
                    <a:pt x="336" y="11"/>
                  </a:lnTo>
                  <a:lnTo>
                    <a:pt x="347" y="12"/>
                  </a:lnTo>
                  <a:lnTo>
                    <a:pt x="357" y="12"/>
                  </a:lnTo>
                  <a:lnTo>
                    <a:pt x="368" y="12"/>
                  </a:lnTo>
                  <a:lnTo>
                    <a:pt x="379" y="12"/>
                  </a:lnTo>
                  <a:lnTo>
                    <a:pt x="390" y="14"/>
                  </a:lnTo>
                  <a:lnTo>
                    <a:pt x="401" y="14"/>
                  </a:lnTo>
                  <a:lnTo>
                    <a:pt x="412" y="14"/>
                  </a:lnTo>
                  <a:lnTo>
                    <a:pt x="422" y="16"/>
                  </a:lnTo>
                  <a:lnTo>
                    <a:pt x="433" y="16"/>
                  </a:lnTo>
                  <a:lnTo>
                    <a:pt x="444" y="16"/>
                  </a:lnTo>
                  <a:lnTo>
                    <a:pt x="455" y="16"/>
                  </a:lnTo>
                  <a:lnTo>
                    <a:pt x="466" y="18"/>
                  </a:lnTo>
                  <a:lnTo>
                    <a:pt x="476" y="18"/>
                  </a:lnTo>
                  <a:lnTo>
                    <a:pt x="487" y="18"/>
                  </a:lnTo>
                  <a:lnTo>
                    <a:pt x="498" y="18"/>
                  </a:lnTo>
                  <a:lnTo>
                    <a:pt x="509" y="20"/>
                  </a:lnTo>
                  <a:lnTo>
                    <a:pt x="520" y="20"/>
                  </a:lnTo>
                  <a:lnTo>
                    <a:pt x="531" y="20"/>
                  </a:lnTo>
                  <a:lnTo>
                    <a:pt x="541" y="21"/>
                  </a:lnTo>
                  <a:lnTo>
                    <a:pt x="552" y="21"/>
                  </a:lnTo>
                  <a:lnTo>
                    <a:pt x="565" y="21"/>
                  </a:lnTo>
                  <a:lnTo>
                    <a:pt x="576" y="21"/>
                  </a:lnTo>
                  <a:lnTo>
                    <a:pt x="587" y="23"/>
                  </a:lnTo>
                  <a:lnTo>
                    <a:pt x="597" y="23"/>
                  </a:lnTo>
                  <a:lnTo>
                    <a:pt x="608" y="23"/>
                  </a:lnTo>
                  <a:lnTo>
                    <a:pt x="619" y="23"/>
                  </a:lnTo>
                  <a:lnTo>
                    <a:pt x="630" y="25"/>
                  </a:lnTo>
                  <a:lnTo>
                    <a:pt x="641" y="25"/>
                  </a:lnTo>
                  <a:lnTo>
                    <a:pt x="652" y="25"/>
                  </a:lnTo>
                  <a:lnTo>
                    <a:pt x="662" y="27"/>
                  </a:lnTo>
                  <a:lnTo>
                    <a:pt x="673" y="27"/>
                  </a:lnTo>
                  <a:lnTo>
                    <a:pt x="684" y="27"/>
                  </a:lnTo>
                  <a:lnTo>
                    <a:pt x="697" y="27"/>
                  </a:lnTo>
                  <a:lnTo>
                    <a:pt x="706" y="29"/>
                  </a:lnTo>
                  <a:lnTo>
                    <a:pt x="718" y="29"/>
                  </a:lnTo>
                  <a:lnTo>
                    <a:pt x="729" y="29"/>
                  </a:lnTo>
                  <a:lnTo>
                    <a:pt x="740" y="30"/>
                  </a:lnTo>
                  <a:lnTo>
                    <a:pt x="751" y="30"/>
                  </a:lnTo>
                  <a:lnTo>
                    <a:pt x="762" y="30"/>
                  </a:lnTo>
                  <a:lnTo>
                    <a:pt x="772" y="30"/>
                  </a:lnTo>
                  <a:lnTo>
                    <a:pt x="785" y="30"/>
                  </a:lnTo>
                  <a:lnTo>
                    <a:pt x="796" y="32"/>
                  </a:lnTo>
                  <a:lnTo>
                    <a:pt x="792" y="38"/>
                  </a:lnTo>
                  <a:lnTo>
                    <a:pt x="789" y="43"/>
                  </a:lnTo>
                  <a:lnTo>
                    <a:pt x="785" y="50"/>
                  </a:lnTo>
                  <a:lnTo>
                    <a:pt x="781" y="58"/>
                  </a:lnTo>
                  <a:lnTo>
                    <a:pt x="778" y="63"/>
                  </a:lnTo>
                  <a:lnTo>
                    <a:pt x="774" y="70"/>
                  </a:lnTo>
                  <a:lnTo>
                    <a:pt x="771" y="76"/>
                  </a:lnTo>
                  <a:lnTo>
                    <a:pt x="767" y="81"/>
                  </a:lnTo>
                  <a:lnTo>
                    <a:pt x="763" y="88"/>
                  </a:lnTo>
                  <a:lnTo>
                    <a:pt x="760" y="94"/>
                  </a:lnTo>
                  <a:lnTo>
                    <a:pt x="756" y="101"/>
                  </a:lnTo>
                  <a:lnTo>
                    <a:pt x="753" y="108"/>
                  </a:lnTo>
                  <a:lnTo>
                    <a:pt x="749" y="114"/>
                  </a:lnTo>
                  <a:lnTo>
                    <a:pt x="745" y="121"/>
                  </a:lnTo>
                  <a:lnTo>
                    <a:pt x="742" y="126"/>
                  </a:lnTo>
                  <a:lnTo>
                    <a:pt x="738" y="133"/>
                  </a:lnTo>
                  <a:lnTo>
                    <a:pt x="726" y="133"/>
                  </a:lnTo>
                  <a:lnTo>
                    <a:pt x="715" y="133"/>
                  </a:lnTo>
                  <a:lnTo>
                    <a:pt x="704" y="132"/>
                  </a:lnTo>
                  <a:lnTo>
                    <a:pt x="691" y="132"/>
                  </a:lnTo>
                  <a:lnTo>
                    <a:pt x="680" y="132"/>
                  </a:lnTo>
                  <a:lnTo>
                    <a:pt x="668" y="130"/>
                  </a:lnTo>
                  <a:lnTo>
                    <a:pt x="657" y="130"/>
                  </a:lnTo>
                  <a:lnTo>
                    <a:pt x="644" y="130"/>
                  </a:lnTo>
                  <a:lnTo>
                    <a:pt x="633" y="128"/>
                  </a:lnTo>
                  <a:lnTo>
                    <a:pt x="621" y="128"/>
                  </a:lnTo>
                  <a:lnTo>
                    <a:pt x="610" y="128"/>
                  </a:lnTo>
                  <a:lnTo>
                    <a:pt x="599" y="128"/>
                  </a:lnTo>
                  <a:lnTo>
                    <a:pt x="587" y="126"/>
                  </a:lnTo>
                  <a:lnTo>
                    <a:pt x="576" y="126"/>
                  </a:lnTo>
                  <a:lnTo>
                    <a:pt x="563" y="126"/>
                  </a:lnTo>
                  <a:lnTo>
                    <a:pt x="552" y="124"/>
                  </a:lnTo>
                  <a:lnTo>
                    <a:pt x="541" y="124"/>
                  </a:lnTo>
                  <a:lnTo>
                    <a:pt x="529" y="124"/>
                  </a:lnTo>
                  <a:lnTo>
                    <a:pt x="518" y="123"/>
                  </a:lnTo>
                  <a:lnTo>
                    <a:pt x="505" y="123"/>
                  </a:lnTo>
                  <a:lnTo>
                    <a:pt x="495" y="123"/>
                  </a:lnTo>
                  <a:lnTo>
                    <a:pt x="484" y="123"/>
                  </a:lnTo>
                  <a:lnTo>
                    <a:pt x="471" y="121"/>
                  </a:lnTo>
                  <a:lnTo>
                    <a:pt x="460" y="121"/>
                  </a:lnTo>
                  <a:lnTo>
                    <a:pt x="448" y="121"/>
                  </a:lnTo>
                  <a:lnTo>
                    <a:pt x="437" y="119"/>
                  </a:lnTo>
                  <a:lnTo>
                    <a:pt x="424" y="119"/>
                  </a:lnTo>
                  <a:lnTo>
                    <a:pt x="413" y="119"/>
                  </a:lnTo>
                  <a:lnTo>
                    <a:pt x="403" y="117"/>
                  </a:lnTo>
                  <a:lnTo>
                    <a:pt x="390" y="117"/>
                  </a:lnTo>
                  <a:lnTo>
                    <a:pt x="379" y="117"/>
                  </a:lnTo>
                  <a:lnTo>
                    <a:pt x="368" y="117"/>
                  </a:lnTo>
                  <a:lnTo>
                    <a:pt x="356" y="115"/>
                  </a:lnTo>
                  <a:lnTo>
                    <a:pt x="345" y="115"/>
                  </a:lnTo>
                  <a:lnTo>
                    <a:pt x="332" y="115"/>
                  </a:lnTo>
                  <a:lnTo>
                    <a:pt x="321" y="114"/>
                  </a:lnTo>
                  <a:lnTo>
                    <a:pt x="310" y="114"/>
                  </a:lnTo>
                  <a:lnTo>
                    <a:pt x="298" y="114"/>
                  </a:lnTo>
                  <a:lnTo>
                    <a:pt x="287" y="112"/>
                  </a:lnTo>
                  <a:lnTo>
                    <a:pt x="274" y="112"/>
                  </a:lnTo>
                  <a:lnTo>
                    <a:pt x="264" y="112"/>
                  </a:lnTo>
                  <a:lnTo>
                    <a:pt x="251" y="110"/>
                  </a:lnTo>
                  <a:lnTo>
                    <a:pt x="240" y="110"/>
                  </a:lnTo>
                  <a:lnTo>
                    <a:pt x="229" y="110"/>
                  </a:lnTo>
                  <a:lnTo>
                    <a:pt x="217" y="108"/>
                  </a:lnTo>
                  <a:lnTo>
                    <a:pt x="206" y="108"/>
                  </a:lnTo>
                  <a:lnTo>
                    <a:pt x="195" y="108"/>
                  </a:lnTo>
                  <a:lnTo>
                    <a:pt x="182" y="106"/>
                  </a:lnTo>
                  <a:lnTo>
                    <a:pt x="172" y="106"/>
                  </a:lnTo>
                  <a:lnTo>
                    <a:pt x="161" y="106"/>
                  </a:lnTo>
                  <a:lnTo>
                    <a:pt x="148" y="106"/>
                  </a:lnTo>
                  <a:lnTo>
                    <a:pt x="137" y="105"/>
                  </a:lnTo>
                  <a:lnTo>
                    <a:pt x="126" y="105"/>
                  </a:lnTo>
                  <a:lnTo>
                    <a:pt x="114" y="105"/>
                  </a:lnTo>
                  <a:lnTo>
                    <a:pt x="103" y="103"/>
                  </a:lnTo>
                  <a:lnTo>
                    <a:pt x="90" y="103"/>
                  </a:lnTo>
                  <a:lnTo>
                    <a:pt x="80" y="103"/>
                  </a:lnTo>
                  <a:lnTo>
                    <a:pt x="69" y="101"/>
                  </a:lnTo>
                  <a:lnTo>
                    <a:pt x="56" y="101"/>
                  </a:lnTo>
                  <a:lnTo>
                    <a:pt x="45" y="101"/>
                  </a:lnTo>
                  <a:lnTo>
                    <a:pt x="34" y="99"/>
                  </a:lnTo>
                  <a:lnTo>
                    <a:pt x="24" y="99"/>
                  </a:lnTo>
                  <a:lnTo>
                    <a:pt x="11" y="99"/>
                  </a:lnTo>
                  <a:lnTo>
                    <a:pt x="0" y="97"/>
                  </a:lnTo>
                  <a:lnTo>
                    <a:pt x="7" y="92"/>
                  </a:lnTo>
                  <a:lnTo>
                    <a:pt x="13" y="85"/>
                  </a:lnTo>
                  <a:lnTo>
                    <a:pt x="20" y="79"/>
                  </a:lnTo>
                  <a:lnTo>
                    <a:pt x="25" y="72"/>
                  </a:lnTo>
                  <a:lnTo>
                    <a:pt x="33" y="67"/>
                  </a:lnTo>
                  <a:lnTo>
                    <a:pt x="38" y="59"/>
                  </a:lnTo>
                  <a:lnTo>
                    <a:pt x="43" y="54"/>
                  </a:lnTo>
                  <a:lnTo>
                    <a:pt x="51" y="47"/>
                  </a:lnTo>
                  <a:lnTo>
                    <a:pt x="56" y="41"/>
                  </a:lnTo>
                  <a:lnTo>
                    <a:pt x="61" y="36"/>
                  </a:lnTo>
                  <a:lnTo>
                    <a:pt x="67" y="29"/>
                  </a:lnTo>
                  <a:lnTo>
                    <a:pt x="74" y="23"/>
                  </a:lnTo>
                  <a:lnTo>
                    <a:pt x="80" y="18"/>
                  </a:lnTo>
                  <a:lnTo>
                    <a:pt x="85" y="11"/>
                  </a:lnTo>
                  <a:lnTo>
                    <a:pt x="90" y="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70" name="Freeform 224"/>
            <p:cNvSpPr>
              <a:spLocks/>
            </p:cNvSpPr>
            <p:nvPr/>
          </p:nvSpPr>
          <p:spPr bwMode="auto">
            <a:xfrm>
              <a:off x="3094" y="1262"/>
              <a:ext cx="348" cy="20"/>
            </a:xfrm>
            <a:custGeom>
              <a:avLst/>
              <a:gdLst>
                <a:gd name="T0" fmla="*/ 337 w 348"/>
                <a:gd name="T1" fmla="*/ 16 h 20"/>
                <a:gd name="T2" fmla="*/ 316 w 348"/>
                <a:gd name="T3" fmla="*/ 14 h 20"/>
                <a:gd name="T4" fmla="*/ 294 w 348"/>
                <a:gd name="T5" fmla="*/ 13 h 20"/>
                <a:gd name="T6" fmla="*/ 272 w 348"/>
                <a:gd name="T7" fmla="*/ 13 h 20"/>
                <a:gd name="T8" fmla="*/ 251 w 348"/>
                <a:gd name="T9" fmla="*/ 11 h 20"/>
                <a:gd name="T10" fmla="*/ 229 w 348"/>
                <a:gd name="T11" fmla="*/ 11 h 20"/>
                <a:gd name="T12" fmla="*/ 207 w 348"/>
                <a:gd name="T13" fmla="*/ 9 h 20"/>
                <a:gd name="T14" fmla="*/ 186 w 348"/>
                <a:gd name="T15" fmla="*/ 9 h 20"/>
                <a:gd name="T16" fmla="*/ 162 w 348"/>
                <a:gd name="T17" fmla="*/ 7 h 20"/>
                <a:gd name="T18" fmla="*/ 140 w 348"/>
                <a:gd name="T19" fmla="*/ 5 h 20"/>
                <a:gd name="T20" fmla="*/ 121 w 348"/>
                <a:gd name="T21" fmla="*/ 5 h 20"/>
                <a:gd name="T22" fmla="*/ 97 w 348"/>
                <a:gd name="T23" fmla="*/ 4 h 20"/>
                <a:gd name="T24" fmla="*/ 76 w 348"/>
                <a:gd name="T25" fmla="*/ 4 h 20"/>
                <a:gd name="T26" fmla="*/ 54 w 348"/>
                <a:gd name="T27" fmla="*/ 2 h 20"/>
                <a:gd name="T28" fmla="*/ 32 w 348"/>
                <a:gd name="T29" fmla="*/ 0 h 20"/>
                <a:gd name="T30" fmla="*/ 11 w 348"/>
                <a:gd name="T31" fmla="*/ 0 h 20"/>
                <a:gd name="T32" fmla="*/ 0 w 348"/>
                <a:gd name="T33" fmla="*/ 4 h 20"/>
                <a:gd name="T34" fmla="*/ 21 w 348"/>
                <a:gd name="T35" fmla="*/ 4 h 20"/>
                <a:gd name="T36" fmla="*/ 43 w 348"/>
                <a:gd name="T37" fmla="*/ 5 h 20"/>
                <a:gd name="T38" fmla="*/ 65 w 348"/>
                <a:gd name="T39" fmla="*/ 7 h 20"/>
                <a:gd name="T40" fmla="*/ 86 w 348"/>
                <a:gd name="T41" fmla="*/ 7 h 20"/>
                <a:gd name="T42" fmla="*/ 108 w 348"/>
                <a:gd name="T43" fmla="*/ 9 h 20"/>
                <a:gd name="T44" fmla="*/ 130 w 348"/>
                <a:gd name="T45" fmla="*/ 11 h 20"/>
                <a:gd name="T46" fmla="*/ 153 w 348"/>
                <a:gd name="T47" fmla="*/ 11 h 20"/>
                <a:gd name="T48" fmla="*/ 175 w 348"/>
                <a:gd name="T49" fmla="*/ 13 h 20"/>
                <a:gd name="T50" fmla="*/ 196 w 348"/>
                <a:gd name="T51" fmla="*/ 13 h 20"/>
                <a:gd name="T52" fmla="*/ 218 w 348"/>
                <a:gd name="T53" fmla="*/ 14 h 20"/>
                <a:gd name="T54" fmla="*/ 240 w 348"/>
                <a:gd name="T55" fmla="*/ 14 h 20"/>
                <a:gd name="T56" fmla="*/ 261 w 348"/>
                <a:gd name="T57" fmla="*/ 16 h 20"/>
                <a:gd name="T58" fmla="*/ 283 w 348"/>
                <a:gd name="T59" fmla="*/ 18 h 20"/>
                <a:gd name="T60" fmla="*/ 305 w 348"/>
                <a:gd name="T61" fmla="*/ 18 h 20"/>
                <a:gd name="T62" fmla="*/ 326 w 348"/>
                <a:gd name="T63" fmla="*/ 20 h 20"/>
                <a:gd name="T64" fmla="*/ 348 w 348"/>
                <a:gd name="T65" fmla="*/ 20 h 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8"/>
                <a:gd name="T100" fmla="*/ 0 h 20"/>
                <a:gd name="T101" fmla="*/ 348 w 348"/>
                <a:gd name="T102" fmla="*/ 20 h 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8" h="20">
                  <a:moveTo>
                    <a:pt x="348" y="16"/>
                  </a:moveTo>
                  <a:lnTo>
                    <a:pt x="337" y="16"/>
                  </a:lnTo>
                  <a:lnTo>
                    <a:pt x="326" y="14"/>
                  </a:lnTo>
                  <a:lnTo>
                    <a:pt x="316" y="14"/>
                  </a:lnTo>
                  <a:lnTo>
                    <a:pt x="305" y="14"/>
                  </a:lnTo>
                  <a:lnTo>
                    <a:pt x="294" y="13"/>
                  </a:lnTo>
                  <a:lnTo>
                    <a:pt x="283" y="13"/>
                  </a:lnTo>
                  <a:lnTo>
                    <a:pt x="272" y="13"/>
                  </a:lnTo>
                  <a:lnTo>
                    <a:pt x="261" y="13"/>
                  </a:lnTo>
                  <a:lnTo>
                    <a:pt x="251" y="11"/>
                  </a:lnTo>
                  <a:lnTo>
                    <a:pt x="240" y="11"/>
                  </a:lnTo>
                  <a:lnTo>
                    <a:pt x="229" y="11"/>
                  </a:lnTo>
                  <a:lnTo>
                    <a:pt x="218" y="9"/>
                  </a:lnTo>
                  <a:lnTo>
                    <a:pt x="207" y="9"/>
                  </a:lnTo>
                  <a:lnTo>
                    <a:pt x="196" y="9"/>
                  </a:lnTo>
                  <a:lnTo>
                    <a:pt x="186" y="9"/>
                  </a:lnTo>
                  <a:lnTo>
                    <a:pt x="175" y="7"/>
                  </a:lnTo>
                  <a:lnTo>
                    <a:pt x="162" y="7"/>
                  </a:lnTo>
                  <a:lnTo>
                    <a:pt x="153" y="7"/>
                  </a:lnTo>
                  <a:lnTo>
                    <a:pt x="140" y="5"/>
                  </a:lnTo>
                  <a:lnTo>
                    <a:pt x="130" y="5"/>
                  </a:lnTo>
                  <a:lnTo>
                    <a:pt x="121" y="5"/>
                  </a:lnTo>
                  <a:lnTo>
                    <a:pt x="108" y="4"/>
                  </a:lnTo>
                  <a:lnTo>
                    <a:pt x="97" y="4"/>
                  </a:lnTo>
                  <a:lnTo>
                    <a:pt x="86" y="4"/>
                  </a:lnTo>
                  <a:lnTo>
                    <a:pt x="76" y="4"/>
                  </a:lnTo>
                  <a:lnTo>
                    <a:pt x="65" y="2"/>
                  </a:lnTo>
                  <a:lnTo>
                    <a:pt x="54" y="2"/>
                  </a:lnTo>
                  <a:lnTo>
                    <a:pt x="43" y="2"/>
                  </a:lnTo>
                  <a:lnTo>
                    <a:pt x="32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1" y="4"/>
                  </a:lnTo>
                  <a:lnTo>
                    <a:pt x="21" y="4"/>
                  </a:lnTo>
                  <a:lnTo>
                    <a:pt x="32" y="5"/>
                  </a:lnTo>
                  <a:lnTo>
                    <a:pt x="43" y="5"/>
                  </a:lnTo>
                  <a:lnTo>
                    <a:pt x="54" y="5"/>
                  </a:lnTo>
                  <a:lnTo>
                    <a:pt x="65" y="7"/>
                  </a:lnTo>
                  <a:lnTo>
                    <a:pt x="76" y="7"/>
                  </a:lnTo>
                  <a:lnTo>
                    <a:pt x="86" y="7"/>
                  </a:lnTo>
                  <a:lnTo>
                    <a:pt x="97" y="9"/>
                  </a:lnTo>
                  <a:lnTo>
                    <a:pt x="108" y="9"/>
                  </a:lnTo>
                  <a:lnTo>
                    <a:pt x="121" y="9"/>
                  </a:lnTo>
                  <a:lnTo>
                    <a:pt x="130" y="11"/>
                  </a:lnTo>
                  <a:lnTo>
                    <a:pt x="140" y="11"/>
                  </a:lnTo>
                  <a:lnTo>
                    <a:pt x="153" y="11"/>
                  </a:lnTo>
                  <a:lnTo>
                    <a:pt x="162" y="11"/>
                  </a:lnTo>
                  <a:lnTo>
                    <a:pt x="175" y="13"/>
                  </a:lnTo>
                  <a:lnTo>
                    <a:pt x="186" y="13"/>
                  </a:lnTo>
                  <a:lnTo>
                    <a:pt x="196" y="13"/>
                  </a:lnTo>
                  <a:lnTo>
                    <a:pt x="207" y="14"/>
                  </a:lnTo>
                  <a:lnTo>
                    <a:pt x="218" y="14"/>
                  </a:lnTo>
                  <a:lnTo>
                    <a:pt x="229" y="14"/>
                  </a:lnTo>
                  <a:lnTo>
                    <a:pt x="240" y="14"/>
                  </a:lnTo>
                  <a:lnTo>
                    <a:pt x="251" y="16"/>
                  </a:lnTo>
                  <a:lnTo>
                    <a:pt x="261" y="16"/>
                  </a:lnTo>
                  <a:lnTo>
                    <a:pt x="272" y="16"/>
                  </a:lnTo>
                  <a:lnTo>
                    <a:pt x="283" y="18"/>
                  </a:lnTo>
                  <a:lnTo>
                    <a:pt x="294" y="18"/>
                  </a:lnTo>
                  <a:lnTo>
                    <a:pt x="305" y="18"/>
                  </a:lnTo>
                  <a:lnTo>
                    <a:pt x="316" y="20"/>
                  </a:lnTo>
                  <a:lnTo>
                    <a:pt x="326" y="20"/>
                  </a:lnTo>
                  <a:lnTo>
                    <a:pt x="337" y="20"/>
                  </a:lnTo>
                  <a:lnTo>
                    <a:pt x="348" y="20"/>
                  </a:lnTo>
                  <a:lnTo>
                    <a:pt x="348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71" name="Freeform 225"/>
            <p:cNvSpPr>
              <a:spLocks/>
            </p:cNvSpPr>
            <p:nvPr/>
          </p:nvSpPr>
          <p:spPr bwMode="auto">
            <a:xfrm>
              <a:off x="3442" y="1278"/>
              <a:ext cx="352" cy="20"/>
            </a:xfrm>
            <a:custGeom>
              <a:avLst/>
              <a:gdLst>
                <a:gd name="T0" fmla="*/ 352 w 352"/>
                <a:gd name="T1" fmla="*/ 16 h 20"/>
                <a:gd name="T2" fmla="*/ 328 w 352"/>
                <a:gd name="T3" fmla="*/ 15 h 20"/>
                <a:gd name="T4" fmla="*/ 307 w 352"/>
                <a:gd name="T5" fmla="*/ 15 h 20"/>
                <a:gd name="T6" fmla="*/ 285 w 352"/>
                <a:gd name="T7" fmla="*/ 13 h 20"/>
                <a:gd name="T8" fmla="*/ 262 w 352"/>
                <a:gd name="T9" fmla="*/ 11 h 20"/>
                <a:gd name="T10" fmla="*/ 240 w 352"/>
                <a:gd name="T11" fmla="*/ 11 h 20"/>
                <a:gd name="T12" fmla="*/ 218 w 352"/>
                <a:gd name="T13" fmla="*/ 9 h 20"/>
                <a:gd name="T14" fmla="*/ 197 w 352"/>
                <a:gd name="T15" fmla="*/ 9 h 20"/>
                <a:gd name="T16" fmla="*/ 175 w 352"/>
                <a:gd name="T17" fmla="*/ 7 h 20"/>
                <a:gd name="T18" fmla="*/ 153 w 352"/>
                <a:gd name="T19" fmla="*/ 7 h 20"/>
                <a:gd name="T20" fmla="*/ 132 w 352"/>
                <a:gd name="T21" fmla="*/ 6 h 20"/>
                <a:gd name="T22" fmla="*/ 108 w 352"/>
                <a:gd name="T23" fmla="*/ 6 h 20"/>
                <a:gd name="T24" fmla="*/ 87 w 352"/>
                <a:gd name="T25" fmla="*/ 4 h 20"/>
                <a:gd name="T26" fmla="*/ 65 w 352"/>
                <a:gd name="T27" fmla="*/ 2 h 20"/>
                <a:gd name="T28" fmla="*/ 43 w 352"/>
                <a:gd name="T29" fmla="*/ 2 h 20"/>
                <a:gd name="T30" fmla="*/ 22 w 352"/>
                <a:gd name="T31" fmla="*/ 0 h 20"/>
                <a:gd name="T32" fmla="*/ 0 w 352"/>
                <a:gd name="T33" fmla="*/ 0 h 20"/>
                <a:gd name="T34" fmla="*/ 11 w 352"/>
                <a:gd name="T35" fmla="*/ 6 h 20"/>
                <a:gd name="T36" fmla="*/ 32 w 352"/>
                <a:gd name="T37" fmla="*/ 6 h 20"/>
                <a:gd name="T38" fmla="*/ 54 w 352"/>
                <a:gd name="T39" fmla="*/ 7 h 20"/>
                <a:gd name="T40" fmla="*/ 76 w 352"/>
                <a:gd name="T41" fmla="*/ 7 h 20"/>
                <a:gd name="T42" fmla="*/ 97 w 352"/>
                <a:gd name="T43" fmla="*/ 9 h 20"/>
                <a:gd name="T44" fmla="*/ 121 w 352"/>
                <a:gd name="T45" fmla="*/ 9 h 20"/>
                <a:gd name="T46" fmla="*/ 143 w 352"/>
                <a:gd name="T47" fmla="*/ 11 h 20"/>
                <a:gd name="T48" fmla="*/ 164 w 352"/>
                <a:gd name="T49" fmla="*/ 11 h 20"/>
                <a:gd name="T50" fmla="*/ 186 w 352"/>
                <a:gd name="T51" fmla="*/ 13 h 20"/>
                <a:gd name="T52" fmla="*/ 208 w 352"/>
                <a:gd name="T53" fmla="*/ 15 h 20"/>
                <a:gd name="T54" fmla="*/ 229 w 352"/>
                <a:gd name="T55" fmla="*/ 15 h 20"/>
                <a:gd name="T56" fmla="*/ 253 w 352"/>
                <a:gd name="T57" fmla="*/ 16 h 20"/>
                <a:gd name="T58" fmla="*/ 274 w 352"/>
                <a:gd name="T59" fmla="*/ 16 h 20"/>
                <a:gd name="T60" fmla="*/ 296 w 352"/>
                <a:gd name="T61" fmla="*/ 18 h 20"/>
                <a:gd name="T62" fmla="*/ 318 w 352"/>
                <a:gd name="T63" fmla="*/ 18 h 20"/>
                <a:gd name="T64" fmla="*/ 341 w 352"/>
                <a:gd name="T65" fmla="*/ 20 h 20"/>
                <a:gd name="T66" fmla="*/ 350 w 352"/>
                <a:gd name="T67" fmla="*/ 16 h 20"/>
                <a:gd name="T68" fmla="*/ 352 w 352"/>
                <a:gd name="T69" fmla="*/ 18 h 20"/>
                <a:gd name="T70" fmla="*/ 352 w 352"/>
                <a:gd name="T71" fmla="*/ 20 h 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2"/>
                <a:gd name="T109" fmla="*/ 0 h 20"/>
                <a:gd name="T110" fmla="*/ 352 w 352"/>
                <a:gd name="T111" fmla="*/ 20 h 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2" h="20">
                  <a:moveTo>
                    <a:pt x="352" y="20"/>
                  </a:moveTo>
                  <a:lnTo>
                    <a:pt x="352" y="16"/>
                  </a:lnTo>
                  <a:lnTo>
                    <a:pt x="341" y="15"/>
                  </a:lnTo>
                  <a:lnTo>
                    <a:pt x="328" y="15"/>
                  </a:lnTo>
                  <a:lnTo>
                    <a:pt x="318" y="15"/>
                  </a:lnTo>
                  <a:lnTo>
                    <a:pt x="307" y="15"/>
                  </a:lnTo>
                  <a:lnTo>
                    <a:pt x="296" y="13"/>
                  </a:lnTo>
                  <a:lnTo>
                    <a:pt x="285" y="13"/>
                  </a:lnTo>
                  <a:lnTo>
                    <a:pt x="274" y="13"/>
                  </a:lnTo>
                  <a:lnTo>
                    <a:pt x="262" y="11"/>
                  </a:lnTo>
                  <a:lnTo>
                    <a:pt x="253" y="11"/>
                  </a:lnTo>
                  <a:lnTo>
                    <a:pt x="240" y="11"/>
                  </a:lnTo>
                  <a:lnTo>
                    <a:pt x="229" y="11"/>
                  </a:lnTo>
                  <a:lnTo>
                    <a:pt x="218" y="9"/>
                  </a:lnTo>
                  <a:lnTo>
                    <a:pt x="208" y="9"/>
                  </a:lnTo>
                  <a:lnTo>
                    <a:pt x="197" y="9"/>
                  </a:lnTo>
                  <a:lnTo>
                    <a:pt x="186" y="9"/>
                  </a:lnTo>
                  <a:lnTo>
                    <a:pt x="175" y="7"/>
                  </a:lnTo>
                  <a:lnTo>
                    <a:pt x="164" y="7"/>
                  </a:lnTo>
                  <a:lnTo>
                    <a:pt x="153" y="7"/>
                  </a:lnTo>
                  <a:lnTo>
                    <a:pt x="143" y="6"/>
                  </a:lnTo>
                  <a:lnTo>
                    <a:pt x="132" y="6"/>
                  </a:lnTo>
                  <a:lnTo>
                    <a:pt x="121" y="6"/>
                  </a:lnTo>
                  <a:lnTo>
                    <a:pt x="108" y="6"/>
                  </a:lnTo>
                  <a:lnTo>
                    <a:pt x="97" y="4"/>
                  </a:lnTo>
                  <a:lnTo>
                    <a:pt x="87" y="4"/>
                  </a:lnTo>
                  <a:lnTo>
                    <a:pt x="76" y="4"/>
                  </a:lnTo>
                  <a:lnTo>
                    <a:pt x="65" y="2"/>
                  </a:lnTo>
                  <a:lnTo>
                    <a:pt x="54" y="2"/>
                  </a:lnTo>
                  <a:lnTo>
                    <a:pt x="43" y="2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2" y="6"/>
                  </a:lnTo>
                  <a:lnTo>
                    <a:pt x="32" y="6"/>
                  </a:lnTo>
                  <a:lnTo>
                    <a:pt x="43" y="6"/>
                  </a:lnTo>
                  <a:lnTo>
                    <a:pt x="54" y="7"/>
                  </a:lnTo>
                  <a:lnTo>
                    <a:pt x="65" y="7"/>
                  </a:lnTo>
                  <a:lnTo>
                    <a:pt x="76" y="7"/>
                  </a:lnTo>
                  <a:lnTo>
                    <a:pt x="87" y="9"/>
                  </a:lnTo>
                  <a:lnTo>
                    <a:pt x="97" y="9"/>
                  </a:lnTo>
                  <a:lnTo>
                    <a:pt x="108" y="9"/>
                  </a:lnTo>
                  <a:lnTo>
                    <a:pt x="121" y="9"/>
                  </a:lnTo>
                  <a:lnTo>
                    <a:pt x="132" y="11"/>
                  </a:lnTo>
                  <a:lnTo>
                    <a:pt x="143" y="11"/>
                  </a:lnTo>
                  <a:lnTo>
                    <a:pt x="153" y="11"/>
                  </a:lnTo>
                  <a:lnTo>
                    <a:pt x="164" y="11"/>
                  </a:lnTo>
                  <a:lnTo>
                    <a:pt x="175" y="13"/>
                  </a:lnTo>
                  <a:lnTo>
                    <a:pt x="186" y="13"/>
                  </a:lnTo>
                  <a:lnTo>
                    <a:pt x="197" y="13"/>
                  </a:lnTo>
                  <a:lnTo>
                    <a:pt x="208" y="15"/>
                  </a:lnTo>
                  <a:lnTo>
                    <a:pt x="218" y="15"/>
                  </a:lnTo>
                  <a:lnTo>
                    <a:pt x="229" y="15"/>
                  </a:lnTo>
                  <a:lnTo>
                    <a:pt x="240" y="15"/>
                  </a:lnTo>
                  <a:lnTo>
                    <a:pt x="253" y="16"/>
                  </a:lnTo>
                  <a:lnTo>
                    <a:pt x="262" y="16"/>
                  </a:lnTo>
                  <a:lnTo>
                    <a:pt x="274" y="16"/>
                  </a:lnTo>
                  <a:lnTo>
                    <a:pt x="285" y="16"/>
                  </a:lnTo>
                  <a:lnTo>
                    <a:pt x="296" y="18"/>
                  </a:lnTo>
                  <a:lnTo>
                    <a:pt x="307" y="18"/>
                  </a:lnTo>
                  <a:lnTo>
                    <a:pt x="318" y="18"/>
                  </a:lnTo>
                  <a:lnTo>
                    <a:pt x="328" y="20"/>
                  </a:lnTo>
                  <a:lnTo>
                    <a:pt x="341" y="20"/>
                  </a:lnTo>
                  <a:lnTo>
                    <a:pt x="352" y="20"/>
                  </a:lnTo>
                  <a:lnTo>
                    <a:pt x="350" y="16"/>
                  </a:lnTo>
                  <a:lnTo>
                    <a:pt x="352" y="20"/>
                  </a:lnTo>
                  <a:lnTo>
                    <a:pt x="352" y="18"/>
                  </a:lnTo>
                  <a:lnTo>
                    <a:pt x="352" y="16"/>
                  </a:lnTo>
                  <a:lnTo>
                    <a:pt x="352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72" name="Freeform 226"/>
            <p:cNvSpPr>
              <a:spLocks/>
            </p:cNvSpPr>
            <p:nvPr/>
          </p:nvSpPr>
          <p:spPr bwMode="auto">
            <a:xfrm>
              <a:off x="3765" y="1294"/>
              <a:ext cx="29" cy="53"/>
            </a:xfrm>
            <a:custGeom>
              <a:avLst/>
              <a:gdLst>
                <a:gd name="T0" fmla="*/ 2 w 29"/>
                <a:gd name="T1" fmla="*/ 53 h 53"/>
                <a:gd name="T2" fmla="*/ 5 w 29"/>
                <a:gd name="T3" fmla="*/ 47 h 53"/>
                <a:gd name="T4" fmla="*/ 9 w 29"/>
                <a:gd name="T5" fmla="*/ 40 h 53"/>
                <a:gd name="T6" fmla="*/ 13 w 29"/>
                <a:gd name="T7" fmla="*/ 35 h 53"/>
                <a:gd name="T8" fmla="*/ 16 w 29"/>
                <a:gd name="T9" fmla="*/ 28 h 53"/>
                <a:gd name="T10" fmla="*/ 18 w 29"/>
                <a:gd name="T11" fmla="*/ 22 h 53"/>
                <a:gd name="T12" fmla="*/ 22 w 29"/>
                <a:gd name="T13" fmla="*/ 15 h 53"/>
                <a:gd name="T14" fmla="*/ 25 w 29"/>
                <a:gd name="T15" fmla="*/ 10 h 53"/>
                <a:gd name="T16" fmla="*/ 29 w 29"/>
                <a:gd name="T17" fmla="*/ 4 h 53"/>
                <a:gd name="T18" fmla="*/ 27 w 29"/>
                <a:gd name="T19" fmla="*/ 0 h 53"/>
                <a:gd name="T20" fmla="*/ 23 w 29"/>
                <a:gd name="T21" fmla="*/ 8 h 53"/>
                <a:gd name="T22" fmla="*/ 20 w 29"/>
                <a:gd name="T23" fmla="*/ 13 h 53"/>
                <a:gd name="T24" fmla="*/ 18 w 29"/>
                <a:gd name="T25" fmla="*/ 19 h 53"/>
                <a:gd name="T26" fmla="*/ 14 w 29"/>
                <a:gd name="T27" fmla="*/ 26 h 53"/>
                <a:gd name="T28" fmla="*/ 11 w 29"/>
                <a:gd name="T29" fmla="*/ 31 h 53"/>
                <a:gd name="T30" fmla="*/ 7 w 29"/>
                <a:gd name="T31" fmla="*/ 38 h 53"/>
                <a:gd name="T32" fmla="*/ 4 w 29"/>
                <a:gd name="T33" fmla="*/ 44 h 53"/>
                <a:gd name="T34" fmla="*/ 0 w 29"/>
                <a:gd name="T35" fmla="*/ 51 h 53"/>
                <a:gd name="T36" fmla="*/ 2 w 29"/>
                <a:gd name="T37" fmla="*/ 53 h 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53"/>
                <a:gd name="T59" fmla="*/ 29 w 29"/>
                <a:gd name="T60" fmla="*/ 53 h 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53">
                  <a:moveTo>
                    <a:pt x="2" y="53"/>
                  </a:moveTo>
                  <a:lnTo>
                    <a:pt x="5" y="47"/>
                  </a:lnTo>
                  <a:lnTo>
                    <a:pt x="9" y="40"/>
                  </a:lnTo>
                  <a:lnTo>
                    <a:pt x="13" y="35"/>
                  </a:lnTo>
                  <a:lnTo>
                    <a:pt x="16" y="28"/>
                  </a:lnTo>
                  <a:lnTo>
                    <a:pt x="18" y="22"/>
                  </a:lnTo>
                  <a:lnTo>
                    <a:pt x="22" y="15"/>
                  </a:lnTo>
                  <a:lnTo>
                    <a:pt x="25" y="10"/>
                  </a:lnTo>
                  <a:lnTo>
                    <a:pt x="29" y="4"/>
                  </a:lnTo>
                  <a:lnTo>
                    <a:pt x="27" y="0"/>
                  </a:lnTo>
                  <a:lnTo>
                    <a:pt x="23" y="8"/>
                  </a:lnTo>
                  <a:lnTo>
                    <a:pt x="20" y="13"/>
                  </a:lnTo>
                  <a:lnTo>
                    <a:pt x="18" y="19"/>
                  </a:lnTo>
                  <a:lnTo>
                    <a:pt x="14" y="26"/>
                  </a:lnTo>
                  <a:lnTo>
                    <a:pt x="11" y="31"/>
                  </a:lnTo>
                  <a:lnTo>
                    <a:pt x="7" y="38"/>
                  </a:lnTo>
                  <a:lnTo>
                    <a:pt x="4" y="44"/>
                  </a:lnTo>
                  <a:lnTo>
                    <a:pt x="0" y="51"/>
                  </a:lnTo>
                  <a:lnTo>
                    <a:pt x="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73" name="Freeform 227"/>
            <p:cNvSpPr>
              <a:spLocks/>
            </p:cNvSpPr>
            <p:nvPr/>
          </p:nvSpPr>
          <p:spPr bwMode="auto">
            <a:xfrm>
              <a:off x="3734" y="1345"/>
              <a:ext cx="33" cy="54"/>
            </a:xfrm>
            <a:custGeom>
              <a:avLst/>
              <a:gdLst>
                <a:gd name="T0" fmla="*/ 2 w 33"/>
                <a:gd name="T1" fmla="*/ 54 h 54"/>
                <a:gd name="T2" fmla="*/ 6 w 33"/>
                <a:gd name="T3" fmla="*/ 47 h 54"/>
                <a:gd name="T4" fmla="*/ 9 w 33"/>
                <a:gd name="T5" fmla="*/ 42 h 54"/>
                <a:gd name="T6" fmla="*/ 13 w 33"/>
                <a:gd name="T7" fmla="*/ 34 h 54"/>
                <a:gd name="T8" fmla="*/ 17 w 33"/>
                <a:gd name="T9" fmla="*/ 27 h 54"/>
                <a:gd name="T10" fmla="*/ 20 w 33"/>
                <a:gd name="T11" fmla="*/ 22 h 54"/>
                <a:gd name="T12" fmla="*/ 26 w 33"/>
                <a:gd name="T13" fmla="*/ 14 h 54"/>
                <a:gd name="T14" fmla="*/ 29 w 33"/>
                <a:gd name="T15" fmla="*/ 9 h 54"/>
                <a:gd name="T16" fmla="*/ 33 w 33"/>
                <a:gd name="T17" fmla="*/ 2 h 54"/>
                <a:gd name="T18" fmla="*/ 31 w 33"/>
                <a:gd name="T19" fmla="*/ 0 h 54"/>
                <a:gd name="T20" fmla="*/ 27 w 33"/>
                <a:gd name="T21" fmla="*/ 5 h 54"/>
                <a:gd name="T22" fmla="*/ 24 w 33"/>
                <a:gd name="T23" fmla="*/ 13 h 54"/>
                <a:gd name="T24" fmla="*/ 18 w 33"/>
                <a:gd name="T25" fmla="*/ 18 h 54"/>
                <a:gd name="T26" fmla="*/ 17 w 33"/>
                <a:gd name="T27" fmla="*/ 25 h 54"/>
                <a:gd name="T28" fmla="*/ 11 w 33"/>
                <a:gd name="T29" fmla="*/ 33 h 54"/>
                <a:gd name="T30" fmla="*/ 9 w 33"/>
                <a:gd name="T31" fmla="*/ 38 h 54"/>
                <a:gd name="T32" fmla="*/ 4 w 33"/>
                <a:gd name="T33" fmla="*/ 45 h 54"/>
                <a:gd name="T34" fmla="*/ 0 w 33"/>
                <a:gd name="T35" fmla="*/ 51 h 54"/>
                <a:gd name="T36" fmla="*/ 2 w 33"/>
                <a:gd name="T37" fmla="*/ 51 h 54"/>
                <a:gd name="T38" fmla="*/ 0 w 33"/>
                <a:gd name="T39" fmla="*/ 51 h 54"/>
                <a:gd name="T40" fmla="*/ 0 w 33"/>
                <a:gd name="T41" fmla="*/ 52 h 54"/>
                <a:gd name="T42" fmla="*/ 2 w 33"/>
                <a:gd name="T43" fmla="*/ 54 h 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54"/>
                <a:gd name="T68" fmla="*/ 33 w 33"/>
                <a:gd name="T69" fmla="*/ 54 h 5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54">
                  <a:moveTo>
                    <a:pt x="2" y="54"/>
                  </a:moveTo>
                  <a:lnTo>
                    <a:pt x="6" y="47"/>
                  </a:lnTo>
                  <a:lnTo>
                    <a:pt x="9" y="42"/>
                  </a:lnTo>
                  <a:lnTo>
                    <a:pt x="13" y="34"/>
                  </a:lnTo>
                  <a:lnTo>
                    <a:pt x="17" y="27"/>
                  </a:lnTo>
                  <a:lnTo>
                    <a:pt x="20" y="22"/>
                  </a:lnTo>
                  <a:lnTo>
                    <a:pt x="26" y="14"/>
                  </a:lnTo>
                  <a:lnTo>
                    <a:pt x="29" y="9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27" y="5"/>
                  </a:lnTo>
                  <a:lnTo>
                    <a:pt x="24" y="13"/>
                  </a:lnTo>
                  <a:lnTo>
                    <a:pt x="18" y="18"/>
                  </a:lnTo>
                  <a:lnTo>
                    <a:pt x="17" y="25"/>
                  </a:lnTo>
                  <a:lnTo>
                    <a:pt x="11" y="33"/>
                  </a:lnTo>
                  <a:lnTo>
                    <a:pt x="9" y="38"/>
                  </a:lnTo>
                  <a:lnTo>
                    <a:pt x="4" y="45"/>
                  </a:lnTo>
                  <a:lnTo>
                    <a:pt x="0" y="51"/>
                  </a:lnTo>
                  <a:lnTo>
                    <a:pt x="2" y="51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2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74" name="Freeform 228"/>
            <p:cNvSpPr>
              <a:spLocks/>
            </p:cNvSpPr>
            <p:nvPr/>
          </p:nvSpPr>
          <p:spPr bwMode="auto">
            <a:xfrm>
              <a:off x="3366" y="1378"/>
              <a:ext cx="370" cy="21"/>
            </a:xfrm>
            <a:custGeom>
              <a:avLst/>
              <a:gdLst>
                <a:gd name="T0" fmla="*/ 11 w 370"/>
                <a:gd name="T1" fmla="*/ 5 h 21"/>
                <a:gd name="T2" fmla="*/ 35 w 370"/>
                <a:gd name="T3" fmla="*/ 7 h 21"/>
                <a:gd name="T4" fmla="*/ 56 w 370"/>
                <a:gd name="T5" fmla="*/ 7 h 21"/>
                <a:gd name="T6" fmla="*/ 80 w 370"/>
                <a:gd name="T7" fmla="*/ 9 h 21"/>
                <a:gd name="T8" fmla="*/ 103 w 370"/>
                <a:gd name="T9" fmla="*/ 9 h 21"/>
                <a:gd name="T10" fmla="*/ 127 w 370"/>
                <a:gd name="T11" fmla="*/ 10 h 21"/>
                <a:gd name="T12" fmla="*/ 150 w 370"/>
                <a:gd name="T13" fmla="*/ 12 h 21"/>
                <a:gd name="T14" fmla="*/ 173 w 370"/>
                <a:gd name="T15" fmla="*/ 12 h 21"/>
                <a:gd name="T16" fmla="*/ 195 w 370"/>
                <a:gd name="T17" fmla="*/ 14 h 21"/>
                <a:gd name="T18" fmla="*/ 219 w 370"/>
                <a:gd name="T19" fmla="*/ 16 h 21"/>
                <a:gd name="T20" fmla="*/ 242 w 370"/>
                <a:gd name="T21" fmla="*/ 16 h 21"/>
                <a:gd name="T22" fmla="*/ 265 w 370"/>
                <a:gd name="T23" fmla="*/ 18 h 21"/>
                <a:gd name="T24" fmla="*/ 289 w 370"/>
                <a:gd name="T25" fmla="*/ 18 h 21"/>
                <a:gd name="T26" fmla="*/ 312 w 370"/>
                <a:gd name="T27" fmla="*/ 19 h 21"/>
                <a:gd name="T28" fmla="*/ 336 w 370"/>
                <a:gd name="T29" fmla="*/ 21 h 21"/>
                <a:gd name="T30" fmla="*/ 358 w 370"/>
                <a:gd name="T31" fmla="*/ 21 h 21"/>
                <a:gd name="T32" fmla="*/ 370 w 370"/>
                <a:gd name="T33" fmla="*/ 18 h 21"/>
                <a:gd name="T34" fmla="*/ 347 w 370"/>
                <a:gd name="T35" fmla="*/ 16 h 21"/>
                <a:gd name="T36" fmla="*/ 323 w 370"/>
                <a:gd name="T37" fmla="*/ 16 h 21"/>
                <a:gd name="T38" fmla="*/ 300 w 370"/>
                <a:gd name="T39" fmla="*/ 14 h 21"/>
                <a:gd name="T40" fmla="*/ 276 w 370"/>
                <a:gd name="T41" fmla="*/ 14 h 21"/>
                <a:gd name="T42" fmla="*/ 253 w 370"/>
                <a:gd name="T43" fmla="*/ 12 h 21"/>
                <a:gd name="T44" fmla="*/ 231 w 370"/>
                <a:gd name="T45" fmla="*/ 10 h 21"/>
                <a:gd name="T46" fmla="*/ 208 w 370"/>
                <a:gd name="T47" fmla="*/ 10 h 21"/>
                <a:gd name="T48" fmla="*/ 184 w 370"/>
                <a:gd name="T49" fmla="*/ 9 h 21"/>
                <a:gd name="T50" fmla="*/ 161 w 370"/>
                <a:gd name="T51" fmla="*/ 9 h 21"/>
                <a:gd name="T52" fmla="*/ 137 w 370"/>
                <a:gd name="T53" fmla="*/ 7 h 21"/>
                <a:gd name="T54" fmla="*/ 116 w 370"/>
                <a:gd name="T55" fmla="*/ 5 h 21"/>
                <a:gd name="T56" fmla="*/ 92 w 370"/>
                <a:gd name="T57" fmla="*/ 5 h 21"/>
                <a:gd name="T58" fmla="*/ 69 w 370"/>
                <a:gd name="T59" fmla="*/ 3 h 21"/>
                <a:gd name="T60" fmla="*/ 45 w 370"/>
                <a:gd name="T61" fmla="*/ 3 h 21"/>
                <a:gd name="T62" fmla="*/ 22 w 370"/>
                <a:gd name="T63" fmla="*/ 1 h 21"/>
                <a:gd name="T64" fmla="*/ 0 w 370"/>
                <a:gd name="T65" fmla="*/ 0 h 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0"/>
                <a:gd name="T100" fmla="*/ 0 h 21"/>
                <a:gd name="T101" fmla="*/ 370 w 370"/>
                <a:gd name="T102" fmla="*/ 21 h 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0" h="21">
                  <a:moveTo>
                    <a:pt x="0" y="5"/>
                  </a:moveTo>
                  <a:lnTo>
                    <a:pt x="11" y="5"/>
                  </a:lnTo>
                  <a:lnTo>
                    <a:pt x="22" y="5"/>
                  </a:lnTo>
                  <a:lnTo>
                    <a:pt x="35" y="7"/>
                  </a:lnTo>
                  <a:lnTo>
                    <a:pt x="45" y="7"/>
                  </a:lnTo>
                  <a:lnTo>
                    <a:pt x="56" y="7"/>
                  </a:lnTo>
                  <a:lnTo>
                    <a:pt x="69" y="9"/>
                  </a:lnTo>
                  <a:lnTo>
                    <a:pt x="80" y="9"/>
                  </a:lnTo>
                  <a:lnTo>
                    <a:pt x="92" y="9"/>
                  </a:lnTo>
                  <a:lnTo>
                    <a:pt x="103" y="9"/>
                  </a:lnTo>
                  <a:lnTo>
                    <a:pt x="116" y="10"/>
                  </a:lnTo>
                  <a:lnTo>
                    <a:pt x="127" y="10"/>
                  </a:lnTo>
                  <a:lnTo>
                    <a:pt x="137" y="10"/>
                  </a:lnTo>
                  <a:lnTo>
                    <a:pt x="150" y="12"/>
                  </a:lnTo>
                  <a:lnTo>
                    <a:pt x="161" y="12"/>
                  </a:lnTo>
                  <a:lnTo>
                    <a:pt x="173" y="12"/>
                  </a:lnTo>
                  <a:lnTo>
                    <a:pt x="184" y="14"/>
                  </a:lnTo>
                  <a:lnTo>
                    <a:pt x="195" y="14"/>
                  </a:lnTo>
                  <a:lnTo>
                    <a:pt x="208" y="14"/>
                  </a:lnTo>
                  <a:lnTo>
                    <a:pt x="219" y="16"/>
                  </a:lnTo>
                  <a:lnTo>
                    <a:pt x="231" y="16"/>
                  </a:lnTo>
                  <a:lnTo>
                    <a:pt x="242" y="16"/>
                  </a:lnTo>
                  <a:lnTo>
                    <a:pt x="253" y="16"/>
                  </a:lnTo>
                  <a:lnTo>
                    <a:pt x="265" y="18"/>
                  </a:lnTo>
                  <a:lnTo>
                    <a:pt x="276" y="18"/>
                  </a:lnTo>
                  <a:lnTo>
                    <a:pt x="289" y="18"/>
                  </a:lnTo>
                  <a:lnTo>
                    <a:pt x="300" y="19"/>
                  </a:lnTo>
                  <a:lnTo>
                    <a:pt x="312" y="19"/>
                  </a:lnTo>
                  <a:lnTo>
                    <a:pt x="323" y="19"/>
                  </a:lnTo>
                  <a:lnTo>
                    <a:pt x="336" y="21"/>
                  </a:lnTo>
                  <a:lnTo>
                    <a:pt x="347" y="21"/>
                  </a:lnTo>
                  <a:lnTo>
                    <a:pt x="358" y="21"/>
                  </a:lnTo>
                  <a:lnTo>
                    <a:pt x="370" y="21"/>
                  </a:lnTo>
                  <a:lnTo>
                    <a:pt x="370" y="18"/>
                  </a:lnTo>
                  <a:lnTo>
                    <a:pt x="358" y="18"/>
                  </a:lnTo>
                  <a:lnTo>
                    <a:pt x="347" y="16"/>
                  </a:lnTo>
                  <a:lnTo>
                    <a:pt x="336" y="16"/>
                  </a:lnTo>
                  <a:lnTo>
                    <a:pt x="323" y="16"/>
                  </a:lnTo>
                  <a:lnTo>
                    <a:pt x="312" y="14"/>
                  </a:lnTo>
                  <a:lnTo>
                    <a:pt x="300" y="14"/>
                  </a:lnTo>
                  <a:lnTo>
                    <a:pt x="289" y="14"/>
                  </a:lnTo>
                  <a:lnTo>
                    <a:pt x="276" y="14"/>
                  </a:lnTo>
                  <a:lnTo>
                    <a:pt x="265" y="12"/>
                  </a:lnTo>
                  <a:lnTo>
                    <a:pt x="253" y="12"/>
                  </a:lnTo>
                  <a:lnTo>
                    <a:pt x="242" y="12"/>
                  </a:lnTo>
                  <a:lnTo>
                    <a:pt x="231" y="10"/>
                  </a:lnTo>
                  <a:lnTo>
                    <a:pt x="219" y="10"/>
                  </a:lnTo>
                  <a:lnTo>
                    <a:pt x="208" y="10"/>
                  </a:lnTo>
                  <a:lnTo>
                    <a:pt x="195" y="9"/>
                  </a:lnTo>
                  <a:lnTo>
                    <a:pt x="184" y="9"/>
                  </a:lnTo>
                  <a:lnTo>
                    <a:pt x="173" y="9"/>
                  </a:lnTo>
                  <a:lnTo>
                    <a:pt x="161" y="9"/>
                  </a:lnTo>
                  <a:lnTo>
                    <a:pt x="150" y="7"/>
                  </a:lnTo>
                  <a:lnTo>
                    <a:pt x="137" y="7"/>
                  </a:lnTo>
                  <a:lnTo>
                    <a:pt x="127" y="7"/>
                  </a:lnTo>
                  <a:lnTo>
                    <a:pt x="116" y="5"/>
                  </a:lnTo>
                  <a:lnTo>
                    <a:pt x="103" y="5"/>
                  </a:lnTo>
                  <a:lnTo>
                    <a:pt x="92" y="5"/>
                  </a:lnTo>
                  <a:lnTo>
                    <a:pt x="80" y="3"/>
                  </a:lnTo>
                  <a:lnTo>
                    <a:pt x="69" y="3"/>
                  </a:lnTo>
                  <a:lnTo>
                    <a:pt x="56" y="3"/>
                  </a:lnTo>
                  <a:lnTo>
                    <a:pt x="45" y="3"/>
                  </a:lnTo>
                  <a:lnTo>
                    <a:pt x="35" y="1"/>
                  </a:lnTo>
                  <a:lnTo>
                    <a:pt x="22" y="1"/>
                  </a:lnTo>
                  <a:lnTo>
                    <a:pt x="11" y="1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75" name="Freeform 229"/>
            <p:cNvSpPr>
              <a:spLocks/>
            </p:cNvSpPr>
            <p:nvPr/>
          </p:nvSpPr>
          <p:spPr bwMode="auto">
            <a:xfrm>
              <a:off x="2996" y="1359"/>
              <a:ext cx="370" cy="24"/>
            </a:xfrm>
            <a:custGeom>
              <a:avLst/>
              <a:gdLst>
                <a:gd name="T0" fmla="*/ 2 w 370"/>
                <a:gd name="T1" fmla="*/ 6 h 24"/>
                <a:gd name="T2" fmla="*/ 26 w 370"/>
                <a:gd name="T3" fmla="*/ 6 h 24"/>
                <a:gd name="T4" fmla="*/ 47 w 370"/>
                <a:gd name="T5" fmla="*/ 8 h 24"/>
                <a:gd name="T6" fmla="*/ 71 w 370"/>
                <a:gd name="T7" fmla="*/ 8 h 24"/>
                <a:gd name="T8" fmla="*/ 92 w 370"/>
                <a:gd name="T9" fmla="*/ 10 h 24"/>
                <a:gd name="T10" fmla="*/ 116 w 370"/>
                <a:gd name="T11" fmla="*/ 11 h 24"/>
                <a:gd name="T12" fmla="*/ 139 w 370"/>
                <a:gd name="T13" fmla="*/ 11 h 24"/>
                <a:gd name="T14" fmla="*/ 163 w 370"/>
                <a:gd name="T15" fmla="*/ 13 h 24"/>
                <a:gd name="T16" fmla="*/ 184 w 370"/>
                <a:gd name="T17" fmla="*/ 15 h 24"/>
                <a:gd name="T18" fmla="*/ 208 w 370"/>
                <a:gd name="T19" fmla="*/ 15 h 24"/>
                <a:gd name="T20" fmla="*/ 231 w 370"/>
                <a:gd name="T21" fmla="*/ 17 h 24"/>
                <a:gd name="T22" fmla="*/ 253 w 370"/>
                <a:gd name="T23" fmla="*/ 19 h 24"/>
                <a:gd name="T24" fmla="*/ 276 w 370"/>
                <a:gd name="T25" fmla="*/ 19 h 24"/>
                <a:gd name="T26" fmla="*/ 300 w 370"/>
                <a:gd name="T27" fmla="*/ 20 h 24"/>
                <a:gd name="T28" fmla="*/ 323 w 370"/>
                <a:gd name="T29" fmla="*/ 22 h 24"/>
                <a:gd name="T30" fmla="*/ 347 w 370"/>
                <a:gd name="T31" fmla="*/ 22 h 24"/>
                <a:gd name="T32" fmla="*/ 370 w 370"/>
                <a:gd name="T33" fmla="*/ 24 h 24"/>
                <a:gd name="T34" fmla="*/ 358 w 370"/>
                <a:gd name="T35" fmla="*/ 19 h 24"/>
                <a:gd name="T36" fmla="*/ 334 w 370"/>
                <a:gd name="T37" fmla="*/ 17 h 24"/>
                <a:gd name="T38" fmla="*/ 312 w 370"/>
                <a:gd name="T39" fmla="*/ 17 h 24"/>
                <a:gd name="T40" fmla="*/ 289 w 370"/>
                <a:gd name="T41" fmla="*/ 15 h 24"/>
                <a:gd name="T42" fmla="*/ 266 w 370"/>
                <a:gd name="T43" fmla="*/ 15 h 24"/>
                <a:gd name="T44" fmla="*/ 242 w 370"/>
                <a:gd name="T45" fmla="*/ 13 h 24"/>
                <a:gd name="T46" fmla="*/ 219 w 370"/>
                <a:gd name="T47" fmla="*/ 11 h 24"/>
                <a:gd name="T48" fmla="*/ 197 w 370"/>
                <a:gd name="T49" fmla="*/ 11 h 24"/>
                <a:gd name="T50" fmla="*/ 174 w 370"/>
                <a:gd name="T51" fmla="*/ 10 h 24"/>
                <a:gd name="T52" fmla="*/ 150 w 370"/>
                <a:gd name="T53" fmla="*/ 8 h 24"/>
                <a:gd name="T54" fmla="*/ 128 w 370"/>
                <a:gd name="T55" fmla="*/ 8 h 24"/>
                <a:gd name="T56" fmla="*/ 105 w 370"/>
                <a:gd name="T57" fmla="*/ 6 h 24"/>
                <a:gd name="T58" fmla="*/ 82 w 370"/>
                <a:gd name="T59" fmla="*/ 4 h 24"/>
                <a:gd name="T60" fmla="*/ 58 w 370"/>
                <a:gd name="T61" fmla="*/ 4 h 24"/>
                <a:gd name="T62" fmla="*/ 36 w 370"/>
                <a:gd name="T63" fmla="*/ 2 h 24"/>
                <a:gd name="T64" fmla="*/ 13 w 370"/>
                <a:gd name="T65" fmla="*/ 0 h 24"/>
                <a:gd name="T66" fmla="*/ 2 w 370"/>
                <a:gd name="T67" fmla="*/ 4 h 24"/>
                <a:gd name="T68" fmla="*/ 2 w 370"/>
                <a:gd name="T69" fmla="*/ 2 h 24"/>
                <a:gd name="T70" fmla="*/ 2 w 370"/>
                <a:gd name="T71" fmla="*/ 4 h 24"/>
                <a:gd name="T72" fmla="*/ 2 w 370"/>
                <a:gd name="T73" fmla="*/ 0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0"/>
                <a:gd name="T112" fmla="*/ 0 h 24"/>
                <a:gd name="T113" fmla="*/ 370 w 370"/>
                <a:gd name="T114" fmla="*/ 24 h 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0" h="24">
                  <a:moveTo>
                    <a:pt x="2" y="0"/>
                  </a:moveTo>
                  <a:lnTo>
                    <a:pt x="2" y="6"/>
                  </a:lnTo>
                  <a:lnTo>
                    <a:pt x="13" y="6"/>
                  </a:lnTo>
                  <a:lnTo>
                    <a:pt x="26" y="6"/>
                  </a:lnTo>
                  <a:lnTo>
                    <a:pt x="36" y="8"/>
                  </a:lnTo>
                  <a:lnTo>
                    <a:pt x="47" y="8"/>
                  </a:lnTo>
                  <a:lnTo>
                    <a:pt x="58" y="8"/>
                  </a:lnTo>
                  <a:lnTo>
                    <a:pt x="71" y="8"/>
                  </a:lnTo>
                  <a:lnTo>
                    <a:pt x="82" y="10"/>
                  </a:lnTo>
                  <a:lnTo>
                    <a:pt x="92" y="10"/>
                  </a:lnTo>
                  <a:lnTo>
                    <a:pt x="105" y="10"/>
                  </a:lnTo>
                  <a:lnTo>
                    <a:pt x="116" y="11"/>
                  </a:lnTo>
                  <a:lnTo>
                    <a:pt x="128" y="11"/>
                  </a:lnTo>
                  <a:lnTo>
                    <a:pt x="139" y="11"/>
                  </a:lnTo>
                  <a:lnTo>
                    <a:pt x="150" y="13"/>
                  </a:lnTo>
                  <a:lnTo>
                    <a:pt x="163" y="13"/>
                  </a:lnTo>
                  <a:lnTo>
                    <a:pt x="174" y="13"/>
                  </a:lnTo>
                  <a:lnTo>
                    <a:pt x="184" y="15"/>
                  </a:lnTo>
                  <a:lnTo>
                    <a:pt x="197" y="15"/>
                  </a:lnTo>
                  <a:lnTo>
                    <a:pt x="208" y="15"/>
                  </a:lnTo>
                  <a:lnTo>
                    <a:pt x="219" y="17"/>
                  </a:lnTo>
                  <a:lnTo>
                    <a:pt x="231" y="17"/>
                  </a:lnTo>
                  <a:lnTo>
                    <a:pt x="242" y="17"/>
                  </a:lnTo>
                  <a:lnTo>
                    <a:pt x="253" y="19"/>
                  </a:lnTo>
                  <a:lnTo>
                    <a:pt x="266" y="19"/>
                  </a:lnTo>
                  <a:lnTo>
                    <a:pt x="276" y="19"/>
                  </a:lnTo>
                  <a:lnTo>
                    <a:pt x="289" y="20"/>
                  </a:lnTo>
                  <a:lnTo>
                    <a:pt x="300" y="20"/>
                  </a:lnTo>
                  <a:lnTo>
                    <a:pt x="312" y="20"/>
                  </a:lnTo>
                  <a:lnTo>
                    <a:pt x="323" y="22"/>
                  </a:lnTo>
                  <a:lnTo>
                    <a:pt x="334" y="22"/>
                  </a:lnTo>
                  <a:lnTo>
                    <a:pt x="347" y="22"/>
                  </a:lnTo>
                  <a:lnTo>
                    <a:pt x="358" y="22"/>
                  </a:lnTo>
                  <a:lnTo>
                    <a:pt x="370" y="24"/>
                  </a:lnTo>
                  <a:lnTo>
                    <a:pt x="370" y="19"/>
                  </a:lnTo>
                  <a:lnTo>
                    <a:pt x="358" y="19"/>
                  </a:lnTo>
                  <a:lnTo>
                    <a:pt x="347" y="19"/>
                  </a:lnTo>
                  <a:lnTo>
                    <a:pt x="334" y="17"/>
                  </a:lnTo>
                  <a:lnTo>
                    <a:pt x="323" y="17"/>
                  </a:lnTo>
                  <a:lnTo>
                    <a:pt x="312" y="17"/>
                  </a:lnTo>
                  <a:lnTo>
                    <a:pt x="300" y="17"/>
                  </a:lnTo>
                  <a:lnTo>
                    <a:pt x="289" y="15"/>
                  </a:lnTo>
                  <a:lnTo>
                    <a:pt x="276" y="15"/>
                  </a:lnTo>
                  <a:lnTo>
                    <a:pt x="266" y="15"/>
                  </a:lnTo>
                  <a:lnTo>
                    <a:pt x="253" y="13"/>
                  </a:lnTo>
                  <a:lnTo>
                    <a:pt x="242" y="13"/>
                  </a:lnTo>
                  <a:lnTo>
                    <a:pt x="231" y="13"/>
                  </a:lnTo>
                  <a:lnTo>
                    <a:pt x="219" y="11"/>
                  </a:lnTo>
                  <a:lnTo>
                    <a:pt x="208" y="11"/>
                  </a:lnTo>
                  <a:lnTo>
                    <a:pt x="197" y="11"/>
                  </a:lnTo>
                  <a:lnTo>
                    <a:pt x="184" y="10"/>
                  </a:lnTo>
                  <a:lnTo>
                    <a:pt x="174" y="10"/>
                  </a:lnTo>
                  <a:lnTo>
                    <a:pt x="163" y="10"/>
                  </a:lnTo>
                  <a:lnTo>
                    <a:pt x="150" y="8"/>
                  </a:lnTo>
                  <a:lnTo>
                    <a:pt x="139" y="8"/>
                  </a:lnTo>
                  <a:lnTo>
                    <a:pt x="128" y="8"/>
                  </a:lnTo>
                  <a:lnTo>
                    <a:pt x="116" y="6"/>
                  </a:lnTo>
                  <a:lnTo>
                    <a:pt x="105" y="6"/>
                  </a:lnTo>
                  <a:lnTo>
                    <a:pt x="92" y="6"/>
                  </a:lnTo>
                  <a:lnTo>
                    <a:pt x="82" y="4"/>
                  </a:lnTo>
                  <a:lnTo>
                    <a:pt x="71" y="4"/>
                  </a:lnTo>
                  <a:lnTo>
                    <a:pt x="58" y="4"/>
                  </a:lnTo>
                  <a:lnTo>
                    <a:pt x="47" y="2"/>
                  </a:lnTo>
                  <a:lnTo>
                    <a:pt x="36" y="2"/>
                  </a:lnTo>
                  <a:lnTo>
                    <a:pt x="26" y="2"/>
                  </a:lnTo>
                  <a:lnTo>
                    <a:pt x="13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76" name="Freeform 230"/>
            <p:cNvSpPr>
              <a:spLocks/>
            </p:cNvSpPr>
            <p:nvPr/>
          </p:nvSpPr>
          <p:spPr bwMode="auto">
            <a:xfrm>
              <a:off x="2998" y="1309"/>
              <a:ext cx="51" cy="54"/>
            </a:xfrm>
            <a:custGeom>
              <a:avLst/>
              <a:gdLst>
                <a:gd name="T0" fmla="*/ 49 w 51"/>
                <a:gd name="T1" fmla="*/ 0 h 54"/>
                <a:gd name="T2" fmla="*/ 43 w 51"/>
                <a:gd name="T3" fmla="*/ 7 h 54"/>
                <a:gd name="T4" fmla="*/ 36 w 51"/>
                <a:gd name="T5" fmla="*/ 13 h 54"/>
                <a:gd name="T6" fmla="*/ 31 w 51"/>
                <a:gd name="T7" fmla="*/ 20 h 54"/>
                <a:gd name="T8" fmla="*/ 25 w 51"/>
                <a:gd name="T9" fmla="*/ 25 h 54"/>
                <a:gd name="T10" fmla="*/ 18 w 51"/>
                <a:gd name="T11" fmla="*/ 32 h 54"/>
                <a:gd name="T12" fmla="*/ 13 w 51"/>
                <a:gd name="T13" fmla="*/ 38 h 54"/>
                <a:gd name="T14" fmla="*/ 6 w 51"/>
                <a:gd name="T15" fmla="*/ 45 h 54"/>
                <a:gd name="T16" fmla="*/ 0 w 51"/>
                <a:gd name="T17" fmla="*/ 50 h 54"/>
                <a:gd name="T18" fmla="*/ 0 w 51"/>
                <a:gd name="T19" fmla="*/ 54 h 54"/>
                <a:gd name="T20" fmla="*/ 7 w 51"/>
                <a:gd name="T21" fmla="*/ 49 h 54"/>
                <a:gd name="T22" fmla="*/ 15 w 51"/>
                <a:gd name="T23" fmla="*/ 41 h 54"/>
                <a:gd name="T24" fmla="*/ 20 w 51"/>
                <a:gd name="T25" fmla="*/ 36 h 54"/>
                <a:gd name="T26" fmla="*/ 25 w 51"/>
                <a:gd name="T27" fmla="*/ 29 h 54"/>
                <a:gd name="T28" fmla="*/ 33 w 51"/>
                <a:gd name="T29" fmla="*/ 23 h 54"/>
                <a:gd name="T30" fmla="*/ 38 w 51"/>
                <a:gd name="T31" fmla="*/ 16 h 54"/>
                <a:gd name="T32" fmla="*/ 45 w 51"/>
                <a:gd name="T33" fmla="*/ 11 h 54"/>
                <a:gd name="T34" fmla="*/ 51 w 51"/>
                <a:gd name="T35" fmla="*/ 4 h 54"/>
                <a:gd name="T36" fmla="*/ 49 w 51"/>
                <a:gd name="T37" fmla="*/ 0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1"/>
                <a:gd name="T58" fmla="*/ 0 h 54"/>
                <a:gd name="T59" fmla="*/ 51 w 51"/>
                <a:gd name="T60" fmla="*/ 54 h 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1" h="54">
                  <a:moveTo>
                    <a:pt x="49" y="0"/>
                  </a:moveTo>
                  <a:lnTo>
                    <a:pt x="43" y="7"/>
                  </a:lnTo>
                  <a:lnTo>
                    <a:pt x="36" y="13"/>
                  </a:lnTo>
                  <a:lnTo>
                    <a:pt x="31" y="20"/>
                  </a:lnTo>
                  <a:lnTo>
                    <a:pt x="25" y="25"/>
                  </a:lnTo>
                  <a:lnTo>
                    <a:pt x="18" y="32"/>
                  </a:lnTo>
                  <a:lnTo>
                    <a:pt x="13" y="38"/>
                  </a:lnTo>
                  <a:lnTo>
                    <a:pt x="6" y="45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7" y="49"/>
                  </a:lnTo>
                  <a:lnTo>
                    <a:pt x="15" y="41"/>
                  </a:lnTo>
                  <a:lnTo>
                    <a:pt x="20" y="36"/>
                  </a:lnTo>
                  <a:lnTo>
                    <a:pt x="25" y="29"/>
                  </a:lnTo>
                  <a:lnTo>
                    <a:pt x="33" y="23"/>
                  </a:lnTo>
                  <a:lnTo>
                    <a:pt x="38" y="16"/>
                  </a:lnTo>
                  <a:lnTo>
                    <a:pt x="45" y="11"/>
                  </a:lnTo>
                  <a:lnTo>
                    <a:pt x="51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77" name="Freeform 231"/>
            <p:cNvSpPr>
              <a:spLocks/>
            </p:cNvSpPr>
            <p:nvPr/>
          </p:nvSpPr>
          <p:spPr bwMode="auto">
            <a:xfrm>
              <a:off x="3047" y="1262"/>
              <a:ext cx="49" cy="51"/>
            </a:xfrm>
            <a:custGeom>
              <a:avLst/>
              <a:gdLst>
                <a:gd name="T0" fmla="*/ 47 w 49"/>
                <a:gd name="T1" fmla="*/ 0 h 51"/>
                <a:gd name="T2" fmla="*/ 41 w 49"/>
                <a:gd name="T3" fmla="*/ 5 h 51"/>
                <a:gd name="T4" fmla="*/ 34 w 49"/>
                <a:gd name="T5" fmla="*/ 11 h 51"/>
                <a:gd name="T6" fmla="*/ 29 w 49"/>
                <a:gd name="T7" fmla="*/ 18 h 51"/>
                <a:gd name="T8" fmla="*/ 23 w 49"/>
                <a:gd name="T9" fmla="*/ 23 h 51"/>
                <a:gd name="T10" fmla="*/ 18 w 49"/>
                <a:gd name="T11" fmla="*/ 29 h 51"/>
                <a:gd name="T12" fmla="*/ 12 w 49"/>
                <a:gd name="T13" fmla="*/ 36 h 51"/>
                <a:gd name="T14" fmla="*/ 7 w 49"/>
                <a:gd name="T15" fmla="*/ 42 h 51"/>
                <a:gd name="T16" fmla="*/ 0 w 49"/>
                <a:gd name="T17" fmla="*/ 47 h 51"/>
                <a:gd name="T18" fmla="*/ 2 w 49"/>
                <a:gd name="T19" fmla="*/ 51 h 51"/>
                <a:gd name="T20" fmla="*/ 7 w 49"/>
                <a:gd name="T21" fmla="*/ 45 h 51"/>
                <a:gd name="T22" fmla="*/ 14 w 49"/>
                <a:gd name="T23" fmla="*/ 40 h 51"/>
                <a:gd name="T24" fmla="*/ 20 w 49"/>
                <a:gd name="T25" fmla="*/ 32 h 51"/>
                <a:gd name="T26" fmla="*/ 25 w 49"/>
                <a:gd name="T27" fmla="*/ 27 h 51"/>
                <a:gd name="T28" fmla="*/ 31 w 49"/>
                <a:gd name="T29" fmla="*/ 22 h 51"/>
                <a:gd name="T30" fmla="*/ 36 w 49"/>
                <a:gd name="T31" fmla="*/ 14 h 51"/>
                <a:gd name="T32" fmla="*/ 43 w 49"/>
                <a:gd name="T33" fmla="*/ 9 h 51"/>
                <a:gd name="T34" fmla="*/ 49 w 49"/>
                <a:gd name="T35" fmla="*/ 4 h 51"/>
                <a:gd name="T36" fmla="*/ 47 w 49"/>
                <a:gd name="T37" fmla="*/ 4 h 51"/>
                <a:gd name="T38" fmla="*/ 49 w 49"/>
                <a:gd name="T39" fmla="*/ 4 h 51"/>
                <a:gd name="T40" fmla="*/ 49 w 49"/>
                <a:gd name="T41" fmla="*/ 2 h 51"/>
                <a:gd name="T42" fmla="*/ 49 w 49"/>
                <a:gd name="T43" fmla="*/ 0 h 51"/>
                <a:gd name="T44" fmla="*/ 47 w 49"/>
                <a:gd name="T45" fmla="*/ 0 h 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"/>
                <a:gd name="T70" fmla="*/ 0 h 51"/>
                <a:gd name="T71" fmla="*/ 49 w 49"/>
                <a:gd name="T72" fmla="*/ 51 h 5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" h="51">
                  <a:moveTo>
                    <a:pt x="47" y="0"/>
                  </a:moveTo>
                  <a:lnTo>
                    <a:pt x="41" y="5"/>
                  </a:lnTo>
                  <a:lnTo>
                    <a:pt x="34" y="11"/>
                  </a:lnTo>
                  <a:lnTo>
                    <a:pt x="29" y="18"/>
                  </a:lnTo>
                  <a:lnTo>
                    <a:pt x="23" y="23"/>
                  </a:lnTo>
                  <a:lnTo>
                    <a:pt x="18" y="29"/>
                  </a:lnTo>
                  <a:lnTo>
                    <a:pt x="12" y="36"/>
                  </a:lnTo>
                  <a:lnTo>
                    <a:pt x="7" y="42"/>
                  </a:lnTo>
                  <a:lnTo>
                    <a:pt x="0" y="47"/>
                  </a:lnTo>
                  <a:lnTo>
                    <a:pt x="2" y="51"/>
                  </a:lnTo>
                  <a:lnTo>
                    <a:pt x="7" y="45"/>
                  </a:lnTo>
                  <a:lnTo>
                    <a:pt x="14" y="40"/>
                  </a:lnTo>
                  <a:lnTo>
                    <a:pt x="20" y="32"/>
                  </a:lnTo>
                  <a:lnTo>
                    <a:pt x="25" y="27"/>
                  </a:lnTo>
                  <a:lnTo>
                    <a:pt x="31" y="22"/>
                  </a:lnTo>
                  <a:lnTo>
                    <a:pt x="36" y="14"/>
                  </a:lnTo>
                  <a:lnTo>
                    <a:pt x="43" y="9"/>
                  </a:lnTo>
                  <a:lnTo>
                    <a:pt x="49" y="4"/>
                  </a:lnTo>
                  <a:lnTo>
                    <a:pt x="47" y="4"/>
                  </a:lnTo>
                  <a:lnTo>
                    <a:pt x="49" y="4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78" name="Freeform 232"/>
            <p:cNvSpPr>
              <a:spLocks/>
            </p:cNvSpPr>
            <p:nvPr/>
          </p:nvSpPr>
          <p:spPr bwMode="auto">
            <a:xfrm>
              <a:off x="3000" y="1363"/>
              <a:ext cx="734" cy="1240"/>
            </a:xfrm>
            <a:custGeom>
              <a:avLst/>
              <a:gdLst>
                <a:gd name="T0" fmla="*/ 734 w 734"/>
                <a:gd name="T1" fmla="*/ 188 h 1240"/>
                <a:gd name="T2" fmla="*/ 734 w 734"/>
                <a:gd name="T3" fmla="*/ 413 h 1240"/>
                <a:gd name="T4" fmla="*/ 734 w 734"/>
                <a:gd name="T5" fmla="*/ 639 h 1240"/>
                <a:gd name="T6" fmla="*/ 734 w 734"/>
                <a:gd name="T7" fmla="*/ 865 h 1240"/>
                <a:gd name="T8" fmla="*/ 734 w 734"/>
                <a:gd name="T9" fmla="*/ 1090 h 1240"/>
                <a:gd name="T10" fmla="*/ 722 w 734"/>
                <a:gd name="T11" fmla="*/ 1238 h 1240"/>
                <a:gd name="T12" fmla="*/ 687 w 734"/>
                <a:gd name="T13" fmla="*/ 1235 h 1240"/>
                <a:gd name="T14" fmla="*/ 651 w 734"/>
                <a:gd name="T15" fmla="*/ 1231 h 1240"/>
                <a:gd name="T16" fmla="*/ 617 w 734"/>
                <a:gd name="T17" fmla="*/ 1227 h 1240"/>
                <a:gd name="T18" fmla="*/ 581 w 734"/>
                <a:gd name="T19" fmla="*/ 1224 h 1240"/>
                <a:gd name="T20" fmla="*/ 545 w 734"/>
                <a:gd name="T21" fmla="*/ 1220 h 1240"/>
                <a:gd name="T22" fmla="*/ 511 w 734"/>
                <a:gd name="T23" fmla="*/ 1217 h 1240"/>
                <a:gd name="T24" fmla="*/ 476 w 734"/>
                <a:gd name="T25" fmla="*/ 1213 h 1240"/>
                <a:gd name="T26" fmla="*/ 440 w 734"/>
                <a:gd name="T27" fmla="*/ 1209 h 1240"/>
                <a:gd name="T28" fmla="*/ 406 w 734"/>
                <a:gd name="T29" fmla="*/ 1206 h 1240"/>
                <a:gd name="T30" fmla="*/ 372 w 734"/>
                <a:gd name="T31" fmla="*/ 1200 h 1240"/>
                <a:gd name="T32" fmla="*/ 337 w 734"/>
                <a:gd name="T33" fmla="*/ 1197 h 1240"/>
                <a:gd name="T34" fmla="*/ 303 w 734"/>
                <a:gd name="T35" fmla="*/ 1193 h 1240"/>
                <a:gd name="T36" fmla="*/ 269 w 734"/>
                <a:gd name="T37" fmla="*/ 1190 h 1240"/>
                <a:gd name="T38" fmla="*/ 234 w 734"/>
                <a:gd name="T39" fmla="*/ 1186 h 1240"/>
                <a:gd name="T40" fmla="*/ 200 w 734"/>
                <a:gd name="T41" fmla="*/ 1182 h 1240"/>
                <a:gd name="T42" fmla="*/ 166 w 734"/>
                <a:gd name="T43" fmla="*/ 1179 h 1240"/>
                <a:gd name="T44" fmla="*/ 133 w 734"/>
                <a:gd name="T45" fmla="*/ 1175 h 1240"/>
                <a:gd name="T46" fmla="*/ 99 w 734"/>
                <a:gd name="T47" fmla="*/ 1172 h 1240"/>
                <a:gd name="T48" fmla="*/ 65 w 734"/>
                <a:gd name="T49" fmla="*/ 1168 h 1240"/>
                <a:gd name="T50" fmla="*/ 32 w 734"/>
                <a:gd name="T51" fmla="*/ 1164 h 1240"/>
                <a:gd name="T52" fmla="*/ 0 w 734"/>
                <a:gd name="T53" fmla="*/ 1161 h 1240"/>
                <a:gd name="T54" fmla="*/ 0 w 734"/>
                <a:gd name="T55" fmla="*/ 942 h 1240"/>
                <a:gd name="T56" fmla="*/ 0 w 734"/>
                <a:gd name="T57" fmla="*/ 724 h 1240"/>
                <a:gd name="T58" fmla="*/ 0 w 734"/>
                <a:gd name="T59" fmla="*/ 507 h 1240"/>
                <a:gd name="T60" fmla="*/ 0 w 734"/>
                <a:gd name="T61" fmla="*/ 291 h 1240"/>
                <a:gd name="T62" fmla="*/ 0 w 734"/>
                <a:gd name="T63" fmla="*/ 72 h 1240"/>
                <a:gd name="T64" fmla="*/ 22 w 734"/>
                <a:gd name="T65" fmla="*/ 0 h 1240"/>
                <a:gd name="T66" fmla="*/ 56 w 734"/>
                <a:gd name="T67" fmla="*/ 2 h 1240"/>
                <a:gd name="T68" fmla="*/ 88 w 734"/>
                <a:gd name="T69" fmla="*/ 4 h 1240"/>
                <a:gd name="T70" fmla="*/ 123 w 734"/>
                <a:gd name="T71" fmla="*/ 6 h 1240"/>
                <a:gd name="T72" fmla="*/ 157 w 734"/>
                <a:gd name="T73" fmla="*/ 7 h 1240"/>
                <a:gd name="T74" fmla="*/ 189 w 734"/>
                <a:gd name="T75" fmla="*/ 9 h 1240"/>
                <a:gd name="T76" fmla="*/ 224 w 734"/>
                <a:gd name="T77" fmla="*/ 11 h 1240"/>
                <a:gd name="T78" fmla="*/ 258 w 734"/>
                <a:gd name="T79" fmla="*/ 13 h 1240"/>
                <a:gd name="T80" fmla="*/ 292 w 734"/>
                <a:gd name="T81" fmla="*/ 15 h 1240"/>
                <a:gd name="T82" fmla="*/ 327 w 734"/>
                <a:gd name="T83" fmla="*/ 16 h 1240"/>
                <a:gd name="T84" fmla="*/ 361 w 734"/>
                <a:gd name="T85" fmla="*/ 18 h 1240"/>
                <a:gd name="T86" fmla="*/ 395 w 734"/>
                <a:gd name="T87" fmla="*/ 20 h 1240"/>
                <a:gd name="T88" fmla="*/ 429 w 734"/>
                <a:gd name="T89" fmla="*/ 22 h 1240"/>
                <a:gd name="T90" fmla="*/ 464 w 734"/>
                <a:gd name="T91" fmla="*/ 24 h 1240"/>
                <a:gd name="T92" fmla="*/ 498 w 734"/>
                <a:gd name="T93" fmla="*/ 25 h 1240"/>
                <a:gd name="T94" fmla="*/ 534 w 734"/>
                <a:gd name="T95" fmla="*/ 27 h 1240"/>
                <a:gd name="T96" fmla="*/ 568 w 734"/>
                <a:gd name="T97" fmla="*/ 29 h 1240"/>
                <a:gd name="T98" fmla="*/ 604 w 734"/>
                <a:gd name="T99" fmla="*/ 31 h 1240"/>
                <a:gd name="T100" fmla="*/ 639 w 734"/>
                <a:gd name="T101" fmla="*/ 33 h 1240"/>
                <a:gd name="T102" fmla="*/ 675 w 734"/>
                <a:gd name="T103" fmla="*/ 34 h 1240"/>
                <a:gd name="T104" fmla="*/ 711 w 734"/>
                <a:gd name="T105" fmla="*/ 34 h 12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4"/>
                <a:gd name="T160" fmla="*/ 0 h 1240"/>
                <a:gd name="T161" fmla="*/ 734 w 734"/>
                <a:gd name="T162" fmla="*/ 1240 h 12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4" h="1240">
                  <a:moveTo>
                    <a:pt x="734" y="36"/>
                  </a:moveTo>
                  <a:lnTo>
                    <a:pt x="734" y="112"/>
                  </a:lnTo>
                  <a:lnTo>
                    <a:pt x="734" y="188"/>
                  </a:lnTo>
                  <a:lnTo>
                    <a:pt x="734" y="264"/>
                  </a:lnTo>
                  <a:lnTo>
                    <a:pt x="734" y="338"/>
                  </a:lnTo>
                  <a:lnTo>
                    <a:pt x="734" y="413"/>
                  </a:lnTo>
                  <a:lnTo>
                    <a:pt x="734" y="489"/>
                  </a:lnTo>
                  <a:lnTo>
                    <a:pt x="734" y="563"/>
                  </a:lnTo>
                  <a:lnTo>
                    <a:pt x="734" y="639"/>
                  </a:lnTo>
                  <a:lnTo>
                    <a:pt x="734" y="713"/>
                  </a:lnTo>
                  <a:lnTo>
                    <a:pt x="734" y="789"/>
                  </a:lnTo>
                  <a:lnTo>
                    <a:pt x="734" y="865"/>
                  </a:lnTo>
                  <a:lnTo>
                    <a:pt x="734" y="940"/>
                  </a:lnTo>
                  <a:lnTo>
                    <a:pt x="734" y="1014"/>
                  </a:lnTo>
                  <a:lnTo>
                    <a:pt x="734" y="1090"/>
                  </a:lnTo>
                  <a:lnTo>
                    <a:pt x="734" y="1166"/>
                  </a:lnTo>
                  <a:lnTo>
                    <a:pt x="734" y="1240"/>
                  </a:lnTo>
                  <a:lnTo>
                    <a:pt x="722" y="1238"/>
                  </a:lnTo>
                  <a:lnTo>
                    <a:pt x="711" y="1238"/>
                  </a:lnTo>
                  <a:lnTo>
                    <a:pt x="698" y="1237"/>
                  </a:lnTo>
                  <a:lnTo>
                    <a:pt x="687" y="1235"/>
                  </a:lnTo>
                  <a:lnTo>
                    <a:pt x="675" y="1235"/>
                  </a:lnTo>
                  <a:lnTo>
                    <a:pt x="664" y="1233"/>
                  </a:lnTo>
                  <a:lnTo>
                    <a:pt x="651" y="1231"/>
                  </a:lnTo>
                  <a:lnTo>
                    <a:pt x="640" y="1231"/>
                  </a:lnTo>
                  <a:lnTo>
                    <a:pt x="628" y="1229"/>
                  </a:lnTo>
                  <a:lnTo>
                    <a:pt x="617" y="1227"/>
                  </a:lnTo>
                  <a:lnTo>
                    <a:pt x="604" y="1227"/>
                  </a:lnTo>
                  <a:lnTo>
                    <a:pt x="592" y="1226"/>
                  </a:lnTo>
                  <a:lnTo>
                    <a:pt x="581" y="1224"/>
                  </a:lnTo>
                  <a:lnTo>
                    <a:pt x="568" y="1224"/>
                  </a:lnTo>
                  <a:lnTo>
                    <a:pt x="557" y="1222"/>
                  </a:lnTo>
                  <a:lnTo>
                    <a:pt x="545" y="1220"/>
                  </a:lnTo>
                  <a:lnTo>
                    <a:pt x="534" y="1218"/>
                  </a:lnTo>
                  <a:lnTo>
                    <a:pt x="523" y="1218"/>
                  </a:lnTo>
                  <a:lnTo>
                    <a:pt x="511" y="1217"/>
                  </a:lnTo>
                  <a:lnTo>
                    <a:pt x="500" y="1217"/>
                  </a:lnTo>
                  <a:lnTo>
                    <a:pt x="487" y="1215"/>
                  </a:lnTo>
                  <a:lnTo>
                    <a:pt x="476" y="1213"/>
                  </a:lnTo>
                  <a:lnTo>
                    <a:pt x="464" y="1211"/>
                  </a:lnTo>
                  <a:lnTo>
                    <a:pt x="453" y="1211"/>
                  </a:lnTo>
                  <a:lnTo>
                    <a:pt x="440" y="1209"/>
                  </a:lnTo>
                  <a:lnTo>
                    <a:pt x="429" y="1208"/>
                  </a:lnTo>
                  <a:lnTo>
                    <a:pt x="419" y="1206"/>
                  </a:lnTo>
                  <a:lnTo>
                    <a:pt x="406" y="1206"/>
                  </a:lnTo>
                  <a:lnTo>
                    <a:pt x="395" y="1204"/>
                  </a:lnTo>
                  <a:lnTo>
                    <a:pt x="382" y="1202"/>
                  </a:lnTo>
                  <a:lnTo>
                    <a:pt x="372" y="1200"/>
                  </a:lnTo>
                  <a:lnTo>
                    <a:pt x="359" y="1200"/>
                  </a:lnTo>
                  <a:lnTo>
                    <a:pt x="348" y="1199"/>
                  </a:lnTo>
                  <a:lnTo>
                    <a:pt x="337" y="1197"/>
                  </a:lnTo>
                  <a:lnTo>
                    <a:pt x="327" y="1197"/>
                  </a:lnTo>
                  <a:lnTo>
                    <a:pt x="314" y="1195"/>
                  </a:lnTo>
                  <a:lnTo>
                    <a:pt x="303" y="1193"/>
                  </a:lnTo>
                  <a:lnTo>
                    <a:pt x="292" y="1191"/>
                  </a:lnTo>
                  <a:lnTo>
                    <a:pt x="280" y="1191"/>
                  </a:lnTo>
                  <a:lnTo>
                    <a:pt x="269" y="1190"/>
                  </a:lnTo>
                  <a:lnTo>
                    <a:pt x="258" y="1188"/>
                  </a:lnTo>
                  <a:lnTo>
                    <a:pt x="245" y="1188"/>
                  </a:lnTo>
                  <a:lnTo>
                    <a:pt x="234" y="1186"/>
                  </a:lnTo>
                  <a:lnTo>
                    <a:pt x="224" y="1184"/>
                  </a:lnTo>
                  <a:lnTo>
                    <a:pt x="211" y="1184"/>
                  </a:lnTo>
                  <a:lnTo>
                    <a:pt x="200" y="1182"/>
                  </a:lnTo>
                  <a:lnTo>
                    <a:pt x="189" y="1181"/>
                  </a:lnTo>
                  <a:lnTo>
                    <a:pt x="177" y="1181"/>
                  </a:lnTo>
                  <a:lnTo>
                    <a:pt x="166" y="1179"/>
                  </a:lnTo>
                  <a:lnTo>
                    <a:pt x="155" y="1177"/>
                  </a:lnTo>
                  <a:lnTo>
                    <a:pt x="144" y="1175"/>
                  </a:lnTo>
                  <a:lnTo>
                    <a:pt x="133" y="1175"/>
                  </a:lnTo>
                  <a:lnTo>
                    <a:pt x="121" y="1173"/>
                  </a:lnTo>
                  <a:lnTo>
                    <a:pt x="110" y="1172"/>
                  </a:lnTo>
                  <a:lnTo>
                    <a:pt x="99" y="1172"/>
                  </a:lnTo>
                  <a:lnTo>
                    <a:pt x="88" y="1170"/>
                  </a:lnTo>
                  <a:lnTo>
                    <a:pt x="78" y="1168"/>
                  </a:lnTo>
                  <a:lnTo>
                    <a:pt x="65" y="1168"/>
                  </a:lnTo>
                  <a:lnTo>
                    <a:pt x="54" y="1166"/>
                  </a:lnTo>
                  <a:lnTo>
                    <a:pt x="43" y="1166"/>
                  </a:lnTo>
                  <a:lnTo>
                    <a:pt x="32" y="1164"/>
                  </a:lnTo>
                  <a:lnTo>
                    <a:pt x="22" y="1163"/>
                  </a:lnTo>
                  <a:lnTo>
                    <a:pt x="11" y="1163"/>
                  </a:lnTo>
                  <a:lnTo>
                    <a:pt x="0" y="1161"/>
                  </a:lnTo>
                  <a:lnTo>
                    <a:pt x="0" y="1088"/>
                  </a:lnTo>
                  <a:lnTo>
                    <a:pt x="0" y="1014"/>
                  </a:lnTo>
                  <a:lnTo>
                    <a:pt x="0" y="942"/>
                  </a:lnTo>
                  <a:lnTo>
                    <a:pt x="0" y="870"/>
                  </a:lnTo>
                  <a:lnTo>
                    <a:pt x="0" y="798"/>
                  </a:lnTo>
                  <a:lnTo>
                    <a:pt x="0" y="724"/>
                  </a:lnTo>
                  <a:lnTo>
                    <a:pt x="0" y="652"/>
                  </a:lnTo>
                  <a:lnTo>
                    <a:pt x="0" y="579"/>
                  </a:lnTo>
                  <a:lnTo>
                    <a:pt x="0" y="507"/>
                  </a:lnTo>
                  <a:lnTo>
                    <a:pt x="0" y="435"/>
                  </a:lnTo>
                  <a:lnTo>
                    <a:pt x="0" y="363"/>
                  </a:lnTo>
                  <a:lnTo>
                    <a:pt x="0" y="291"/>
                  </a:lnTo>
                  <a:lnTo>
                    <a:pt x="0" y="217"/>
                  </a:lnTo>
                  <a:lnTo>
                    <a:pt x="0" y="144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43" y="2"/>
                  </a:lnTo>
                  <a:lnTo>
                    <a:pt x="56" y="2"/>
                  </a:lnTo>
                  <a:lnTo>
                    <a:pt x="67" y="4"/>
                  </a:lnTo>
                  <a:lnTo>
                    <a:pt x="78" y="4"/>
                  </a:lnTo>
                  <a:lnTo>
                    <a:pt x="88" y="4"/>
                  </a:lnTo>
                  <a:lnTo>
                    <a:pt x="99" y="6"/>
                  </a:lnTo>
                  <a:lnTo>
                    <a:pt x="112" y="6"/>
                  </a:lnTo>
                  <a:lnTo>
                    <a:pt x="123" y="6"/>
                  </a:lnTo>
                  <a:lnTo>
                    <a:pt x="133" y="7"/>
                  </a:lnTo>
                  <a:lnTo>
                    <a:pt x="144" y="7"/>
                  </a:lnTo>
                  <a:lnTo>
                    <a:pt x="157" y="7"/>
                  </a:lnTo>
                  <a:lnTo>
                    <a:pt x="168" y="9"/>
                  </a:lnTo>
                  <a:lnTo>
                    <a:pt x="179" y="9"/>
                  </a:lnTo>
                  <a:lnTo>
                    <a:pt x="189" y="9"/>
                  </a:lnTo>
                  <a:lnTo>
                    <a:pt x="202" y="11"/>
                  </a:lnTo>
                  <a:lnTo>
                    <a:pt x="213" y="11"/>
                  </a:lnTo>
                  <a:lnTo>
                    <a:pt x="224" y="11"/>
                  </a:lnTo>
                  <a:lnTo>
                    <a:pt x="234" y="13"/>
                  </a:lnTo>
                  <a:lnTo>
                    <a:pt x="247" y="13"/>
                  </a:lnTo>
                  <a:lnTo>
                    <a:pt x="258" y="13"/>
                  </a:lnTo>
                  <a:lnTo>
                    <a:pt x="269" y="15"/>
                  </a:lnTo>
                  <a:lnTo>
                    <a:pt x="281" y="15"/>
                  </a:lnTo>
                  <a:lnTo>
                    <a:pt x="292" y="15"/>
                  </a:lnTo>
                  <a:lnTo>
                    <a:pt x="303" y="16"/>
                  </a:lnTo>
                  <a:lnTo>
                    <a:pt x="316" y="16"/>
                  </a:lnTo>
                  <a:lnTo>
                    <a:pt x="327" y="16"/>
                  </a:lnTo>
                  <a:lnTo>
                    <a:pt x="337" y="18"/>
                  </a:lnTo>
                  <a:lnTo>
                    <a:pt x="348" y="18"/>
                  </a:lnTo>
                  <a:lnTo>
                    <a:pt x="361" y="18"/>
                  </a:lnTo>
                  <a:lnTo>
                    <a:pt x="372" y="18"/>
                  </a:lnTo>
                  <a:lnTo>
                    <a:pt x="382" y="20"/>
                  </a:lnTo>
                  <a:lnTo>
                    <a:pt x="395" y="20"/>
                  </a:lnTo>
                  <a:lnTo>
                    <a:pt x="406" y="20"/>
                  </a:lnTo>
                  <a:lnTo>
                    <a:pt x="419" y="20"/>
                  </a:lnTo>
                  <a:lnTo>
                    <a:pt x="429" y="22"/>
                  </a:lnTo>
                  <a:lnTo>
                    <a:pt x="440" y="22"/>
                  </a:lnTo>
                  <a:lnTo>
                    <a:pt x="453" y="24"/>
                  </a:lnTo>
                  <a:lnTo>
                    <a:pt x="464" y="24"/>
                  </a:lnTo>
                  <a:lnTo>
                    <a:pt x="476" y="24"/>
                  </a:lnTo>
                  <a:lnTo>
                    <a:pt x="487" y="24"/>
                  </a:lnTo>
                  <a:lnTo>
                    <a:pt x="498" y="25"/>
                  </a:lnTo>
                  <a:lnTo>
                    <a:pt x="511" y="25"/>
                  </a:lnTo>
                  <a:lnTo>
                    <a:pt x="523" y="25"/>
                  </a:lnTo>
                  <a:lnTo>
                    <a:pt x="534" y="27"/>
                  </a:lnTo>
                  <a:lnTo>
                    <a:pt x="545" y="27"/>
                  </a:lnTo>
                  <a:lnTo>
                    <a:pt x="557" y="27"/>
                  </a:lnTo>
                  <a:lnTo>
                    <a:pt x="568" y="29"/>
                  </a:lnTo>
                  <a:lnTo>
                    <a:pt x="581" y="29"/>
                  </a:lnTo>
                  <a:lnTo>
                    <a:pt x="592" y="29"/>
                  </a:lnTo>
                  <a:lnTo>
                    <a:pt x="604" y="31"/>
                  </a:lnTo>
                  <a:lnTo>
                    <a:pt x="615" y="31"/>
                  </a:lnTo>
                  <a:lnTo>
                    <a:pt x="628" y="31"/>
                  </a:lnTo>
                  <a:lnTo>
                    <a:pt x="639" y="33"/>
                  </a:lnTo>
                  <a:lnTo>
                    <a:pt x="651" y="33"/>
                  </a:lnTo>
                  <a:lnTo>
                    <a:pt x="662" y="33"/>
                  </a:lnTo>
                  <a:lnTo>
                    <a:pt x="675" y="34"/>
                  </a:lnTo>
                  <a:lnTo>
                    <a:pt x="687" y="34"/>
                  </a:lnTo>
                  <a:lnTo>
                    <a:pt x="698" y="34"/>
                  </a:lnTo>
                  <a:lnTo>
                    <a:pt x="711" y="34"/>
                  </a:lnTo>
                  <a:lnTo>
                    <a:pt x="722" y="36"/>
                  </a:lnTo>
                  <a:lnTo>
                    <a:pt x="734" y="36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79" name="Freeform 233"/>
            <p:cNvSpPr>
              <a:spLocks/>
            </p:cNvSpPr>
            <p:nvPr/>
          </p:nvSpPr>
          <p:spPr bwMode="auto">
            <a:xfrm>
              <a:off x="3733" y="1399"/>
              <a:ext cx="3" cy="302"/>
            </a:xfrm>
            <a:custGeom>
              <a:avLst/>
              <a:gdLst>
                <a:gd name="T0" fmla="*/ 3 w 3"/>
                <a:gd name="T1" fmla="*/ 302 h 302"/>
                <a:gd name="T2" fmla="*/ 3 w 3"/>
                <a:gd name="T3" fmla="*/ 228 h 302"/>
                <a:gd name="T4" fmla="*/ 3 w 3"/>
                <a:gd name="T5" fmla="*/ 152 h 302"/>
                <a:gd name="T6" fmla="*/ 3 w 3"/>
                <a:gd name="T7" fmla="*/ 76 h 302"/>
                <a:gd name="T8" fmla="*/ 3 w 3"/>
                <a:gd name="T9" fmla="*/ 0 h 302"/>
                <a:gd name="T10" fmla="*/ 0 w 3"/>
                <a:gd name="T11" fmla="*/ 0 h 302"/>
                <a:gd name="T12" fmla="*/ 0 w 3"/>
                <a:gd name="T13" fmla="*/ 76 h 302"/>
                <a:gd name="T14" fmla="*/ 0 w 3"/>
                <a:gd name="T15" fmla="*/ 152 h 302"/>
                <a:gd name="T16" fmla="*/ 0 w 3"/>
                <a:gd name="T17" fmla="*/ 228 h 302"/>
                <a:gd name="T18" fmla="*/ 0 w 3"/>
                <a:gd name="T19" fmla="*/ 302 h 302"/>
                <a:gd name="T20" fmla="*/ 3 w 3"/>
                <a:gd name="T21" fmla="*/ 302 h 3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302"/>
                <a:gd name="T35" fmla="*/ 3 w 3"/>
                <a:gd name="T36" fmla="*/ 302 h 3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302">
                  <a:moveTo>
                    <a:pt x="3" y="302"/>
                  </a:moveTo>
                  <a:lnTo>
                    <a:pt x="3" y="228"/>
                  </a:lnTo>
                  <a:lnTo>
                    <a:pt x="3" y="152"/>
                  </a:lnTo>
                  <a:lnTo>
                    <a:pt x="3" y="76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0" y="152"/>
                  </a:lnTo>
                  <a:lnTo>
                    <a:pt x="0" y="228"/>
                  </a:lnTo>
                  <a:lnTo>
                    <a:pt x="0" y="302"/>
                  </a:lnTo>
                  <a:lnTo>
                    <a:pt x="3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80" name="Freeform 234"/>
            <p:cNvSpPr>
              <a:spLocks/>
            </p:cNvSpPr>
            <p:nvPr/>
          </p:nvSpPr>
          <p:spPr bwMode="auto">
            <a:xfrm>
              <a:off x="3733" y="1701"/>
              <a:ext cx="3" cy="301"/>
            </a:xfrm>
            <a:custGeom>
              <a:avLst/>
              <a:gdLst>
                <a:gd name="T0" fmla="*/ 3 w 3"/>
                <a:gd name="T1" fmla="*/ 301 h 301"/>
                <a:gd name="T2" fmla="*/ 3 w 3"/>
                <a:gd name="T3" fmla="*/ 225 h 301"/>
                <a:gd name="T4" fmla="*/ 3 w 3"/>
                <a:gd name="T5" fmla="*/ 151 h 301"/>
                <a:gd name="T6" fmla="*/ 3 w 3"/>
                <a:gd name="T7" fmla="*/ 75 h 301"/>
                <a:gd name="T8" fmla="*/ 3 w 3"/>
                <a:gd name="T9" fmla="*/ 0 h 301"/>
                <a:gd name="T10" fmla="*/ 0 w 3"/>
                <a:gd name="T11" fmla="*/ 0 h 301"/>
                <a:gd name="T12" fmla="*/ 0 w 3"/>
                <a:gd name="T13" fmla="*/ 75 h 301"/>
                <a:gd name="T14" fmla="*/ 0 w 3"/>
                <a:gd name="T15" fmla="*/ 151 h 301"/>
                <a:gd name="T16" fmla="*/ 0 w 3"/>
                <a:gd name="T17" fmla="*/ 225 h 301"/>
                <a:gd name="T18" fmla="*/ 0 w 3"/>
                <a:gd name="T19" fmla="*/ 301 h 301"/>
                <a:gd name="T20" fmla="*/ 3 w 3"/>
                <a:gd name="T21" fmla="*/ 301 h 3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301"/>
                <a:gd name="T35" fmla="*/ 3 w 3"/>
                <a:gd name="T36" fmla="*/ 301 h 3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301">
                  <a:moveTo>
                    <a:pt x="3" y="301"/>
                  </a:moveTo>
                  <a:lnTo>
                    <a:pt x="3" y="225"/>
                  </a:lnTo>
                  <a:lnTo>
                    <a:pt x="3" y="151"/>
                  </a:lnTo>
                  <a:lnTo>
                    <a:pt x="3" y="7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5"/>
                  </a:lnTo>
                  <a:lnTo>
                    <a:pt x="0" y="151"/>
                  </a:lnTo>
                  <a:lnTo>
                    <a:pt x="0" y="225"/>
                  </a:lnTo>
                  <a:lnTo>
                    <a:pt x="0" y="301"/>
                  </a:lnTo>
                  <a:lnTo>
                    <a:pt x="3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81" name="Freeform 235"/>
            <p:cNvSpPr>
              <a:spLocks/>
            </p:cNvSpPr>
            <p:nvPr/>
          </p:nvSpPr>
          <p:spPr bwMode="auto">
            <a:xfrm>
              <a:off x="3733" y="2002"/>
              <a:ext cx="3" cy="301"/>
            </a:xfrm>
            <a:custGeom>
              <a:avLst/>
              <a:gdLst>
                <a:gd name="T0" fmla="*/ 3 w 3"/>
                <a:gd name="T1" fmla="*/ 301 h 301"/>
                <a:gd name="T2" fmla="*/ 3 w 3"/>
                <a:gd name="T3" fmla="*/ 226 h 301"/>
                <a:gd name="T4" fmla="*/ 3 w 3"/>
                <a:gd name="T5" fmla="*/ 150 h 301"/>
                <a:gd name="T6" fmla="*/ 3 w 3"/>
                <a:gd name="T7" fmla="*/ 74 h 301"/>
                <a:gd name="T8" fmla="*/ 3 w 3"/>
                <a:gd name="T9" fmla="*/ 0 h 301"/>
                <a:gd name="T10" fmla="*/ 0 w 3"/>
                <a:gd name="T11" fmla="*/ 0 h 301"/>
                <a:gd name="T12" fmla="*/ 0 w 3"/>
                <a:gd name="T13" fmla="*/ 74 h 301"/>
                <a:gd name="T14" fmla="*/ 0 w 3"/>
                <a:gd name="T15" fmla="*/ 150 h 301"/>
                <a:gd name="T16" fmla="*/ 0 w 3"/>
                <a:gd name="T17" fmla="*/ 226 h 301"/>
                <a:gd name="T18" fmla="*/ 0 w 3"/>
                <a:gd name="T19" fmla="*/ 301 h 301"/>
                <a:gd name="T20" fmla="*/ 3 w 3"/>
                <a:gd name="T21" fmla="*/ 301 h 3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301"/>
                <a:gd name="T35" fmla="*/ 3 w 3"/>
                <a:gd name="T36" fmla="*/ 301 h 3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301">
                  <a:moveTo>
                    <a:pt x="3" y="301"/>
                  </a:moveTo>
                  <a:lnTo>
                    <a:pt x="3" y="226"/>
                  </a:lnTo>
                  <a:lnTo>
                    <a:pt x="3" y="150"/>
                  </a:lnTo>
                  <a:lnTo>
                    <a:pt x="3" y="74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0" y="150"/>
                  </a:lnTo>
                  <a:lnTo>
                    <a:pt x="0" y="226"/>
                  </a:lnTo>
                  <a:lnTo>
                    <a:pt x="0" y="301"/>
                  </a:lnTo>
                  <a:lnTo>
                    <a:pt x="3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82" name="Freeform 236"/>
            <p:cNvSpPr>
              <a:spLocks/>
            </p:cNvSpPr>
            <p:nvPr/>
          </p:nvSpPr>
          <p:spPr bwMode="auto">
            <a:xfrm>
              <a:off x="3733" y="2303"/>
              <a:ext cx="3" cy="300"/>
            </a:xfrm>
            <a:custGeom>
              <a:avLst/>
              <a:gdLst>
                <a:gd name="T0" fmla="*/ 3 w 3"/>
                <a:gd name="T1" fmla="*/ 300 h 300"/>
                <a:gd name="T2" fmla="*/ 3 w 3"/>
                <a:gd name="T3" fmla="*/ 226 h 300"/>
                <a:gd name="T4" fmla="*/ 3 w 3"/>
                <a:gd name="T5" fmla="*/ 150 h 300"/>
                <a:gd name="T6" fmla="*/ 3 w 3"/>
                <a:gd name="T7" fmla="*/ 74 h 300"/>
                <a:gd name="T8" fmla="*/ 3 w 3"/>
                <a:gd name="T9" fmla="*/ 0 h 300"/>
                <a:gd name="T10" fmla="*/ 0 w 3"/>
                <a:gd name="T11" fmla="*/ 0 h 300"/>
                <a:gd name="T12" fmla="*/ 0 w 3"/>
                <a:gd name="T13" fmla="*/ 74 h 300"/>
                <a:gd name="T14" fmla="*/ 0 w 3"/>
                <a:gd name="T15" fmla="*/ 150 h 300"/>
                <a:gd name="T16" fmla="*/ 0 w 3"/>
                <a:gd name="T17" fmla="*/ 226 h 300"/>
                <a:gd name="T18" fmla="*/ 0 w 3"/>
                <a:gd name="T19" fmla="*/ 300 h 300"/>
                <a:gd name="T20" fmla="*/ 3 w 3"/>
                <a:gd name="T21" fmla="*/ 300 h 3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300"/>
                <a:gd name="T35" fmla="*/ 3 w 3"/>
                <a:gd name="T36" fmla="*/ 300 h 3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300">
                  <a:moveTo>
                    <a:pt x="3" y="300"/>
                  </a:moveTo>
                  <a:lnTo>
                    <a:pt x="3" y="226"/>
                  </a:lnTo>
                  <a:lnTo>
                    <a:pt x="3" y="150"/>
                  </a:lnTo>
                  <a:lnTo>
                    <a:pt x="3" y="74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0" y="150"/>
                  </a:lnTo>
                  <a:lnTo>
                    <a:pt x="0" y="226"/>
                  </a:lnTo>
                  <a:lnTo>
                    <a:pt x="0" y="300"/>
                  </a:lnTo>
                  <a:lnTo>
                    <a:pt x="3" y="3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83" name="Freeform 237"/>
            <p:cNvSpPr>
              <a:spLocks/>
            </p:cNvSpPr>
            <p:nvPr/>
          </p:nvSpPr>
          <p:spPr bwMode="auto">
            <a:xfrm>
              <a:off x="3733" y="2601"/>
              <a:ext cx="3" cy="4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0 w 3"/>
                <a:gd name="T5" fmla="*/ 2 h 4"/>
                <a:gd name="T6" fmla="*/ 1 w 3"/>
                <a:gd name="T7" fmla="*/ 0 h 4"/>
                <a:gd name="T8" fmla="*/ 1 w 3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1" y="4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84" name="Freeform 238"/>
            <p:cNvSpPr>
              <a:spLocks/>
            </p:cNvSpPr>
            <p:nvPr/>
          </p:nvSpPr>
          <p:spPr bwMode="auto">
            <a:xfrm>
              <a:off x="3545" y="2581"/>
              <a:ext cx="189" cy="24"/>
            </a:xfrm>
            <a:custGeom>
              <a:avLst/>
              <a:gdLst>
                <a:gd name="T0" fmla="*/ 0 w 189"/>
                <a:gd name="T1" fmla="*/ 4 h 24"/>
                <a:gd name="T2" fmla="*/ 12 w 189"/>
                <a:gd name="T3" fmla="*/ 6 h 24"/>
                <a:gd name="T4" fmla="*/ 23 w 189"/>
                <a:gd name="T5" fmla="*/ 8 h 24"/>
                <a:gd name="T6" fmla="*/ 36 w 189"/>
                <a:gd name="T7" fmla="*/ 8 h 24"/>
                <a:gd name="T8" fmla="*/ 47 w 189"/>
                <a:gd name="T9" fmla="*/ 9 h 24"/>
                <a:gd name="T10" fmla="*/ 59 w 189"/>
                <a:gd name="T11" fmla="*/ 11 h 24"/>
                <a:gd name="T12" fmla="*/ 72 w 189"/>
                <a:gd name="T13" fmla="*/ 13 h 24"/>
                <a:gd name="T14" fmla="*/ 83 w 189"/>
                <a:gd name="T15" fmla="*/ 13 h 24"/>
                <a:gd name="T16" fmla="*/ 95 w 189"/>
                <a:gd name="T17" fmla="*/ 15 h 24"/>
                <a:gd name="T18" fmla="*/ 106 w 189"/>
                <a:gd name="T19" fmla="*/ 17 h 24"/>
                <a:gd name="T20" fmla="*/ 119 w 189"/>
                <a:gd name="T21" fmla="*/ 17 h 24"/>
                <a:gd name="T22" fmla="*/ 130 w 189"/>
                <a:gd name="T23" fmla="*/ 19 h 24"/>
                <a:gd name="T24" fmla="*/ 142 w 189"/>
                <a:gd name="T25" fmla="*/ 20 h 24"/>
                <a:gd name="T26" fmla="*/ 153 w 189"/>
                <a:gd name="T27" fmla="*/ 20 h 24"/>
                <a:gd name="T28" fmla="*/ 166 w 189"/>
                <a:gd name="T29" fmla="*/ 22 h 24"/>
                <a:gd name="T30" fmla="*/ 177 w 189"/>
                <a:gd name="T31" fmla="*/ 24 h 24"/>
                <a:gd name="T32" fmla="*/ 189 w 189"/>
                <a:gd name="T33" fmla="*/ 24 h 24"/>
                <a:gd name="T34" fmla="*/ 189 w 189"/>
                <a:gd name="T35" fmla="*/ 20 h 24"/>
                <a:gd name="T36" fmla="*/ 177 w 189"/>
                <a:gd name="T37" fmla="*/ 19 h 24"/>
                <a:gd name="T38" fmla="*/ 166 w 189"/>
                <a:gd name="T39" fmla="*/ 19 h 24"/>
                <a:gd name="T40" fmla="*/ 153 w 189"/>
                <a:gd name="T41" fmla="*/ 17 h 24"/>
                <a:gd name="T42" fmla="*/ 142 w 189"/>
                <a:gd name="T43" fmla="*/ 15 h 24"/>
                <a:gd name="T44" fmla="*/ 130 w 189"/>
                <a:gd name="T45" fmla="*/ 15 h 24"/>
                <a:gd name="T46" fmla="*/ 119 w 189"/>
                <a:gd name="T47" fmla="*/ 13 h 24"/>
                <a:gd name="T48" fmla="*/ 106 w 189"/>
                <a:gd name="T49" fmla="*/ 11 h 24"/>
                <a:gd name="T50" fmla="*/ 95 w 189"/>
                <a:gd name="T51" fmla="*/ 9 h 24"/>
                <a:gd name="T52" fmla="*/ 83 w 189"/>
                <a:gd name="T53" fmla="*/ 9 h 24"/>
                <a:gd name="T54" fmla="*/ 72 w 189"/>
                <a:gd name="T55" fmla="*/ 8 h 24"/>
                <a:gd name="T56" fmla="*/ 59 w 189"/>
                <a:gd name="T57" fmla="*/ 6 h 24"/>
                <a:gd name="T58" fmla="*/ 47 w 189"/>
                <a:gd name="T59" fmla="*/ 6 h 24"/>
                <a:gd name="T60" fmla="*/ 36 w 189"/>
                <a:gd name="T61" fmla="*/ 4 h 24"/>
                <a:gd name="T62" fmla="*/ 23 w 189"/>
                <a:gd name="T63" fmla="*/ 2 h 24"/>
                <a:gd name="T64" fmla="*/ 12 w 189"/>
                <a:gd name="T65" fmla="*/ 2 h 24"/>
                <a:gd name="T66" fmla="*/ 0 w 189"/>
                <a:gd name="T67" fmla="*/ 0 h 24"/>
                <a:gd name="T68" fmla="*/ 0 w 189"/>
                <a:gd name="T69" fmla="*/ 4 h 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9"/>
                <a:gd name="T106" fmla="*/ 0 h 24"/>
                <a:gd name="T107" fmla="*/ 189 w 189"/>
                <a:gd name="T108" fmla="*/ 24 h 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9" h="24">
                  <a:moveTo>
                    <a:pt x="0" y="4"/>
                  </a:moveTo>
                  <a:lnTo>
                    <a:pt x="12" y="6"/>
                  </a:lnTo>
                  <a:lnTo>
                    <a:pt x="23" y="8"/>
                  </a:lnTo>
                  <a:lnTo>
                    <a:pt x="36" y="8"/>
                  </a:lnTo>
                  <a:lnTo>
                    <a:pt x="47" y="9"/>
                  </a:lnTo>
                  <a:lnTo>
                    <a:pt x="59" y="11"/>
                  </a:lnTo>
                  <a:lnTo>
                    <a:pt x="72" y="13"/>
                  </a:lnTo>
                  <a:lnTo>
                    <a:pt x="83" y="13"/>
                  </a:lnTo>
                  <a:lnTo>
                    <a:pt x="95" y="15"/>
                  </a:lnTo>
                  <a:lnTo>
                    <a:pt x="106" y="17"/>
                  </a:lnTo>
                  <a:lnTo>
                    <a:pt x="119" y="17"/>
                  </a:lnTo>
                  <a:lnTo>
                    <a:pt x="130" y="19"/>
                  </a:lnTo>
                  <a:lnTo>
                    <a:pt x="142" y="20"/>
                  </a:lnTo>
                  <a:lnTo>
                    <a:pt x="153" y="20"/>
                  </a:lnTo>
                  <a:lnTo>
                    <a:pt x="166" y="22"/>
                  </a:lnTo>
                  <a:lnTo>
                    <a:pt x="177" y="24"/>
                  </a:lnTo>
                  <a:lnTo>
                    <a:pt x="189" y="24"/>
                  </a:lnTo>
                  <a:lnTo>
                    <a:pt x="189" y="20"/>
                  </a:lnTo>
                  <a:lnTo>
                    <a:pt x="177" y="19"/>
                  </a:lnTo>
                  <a:lnTo>
                    <a:pt x="166" y="19"/>
                  </a:lnTo>
                  <a:lnTo>
                    <a:pt x="153" y="17"/>
                  </a:lnTo>
                  <a:lnTo>
                    <a:pt x="142" y="15"/>
                  </a:lnTo>
                  <a:lnTo>
                    <a:pt x="130" y="15"/>
                  </a:lnTo>
                  <a:lnTo>
                    <a:pt x="119" y="13"/>
                  </a:lnTo>
                  <a:lnTo>
                    <a:pt x="106" y="11"/>
                  </a:lnTo>
                  <a:lnTo>
                    <a:pt x="95" y="9"/>
                  </a:lnTo>
                  <a:lnTo>
                    <a:pt x="83" y="9"/>
                  </a:lnTo>
                  <a:lnTo>
                    <a:pt x="72" y="8"/>
                  </a:lnTo>
                  <a:lnTo>
                    <a:pt x="59" y="6"/>
                  </a:lnTo>
                  <a:lnTo>
                    <a:pt x="47" y="6"/>
                  </a:lnTo>
                  <a:lnTo>
                    <a:pt x="36" y="4"/>
                  </a:lnTo>
                  <a:lnTo>
                    <a:pt x="23" y="2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85" name="Freeform 239"/>
            <p:cNvSpPr>
              <a:spLocks/>
            </p:cNvSpPr>
            <p:nvPr/>
          </p:nvSpPr>
          <p:spPr bwMode="auto">
            <a:xfrm>
              <a:off x="3359" y="2560"/>
              <a:ext cx="186" cy="25"/>
            </a:xfrm>
            <a:custGeom>
              <a:avLst/>
              <a:gdLst>
                <a:gd name="T0" fmla="*/ 0 w 186"/>
                <a:gd name="T1" fmla="*/ 5 h 25"/>
                <a:gd name="T2" fmla="*/ 13 w 186"/>
                <a:gd name="T3" fmla="*/ 7 h 25"/>
                <a:gd name="T4" fmla="*/ 23 w 186"/>
                <a:gd name="T5" fmla="*/ 7 h 25"/>
                <a:gd name="T6" fmla="*/ 36 w 186"/>
                <a:gd name="T7" fmla="*/ 9 h 25"/>
                <a:gd name="T8" fmla="*/ 47 w 186"/>
                <a:gd name="T9" fmla="*/ 11 h 25"/>
                <a:gd name="T10" fmla="*/ 60 w 186"/>
                <a:gd name="T11" fmla="*/ 12 h 25"/>
                <a:gd name="T12" fmla="*/ 70 w 186"/>
                <a:gd name="T13" fmla="*/ 12 h 25"/>
                <a:gd name="T14" fmla="*/ 81 w 186"/>
                <a:gd name="T15" fmla="*/ 14 h 25"/>
                <a:gd name="T16" fmla="*/ 94 w 186"/>
                <a:gd name="T17" fmla="*/ 16 h 25"/>
                <a:gd name="T18" fmla="*/ 105 w 186"/>
                <a:gd name="T19" fmla="*/ 16 h 25"/>
                <a:gd name="T20" fmla="*/ 117 w 186"/>
                <a:gd name="T21" fmla="*/ 18 h 25"/>
                <a:gd name="T22" fmla="*/ 128 w 186"/>
                <a:gd name="T23" fmla="*/ 20 h 25"/>
                <a:gd name="T24" fmla="*/ 141 w 186"/>
                <a:gd name="T25" fmla="*/ 21 h 25"/>
                <a:gd name="T26" fmla="*/ 152 w 186"/>
                <a:gd name="T27" fmla="*/ 21 h 25"/>
                <a:gd name="T28" fmla="*/ 164 w 186"/>
                <a:gd name="T29" fmla="*/ 23 h 25"/>
                <a:gd name="T30" fmla="*/ 175 w 186"/>
                <a:gd name="T31" fmla="*/ 25 h 25"/>
                <a:gd name="T32" fmla="*/ 186 w 186"/>
                <a:gd name="T33" fmla="*/ 25 h 25"/>
                <a:gd name="T34" fmla="*/ 186 w 186"/>
                <a:gd name="T35" fmla="*/ 21 h 25"/>
                <a:gd name="T36" fmla="*/ 175 w 186"/>
                <a:gd name="T37" fmla="*/ 20 h 25"/>
                <a:gd name="T38" fmla="*/ 164 w 186"/>
                <a:gd name="T39" fmla="*/ 20 h 25"/>
                <a:gd name="T40" fmla="*/ 152 w 186"/>
                <a:gd name="T41" fmla="*/ 18 h 25"/>
                <a:gd name="T42" fmla="*/ 141 w 186"/>
                <a:gd name="T43" fmla="*/ 16 h 25"/>
                <a:gd name="T44" fmla="*/ 128 w 186"/>
                <a:gd name="T45" fmla="*/ 14 h 25"/>
                <a:gd name="T46" fmla="*/ 117 w 186"/>
                <a:gd name="T47" fmla="*/ 14 h 25"/>
                <a:gd name="T48" fmla="*/ 105 w 186"/>
                <a:gd name="T49" fmla="*/ 12 h 25"/>
                <a:gd name="T50" fmla="*/ 94 w 186"/>
                <a:gd name="T51" fmla="*/ 11 h 25"/>
                <a:gd name="T52" fmla="*/ 81 w 186"/>
                <a:gd name="T53" fmla="*/ 11 h 25"/>
                <a:gd name="T54" fmla="*/ 70 w 186"/>
                <a:gd name="T55" fmla="*/ 9 h 25"/>
                <a:gd name="T56" fmla="*/ 60 w 186"/>
                <a:gd name="T57" fmla="*/ 7 h 25"/>
                <a:gd name="T58" fmla="*/ 47 w 186"/>
                <a:gd name="T59" fmla="*/ 5 h 25"/>
                <a:gd name="T60" fmla="*/ 36 w 186"/>
                <a:gd name="T61" fmla="*/ 5 h 25"/>
                <a:gd name="T62" fmla="*/ 23 w 186"/>
                <a:gd name="T63" fmla="*/ 3 h 25"/>
                <a:gd name="T64" fmla="*/ 13 w 186"/>
                <a:gd name="T65" fmla="*/ 2 h 25"/>
                <a:gd name="T66" fmla="*/ 0 w 186"/>
                <a:gd name="T67" fmla="*/ 0 h 25"/>
                <a:gd name="T68" fmla="*/ 0 w 186"/>
                <a:gd name="T69" fmla="*/ 5 h 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6"/>
                <a:gd name="T106" fmla="*/ 0 h 25"/>
                <a:gd name="T107" fmla="*/ 186 w 186"/>
                <a:gd name="T108" fmla="*/ 25 h 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6" h="25">
                  <a:moveTo>
                    <a:pt x="0" y="5"/>
                  </a:moveTo>
                  <a:lnTo>
                    <a:pt x="13" y="7"/>
                  </a:lnTo>
                  <a:lnTo>
                    <a:pt x="23" y="7"/>
                  </a:lnTo>
                  <a:lnTo>
                    <a:pt x="36" y="9"/>
                  </a:lnTo>
                  <a:lnTo>
                    <a:pt x="47" y="11"/>
                  </a:lnTo>
                  <a:lnTo>
                    <a:pt x="60" y="12"/>
                  </a:lnTo>
                  <a:lnTo>
                    <a:pt x="70" y="12"/>
                  </a:lnTo>
                  <a:lnTo>
                    <a:pt x="81" y="14"/>
                  </a:lnTo>
                  <a:lnTo>
                    <a:pt x="94" y="16"/>
                  </a:lnTo>
                  <a:lnTo>
                    <a:pt x="105" y="16"/>
                  </a:lnTo>
                  <a:lnTo>
                    <a:pt x="117" y="18"/>
                  </a:lnTo>
                  <a:lnTo>
                    <a:pt x="128" y="20"/>
                  </a:lnTo>
                  <a:lnTo>
                    <a:pt x="141" y="21"/>
                  </a:lnTo>
                  <a:lnTo>
                    <a:pt x="152" y="21"/>
                  </a:lnTo>
                  <a:lnTo>
                    <a:pt x="164" y="23"/>
                  </a:lnTo>
                  <a:lnTo>
                    <a:pt x="175" y="25"/>
                  </a:lnTo>
                  <a:lnTo>
                    <a:pt x="186" y="25"/>
                  </a:lnTo>
                  <a:lnTo>
                    <a:pt x="186" y="21"/>
                  </a:lnTo>
                  <a:lnTo>
                    <a:pt x="175" y="20"/>
                  </a:lnTo>
                  <a:lnTo>
                    <a:pt x="164" y="20"/>
                  </a:lnTo>
                  <a:lnTo>
                    <a:pt x="152" y="18"/>
                  </a:lnTo>
                  <a:lnTo>
                    <a:pt x="141" y="16"/>
                  </a:lnTo>
                  <a:lnTo>
                    <a:pt x="128" y="14"/>
                  </a:lnTo>
                  <a:lnTo>
                    <a:pt x="117" y="14"/>
                  </a:lnTo>
                  <a:lnTo>
                    <a:pt x="105" y="12"/>
                  </a:lnTo>
                  <a:lnTo>
                    <a:pt x="94" y="11"/>
                  </a:lnTo>
                  <a:lnTo>
                    <a:pt x="81" y="11"/>
                  </a:lnTo>
                  <a:lnTo>
                    <a:pt x="70" y="9"/>
                  </a:lnTo>
                  <a:lnTo>
                    <a:pt x="60" y="7"/>
                  </a:lnTo>
                  <a:lnTo>
                    <a:pt x="47" y="5"/>
                  </a:lnTo>
                  <a:lnTo>
                    <a:pt x="36" y="5"/>
                  </a:lnTo>
                  <a:lnTo>
                    <a:pt x="23" y="3"/>
                  </a:lnTo>
                  <a:lnTo>
                    <a:pt x="13" y="2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86" name="Freeform 240"/>
            <p:cNvSpPr>
              <a:spLocks/>
            </p:cNvSpPr>
            <p:nvPr/>
          </p:nvSpPr>
          <p:spPr bwMode="auto">
            <a:xfrm>
              <a:off x="3177" y="2542"/>
              <a:ext cx="182" cy="23"/>
            </a:xfrm>
            <a:custGeom>
              <a:avLst/>
              <a:gdLst>
                <a:gd name="T0" fmla="*/ 0 w 182"/>
                <a:gd name="T1" fmla="*/ 3 h 23"/>
                <a:gd name="T2" fmla="*/ 12 w 182"/>
                <a:gd name="T3" fmla="*/ 5 h 23"/>
                <a:gd name="T4" fmla="*/ 23 w 182"/>
                <a:gd name="T5" fmla="*/ 5 h 23"/>
                <a:gd name="T6" fmla="*/ 34 w 182"/>
                <a:gd name="T7" fmla="*/ 7 h 23"/>
                <a:gd name="T8" fmla="*/ 47 w 182"/>
                <a:gd name="T9" fmla="*/ 9 h 23"/>
                <a:gd name="T10" fmla="*/ 57 w 182"/>
                <a:gd name="T11" fmla="*/ 9 h 23"/>
                <a:gd name="T12" fmla="*/ 68 w 182"/>
                <a:gd name="T13" fmla="*/ 11 h 23"/>
                <a:gd name="T14" fmla="*/ 81 w 182"/>
                <a:gd name="T15" fmla="*/ 12 h 23"/>
                <a:gd name="T16" fmla="*/ 92 w 182"/>
                <a:gd name="T17" fmla="*/ 12 h 23"/>
                <a:gd name="T18" fmla="*/ 103 w 182"/>
                <a:gd name="T19" fmla="*/ 14 h 23"/>
                <a:gd name="T20" fmla="*/ 115 w 182"/>
                <a:gd name="T21" fmla="*/ 16 h 23"/>
                <a:gd name="T22" fmla="*/ 126 w 182"/>
                <a:gd name="T23" fmla="*/ 16 h 23"/>
                <a:gd name="T24" fmla="*/ 137 w 182"/>
                <a:gd name="T25" fmla="*/ 18 h 23"/>
                <a:gd name="T26" fmla="*/ 150 w 182"/>
                <a:gd name="T27" fmla="*/ 20 h 23"/>
                <a:gd name="T28" fmla="*/ 160 w 182"/>
                <a:gd name="T29" fmla="*/ 20 h 23"/>
                <a:gd name="T30" fmla="*/ 171 w 182"/>
                <a:gd name="T31" fmla="*/ 21 h 23"/>
                <a:gd name="T32" fmla="*/ 182 w 182"/>
                <a:gd name="T33" fmla="*/ 23 h 23"/>
                <a:gd name="T34" fmla="*/ 182 w 182"/>
                <a:gd name="T35" fmla="*/ 18 h 23"/>
                <a:gd name="T36" fmla="*/ 171 w 182"/>
                <a:gd name="T37" fmla="*/ 18 h 23"/>
                <a:gd name="T38" fmla="*/ 160 w 182"/>
                <a:gd name="T39" fmla="*/ 16 h 23"/>
                <a:gd name="T40" fmla="*/ 150 w 182"/>
                <a:gd name="T41" fmla="*/ 14 h 23"/>
                <a:gd name="T42" fmla="*/ 137 w 182"/>
                <a:gd name="T43" fmla="*/ 14 h 23"/>
                <a:gd name="T44" fmla="*/ 126 w 182"/>
                <a:gd name="T45" fmla="*/ 12 h 23"/>
                <a:gd name="T46" fmla="*/ 115 w 182"/>
                <a:gd name="T47" fmla="*/ 11 h 23"/>
                <a:gd name="T48" fmla="*/ 103 w 182"/>
                <a:gd name="T49" fmla="*/ 11 h 23"/>
                <a:gd name="T50" fmla="*/ 92 w 182"/>
                <a:gd name="T51" fmla="*/ 9 h 23"/>
                <a:gd name="T52" fmla="*/ 81 w 182"/>
                <a:gd name="T53" fmla="*/ 7 h 23"/>
                <a:gd name="T54" fmla="*/ 68 w 182"/>
                <a:gd name="T55" fmla="*/ 7 h 23"/>
                <a:gd name="T56" fmla="*/ 57 w 182"/>
                <a:gd name="T57" fmla="*/ 5 h 23"/>
                <a:gd name="T58" fmla="*/ 47 w 182"/>
                <a:gd name="T59" fmla="*/ 3 h 23"/>
                <a:gd name="T60" fmla="*/ 34 w 182"/>
                <a:gd name="T61" fmla="*/ 2 h 23"/>
                <a:gd name="T62" fmla="*/ 23 w 182"/>
                <a:gd name="T63" fmla="*/ 2 h 23"/>
                <a:gd name="T64" fmla="*/ 12 w 182"/>
                <a:gd name="T65" fmla="*/ 0 h 23"/>
                <a:gd name="T66" fmla="*/ 0 w 182"/>
                <a:gd name="T67" fmla="*/ 0 h 23"/>
                <a:gd name="T68" fmla="*/ 0 w 182"/>
                <a:gd name="T69" fmla="*/ 3 h 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2"/>
                <a:gd name="T106" fmla="*/ 0 h 23"/>
                <a:gd name="T107" fmla="*/ 182 w 182"/>
                <a:gd name="T108" fmla="*/ 23 h 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2" h="23">
                  <a:moveTo>
                    <a:pt x="0" y="3"/>
                  </a:moveTo>
                  <a:lnTo>
                    <a:pt x="12" y="5"/>
                  </a:lnTo>
                  <a:lnTo>
                    <a:pt x="23" y="5"/>
                  </a:lnTo>
                  <a:lnTo>
                    <a:pt x="34" y="7"/>
                  </a:lnTo>
                  <a:lnTo>
                    <a:pt x="47" y="9"/>
                  </a:lnTo>
                  <a:lnTo>
                    <a:pt x="57" y="9"/>
                  </a:lnTo>
                  <a:lnTo>
                    <a:pt x="68" y="11"/>
                  </a:lnTo>
                  <a:lnTo>
                    <a:pt x="81" y="12"/>
                  </a:lnTo>
                  <a:lnTo>
                    <a:pt x="92" y="12"/>
                  </a:lnTo>
                  <a:lnTo>
                    <a:pt x="103" y="14"/>
                  </a:lnTo>
                  <a:lnTo>
                    <a:pt x="115" y="16"/>
                  </a:lnTo>
                  <a:lnTo>
                    <a:pt x="126" y="16"/>
                  </a:lnTo>
                  <a:lnTo>
                    <a:pt x="137" y="18"/>
                  </a:lnTo>
                  <a:lnTo>
                    <a:pt x="150" y="20"/>
                  </a:lnTo>
                  <a:lnTo>
                    <a:pt x="160" y="20"/>
                  </a:lnTo>
                  <a:lnTo>
                    <a:pt x="171" y="21"/>
                  </a:lnTo>
                  <a:lnTo>
                    <a:pt x="182" y="23"/>
                  </a:lnTo>
                  <a:lnTo>
                    <a:pt x="182" y="18"/>
                  </a:lnTo>
                  <a:lnTo>
                    <a:pt x="171" y="18"/>
                  </a:lnTo>
                  <a:lnTo>
                    <a:pt x="160" y="16"/>
                  </a:lnTo>
                  <a:lnTo>
                    <a:pt x="150" y="14"/>
                  </a:lnTo>
                  <a:lnTo>
                    <a:pt x="137" y="14"/>
                  </a:lnTo>
                  <a:lnTo>
                    <a:pt x="126" y="12"/>
                  </a:lnTo>
                  <a:lnTo>
                    <a:pt x="115" y="11"/>
                  </a:lnTo>
                  <a:lnTo>
                    <a:pt x="103" y="11"/>
                  </a:lnTo>
                  <a:lnTo>
                    <a:pt x="92" y="9"/>
                  </a:lnTo>
                  <a:lnTo>
                    <a:pt x="81" y="7"/>
                  </a:lnTo>
                  <a:lnTo>
                    <a:pt x="68" y="7"/>
                  </a:lnTo>
                  <a:lnTo>
                    <a:pt x="57" y="5"/>
                  </a:lnTo>
                  <a:lnTo>
                    <a:pt x="47" y="3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87" name="Freeform 241"/>
            <p:cNvSpPr>
              <a:spLocks/>
            </p:cNvSpPr>
            <p:nvPr/>
          </p:nvSpPr>
          <p:spPr bwMode="auto">
            <a:xfrm>
              <a:off x="2998" y="2522"/>
              <a:ext cx="179" cy="23"/>
            </a:xfrm>
            <a:custGeom>
              <a:avLst/>
              <a:gdLst>
                <a:gd name="T0" fmla="*/ 0 w 179"/>
                <a:gd name="T1" fmla="*/ 2 h 23"/>
                <a:gd name="T2" fmla="*/ 2 w 179"/>
                <a:gd name="T3" fmla="*/ 4 h 23"/>
                <a:gd name="T4" fmla="*/ 13 w 179"/>
                <a:gd name="T5" fmla="*/ 5 h 23"/>
                <a:gd name="T6" fmla="*/ 24 w 179"/>
                <a:gd name="T7" fmla="*/ 7 h 23"/>
                <a:gd name="T8" fmla="*/ 34 w 179"/>
                <a:gd name="T9" fmla="*/ 7 h 23"/>
                <a:gd name="T10" fmla="*/ 45 w 179"/>
                <a:gd name="T11" fmla="*/ 9 h 23"/>
                <a:gd name="T12" fmla="*/ 56 w 179"/>
                <a:gd name="T13" fmla="*/ 9 h 23"/>
                <a:gd name="T14" fmla="*/ 67 w 179"/>
                <a:gd name="T15" fmla="*/ 11 h 23"/>
                <a:gd name="T16" fmla="*/ 80 w 179"/>
                <a:gd name="T17" fmla="*/ 13 h 23"/>
                <a:gd name="T18" fmla="*/ 90 w 179"/>
                <a:gd name="T19" fmla="*/ 13 h 23"/>
                <a:gd name="T20" fmla="*/ 101 w 179"/>
                <a:gd name="T21" fmla="*/ 14 h 23"/>
                <a:gd name="T22" fmla="*/ 112 w 179"/>
                <a:gd name="T23" fmla="*/ 16 h 23"/>
                <a:gd name="T24" fmla="*/ 123 w 179"/>
                <a:gd name="T25" fmla="*/ 16 h 23"/>
                <a:gd name="T26" fmla="*/ 135 w 179"/>
                <a:gd name="T27" fmla="*/ 18 h 23"/>
                <a:gd name="T28" fmla="*/ 146 w 179"/>
                <a:gd name="T29" fmla="*/ 20 h 23"/>
                <a:gd name="T30" fmla="*/ 157 w 179"/>
                <a:gd name="T31" fmla="*/ 20 h 23"/>
                <a:gd name="T32" fmla="*/ 168 w 179"/>
                <a:gd name="T33" fmla="*/ 22 h 23"/>
                <a:gd name="T34" fmla="*/ 179 w 179"/>
                <a:gd name="T35" fmla="*/ 23 h 23"/>
                <a:gd name="T36" fmla="*/ 179 w 179"/>
                <a:gd name="T37" fmla="*/ 20 h 23"/>
                <a:gd name="T38" fmla="*/ 168 w 179"/>
                <a:gd name="T39" fmla="*/ 18 h 23"/>
                <a:gd name="T40" fmla="*/ 157 w 179"/>
                <a:gd name="T41" fmla="*/ 16 h 23"/>
                <a:gd name="T42" fmla="*/ 146 w 179"/>
                <a:gd name="T43" fmla="*/ 14 h 23"/>
                <a:gd name="T44" fmla="*/ 135 w 179"/>
                <a:gd name="T45" fmla="*/ 13 h 23"/>
                <a:gd name="T46" fmla="*/ 123 w 179"/>
                <a:gd name="T47" fmla="*/ 13 h 23"/>
                <a:gd name="T48" fmla="*/ 112 w 179"/>
                <a:gd name="T49" fmla="*/ 11 h 23"/>
                <a:gd name="T50" fmla="*/ 101 w 179"/>
                <a:gd name="T51" fmla="*/ 11 h 23"/>
                <a:gd name="T52" fmla="*/ 90 w 179"/>
                <a:gd name="T53" fmla="*/ 9 h 23"/>
                <a:gd name="T54" fmla="*/ 80 w 179"/>
                <a:gd name="T55" fmla="*/ 7 h 23"/>
                <a:gd name="T56" fmla="*/ 67 w 179"/>
                <a:gd name="T57" fmla="*/ 7 h 23"/>
                <a:gd name="T58" fmla="*/ 56 w 179"/>
                <a:gd name="T59" fmla="*/ 5 h 23"/>
                <a:gd name="T60" fmla="*/ 45 w 179"/>
                <a:gd name="T61" fmla="*/ 4 h 23"/>
                <a:gd name="T62" fmla="*/ 34 w 179"/>
                <a:gd name="T63" fmla="*/ 4 h 23"/>
                <a:gd name="T64" fmla="*/ 24 w 179"/>
                <a:gd name="T65" fmla="*/ 2 h 23"/>
                <a:gd name="T66" fmla="*/ 13 w 179"/>
                <a:gd name="T67" fmla="*/ 0 h 23"/>
                <a:gd name="T68" fmla="*/ 2 w 179"/>
                <a:gd name="T69" fmla="*/ 0 h 23"/>
                <a:gd name="T70" fmla="*/ 4 w 179"/>
                <a:gd name="T71" fmla="*/ 2 h 23"/>
                <a:gd name="T72" fmla="*/ 0 w 179"/>
                <a:gd name="T73" fmla="*/ 2 h 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"/>
                <a:gd name="T112" fmla="*/ 0 h 23"/>
                <a:gd name="T113" fmla="*/ 179 w 179"/>
                <a:gd name="T114" fmla="*/ 23 h 2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" h="23">
                  <a:moveTo>
                    <a:pt x="0" y="2"/>
                  </a:moveTo>
                  <a:lnTo>
                    <a:pt x="2" y="4"/>
                  </a:lnTo>
                  <a:lnTo>
                    <a:pt x="13" y="5"/>
                  </a:lnTo>
                  <a:lnTo>
                    <a:pt x="24" y="7"/>
                  </a:lnTo>
                  <a:lnTo>
                    <a:pt x="34" y="7"/>
                  </a:lnTo>
                  <a:lnTo>
                    <a:pt x="45" y="9"/>
                  </a:lnTo>
                  <a:lnTo>
                    <a:pt x="56" y="9"/>
                  </a:lnTo>
                  <a:lnTo>
                    <a:pt x="67" y="11"/>
                  </a:lnTo>
                  <a:lnTo>
                    <a:pt x="80" y="13"/>
                  </a:lnTo>
                  <a:lnTo>
                    <a:pt x="90" y="13"/>
                  </a:lnTo>
                  <a:lnTo>
                    <a:pt x="101" y="14"/>
                  </a:lnTo>
                  <a:lnTo>
                    <a:pt x="112" y="16"/>
                  </a:lnTo>
                  <a:lnTo>
                    <a:pt x="123" y="16"/>
                  </a:lnTo>
                  <a:lnTo>
                    <a:pt x="135" y="18"/>
                  </a:lnTo>
                  <a:lnTo>
                    <a:pt x="146" y="20"/>
                  </a:lnTo>
                  <a:lnTo>
                    <a:pt x="157" y="20"/>
                  </a:lnTo>
                  <a:lnTo>
                    <a:pt x="168" y="22"/>
                  </a:lnTo>
                  <a:lnTo>
                    <a:pt x="179" y="23"/>
                  </a:lnTo>
                  <a:lnTo>
                    <a:pt x="179" y="20"/>
                  </a:lnTo>
                  <a:lnTo>
                    <a:pt x="168" y="18"/>
                  </a:lnTo>
                  <a:lnTo>
                    <a:pt x="157" y="16"/>
                  </a:lnTo>
                  <a:lnTo>
                    <a:pt x="146" y="14"/>
                  </a:lnTo>
                  <a:lnTo>
                    <a:pt x="135" y="13"/>
                  </a:lnTo>
                  <a:lnTo>
                    <a:pt x="123" y="13"/>
                  </a:lnTo>
                  <a:lnTo>
                    <a:pt x="112" y="11"/>
                  </a:lnTo>
                  <a:lnTo>
                    <a:pt x="101" y="11"/>
                  </a:lnTo>
                  <a:lnTo>
                    <a:pt x="90" y="9"/>
                  </a:lnTo>
                  <a:lnTo>
                    <a:pt x="80" y="7"/>
                  </a:lnTo>
                  <a:lnTo>
                    <a:pt x="67" y="7"/>
                  </a:lnTo>
                  <a:lnTo>
                    <a:pt x="56" y="5"/>
                  </a:lnTo>
                  <a:lnTo>
                    <a:pt x="45" y="4"/>
                  </a:lnTo>
                  <a:lnTo>
                    <a:pt x="34" y="4"/>
                  </a:lnTo>
                  <a:lnTo>
                    <a:pt x="24" y="2"/>
                  </a:lnTo>
                  <a:lnTo>
                    <a:pt x="13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88" name="Freeform 242"/>
            <p:cNvSpPr>
              <a:spLocks/>
            </p:cNvSpPr>
            <p:nvPr/>
          </p:nvSpPr>
          <p:spPr bwMode="auto">
            <a:xfrm>
              <a:off x="2998" y="2524"/>
              <a:ext cx="4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4 w 4"/>
                <a:gd name="T5" fmla="*/ 0 h 1"/>
                <a:gd name="T6" fmla="*/ 0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"/>
                <a:gd name="T14" fmla="*/ 4 w 4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89" name="Freeform 243"/>
            <p:cNvSpPr>
              <a:spLocks/>
            </p:cNvSpPr>
            <p:nvPr/>
          </p:nvSpPr>
          <p:spPr bwMode="auto">
            <a:xfrm>
              <a:off x="2998" y="2233"/>
              <a:ext cx="4" cy="291"/>
            </a:xfrm>
            <a:custGeom>
              <a:avLst/>
              <a:gdLst>
                <a:gd name="T0" fmla="*/ 0 w 4"/>
                <a:gd name="T1" fmla="*/ 0 h 291"/>
                <a:gd name="T2" fmla="*/ 0 w 4"/>
                <a:gd name="T3" fmla="*/ 72 h 291"/>
                <a:gd name="T4" fmla="*/ 0 w 4"/>
                <a:gd name="T5" fmla="*/ 144 h 291"/>
                <a:gd name="T6" fmla="*/ 0 w 4"/>
                <a:gd name="T7" fmla="*/ 218 h 291"/>
                <a:gd name="T8" fmla="*/ 0 w 4"/>
                <a:gd name="T9" fmla="*/ 291 h 291"/>
                <a:gd name="T10" fmla="*/ 4 w 4"/>
                <a:gd name="T11" fmla="*/ 291 h 291"/>
                <a:gd name="T12" fmla="*/ 4 w 4"/>
                <a:gd name="T13" fmla="*/ 218 h 291"/>
                <a:gd name="T14" fmla="*/ 4 w 4"/>
                <a:gd name="T15" fmla="*/ 144 h 291"/>
                <a:gd name="T16" fmla="*/ 4 w 4"/>
                <a:gd name="T17" fmla="*/ 72 h 291"/>
                <a:gd name="T18" fmla="*/ 4 w 4"/>
                <a:gd name="T19" fmla="*/ 0 h 291"/>
                <a:gd name="T20" fmla="*/ 0 w 4"/>
                <a:gd name="T21" fmla="*/ 0 h 2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291"/>
                <a:gd name="T35" fmla="*/ 4 w 4"/>
                <a:gd name="T36" fmla="*/ 291 h 2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291">
                  <a:moveTo>
                    <a:pt x="0" y="0"/>
                  </a:moveTo>
                  <a:lnTo>
                    <a:pt x="0" y="72"/>
                  </a:lnTo>
                  <a:lnTo>
                    <a:pt x="0" y="144"/>
                  </a:lnTo>
                  <a:lnTo>
                    <a:pt x="0" y="218"/>
                  </a:lnTo>
                  <a:lnTo>
                    <a:pt x="0" y="291"/>
                  </a:lnTo>
                  <a:lnTo>
                    <a:pt x="4" y="291"/>
                  </a:lnTo>
                  <a:lnTo>
                    <a:pt x="4" y="218"/>
                  </a:lnTo>
                  <a:lnTo>
                    <a:pt x="4" y="144"/>
                  </a:lnTo>
                  <a:lnTo>
                    <a:pt x="4" y="7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90" name="Freeform 244"/>
            <p:cNvSpPr>
              <a:spLocks/>
            </p:cNvSpPr>
            <p:nvPr/>
          </p:nvSpPr>
          <p:spPr bwMode="auto">
            <a:xfrm>
              <a:off x="2998" y="1942"/>
              <a:ext cx="4" cy="291"/>
            </a:xfrm>
            <a:custGeom>
              <a:avLst/>
              <a:gdLst>
                <a:gd name="T0" fmla="*/ 0 w 4"/>
                <a:gd name="T1" fmla="*/ 0 h 291"/>
                <a:gd name="T2" fmla="*/ 0 w 4"/>
                <a:gd name="T3" fmla="*/ 73 h 291"/>
                <a:gd name="T4" fmla="*/ 0 w 4"/>
                <a:gd name="T5" fmla="*/ 145 h 291"/>
                <a:gd name="T6" fmla="*/ 0 w 4"/>
                <a:gd name="T7" fmla="*/ 219 h 291"/>
                <a:gd name="T8" fmla="*/ 0 w 4"/>
                <a:gd name="T9" fmla="*/ 291 h 291"/>
                <a:gd name="T10" fmla="*/ 4 w 4"/>
                <a:gd name="T11" fmla="*/ 291 h 291"/>
                <a:gd name="T12" fmla="*/ 4 w 4"/>
                <a:gd name="T13" fmla="*/ 219 h 291"/>
                <a:gd name="T14" fmla="*/ 4 w 4"/>
                <a:gd name="T15" fmla="*/ 145 h 291"/>
                <a:gd name="T16" fmla="*/ 4 w 4"/>
                <a:gd name="T17" fmla="*/ 73 h 291"/>
                <a:gd name="T18" fmla="*/ 4 w 4"/>
                <a:gd name="T19" fmla="*/ 0 h 291"/>
                <a:gd name="T20" fmla="*/ 0 w 4"/>
                <a:gd name="T21" fmla="*/ 0 h 2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291"/>
                <a:gd name="T35" fmla="*/ 4 w 4"/>
                <a:gd name="T36" fmla="*/ 291 h 2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291">
                  <a:moveTo>
                    <a:pt x="0" y="0"/>
                  </a:moveTo>
                  <a:lnTo>
                    <a:pt x="0" y="73"/>
                  </a:lnTo>
                  <a:lnTo>
                    <a:pt x="0" y="145"/>
                  </a:lnTo>
                  <a:lnTo>
                    <a:pt x="0" y="219"/>
                  </a:lnTo>
                  <a:lnTo>
                    <a:pt x="0" y="291"/>
                  </a:lnTo>
                  <a:lnTo>
                    <a:pt x="4" y="291"/>
                  </a:lnTo>
                  <a:lnTo>
                    <a:pt x="4" y="219"/>
                  </a:lnTo>
                  <a:lnTo>
                    <a:pt x="4" y="145"/>
                  </a:lnTo>
                  <a:lnTo>
                    <a:pt x="4" y="73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91" name="Freeform 245"/>
            <p:cNvSpPr>
              <a:spLocks/>
            </p:cNvSpPr>
            <p:nvPr/>
          </p:nvSpPr>
          <p:spPr bwMode="auto">
            <a:xfrm>
              <a:off x="2998" y="1654"/>
              <a:ext cx="4" cy="288"/>
            </a:xfrm>
            <a:custGeom>
              <a:avLst/>
              <a:gdLst>
                <a:gd name="T0" fmla="*/ 0 w 4"/>
                <a:gd name="T1" fmla="*/ 0 h 288"/>
                <a:gd name="T2" fmla="*/ 0 w 4"/>
                <a:gd name="T3" fmla="*/ 72 h 288"/>
                <a:gd name="T4" fmla="*/ 0 w 4"/>
                <a:gd name="T5" fmla="*/ 144 h 288"/>
                <a:gd name="T6" fmla="*/ 0 w 4"/>
                <a:gd name="T7" fmla="*/ 216 h 288"/>
                <a:gd name="T8" fmla="*/ 0 w 4"/>
                <a:gd name="T9" fmla="*/ 288 h 288"/>
                <a:gd name="T10" fmla="*/ 4 w 4"/>
                <a:gd name="T11" fmla="*/ 288 h 288"/>
                <a:gd name="T12" fmla="*/ 4 w 4"/>
                <a:gd name="T13" fmla="*/ 216 h 288"/>
                <a:gd name="T14" fmla="*/ 4 w 4"/>
                <a:gd name="T15" fmla="*/ 144 h 288"/>
                <a:gd name="T16" fmla="*/ 4 w 4"/>
                <a:gd name="T17" fmla="*/ 72 h 288"/>
                <a:gd name="T18" fmla="*/ 4 w 4"/>
                <a:gd name="T19" fmla="*/ 0 h 288"/>
                <a:gd name="T20" fmla="*/ 0 w 4"/>
                <a:gd name="T21" fmla="*/ 0 h 2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288"/>
                <a:gd name="T35" fmla="*/ 4 w 4"/>
                <a:gd name="T36" fmla="*/ 288 h 2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288">
                  <a:moveTo>
                    <a:pt x="0" y="0"/>
                  </a:moveTo>
                  <a:lnTo>
                    <a:pt x="0" y="72"/>
                  </a:lnTo>
                  <a:lnTo>
                    <a:pt x="0" y="144"/>
                  </a:lnTo>
                  <a:lnTo>
                    <a:pt x="0" y="216"/>
                  </a:lnTo>
                  <a:lnTo>
                    <a:pt x="0" y="288"/>
                  </a:lnTo>
                  <a:lnTo>
                    <a:pt x="4" y="288"/>
                  </a:lnTo>
                  <a:lnTo>
                    <a:pt x="4" y="216"/>
                  </a:lnTo>
                  <a:lnTo>
                    <a:pt x="4" y="144"/>
                  </a:lnTo>
                  <a:lnTo>
                    <a:pt x="4" y="7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92" name="Freeform 246"/>
            <p:cNvSpPr>
              <a:spLocks/>
            </p:cNvSpPr>
            <p:nvPr/>
          </p:nvSpPr>
          <p:spPr bwMode="auto">
            <a:xfrm>
              <a:off x="2998" y="1363"/>
              <a:ext cx="4" cy="291"/>
            </a:xfrm>
            <a:custGeom>
              <a:avLst/>
              <a:gdLst>
                <a:gd name="T0" fmla="*/ 0 w 4"/>
                <a:gd name="T1" fmla="*/ 0 h 291"/>
                <a:gd name="T2" fmla="*/ 0 w 4"/>
                <a:gd name="T3" fmla="*/ 72 h 291"/>
                <a:gd name="T4" fmla="*/ 0 w 4"/>
                <a:gd name="T5" fmla="*/ 144 h 291"/>
                <a:gd name="T6" fmla="*/ 0 w 4"/>
                <a:gd name="T7" fmla="*/ 217 h 291"/>
                <a:gd name="T8" fmla="*/ 0 w 4"/>
                <a:gd name="T9" fmla="*/ 291 h 291"/>
                <a:gd name="T10" fmla="*/ 4 w 4"/>
                <a:gd name="T11" fmla="*/ 291 h 291"/>
                <a:gd name="T12" fmla="*/ 4 w 4"/>
                <a:gd name="T13" fmla="*/ 217 h 291"/>
                <a:gd name="T14" fmla="*/ 4 w 4"/>
                <a:gd name="T15" fmla="*/ 144 h 291"/>
                <a:gd name="T16" fmla="*/ 4 w 4"/>
                <a:gd name="T17" fmla="*/ 72 h 291"/>
                <a:gd name="T18" fmla="*/ 4 w 4"/>
                <a:gd name="T19" fmla="*/ 0 h 291"/>
                <a:gd name="T20" fmla="*/ 0 w 4"/>
                <a:gd name="T21" fmla="*/ 0 h 2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291"/>
                <a:gd name="T35" fmla="*/ 4 w 4"/>
                <a:gd name="T36" fmla="*/ 291 h 2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291">
                  <a:moveTo>
                    <a:pt x="0" y="0"/>
                  </a:move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4" y="291"/>
                  </a:lnTo>
                  <a:lnTo>
                    <a:pt x="4" y="217"/>
                  </a:lnTo>
                  <a:lnTo>
                    <a:pt x="4" y="144"/>
                  </a:lnTo>
                  <a:lnTo>
                    <a:pt x="4" y="7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93" name="Freeform 247"/>
            <p:cNvSpPr>
              <a:spLocks/>
            </p:cNvSpPr>
            <p:nvPr/>
          </p:nvSpPr>
          <p:spPr bwMode="auto">
            <a:xfrm>
              <a:off x="2998" y="1359"/>
              <a:ext cx="4" cy="6"/>
            </a:xfrm>
            <a:custGeom>
              <a:avLst/>
              <a:gdLst>
                <a:gd name="T0" fmla="*/ 2 w 4"/>
                <a:gd name="T1" fmla="*/ 0 h 6"/>
                <a:gd name="T2" fmla="*/ 4 w 4"/>
                <a:gd name="T3" fmla="*/ 4 h 6"/>
                <a:gd name="T4" fmla="*/ 0 w 4"/>
                <a:gd name="T5" fmla="*/ 4 h 6"/>
                <a:gd name="T6" fmla="*/ 4 w 4"/>
                <a:gd name="T7" fmla="*/ 4 h 6"/>
                <a:gd name="T8" fmla="*/ 0 w 4"/>
                <a:gd name="T9" fmla="*/ 4 h 6"/>
                <a:gd name="T10" fmla="*/ 2 w 4"/>
                <a:gd name="T11" fmla="*/ 6 h 6"/>
                <a:gd name="T12" fmla="*/ 2 w 4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6"/>
                <a:gd name="T23" fmla="*/ 4 w 4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6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94" name="Freeform 248"/>
            <p:cNvSpPr>
              <a:spLocks/>
            </p:cNvSpPr>
            <p:nvPr/>
          </p:nvSpPr>
          <p:spPr bwMode="auto">
            <a:xfrm>
              <a:off x="3000" y="1359"/>
              <a:ext cx="179" cy="15"/>
            </a:xfrm>
            <a:custGeom>
              <a:avLst/>
              <a:gdLst>
                <a:gd name="T0" fmla="*/ 179 w 179"/>
                <a:gd name="T1" fmla="*/ 11 h 15"/>
                <a:gd name="T2" fmla="*/ 168 w 179"/>
                <a:gd name="T3" fmla="*/ 11 h 15"/>
                <a:gd name="T4" fmla="*/ 157 w 179"/>
                <a:gd name="T5" fmla="*/ 10 h 15"/>
                <a:gd name="T6" fmla="*/ 144 w 179"/>
                <a:gd name="T7" fmla="*/ 10 h 15"/>
                <a:gd name="T8" fmla="*/ 133 w 179"/>
                <a:gd name="T9" fmla="*/ 8 h 15"/>
                <a:gd name="T10" fmla="*/ 123 w 179"/>
                <a:gd name="T11" fmla="*/ 8 h 15"/>
                <a:gd name="T12" fmla="*/ 112 w 179"/>
                <a:gd name="T13" fmla="*/ 8 h 15"/>
                <a:gd name="T14" fmla="*/ 99 w 179"/>
                <a:gd name="T15" fmla="*/ 6 h 15"/>
                <a:gd name="T16" fmla="*/ 88 w 179"/>
                <a:gd name="T17" fmla="*/ 6 h 15"/>
                <a:gd name="T18" fmla="*/ 78 w 179"/>
                <a:gd name="T19" fmla="*/ 6 h 15"/>
                <a:gd name="T20" fmla="*/ 67 w 179"/>
                <a:gd name="T21" fmla="*/ 4 h 15"/>
                <a:gd name="T22" fmla="*/ 56 w 179"/>
                <a:gd name="T23" fmla="*/ 4 h 15"/>
                <a:gd name="T24" fmla="*/ 43 w 179"/>
                <a:gd name="T25" fmla="*/ 4 h 15"/>
                <a:gd name="T26" fmla="*/ 32 w 179"/>
                <a:gd name="T27" fmla="*/ 2 h 15"/>
                <a:gd name="T28" fmla="*/ 22 w 179"/>
                <a:gd name="T29" fmla="*/ 2 h 15"/>
                <a:gd name="T30" fmla="*/ 11 w 179"/>
                <a:gd name="T31" fmla="*/ 2 h 15"/>
                <a:gd name="T32" fmla="*/ 0 w 179"/>
                <a:gd name="T33" fmla="*/ 0 h 15"/>
                <a:gd name="T34" fmla="*/ 0 w 179"/>
                <a:gd name="T35" fmla="*/ 6 h 15"/>
                <a:gd name="T36" fmla="*/ 11 w 179"/>
                <a:gd name="T37" fmla="*/ 6 h 15"/>
                <a:gd name="T38" fmla="*/ 22 w 179"/>
                <a:gd name="T39" fmla="*/ 6 h 15"/>
                <a:gd name="T40" fmla="*/ 32 w 179"/>
                <a:gd name="T41" fmla="*/ 8 h 15"/>
                <a:gd name="T42" fmla="*/ 43 w 179"/>
                <a:gd name="T43" fmla="*/ 8 h 15"/>
                <a:gd name="T44" fmla="*/ 56 w 179"/>
                <a:gd name="T45" fmla="*/ 8 h 15"/>
                <a:gd name="T46" fmla="*/ 67 w 179"/>
                <a:gd name="T47" fmla="*/ 10 h 15"/>
                <a:gd name="T48" fmla="*/ 78 w 179"/>
                <a:gd name="T49" fmla="*/ 10 h 15"/>
                <a:gd name="T50" fmla="*/ 88 w 179"/>
                <a:gd name="T51" fmla="*/ 11 h 15"/>
                <a:gd name="T52" fmla="*/ 99 w 179"/>
                <a:gd name="T53" fmla="*/ 11 h 15"/>
                <a:gd name="T54" fmla="*/ 112 w 179"/>
                <a:gd name="T55" fmla="*/ 11 h 15"/>
                <a:gd name="T56" fmla="*/ 123 w 179"/>
                <a:gd name="T57" fmla="*/ 13 h 15"/>
                <a:gd name="T58" fmla="*/ 133 w 179"/>
                <a:gd name="T59" fmla="*/ 13 h 15"/>
                <a:gd name="T60" fmla="*/ 144 w 179"/>
                <a:gd name="T61" fmla="*/ 13 h 15"/>
                <a:gd name="T62" fmla="*/ 157 w 179"/>
                <a:gd name="T63" fmla="*/ 15 h 15"/>
                <a:gd name="T64" fmla="*/ 168 w 179"/>
                <a:gd name="T65" fmla="*/ 15 h 15"/>
                <a:gd name="T66" fmla="*/ 179 w 179"/>
                <a:gd name="T67" fmla="*/ 15 h 15"/>
                <a:gd name="T68" fmla="*/ 179 w 179"/>
                <a:gd name="T69" fmla="*/ 11 h 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9"/>
                <a:gd name="T106" fmla="*/ 0 h 15"/>
                <a:gd name="T107" fmla="*/ 179 w 179"/>
                <a:gd name="T108" fmla="*/ 15 h 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9" h="15">
                  <a:moveTo>
                    <a:pt x="179" y="11"/>
                  </a:moveTo>
                  <a:lnTo>
                    <a:pt x="168" y="11"/>
                  </a:lnTo>
                  <a:lnTo>
                    <a:pt x="157" y="10"/>
                  </a:lnTo>
                  <a:lnTo>
                    <a:pt x="144" y="10"/>
                  </a:lnTo>
                  <a:lnTo>
                    <a:pt x="133" y="8"/>
                  </a:lnTo>
                  <a:lnTo>
                    <a:pt x="123" y="8"/>
                  </a:lnTo>
                  <a:lnTo>
                    <a:pt x="112" y="8"/>
                  </a:lnTo>
                  <a:lnTo>
                    <a:pt x="99" y="6"/>
                  </a:lnTo>
                  <a:lnTo>
                    <a:pt x="88" y="6"/>
                  </a:lnTo>
                  <a:lnTo>
                    <a:pt x="78" y="6"/>
                  </a:lnTo>
                  <a:lnTo>
                    <a:pt x="67" y="4"/>
                  </a:lnTo>
                  <a:lnTo>
                    <a:pt x="56" y="4"/>
                  </a:lnTo>
                  <a:lnTo>
                    <a:pt x="43" y="4"/>
                  </a:lnTo>
                  <a:lnTo>
                    <a:pt x="32" y="2"/>
                  </a:lnTo>
                  <a:lnTo>
                    <a:pt x="22" y="2"/>
                  </a:lnTo>
                  <a:lnTo>
                    <a:pt x="11" y="2"/>
                  </a:lnTo>
                  <a:lnTo>
                    <a:pt x="0" y="0"/>
                  </a:lnTo>
                  <a:lnTo>
                    <a:pt x="0" y="6"/>
                  </a:lnTo>
                  <a:lnTo>
                    <a:pt x="11" y="6"/>
                  </a:lnTo>
                  <a:lnTo>
                    <a:pt x="22" y="6"/>
                  </a:lnTo>
                  <a:lnTo>
                    <a:pt x="32" y="8"/>
                  </a:lnTo>
                  <a:lnTo>
                    <a:pt x="43" y="8"/>
                  </a:lnTo>
                  <a:lnTo>
                    <a:pt x="56" y="8"/>
                  </a:lnTo>
                  <a:lnTo>
                    <a:pt x="67" y="10"/>
                  </a:lnTo>
                  <a:lnTo>
                    <a:pt x="78" y="10"/>
                  </a:lnTo>
                  <a:lnTo>
                    <a:pt x="88" y="11"/>
                  </a:lnTo>
                  <a:lnTo>
                    <a:pt x="99" y="11"/>
                  </a:lnTo>
                  <a:lnTo>
                    <a:pt x="112" y="11"/>
                  </a:lnTo>
                  <a:lnTo>
                    <a:pt x="123" y="13"/>
                  </a:lnTo>
                  <a:lnTo>
                    <a:pt x="133" y="13"/>
                  </a:lnTo>
                  <a:lnTo>
                    <a:pt x="144" y="13"/>
                  </a:lnTo>
                  <a:lnTo>
                    <a:pt x="157" y="15"/>
                  </a:lnTo>
                  <a:lnTo>
                    <a:pt x="168" y="15"/>
                  </a:lnTo>
                  <a:lnTo>
                    <a:pt x="179" y="15"/>
                  </a:lnTo>
                  <a:lnTo>
                    <a:pt x="179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95" name="Freeform 249"/>
            <p:cNvSpPr>
              <a:spLocks/>
            </p:cNvSpPr>
            <p:nvPr/>
          </p:nvSpPr>
          <p:spPr bwMode="auto">
            <a:xfrm>
              <a:off x="3179" y="1370"/>
              <a:ext cx="182" cy="13"/>
            </a:xfrm>
            <a:custGeom>
              <a:avLst/>
              <a:gdLst>
                <a:gd name="T0" fmla="*/ 182 w 182"/>
                <a:gd name="T1" fmla="*/ 9 h 13"/>
                <a:gd name="T2" fmla="*/ 169 w 182"/>
                <a:gd name="T3" fmla="*/ 9 h 13"/>
                <a:gd name="T4" fmla="*/ 158 w 182"/>
                <a:gd name="T5" fmla="*/ 8 h 13"/>
                <a:gd name="T6" fmla="*/ 148 w 182"/>
                <a:gd name="T7" fmla="*/ 8 h 13"/>
                <a:gd name="T8" fmla="*/ 137 w 182"/>
                <a:gd name="T9" fmla="*/ 8 h 13"/>
                <a:gd name="T10" fmla="*/ 124 w 182"/>
                <a:gd name="T11" fmla="*/ 6 h 13"/>
                <a:gd name="T12" fmla="*/ 113 w 182"/>
                <a:gd name="T13" fmla="*/ 6 h 13"/>
                <a:gd name="T14" fmla="*/ 102 w 182"/>
                <a:gd name="T15" fmla="*/ 6 h 13"/>
                <a:gd name="T16" fmla="*/ 90 w 182"/>
                <a:gd name="T17" fmla="*/ 4 h 13"/>
                <a:gd name="T18" fmla="*/ 79 w 182"/>
                <a:gd name="T19" fmla="*/ 4 h 13"/>
                <a:gd name="T20" fmla="*/ 68 w 182"/>
                <a:gd name="T21" fmla="*/ 4 h 13"/>
                <a:gd name="T22" fmla="*/ 55 w 182"/>
                <a:gd name="T23" fmla="*/ 2 h 13"/>
                <a:gd name="T24" fmla="*/ 45 w 182"/>
                <a:gd name="T25" fmla="*/ 2 h 13"/>
                <a:gd name="T26" fmla="*/ 34 w 182"/>
                <a:gd name="T27" fmla="*/ 2 h 13"/>
                <a:gd name="T28" fmla="*/ 23 w 182"/>
                <a:gd name="T29" fmla="*/ 0 h 13"/>
                <a:gd name="T30" fmla="*/ 10 w 182"/>
                <a:gd name="T31" fmla="*/ 0 h 13"/>
                <a:gd name="T32" fmla="*/ 0 w 182"/>
                <a:gd name="T33" fmla="*/ 0 h 13"/>
                <a:gd name="T34" fmla="*/ 0 w 182"/>
                <a:gd name="T35" fmla="*/ 4 h 13"/>
                <a:gd name="T36" fmla="*/ 10 w 182"/>
                <a:gd name="T37" fmla="*/ 6 h 13"/>
                <a:gd name="T38" fmla="*/ 23 w 182"/>
                <a:gd name="T39" fmla="*/ 6 h 13"/>
                <a:gd name="T40" fmla="*/ 34 w 182"/>
                <a:gd name="T41" fmla="*/ 6 h 13"/>
                <a:gd name="T42" fmla="*/ 45 w 182"/>
                <a:gd name="T43" fmla="*/ 8 h 13"/>
                <a:gd name="T44" fmla="*/ 55 w 182"/>
                <a:gd name="T45" fmla="*/ 8 h 13"/>
                <a:gd name="T46" fmla="*/ 68 w 182"/>
                <a:gd name="T47" fmla="*/ 8 h 13"/>
                <a:gd name="T48" fmla="*/ 79 w 182"/>
                <a:gd name="T49" fmla="*/ 9 h 13"/>
                <a:gd name="T50" fmla="*/ 90 w 182"/>
                <a:gd name="T51" fmla="*/ 9 h 13"/>
                <a:gd name="T52" fmla="*/ 102 w 182"/>
                <a:gd name="T53" fmla="*/ 9 h 13"/>
                <a:gd name="T54" fmla="*/ 113 w 182"/>
                <a:gd name="T55" fmla="*/ 11 h 13"/>
                <a:gd name="T56" fmla="*/ 124 w 182"/>
                <a:gd name="T57" fmla="*/ 11 h 13"/>
                <a:gd name="T58" fmla="*/ 137 w 182"/>
                <a:gd name="T59" fmla="*/ 11 h 13"/>
                <a:gd name="T60" fmla="*/ 148 w 182"/>
                <a:gd name="T61" fmla="*/ 11 h 13"/>
                <a:gd name="T62" fmla="*/ 158 w 182"/>
                <a:gd name="T63" fmla="*/ 13 h 13"/>
                <a:gd name="T64" fmla="*/ 169 w 182"/>
                <a:gd name="T65" fmla="*/ 13 h 13"/>
                <a:gd name="T66" fmla="*/ 182 w 182"/>
                <a:gd name="T67" fmla="*/ 13 h 13"/>
                <a:gd name="T68" fmla="*/ 182 w 182"/>
                <a:gd name="T69" fmla="*/ 9 h 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2"/>
                <a:gd name="T106" fmla="*/ 0 h 13"/>
                <a:gd name="T107" fmla="*/ 182 w 182"/>
                <a:gd name="T108" fmla="*/ 13 h 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2" h="13">
                  <a:moveTo>
                    <a:pt x="182" y="9"/>
                  </a:moveTo>
                  <a:lnTo>
                    <a:pt x="169" y="9"/>
                  </a:lnTo>
                  <a:lnTo>
                    <a:pt x="158" y="8"/>
                  </a:lnTo>
                  <a:lnTo>
                    <a:pt x="148" y="8"/>
                  </a:lnTo>
                  <a:lnTo>
                    <a:pt x="137" y="8"/>
                  </a:lnTo>
                  <a:lnTo>
                    <a:pt x="124" y="6"/>
                  </a:lnTo>
                  <a:lnTo>
                    <a:pt x="113" y="6"/>
                  </a:lnTo>
                  <a:lnTo>
                    <a:pt x="102" y="6"/>
                  </a:lnTo>
                  <a:lnTo>
                    <a:pt x="90" y="4"/>
                  </a:lnTo>
                  <a:lnTo>
                    <a:pt x="79" y="4"/>
                  </a:lnTo>
                  <a:lnTo>
                    <a:pt x="68" y="4"/>
                  </a:lnTo>
                  <a:lnTo>
                    <a:pt x="55" y="2"/>
                  </a:lnTo>
                  <a:lnTo>
                    <a:pt x="45" y="2"/>
                  </a:lnTo>
                  <a:lnTo>
                    <a:pt x="34" y="2"/>
                  </a:lnTo>
                  <a:lnTo>
                    <a:pt x="23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0" y="6"/>
                  </a:lnTo>
                  <a:lnTo>
                    <a:pt x="23" y="6"/>
                  </a:lnTo>
                  <a:lnTo>
                    <a:pt x="34" y="6"/>
                  </a:lnTo>
                  <a:lnTo>
                    <a:pt x="45" y="8"/>
                  </a:lnTo>
                  <a:lnTo>
                    <a:pt x="55" y="8"/>
                  </a:lnTo>
                  <a:lnTo>
                    <a:pt x="68" y="8"/>
                  </a:lnTo>
                  <a:lnTo>
                    <a:pt x="79" y="9"/>
                  </a:lnTo>
                  <a:lnTo>
                    <a:pt x="90" y="9"/>
                  </a:lnTo>
                  <a:lnTo>
                    <a:pt x="102" y="9"/>
                  </a:lnTo>
                  <a:lnTo>
                    <a:pt x="113" y="11"/>
                  </a:lnTo>
                  <a:lnTo>
                    <a:pt x="124" y="11"/>
                  </a:lnTo>
                  <a:lnTo>
                    <a:pt x="137" y="11"/>
                  </a:lnTo>
                  <a:lnTo>
                    <a:pt x="148" y="11"/>
                  </a:lnTo>
                  <a:lnTo>
                    <a:pt x="158" y="13"/>
                  </a:lnTo>
                  <a:lnTo>
                    <a:pt x="169" y="13"/>
                  </a:lnTo>
                  <a:lnTo>
                    <a:pt x="182" y="13"/>
                  </a:lnTo>
                  <a:lnTo>
                    <a:pt x="18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96" name="Freeform 250"/>
            <p:cNvSpPr>
              <a:spLocks/>
            </p:cNvSpPr>
            <p:nvPr/>
          </p:nvSpPr>
          <p:spPr bwMode="auto">
            <a:xfrm>
              <a:off x="3361" y="1379"/>
              <a:ext cx="184" cy="13"/>
            </a:xfrm>
            <a:custGeom>
              <a:avLst/>
              <a:gdLst>
                <a:gd name="T0" fmla="*/ 184 w 184"/>
                <a:gd name="T1" fmla="*/ 9 h 13"/>
                <a:gd name="T2" fmla="*/ 173 w 184"/>
                <a:gd name="T3" fmla="*/ 9 h 13"/>
                <a:gd name="T4" fmla="*/ 162 w 184"/>
                <a:gd name="T5" fmla="*/ 8 h 13"/>
                <a:gd name="T6" fmla="*/ 150 w 184"/>
                <a:gd name="T7" fmla="*/ 8 h 13"/>
                <a:gd name="T8" fmla="*/ 137 w 184"/>
                <a:gd name="T9" fmla="*/ 8 h 13"/>
                <a:gd name="T10" fmla="*/ 126 w 184"/>
                <a:gd name="T11" fmla="*/ 6 h 13"/>
                <a:gd name="T12" fmla="*/ 115 w 184"/>
                <a:gd name="T13" fmla="*/ 6 h 13"/>
                <a:gd name="T14" fmla="*/ 103 w 184"/>
                <a:gd name="T15" fmla="*/ 4 h 13"/>
                <a:gd name="T16" fmla="*/ 92 w 184"/>
                <a:gd name="T17" fmla="*/ 4 h 13"/>
                <a:gd name="T18" fmla="*/ 79 w 184"/>
                <a:gd name="T19" fmla="*/ 4 h 13"/>
                <a:gd name="T20" fmla="*/ 68 w 184"/>
                <a:gd name="T21" fmla="*/ 4 h 13"/>
                <a:gd name="T22" fmla="*/ 58 w 184"/>
                <a:gd name="T23" fmla="*/ 2 h 13"/>
                <a:gd name="T24" fmla="*/ 45 w 184"/>
                <a:gd name="T25" fmla="*/ 2 h 13"/>
                <a:gd name="T26" fmla="*/ 34 w 184"/>
                <a:gd name="T27" fmla="*/ 2 h 13"/>
                <a:gd name="T28" fmla="*/ 21 w 184"/>
                <a:gd name="T29" fmla="*/ 2 h 13"/>
                <a:gd name="T30" fmla="*/ 11 w 184"/>
                <a:gd name="T31" fmla="*/ 0 h 13"/>
                <a:gd name="T32" fmla="*/ 0 w 184"/>
                <a:gd name="T33" fmla="*/ 0 h 13"/>
                <a:gd name="T34" fmla="*/ 0 w 184"/>
                <a:gd name="T35" fmla="*/ 4 h 13"/>
                <a:gd name="T36" fmla="*/ 11 w 184"/>
                <a:gd name="T37" fmla="*/ 4 h 13"/>
                <a:gd name="T38" fmla="*/ 21 w 184"/>
                <a:gd name="T39" fmla="*/ 6 h 13"/>
                <a:gd name="T40" fmla="*/ 34 w 184"/>
                <a:gd name="T41" fmla="*/ 6 h 13"/>
                <a:gd name="T42" fmla="*/ 45 w 184"/>
                <a:gd name="T43" fmla="*/ 8 h 13"/>
                <a:gd name="T44" fmla="*/ 58 w 184"/>
                <a:gd name="T45" fmla="*/ 8 h 13"/>
                <a:gd name="T46" fmla="*/ 68 w 184"/>
                <a:gd name="T47" fmla="*/ 8 h 13"/>
                <a:gd name="T48" fmla="*/ 79 w 184"/>
                <a:gd name="T49" fmla="*/ 8 h 13"/>
                <a:gd name="T50" fmla="*/ 92 w 184"/>
                <a:gd name="T51" fmla="*/ 9 h 13"/>
                <a:gd name="T52" fmla="*/ 103 w 184"/>
                <a:gd name="T53" fmla="*/ 9 h 13"/>
                <a:gd name="T54" fmla="*/ 115 w 184"/>
                <a:gd name="T55" fmla="*/ 9 h 13"/>
                <a:gd name="T56" fmla="*/ 126 w 184"/>
                <a:gd name="T57" fmla="*/ 11 h 13"/>
                <a:gd name="T58" fmla="*/ 137 w 184"/>
                <a:gd name="T59" fmla="*/ 11 h 13"/>
                <a:gd name="T60" fmla="*/ 150 w 184"/>
                <a:gd name="T61" fmla="*/ 11 h 13"/>
                <a:gd name="T62" fmla="*/ 162 w 184"/>
                <a:gd name="T63" fmla="*/ 13 h 13"/>
                <a:gd name="T64" fmla="*/ 173 w 184"/>
                <a:gd name="T65" fmla="*/ 13 h 13"/>
                <a:gd name="T66" fmla="*/ 184 w 184"/>
                <a:gd name="T67" fmla="*/ 13 h 13"/>
                <a:gd name="T68" fmla="*/ 184 w 184"/>
                <a:gd name="T69" fmla="*/ 9 h 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4"/>
                <a:gd name="T106" fmla="*/ 0 h 13"/>
                <a:gd name="T107" fmla="*/ 184 w 184"/>
                <a:gd name="T108" fmla="*/ 13 h 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4" h="13">
                  <a:moveTo>
                    <a:pt x="184" y="9"/>
                  </a:moveTo>
                  <a:lnTo>
                    <a:pt x="173" y="9"/>
                  </a:lnTo>
                  <a:lnTo>
                    <a:pt x="162" y="8"/>
                  </a:lnTo>
                  <a:lnTo>
                    <a:pt x="150" y="8"/>
                  </a:lnTo>
                  <a:lnTo>
                    <a:pt x="137" y="8"/>
                  </a:lnTo>
                  <a:lnTo>
                    <a:pt x="126" y="6"/>
                  </a:lnTo>
                  <a:lnTo>
                    <a:pt x="115" y="6"/>
                  </a:lnTo>
                  <a:lnTo>
                    <a:pt x="103" y="4"/>
                  </a:lnTo>
                  <a:lnTo>
                    <a:pt x="92" y="4"/>
                  </a:lnTo>
                  <a:lnTo>
                    <a:pt x="79" y="4"/>
                  </a:lnTo>
                  <a:lnTo>
                    <a:pt x="68" y="4"/>
                  </a:lnTo>
                  <a:lnTo>
                    <a:pt x="58" y="2"/>
                  </a:lnTo>
                  <a:lnTo>
                    <a:pt x="45" y="2"/>
                  </a:lnTo>
                  <a:lnTo>
                    <a:pt x="34" y="2"/>
                  </a:lnTo>
                  <a:lnTo>
                    <a:pt x="21" y="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4" y="6"/>
                  </a:lnTo>
                  <a:lnTo>
                    <a:pt x="45" y="8"/>
                  </a:lnTo>
                  <a:lnTo>
                    <a:pt x="58" y="8"/>
                  </a:lnTo>
                  <a:lnTo>
                    <a:pt x="68" y="8"/>
                  </a:lnTo>
                  <a:lnTo>
                    <a:pt x="79" y="8"/>
                  </a:lnTo>
                  <a:lnTo>
                    <a:pt x="92" y="9"/>
                  </a:lnTo>
                  <a:lnTo>
                    <a:pt x="103" y="9"/>
                  </a:lnTo>
                  <a:lnTo>
                    <a:pt x="115" y="9"/>
                  </a:lnTo>
                  <a:lnTo>
                    <a:pt x="126" y="11"/>
                  </a:lnTo>
                  <a:lnTo>
                    <a:pt x="137" y="11"/>
                  </a:lnTo>
                  <a:lnTo>
                    <a:pt x="150" y="11"/>
                  </a:lnTo>
                  <a:lnTo>
                    <a:pt x="162" y="13"/>
                  </a:lnTo>
                  <a:lnTo>
                    <a:pt x="173" y="13"/>
                  </a:lnTo>
                  <a:lnTo>
                    <a:pt x="184" y="13"/>
                  </a:lnTo>
                  <a:lnTo>
                    <a:pt x="18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97" name="Freeform 251"/>
            <p:cNvSpPr>
              <a:spLocks/>
            </p:cNvSpPr>
            <p:nvPr/>
          </p:nvSpPr>
          <p:spPr bwMode="auto">
            <a:xfrm>
              <a:off x="3545" y="1388"/>
              <a:ext cx="189" cy="13"/>
            </a:xfrm>
            <a:custGeom>
              <a:avLst/>
              <a:gdLst>
                <a:gd name="T0" fmla="*/ 189 w 189"/>
                <a:gd name="T1" fmla="*/ 9 h 13"/>
                <a:gd name="T2" fmla="*/ 177 w 189"/>
                <a:gd name="T3" fmla="*/ 8 h 13"/>
                <a:gd name="T4" fmla="*/ 166 w 189"/>
                <a:gd name="T5" fmla="*/ 8 h 13"/>
                <a:gd name="T6" fmla="*/ 153 w 189"/>
                <a:gd name="T7" fmla="*/ 8 h 13"/>
                <a:gd name="T8" fmla="*/ 142 w 189"/>
                <a:gd name="T9" fmla="*/ 8 h 13"/>
                <a:gd name="T10" fmla="*/ 130 w 189"/>
                <a:gd name="T11" fmla="*/ 6 h 13"/>
                <a:gd name="T12" fmla="*/ 117 w 189"/>
                <a:gd name="T13" fmla="*/ 6 h 13"/>
                <a:gd name="T14" fmla="*/ 106 w 189"/>
                <a:gd name="T15" fmla="*/ 6 h 13"/>
                <a:gd name="T16" fmla="*/ 94 w 189"/>
                <a:gd name="T17" fmla="*/ 4 h 13"/>
                <a:gd name="T18" fmla="*/ 83 w 189"/>
                <a:gd name="T19" fmla="*/ 4 h 13"/>
                <a:gd name="T20" fmla="*/ 70 w 189"/>
                <a:gd name="T21" fmla="*/ 4 h 13"/>
                <a:gd name="T22" fmla="*/ 59 w 189"/>
                <a:gd name="T23" fmla="*/ 2 h 13"/>
                <a:gd name="T24" fmla="*/ 47 w 189"/>
                <a:gd name="T25" fmla="*/ 2 h 13"/>
                <a:gd name="T26" fmla="*/ 36 w 189"/>
                <a:gd name="T27" fmla="*/ 2 h 13"/>
                <a:gd name="T28" fmla="*/ 23 w 189"/>
                <a:gd name="T29" fmla="*/ 0 h 13"/>
                <a:gd name="T30" fmla="*/ 12 w 189"/>
                <a:gd name="T31" fmla="*/ 0 h 13"/>
                <a:gd name="T32" fmla="*/ 0 w 189"/>
                <a:gd name="T33" fmla="*/ 0 h 13"/>
                <a:gd name="T34" fmla="*/ 0 w 189"/>
                <a:gd name="T35" fmla="*/ 4 h 13"/>
                <a:gd name="T36" fmla="*/ 12 w 189"/>
                <a:gd name="T37" fmla="*/ 6 h 13"/>
                <a:gd name="T38" fmla="*/ 23 w 189"/>
                <a:gd name="T39" fmla="*/ 6 h 13"/>
                <a:gd name="T40" fmla="*/ 36 w 189"/>
                <a:gd name="T41" fmla="*/ 6 h 13"/>
                <a:gd name="T42" fmla="*/ 47 w 189"/>
                <a:gd name="T43" fmla="*/ 8 h 13"/>
                <a:gd name="T44" fmla="*/ 59 w 189"/>
                <a:gd name="T45" fmla="*/ 8 h 13"/>
                <a:gd name="T46" fmla="*/ 70 w 189"/>
                <a:gd name="T47" fmla="*/ 8 h 13"/>
                <a:gd name="T48" fmla="*/ 83 w 189"/>
                <a:gd name="T49" fmla="*/ 9 h 13"/>
                <a:gd name="T50" fmla="*/ 94 w 189"/>
                <a:gd name="T51" fmla="*/ 9 h 13"/>
                <a:gd name="T52" fmla="*/ 106 w 189"/>
                <a:gd name="T53" fmla="*/ 9 h 13"/>
                <a:gd name="T54" fmla="*/ 117 w 189"/>
                <a:gd name="T55" fmla="*/ 9 h 13"/>
                <a:gd name="T56" fmla="*/ 130 w 189"/>
                <a:gd name="T57" fmla="*/ 11 h 13"/>
                <a:gd name="T58" fmla="*/ 142 w 189"/>
                <a:gd name="T59" fmla="*/ 11 h 13"/>
                <a:gd name="T60" fmla="*/ 153 w 189"/>
                <a:gd name="T61" fmla="*/ 11 h 13"/>
                <a:gd name="T62" fmla="*/ 166 w 189"/>
                <a:gd name="T63" fmla="*/ 13 h 13"/>
                <a:gd name="T64" fmla="*/ 177 w 189"/>
                <a:gd name="T65" fmla="*/ 13 h 13"/>
                <a:gd name="T66" fmla="*/ 189 w 189"/>
                <a:gd name="T67" fmla="*/ 13 h 13"/>
                <a:gd name="T68" fmla="*/ 189 w 189"/>
                <a:gd name="T69" fmla="*/ 9 h 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9"/>
                <a:gd name="T106" fmla="*/ 0 h 13"/>
                <a:gd name="T107" fmla="*/ 189 w 189"/>
                <a:gd name="T108" fmla="*/ 13 h 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9" h="13">
                  <a:moveTo>
                    <a:pt x="189" y="9"/>
                  </a:moveTo>
                  <a:lnTo>
                    <a:pt x="177" y="8"/>
                  </a:lnTo>
                  <a:lnTo>
                    <a:pt x="166" y="8"/>
                  </a:lnTo>
                  <a:lnTo>
                    <a:pt x="153" y="8"/>
                  </a:lnTo>
                  <a:lnTo>
                    <a:pt x="142" y="8"/>
                  </a:lnTo>
                  <a:lnTo>
                    <a:pt x="130" y="6"/>
                  </a:lnTo>
                  <a:lnTo>
                    <a:pt x="117" y="6"/>
                  </a:lnTo>
                  <a:lnTo>
                    <a:pt x="106" y="6"/>
                  </a:lnTo>
                  <a:lnTo>
                    <a:pt x="94" y="4"/>
                  </a:lnTo>
                  <a:lnTo>
                    <a:pt x="83" y="4"/>
                  </a:lnTo>
                  <a:lnTo>
                    <a:pt x="70" y="4"/>
                  </a:lnTo>
                  <a:lnTo>
                    <a:pt x="59" y="2"/>
                  </a:lnTo>
                  <a:lnTo>
                    <a:pt x="47" y="2"/>
                  </a:lnTo>
                  <a:lnTo>
                    <a:pt x="36" y="2"/>
                  </a:lnTo>
                  <a:lnTo>
                    <a:pt x="23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2" y="6"/>
                  </a:lnTo>
                  <a:lnTo>
                    <a:pt x="23" y="6"/>
                  </a:lnTo>
                  <a:lnTo>
                    <a:pt x="36" y="6"/>
                  </a:lnTo>
                  <a:lnTo>
                    <a:pt x="47" y="8"/>
                  </a:lnTo>
                  <a:lnTo>
                    <a:pt x="59" y="8"/>
                  </a:lnTo>
                  <a:lnTo>
                    <a:pt x="70" y="8"/>
                  </a:lnTo>
                  <a:lnTo>
                    <a:pt x="83" y="9"/>
                  </a:lnTo>
                  <a:lnTo>
                    <a:pt x="94" y="9"/>
                  </a:lnTo>
                  <a:lnTo>
                    <a:pt x="106" y="9"/>
                  </a:lnTo>
                  <a:lnTo>
                    <a:pt x="117" y="9"/>
                  </a:lnTo>
                  <a:lnTo>
                    <a:pt x="130" y="11"/>
                  </a:lnTo>
                  <a:lnTo>
                    <a:pt x="142" y="11"/>
                  </a:lnTo>
                  <a:lnTo>
                    <a:pt x="153" y="11"/>
                  </a:lnTo>
                  <a:lnTo>
                    <a:pt x="166" y="13"/>
                  </a:lnTo>
                  <a:lnTo>
                    <a:pt x="177" y="13"/>
                  </a:lnTo>
                  <a:lnTo>
                    <a:pt x="189" y="13"/>
                  </a:lnTo>
                  <a:lnTo>
                    <a:pt x="18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98" name="Freeform 252"/>
            <p:cNvSpPr>
              <a:spLocks/>
            </p:cNvSpPr>
            <p:nvPr/>
          </p:nvSpPr>
          <p:spPr bwMode="auto">
            <a:xfrm>
              <a:off x="3733" y="1397"/>
              <a:ext cx="3" cy="4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0 h 4"/>
                <a:gd name="T4" fmla="*/ 1 w 3"/>
                <a:gd name="T5" fmla="*/ 4 h 4"/>
                <a:gd name="T6" fmla="*/ 0 w 3"/>
                <a:gd name="T7" fmla="*/ 2 h 4"/>
                <a:gd name="T8" fmla="*/ 3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3" y="2"/>
                  </a:moveTo>
                  <a:lnTo>
                    <a:pt x="1" y="0"/>
                  </a:lnTo>
                  <a:lnTo>
                    <a:pt x="1" y="4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99" name="Freeform 253"/>
            <p:cNvSpPr>
              <a:spLocks/>
            </p:cNvSpPr>
            <p:nvPr/>
          </p:nvSpPr>
          <p:spPr bwMode="auto">
            <a:xfrm>
              <a:off x="3659" y="1518"/>
              <a:ext cx="39" cy="38"/>
            </a:xfrm>
            <a:custGeom>
              <a:avLst/>
              <a:gdLst>
                <a:gd name="T0" fmla="*/ 39 w 39"/>
                <a:gd name="T1" fmla="*/ 20 h 38"/>
                <a:gd name="T2" fmla="*/ 39 w 39"/>
                <a:gd name="T3" fmla="*/ 24 h 38"/>
                <a:gd name="T4" fmla="*/ 37 w 39"/>
                <a:gd name="T5" fmla="*/ 27 h 38"/>
                <a:gd name="T6" fmla="*/ 36 w 39"/>
                <a:gd name="T7" fmla="*/ 31 h 38"/>
                <a:gd name="T8" fmla="*/ 34 w 39"/>
                <a:gd name="T9" fmla="*/ 33 h 38"/>
                <a:gd name="T10" fmla="*/ 30 w 39"/>
                <a:gd name="T11" fmla="*/ 35 h 38"/>
                <a:gd name="T12" fmla="*/ 27 w 39"/>
                <a:gd name="T13" fmla="*/ 36 h 38"/>
                <a:gd name="T14" fmla="*/ 23 w 39"/>
                <a:gd name="T15" fmla="*/ 38 h 38"/>
                <a:gd name="T16" fmla="*/ 19 w 39"/>
                <a:gd name="T17" fmla="*/ 38 h 38"/>
                <a:gd name="T18" fmla="*/ 16 w 39"/>
                <a:gd name="T19" fmla="*/ 38 h 38"/>
                <a:gd name="T20" fmla="*/ 12 w 39"/>
                <a:gd name="T21" fmla="*/ 36 h 38"/>
                <a:gd name="T22" fmla="*/ 9 w 39"/>
                <a:gd name="T23" fmla="*/ 35 h 38"/>
                <a:gd name="T24" fmla="*/ 5 w 39"/>
                <a:gd name="T25" fmla="*/ 31 h 38"/>
                <a:gd name="T26" fmla="*/ 3 w 39"/>
                <a:gd name="T27" fmla="*/ 29 h 38"/>
                <a:gd name="T28" fmla="*/ 1 w 39"/>
                <a:gd name="T29" fmla="*/ 26 h 38"/>
                <a:gd name="T30" fmla="*/ 0 w 39"/>
                <a:gd name="T31" fmla="*/ 22 h 38"/>
                <a:gd name="T32" fmla="*/ 0 w 39"/>
                <a:gd name="T33" fmla="*/ 18 h 38"/>
                <a:gd name="T34" fmla="*/ 0 w 39"/>
                <a:gd name="T35" fmla="*/ 13 h 38"/>
                <a:gd name="T36" fmla="*/ 1 w 39"/>
                <a:gd name="T37" fmla="*/ 11 h 38"/>
                <a:gd name="T38" fmla="*/ 3 w 39"/>
                <a:gd name="T39" fmla="*/ 8 h 38"/>
                <a:gd name="T40" fmla="*/ 5 w 39"/>
                <a:gd name="T41" fmla="*/ 4 h 38"/>
                <a:gd name="T42" fmla="*/ 9 w 39"/>
                <a:gd name="T43" fmla="*/ 2 h 38"/>
                <a:gd name="T44" fmla="*/ 10 w 39"/>
                <a:gd name="T45" fmla="*/ 0 h 38"/>
                <a:gd name="T46" fmla="*/ 16 w 39"/>
                <a:gd name="T47" fmla="*/ 0 h 38"/>
                <a:gd name="T48" fmla="*/ 19 w 39"/>
                <a:gd name="T49" fmla="*/ 0 h 38"/>
                <a:gd name="T50" fmla="*/ 23 w 39"/>
                <a:gd name="T51" fmla="*/ 0 h 38"/>
                <a:gd name="T52" fmla="*/ 27 w 39"/>
                <a:gd name="T53" fmla="*/ 2 h 38"/>
                <a:gd name="T54" fmla="*/ 30 w 39"/>
                <a:gd name="T55" fmla="*/ 4 h 38"/>
                <a:gd name="T56" fmla="*/ 34 w 39"/>
                <a:gd name="T57" fmla="*/ 6 h 38"/>
                <a:gd name="T58" fmla="*/ 36 w 39"/>
                <a:gd name="T59" fmla="*/ 9 h 38"/>
                <a:gd name="T60" fmla="*/ 37 w 39"/>
                <a:gd name="T61" fmla="*/ 13 h 38"/>
                <a:gd name="T62" fmla="*/ 39 w 39"/>
                <a:gd name="T63" fmla="*/ 17 h 38"/>
                <a:gd name="T64" fmla="*/ 39 w 39"/>
                <a:gd name="T65" fmla="*/ 20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"/>
                <a:gd name="T100" fmla="*/ 0 h 38"/>
                <a:gd name="T101" fmla="*/ 39 w 39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" h="38">
                  <a:moveTo>
                    <a:pt x="39" y="20"/>
                  </a:moveTo>
                  <a:lnTo>
                    <a:pt x="39" y="24"/>
                  </a:lnTo>
                  <a:lnTo>
                    <a:pt x="37" y="27"/>
                  </a:lnTo>
                  <a:lnTo>
                    <a:pt x="36" y="31"/>
                  </a:lnTo>
                  <a:lnTo>
                    <a:pt x="34" y="33"/>
                  </a:lnTo>
                  <a:lnTo>
                    <a:pt x="30" y="35"/>
                  </a:lnTo>
                  <a:lnTo>
                    <a:pt x="27" y="36"/>
                  </a:lnTo>
                  <a:lnTo>
                    <a:pt x="23" y="38"/>
                  </a:lnTo>
                  <a:lnTo>
                    <a:pt x="19" y="38"/>
                  </a:lnTo>
                  <a:lnTo>
                    <a:pt x="16" y="38"/>
                  </a:lnTo>
                  <a:lnTo>
                    <a:pt x="12" y="36"/>
                  </a:lnTo>
                  <a:lnTo>
                    <a:pt x="9" y="35"/>
                  </a:lnTo>
                  <a:lnTo>
                    <a:pt x="5" y="31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4"/>
                  </a:lnTo>
                  <a:lnTo>
                    <a:pt x="9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7" y="13"/>
                  </a:lnTo>
                  <a:lnTo>
                    <a:pt x="39" y="17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00" name="Freeform 254"/>
            <p:cNvSpPr>
              <a:spLocks/>
            </p:cNvSpPr>
            <p:nvPr/>
          </p:nvSpPr>
          <p:spPr bwMode="auto">
            <a:xfrm>
              <a:off x="3659" y="1518"/>
              <a:ext cx="39" cy="38"/>
            </a:xfrm>
            <a:custGeom>
              <a:avLst/>
              <a:gdLst>
                <a:gd name="T0" fmla="*/ 39 w 39"/>
                <a:gd name="T1" fmla="*/ 20 h 38"/>
                <a:gd name="T2" fmla="*/ 39 w 39"/>
                <a:gd name="T3" fmla="*/ 24 h 38"/>
                <a:gd name="T4" fmla="*/ 37 w 39"/>
                <a:gd name="T5" fmla="*/ 27 h 38"/>
                <a:gd name="T6" fmla="*/ 36 w 39"/>
                <a:gd name="T7" fmla="*/ 31 h 38"/>
                <a:gd name="T8" fmla="*/ 34 w 39"/>
                <a:gd name="T9" fmla="*/ 33 h 38"/>
                <a:gd name="T10" fmla="*/ 30 w 39"/>
                <a:gd name="T11" fmla="*/ 35 h 38"/>
                <a:gd name="T12" fmla="*/ 27 w 39"/>
                <a:gd name="T13" fmla="*/ 36 h 38"/>
                <a:gd name="T14" fmla="*/ 23 w 39"/>
                <a:gd name="T15" fmla="*/ 38 h 38"/>
                <a:gd name="T16" fmla="*/ 19 w 39"/>
                <a:gd name="T17" fmla="*/ 38 h 38"/>
                <a:gd name="T18" fmla="*/ 16 w 39"/>
                <a:gd name="T19" fmla="*/ 38 h 38"/>
                <a:gd name="T20" fmla="*/ 12 w 39"/>
                <a:gd name="T21" fmla="*/ 36 h 38"/>
                <a:gd name="T22" fmla="*/ 9 w 39"/>
                <a:gd name="T23" fmla="*/ 35 h 38"/>
                <a:gd name="T24" fmla="*/ 5 w 39"/>
                <a:gd name="T25" fmla="*/ 31 h 38"/>
                <a:gd name="T26" fmla="*/ 3 w 39"/>
                <a:gd name="T27" fmla="*/ 29 h 38"/>
                <a:gd name="T28" fmla="*/ 1 w 39"/>
                <a:gd name="T29" fmla="*/ 26 h 38"/>
                <a:gd name="T30" fmla="*/ 0 w 39"/>
                <a:gd name="T31" fmla="*/ 22 h 38"/>
                <a:gd name="T32" fmla="*/ 0 w 39"/>
                <a:gd name="T33" fmla="*/ 18 h 38"/>
                <a:gd name="T34" fmla="*/ 0 w 39"/>
                <a:gd name="T35" fmla="*/ 13 h 38"/>
                <a:gd name="T36" fmla="*/ 1 w 39"/>
                <a:gd name="T37" fmla="*/ 11 h 38"/>
                <a:gd name="T38" fmla="*/ 3 w 39"/>
                <a:gd name="T39" fmla="*/ 8 h 38"/>
                <a:gd name="T40" fmla="*/ 5 w 39"/>
                <a:gd name="T41" fmla="*/ 4 h 38"/>
                <a:gd name="T42" fmla="*/ 9 w 39"/>
                <a:gd name="T43" fmla="*/ 2 h 38"/>
                <a:gd name="T44" fmla="*/ 10 w 39"/>
                <a:gd name="T45" fmla="*/ 0 h 38"/>
                <a:gd name="T46" fmla="*/ 16 w 39"/>
                <a:gd name="T47" fmla="*/ 0 h 38"/>
                <a:gd name="T48" fmla="*/ 19 w 39"/>
                <a:gd name="T49" fmla="*/ 0 h 38"/>
                <a:gd name="T50" fmla="*/ 23 w 39"/>
                <a:gd name="T51" fmla="*/ 0 h 38"/>
                <a:gd name="T52" fmla="*/ 27 w 39"/>
                <a:gd name="T53" fmla="*/ 2 h 38"/>
                <a:gd name="T54" fmla="*/ 30 w 39"/>
                <a:gd name="T55" fmla="*/ 4 h 38"/>
                <a:gd name="T56" fmla="*/ 34 w 39"/>
                <a:gd name="T57" fmla="*/ 6 h 38"/>
                <a:gd name="T58" fmla="*/ 36 w 39"/>
                <a:gd name="T59" fmla="*/ 9 h 38"/>
                <a:gd name="T60" fmla="*/ 37 w 39"/>
                <a:gd name="T61" fmla="*/ 13 h 38"/>
                <a:gd name="T62" fmla="*/ 39 w 39"/>
                <a:gd name="T63" fmla="*/ 17 h 38"/>
                <a:gd name="T64" fmla="*/ 39 w 39"/>
                <a:gd name="T65" fmla="*/ 20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"/>
                <a:gd name="T100" fmla="*/ 0 h 38"/>
                <a:gd name="T101" fmla="*/ 39 w 39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" h="38">
                  <a:moveTo>
                    <a:pt x="39" y="20"/>
                  </a:moveTo>
                  <a:lnTo>
                    <a:pt x="39" y="24"/>
                  </a:lnTo>
                  <a:lnTo>
                    <a:pt x="37" y="27"/>
                  </a:lnTo>
                  <a:lnTo>
                    <a:pt x="36" y="31"/>
                  </a:lnTo>
                  <a:lnTo>
                    <a:pt x="34" y="33"/>
                  </a:lnTo>
                  <a:lnTo>
                    <a:pt x="30" y="35"/>
                  </a:lnTo>
                  <a:lnTo>
                    <a:pt x="27" y="36"/>
                  </a:lnTo>
                  <a:lnTo>
                    <a:pt x="23" y="38"/>
                  </a:lnTo>
                  <a:lnTo>
                    <a:pt x="19" y="38"/>
                  </a:lnTo>
                  <a:lnTo>
                    <a:pt x="16" y="38"/>
                  </a:lnTo>
                  <a:lnTo>
                    <a:pt x="12" y="36"/>
                  </a:lnTo>
                  <a:lnTo>
                    <a:pt x="9" y="35"/>
                  </a:lnTo>
                  <a:lnTo>
                    <a:pt x="5" y="31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4"/>
                  </a:lnTo>
                  <a:lnTo>
                    <a:pt x="9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7" y="13"/>
                  </a:lnTo>
                  <a:lnTo>
                    <a:pt x="39" y="17"/>
                  </a:lnTo>
                  <a:lnTo>
                    <a:pt x="39" y="2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01" name="Freeform 255"/>
            <p:cNvSpPr>
              <a:spLocks/>
            </p:cNvSpPr>
            <p:nvPr/>
          </p:nvSpPr>
          <p:spPr bwMode="auto">
            <a:xfrm>
              <a:off x="3036" y="1482"/>
              <a:ext cx="38" cy="38"/>
            </a:xfrm>
            <a:custGeom>
              <a:avLst/>
              <a:gdLst>
                <a:gd name="T0" fmla="*/ 38 w 38"/>
                <a:gd name="T1" fmla="*/ 22 h 38"/>
                <a:gd name="T2" fmla="*/ 38 w 38"/>
                <a:gd name="T3" fmla="*/ 25 h 38"/>
                <a:gd name="T4" fmla="*/ 38 w 38"/>
                <a:gd name="T5" fmla="*/ 27 h 38"/>
                <a:gd name="T6" fmla="*/ 34 w 38"/>
                <a:gd name="T7" fmla="*/ 31 h 38"/>
                <a:gd name="T8" fmla="*/ 32 w 38"/>
                <a:gd name="T9" fmla="*/ 33 h 38"/>
                <a:gd name="T10" fmla="*/ 31 w 38"/>
                <a:gd name="T11" fmla="*/ 35 h 38"/>
                <a:gd name="T12" fmla="*/ 27 w 38"/>
                <a:gd name="T13" fmla="*/ 36 h 38"/>
                <a:gd name="T14" fmla="*/ 23 w 38"/>
                <a:gd name="T15" fmla="*/ 38 h 38"/>
                <a:gd name="T16" fmla="*/ 20 w 38"/>
                <a:gd name="T17" fmla="*/ 38 h 38"/>
                <a:gd name="T18" fmla="*/ 14 w 38"/>
                <a:gd name="T19" fmla="*/ 38 h 38"/>
                <a:gd name="T20" fmla="*/ 13 w 38"/>
                <a:gd name="T21" fmla="*/ 36 h 38"/>
                <a:gd name="T22" fmla="*/ 9 w 38"/>
                <a:gd name="T23" fmla="*/ 35 h 38"/>
                <a:gd name="T24" fmla="*/ 5 w 38"/>
                <a:gd name="T25" fmla="*/ 33 h 38"/>
                <a:gd name="T26" fmla="*/ 4 w 38"/>
                <a:gd name="T27" fmla="*/ 29 h 38"/>
                <a:gd name="T28" fmla="*/ 2 w 38"/>
                <a:gd name="T29" fmla="*/ 25 h 38"/>
                <a:gd name="T30" fmla="*/ 2 w 38"/>
                <a:gd name="T31" fmla="*/ 24 h 38"/>
                <a:gd name="T32" fmla="*/ 0 w 38"/>
                <a:gd name="T33" fmla="*/ 18 h 38"/>
                <a:gd name="T34" fmla="*/ 2 w 38"/>
                <a:gd name="T35" fmla="*/ 16 h 38"/>
                <a:gd name="T36" fmla="*/ 2 w 38"/>
                <a:gd name="T37" fmla="*/ 13 h 38"/>
                <a:gd name="T38" fmla="*/ 4 w 38"/>
                <a:gd name="T39" fmla="*/ 9 h 38"/>
                <a:gd name="T40" fmla="*/ 5 w 38"/>
                <a:gd name="T41" fmla="*/ 6 h 38"/>
                <a:gd name="T42" fmla="*/ 9 w 38"/>
                <a:gd name="T43" fmla="*/ 4 h 38"/>
                <a:gd name="T44" fmla="*/ 13 w 38"/>
                <a:gd name="T45" fmla="*/ 2 h 38"/>
                <a:gd name="T46" fmla="*/ 14 w 38"/>
                <a:gd name="T47" fmla="*/ 0 h 38"/>
                <a:gd name="T48" fmla="*/ 20 w 38"/>
                <a:gd name="T49" fmla="*/ 0 h 38"/>
                <a:gd name="T50" fmla="*/ 23 w 38"/>
                <a:gd name="T51" fmla="*/ 0 h 38"/>
                <a:gd name="T52" fmla="*/ 27 w 38"/>
                <a:gd name="T53" fmla="*/ 2 h 38"/>
                <a:gd name="T54" fmla="*/ 31 w 38"/>
                <a:gd name="T55" fmla="*/ 4 h 38"/>
                <a:gd name="T56" fmla="*/ 32 w 38"/>
                <a:gd name="T57" fmla="*/ 7 h 38"/>
                <a:gd name="T58" fmla="*/ 34 w 38"/>
                <a:gd name="T59" fmla="*/ 9 h 38"/>
                <a:gd name="T60" fmla="*/ 38 w 38"/>
                <a:gd name="T61" fmla="*/ 13 h 38"/>
                <a:gd name="T62" fmla="*/ 38 w 38"/>
                <a:gd name="T63" fmla="*/ 16 h 38"/>
                <a:gd name="T64" fmla="*/ 38 w 38"/>
                <a:gd name="T65" fmla="*/ 22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"/>
                <a:gd name="T100" fmla="*/ 0 h 38"/>
                <a:gd name="T101" fmla="*/ 38 w 38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" h="38">
                  <a:moveTo>
                    <a:pt x="38" y="22"/>
                  </a:moveTo>
                  <a:lnTo>
                    <a:pt x="38" y="25"/>
                  </a:lnTo>
                  <a:lnTo>
                    <a:pt x="38" y="27"/>
                  </a:lnTo>
                  <a:lnTo>
                    <a:pt x="34" y="31"/>
                  </a:lnTo>
                  <a:lnTo>
                    <a:pt x="32" y="33"/>
                  </a:lnTo>
                  <a:lnTo>
                    <a:pt x="31" y="35"/>
                  </a:lnTo>
                  <a:lnTo>
                    <a:pt x="27" y="36"/>
                  </a:lnTo>
                  <a:lnTo>
                    <a:pt x="23" y="38"/>
                  </a:lnTo>
                  <a:lnTo>
                    <a:pt x="20" y="38"/>
                  </a:lnTo>
                  <a:lnTo>
                    <a:pt x="14" y="38"/>
                  </a:lnTo>
                  <a:lnTo>
                    <a:pt x="13" y="36"/>
                  </a:lnTo>
                  <a:lnTo>
                    <a:pt x="9" y="35"/>
                  </a:lnTo>
                  <a:lnTo>
                    <a:pt x="5" y="33"/>
                  </a:lnTo>
                  <a:lnTo>
                    <a:pt x="4" y="29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4" y="9"/>
                  </a:lnTo>
                  <a:lnTo>
                    <a:pt x="5" y="6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31" y="4"/>
                  </a:lnTo>
                  <a:lnTo>
                    <a:pt x="32" y="7"/>
                  </a:lnTo>
                  <a:lnTo>
                    <a:pt x="34" y="9"/>
                  </a:lnTo>
                  <a:lnTo>
                    <a:pt x="38" y="13"/>
                  </a:lnTo>
                  <a:lnTo>
                    <a:pt x="38" y="16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02" name="Freeform 256"/>
            <p:cNvSpPr>
              <a:spLocks/>
            </p:cNvSpPr>
            <p:nvPr/>
          </p:nvSpPr>
          <p:spPr bwMode="auto">
            <a:xfrm>
              <a:off x="3036" y="1482"/>
              <a:ext cx="38" cy="38"/>
            </a:xfrm>
            <a:custGeom>
              <a:avLst/>
              <a:gdLst>
                <a:gd name="T0" fmla="*/ 38 w 38"/>
                <a:gd name="T1" fmla="*/ 22 h 38"/>
                <a:gd name="T2" fmla="*/ 38 w 38"/>
                <a:gd name="T3" fmla="*/ 25 h 38"/>
                <a:gd name="T4" fmla="*/ 38 w 38"/>
                <a:gd name="T5" fmla="*/ 27 h 38"/>
                <a:gd name="T6" fmla="*/ 34 w 38"/>
                <a:gd name="T7" fmla="*/ 31 h 38"/>
                <a:gd name="T8" fmla="*/ 32 w 38"/>
                <a:gd name="T9" fmla="*/ 33 h 38"/>
                <a:gd name="T10" fmla="*/ 31 w 38"/>
                <a:gd name="T11" fmla="*/ 35 h 38"/>
                <a:gd name="T12" fmla="*/ 27 w 38"/>
                <a:gd name="T13" fmla="*/ 36 h 38"/>
                <a:gd name="T14" fmla="*/ 23 w 38"/>
                <a:gd name="T15" fmla="*/ 38 h 38"/>
                <a:gd name="T16" fmla="*/ 20 w 38"/>
                <a:gd name="T17" fmla="*/ 38 h 38"/>
                <a:gd name="T18" fmla="*/ 14 w 38"/>
                <a:gd name="T19" fmla="*/ 38 h 38"/>
                <a:gd name="T20" fmla="*/ 13 w 38"/>
                <a:gd name="T21" fmla="*/ 36 h 38"/>
                <a:gd name="T22" fmla="*/ 9 w 38"/>
                <a:gd name="T23" fmla="*/ 35 h 38"/>
                <a:gd name="T24" fmla="*/ 5 w 38"/>
                <a:gd name="T25" fmla="*/ 33 h 38"/>
                <a:gd name="T26" fmla="*/ 4 w 38"/>
                <a:gd name="T27" fmla="*/ 29 h 38"/>
                <a:gd name="T28" fmla="*/ 2 w 38"/>
                <a:gd name="T29" fmla="*/ 25 h 38"/>
                <a:gd name="T30" fmla="*/ 2 w 38"/>
                <a:gd name="T31" fmla="*/ 24 h 38"/>
                <a:gd name="T32" fmla="*/ 0 w 38"/>
                <a:gd name="T33" fmla="*/ 18 h 38"/>
                <a:gd name="T34" fmla="*/ 2 w 38"/>
                <a:gd name="T35" fmla="*/ 16 h 38"/>
                <a:gd name="T36" fmla="*/ 2 w 38"/>
                <a:gd name="T37" fmla="*/ 13 h 38"/>
                <a:gd name="T38" fmla="*/ 4 w 38"/>
                <a:gd name="T39" fmla="*/ 9 h 38"/>
                <a:gd name="T40" fmla="*/ 5 w 38"/>
                <a:gd name="T41" fmla="*/ 6 h 38"/>
                <a:gd name="T42" fmla="*/ 9 w 38"/>
                <a:gd name="T43" fmla="*/ 4 h 38"/>
                <a:gd name="T44" fmla="*/ 13 w 38"/>
                <a:gd name="T45" fmla="*/ 2 h 38"/>
                <a:gd name="T46" fmla="*/ 14 w 38"/>
                <a:gd name="T47" fmla="*/ 0 h 38"/>
                <a:gd name="T48" fmla="*/ 20 w 38"/>
                <a:gd name="T49" fmla="*/ 0 h 38"/>
                <a:gd name="T50" fmla="*/ 23 w 38"/>
                <a:gd name="T51" fmla="*/ 0 h 38"/>
                <a:gd name="T52" fmla="*/ 27 w 38"/>
                <a:gd name="T53" fmla="*/ 2 h 38"/>
                <a:gd name="T54" fmla="*/ 31 w 38"/>
                <a:gd name="T55" fmla="*/ 4 h 38"/>
                <a:gd name="T56" fmla="*/ 32 w 38"/>
                <a:gd name="T57" fmla="*/ 7 h 38"/>
                <a:gd name="T58" fmla="*/ 34 w 38"/>
                <a:gd name="T59" fmla="*/ 9 h 38"/>
                <a:gd name="T60" fmla="*/ 38 w 38"/>
                <a:gd name="T61" fmla="*/ 13 h 38"/>
                <a:gd name="T62" fmla="*/ 38 w 38"/>
                <a:gd name="T63" fmla="*/ 16 h 38"/>
                <a:gd name="T64" fmla="*/ 38 w 38"/>
                <a:gd name="T65" fmla="*/ 22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"/>
                <a:gd name="T100" fmla="*/ 0 h 38"/>
                <a:gd name="T101" fmla="*/ 38 w 38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" h="38">
                  <a:moveTo>
                    <a:pt x="38" y="22"/>
                  </a:moveTo>
                  <a:lnTo>
                    <a:pt x="38" y="25"/>
                  </a:lnTo>
                  <a:lnTo>
                    <a:pt x="38" y="27"/>
                  </a:lnTo>
                  <a:lnTo>
                    <a:pt x="34" y="31"/>
                  </a:lnTo>
                  <a:lnTo>
                    <a:pt x="32" y="33"/>
                  </a:lnTo>
                  <a:lnTo>
                    <a:pt x="31" y="35"/>
                  </a:lnTo>
                  <a:lnTo>
                    <a:pt x="27" y="36"/>
                  </a:lnTo>
                  <a:lnTo>
                    <a:pt x="23" y="38"/>
                  </a:lnTo>
                  <a:lnTo>
                    <a:pt x="20" y="38"/>
                  </a:lnTo>
                  <a:lnTo>
                    <a:pt x="14" y="38"/>
                  </a:lnTo>
                  <a:lnTo>
                    <a:pt x="13" y="36"/>
                  </a:lnTo>
                  <a:lnTo>
                    <a:pt x="9" y="35"/>
                  </a:lnTo>
                  <a:lnTo>
                    <a:pt x="5" y="33"/>
                  </a:lnTo>
                  <a:lnTo>
                    <a:pt x="4" y="29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4" y="9"/>
                  </a:lnTo>
                  <a:lnTo>
                    <a:pt x="5" y="6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31" y="4"/>
                  </a:lnTo>
                  <a:lnTo>
                    <a:pt x="32" y="7"/>
                  </a:lnTo>
                  <a:lnTo>
                    <a:pt x="34" y="9"/>
                  </a:lnTo>
                  <a:lnTo>
                    <a:pt x="38" y="13"/>
                  </a:lnTo>
                  <a:lnTo>
                    <a:pt x="38" y="16"/>
                  </a:lnTo>
                  <a:lnTo>
                    <a:pt x="38" y="22"/>
                  </a:lnTo>
                </a:path>
              </a:pathLst>
            </a:custGeom>
            <a:noFill/>
            <a:ln w="0">
              <a:solidFill>
                <a:srgbClr val="19191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03" name="Freeform 257"/>
            <p:cNvSpPr>
              <a:spLocks/>
            </p:cNvSpPr>
            <p:nvPr/>
          </p:nvSpPr>
          <p:spPr bwMode="auto">
            <a:xfrm>
              <a:off x="3659" y="1982"/>
              <a:ext cx="39" cy="40"/>
            </a:xfrm>
            <a:custGeom>
              <a:avLst/>
              <a:gdLst>
                <a:gd name="T0" fmla="*/ 39 w 39"/>
                <a:gd name="T1" fmla="*/ 22 h 40"/>
                <a:gd name="T2" fmla="*/ 39 w 39"/>
                <a:gd name="T3" fmla="*/ 25 h 40"/>
                <a:gd name="T4" fmla="*/ 37 w 39"/>
                <a:gd name="T5" fmla="*/ 29 h 40"/>
                <a:gd name="T6" fmla="*/ 36 w 39"/>
                <a:gd name="T7" fmla="*/ 33 h 40"/>
                <a:gd name="T8" fmla="*/ 34 w 39"/>
                <a:gd name="T9" fmla="*/ 34 h 40"/>
                <a:gd name="T10" fmla="*/ 30 w 39"/>
                <a:gd name="T11" fmla="*/ 36 h 40"/>
                <a:gd name="T12" fmla="*/ 27 w 39"/>
                <a:gd name="T13" fmla="*/ 38 h 40"/>
                <a:gd name="T14" fmla="*/ 23 w 39"/>
                <a:gd name="T15" fmla="*/ 38 h 40"/>
                <a:gd name="T16" fmla="*/ 19 w 39"/>
                <a:gd name="T17" fmla="*/ 40 h 40"/>
                <a:gd name="T18" fmla="*/ 16 w 39"/>
                <a:gd name="T19" fmla="*/ 38 h 40"/>
                <a:gd name="T20" fmla="*/ 10 w 39"/>
                <a:gd name="T21" fmla="*/ 38 h 40"/>
                <a:gd name="T22" fmla="*/ 9 w 39"/>
                <a:gd name="T23" fmla="*/ 36 h 40"/>
                <a:gd name="T24" fmla="*/ 5 w 39"/>
                <a:gd name="T25" fmla="*/ 33 h 40"/>
                <a:gd name="T26" fmla="*/ 3 w 39"/>
                <a:gd name="T27" fmla="*/ 29 h 40"/>
                <a:gd name="T28" fmla="*/ 1 w 39"/>
                <a:gd name="T29" fmla="*/ 25 h 40"/>
                <a:gd name="T30" fmla="*/ 0 w 39"/>
                <a:gd name="T31" fmla="*/ 22 h 40"/>
                <a:gd name="T32" fmla="*/ 0 w 39"/>
                <a:gd name="T33" fmla="*/ 18 h 40"/>
                <a:gd name="T34" fmla="*/ 0 w 39"/>
                <a:gd name="T35" fmla="*/ 15 h 40"/>
                <a:gd name="T36" fmla="*/ 1 w 39"/>
                <a:gd name="T37" fmla="*/ 11 h 40"/>
                <a:gd name="T38" fmla="*/ 3 w 39"/>
                <a:gd name="T39" fmla="*/ 9 h 40"/>
                <a:gd name="T40" fmla="*/ 5 w 39"/>
                <a:gd name="T41" fmla="*/ 6 h 40"/>
                <a:gd name="T42" fmla="*/ 9 w 39"/>
                <a:gd name="T43" fmla="*/ 4 h 40"/>
                <a:gd name="T44" fmla="*/ 10 w 39"/>
                <a:gd name="T45" fmla="*/ 2 h 40"/>
                <a:gd name="T46" fmla="*/ 16 w 39"/>
                <a:gd name="T47" fmla="*/ 0 h 40"/>
                <a:gd name="T48" fmla="*/ 19 w 39"/>
                <a:gd name="T49" fmla="*/ 0 h 40"/>
                <a:gd name="T50" fmla="*/ 23 w 39"/>
                <a:gd name="T51" fmla="*/ 2 h 40"/>
                <a:gd name="T52" fmla="*/ 27 w 39"/>
                <a:gd name="T53" fmla="*/ 4 h 40"/>
                <a:gd name="T54" fmla="*/ 30 w 39"/>
                <a:gd name="T55" fmla="*/ 6 h 40"/>
                <a:gd name="T56" fmla="*/ 34 w 39"/>
                <a:gd name="T57" fmla="*/ 7 h 40"/>
                <a:gd name="T58" fmla="*/ 36 w 39"/>
                <a:gd name="T59" fmla="*/ 11 h 40"/>
                <a:gd name="T60" fmla="*/ 37 w 39"/>
                <a:gd name="T61" fmla="*/ 15 h 40"/>
                <a:gd name="T62" fmla="*/ 39 w 39"/>
                <a:gd name="T63" fmla="*/ 18 h 40"/>
                <a:gd name="T64" fmla="*/ 39 w 39"/>
                <a:gd name="T65" fmla="*/ 22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"/>
                <a:gd name="T100" fmla="*/ 0 h 40"/>
                <a:gd name="T101" fmla="*/ 39 w 39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" h="40">
                  <a:moveTo>
                    <a:pt x="39" y="22"/>
                  </a:moveTo>
                  <a:lnTo>
                    <a:pt x="39" y="25"/>
                  </a:lnTo>
                  <a:lnTo>
                    <a:pt x="37" y="29"/>
                  </a:lnTo>
                  <a:lnTo>
                    <a:pt x="36" y="33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7" y="38"/>
                  </a:lnTo>
                  <a:lnTo>
                    <a:pt x="23" y="38"/>
                  </a:lnTo>
                  <a:lnTo>
                    <a:pt x="19" y="40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9" y="36"/>
                  </a:lnTo>
                  <a:lnTo>
                    <a:pt x="5" y="33"/>
                  </a:lnTo>
                  <a:lnTo>
                    <a:pt x="3" y="29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9"/>
                  </a:lnTo>
                  <a:lnTo>
                    <a:pt x="5" y="6"/>
                  </a:lnTo>
                  <a:lnTo>
                    <a:pt x="9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7" y="4"/>
                  </a:lnTo>
                  <a:lnTo>
                    <a:pt x="30" y="6"/>
                  </a:lnTo>
                  <a:lnTo>
                    <a:pt x="34" y="7"/>
                  </a:lnTo>
                  <a:lnTo>
                    <a:pt x="36" y="11"/>
                  </a:lnTo>
                  <a:lnTo>
                    <a:pt x="37" y="15"/>
                  </a:lnTo>
                  <a:lnTo>
                    <a:pt x="39" y="18"/>
                  </a:lnTo>
                  <a:lnTo>
                    <a:pt x="39" y="22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04" name="Freeform 258"/>
            <p:cNvSpPr>
              <a:spLocks/>
            </p:cNvSpPr>
            <p:nvPr/>
          </p:nvSpPr>
          <p:spPr bwMode="auto">
            <a:xfrm>
              <a:off x="3659" y="1982"/>
              <a:ext cx="39" cy="40"/>
            </a:xfrm>
            <a:custGeom>
              <a:avLst/>
              <a:gdLst>
                <a:gd name="T0" fmla="*/ 39 w 39"/>
                <a:gd name="T1" fmla="*/ 22 h 40"/>
                <a:gd name="T2" fmla="*/ 39 w 39"/>
                <a:gd name="T3" fmla="*/ 25 h 40"/>
                <a:gd name="T4" fmla="*/ 37 w 39"/>
                <a:gd name="T5" fmla="*/ 29 h 40"/>
                <a:gd name="T6" fmla="*/ 36 w 39"/>
                <a:gd name="T7" fmla="*/ 33 h 40"/>
                <a:gd name="T8" fmla="*/ 34 w 39"/>
                <a:gd name="T9" fmla="*/ 34 h 40"/>
                <a:gd name="T10" fmla="*/ 30 w 39"/>
                <a:gd name="T11" fmla="*/ 36 h 40"/>
                <a:gd name="T12" fmla="*/ 27 w 39"/>
                <a:gd name="T13" fmla="*/ 38 h 40"/>
                <a:gd name="T14" fmla="*/ 23 w 39"/>
                <a:gd name="T15" fmla="*/ 38 h 40"/>
                <a:gd name="T16" fmla="*/ 19 w 39"/>
                <a:gd name="T17" fmla="*/ 40 h 40"/>
                <a:gd name="T18" fmla="*/ 16 w 39"/>
                <a:gd name="T19" fmla="*/ 38 h 40"/>
                <a:gd name="T20" fmla="*/ 10 w 39"/>
                <a:gd name="T21" fmla="*/ 38 h 40"/>
                <a:gd name="T22" fmla="*/ 9 w 39"/>
                <a:gd name="T23" fmla="*/ 36 h 40"/>
                <a:gd name="T24" fmla="*/ 5 w 39"/>
                <a:gd name="T25" fmla="*/ 33 h 40"/>
                <a:gd name="T26" fmla="*/ 3 w 39"/>
                <a:gd name="T27" fmla="*/ 29 h 40"/>
                <a:gd name="T28" fmla="*/ 1 w 39"/>
                <a:gd name="T29" fmla="*/ 25 h 40"/>
                <a:gd name="T30" fmla="*/ 0 w 39"/>
                <a:gd name="T31" fmla="*/ 22 h 40"/>
                <a:gd name="T32" fmla="*/ 0 w 39"/>
                <a:gd name="T33" fmla="*/ 18 h 40"/>
                <a:gd name="T34" fmla="*/ 0 w 39"/>
                <a:gd name="T35" fmla="*/ 15 h 40"/>
                <a:gd name="T36" fmla="*/ 1 w 39"/>
                <a:gd name="T37" fmla="*/ 11 h 40"/>
                <a:gd name="T38" fmla="*/ 3 w 39"/>
                <a:gd name="T39" fmla="*/ 9 h 40"/>
                <a:gd name="T40" fmla="*/ 5 w 39"/>
                <a:gd name="T41" fmla="*/ 6 h 40"/>
                <a:gd name="T42" fmla="*/ 9 w 39"/>
                <a:gd name="T43" fmla="*/ 4 h 40"/>
                <a:gd name="T44" fmla="*/ 10 w 39"/>
                <a:gd name="T45" fmla="*/ 2 h 40"/>
                <a:gd name="T46" fmla="*/ 16 w 39"/>
                <a:gd name="T47" fmla="*/ 0 h 40"/>
                <a:gd name="T48" fmla="*/ 19 w 39"/>
                <a:gd name="T49" fmla="*/ 0 h 40"/>
                <a:gd name="T50" fmla="*/ 23 w 39"/>
                <a:gd name="T51" fmla="*/ 2 h 40"/>
                <a:gd name="T52" fmla="*/ 27 w 39"/>
                <a:gd name="T53" fmla="*/ 4 h 40"/>
                <a:gd name="T54" fmla="*/ 30 w 39"/>
                <a:gd name="T55" fmla="*/ 6 h 40"/>
                <a:gd name="T56" fmla="*/ 34 w 39"/>
                <a:gd name="T57" fmla="*/ 7 h 40"/>
                <a:gd name="T58" fmla="*/ 36 w 39"/>
                <a:gd name="T59" fmla="*/ 11 h 40"/>
                <a:gd name="T60" fmla="*/ 37 w 39"/>
                <a:gd name="T61" fmla="*/ 15 h 40"/>
                <a:gd name="T62" fmla="*/ 39 w 39"/>
                <a:gd name="T63" fmla="*/ 18 h 40"/>
                <a:gd name="T64" fmla="*/ 39 w 39"/>
                <a:gd name="T65" fmla="*/ 22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"/>
                <a:gd name="T100" fmla="*/ 0 h 40"/>
                <a:gd name="T101" fmla="*/ 39 w 39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" h="40">
                  <a:moveTo>
                    <a:pt x="39" y="22"/>
                  </a:moveTo>
                  <a:lnTo>
                    <a:pt x="39" y="25"/>
                  </a:lnTo>
                  <a:lnTo>
                    <a:pt x="37" y="29"/>
                  </a:lnTo>
                  <a:lnTo>
                    <a:pt x="36" y="33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7" y="38"/>
                  </a:lnTo>
                  <a:lnTo>
                    <a:pt x="23" y="38"/>
                  </a:lnTo>
                  <a:lnTo>
                    <a:pt x="19" y="40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9" y="36"/>
                  </a:lnTo>
                  <a:lnTo>
                    <a:pt x="5" y="33"/>
                  </a:lnTo>
                  <a:lnTo>
                    <a:pt x="3" y="29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9"/>
                  </a:lnTo>
                  <a:lnTo>
                    <a:pt x="5" y="6"/>
                  </a:lnTo>
                  <a:lnTo>
                    <a:pt x="9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7" y="4"/>
                  </a:lnTo>
                  <a:lnTo>
                    <a:pt x="30" y="6"/>
                  </a:lnTo>
                  <a:lnTo>
                    <a:pt x="34" y="7"/>
                  </a:lnTo>
                  <a:lnTo>
                    <a:pt x="36" y="11"/>
                  </a:lnTo>
                  <a:lnTo>
                    <a:pt x="37" y="15"/>
                  </a:lnTo>
                  <a:lnTo>
                    <a:pt x="39" y="18"/>
                  </a:lnTo>
                  <a:lnTo>
                    <a:pt x="39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05" name="Freeform 259"/>
            <p:cNvSpPr>
              <a:spLocks/>
            </p:cNvSpPr>
            <p:nvPr/>
          </p:nvSpPr>
          <p:spPr bwMode="auto">
            <a:xfrm>
              <a:off x="3036" y="1935"/>
              <a:ext cx="38" cy="38"/>
            </a:xfrm>
            <a:custGeom>
              <a:avLst/>
              <a:gdLst>
                <a:gd name="T0" fmla="*/ 38 w 38"/>
                <a:gd name="T1" fmla="*/ 22 h 38"/>
                <a:gd name="T2" fmla="*/ 38 w 38"/>
                <a:gd name="T3" fmla="*/ 24 h 38"/>
                <a:gd name="T4" fmla="*/ 36 w 38"/>
                <a:gd name="T5" fmla="*/ 27 h 38"/>
                <a:gd name="T6" fmla="*/ 34 w 38"/>
                <a:gd name="T7" fmla="*/ 31 h 38"/>
                <a:gd name="T8" fmla="*/ 32 w 38"/>
                <a:gd name="T9" fmla="*/ 33 h 38"/>
                <a:gd name="T10" fmla="*/ 29 w 38"/>
                <a:gd name="T11" fmla="*/ 35 h 38"/>
                <a:gd name="T12" fmla="*/ 25 w 38"/>
                <a:gd name="T13" fmla="*/ 36 h 38"/>
                <a:gd name="T14" fmla="*/ 22 w 38"/>
                <a:gd name="T15" fmla="*/ 36 h 38"/>
                <a:gd name="T16" fmla="*/ 18 w 38"/>
                <a:gd name="T17" fmla="*/ 38 h 38"/>
                <a:gd name="T18" fmla="*/ 14 w 38"/>
                <a:gd name="T19" fmla="*/ 36 h 38"/>
                <a:gd name="T20" fmla="*/ 11 w 38"/>
                <a:gd name="T21" fmla="*/ 36 h 38"/>
                <a:gd name="T22" fmla="*/ 7 w 38"/>
                <a:gd name="T23" fmla="*/ 33 h 38"/>
                <a:gd name="T24" fmla="*/ 5 w 38"/>
                <a:gd name="T25" fmla="*/ 31 h 38"/>
                <a:gd name="T26" fmla="*/ 4 w 38"/>
                <a:gd name="T27" fmla="*/ 27 h 38"/>
                <a:gd name="T28" fmla="*/ 2 w 38"/>
                <a:gd name="T29" fmla="*/ 24 h 38"/>
                <a:gd name="T30" fmla="*/ 0 w 38"/>
                <a:gd name="T31" fmla="*/ 20 h 38"/>
                <a:gd name="T32" fmla="*/ 0 w 38"/>
                <a:gd name="T33" fmla="*/ 17 h 38"/>
                <a:gd name="T34" fmla="*/ 0 w 38"/>
                <a:gd name="T35" fmla="*/ 13 h 38"/>
                <a:gd name="T36" fmla="*/ 2 w 38"/>
                <a:gd name="T37" fmla="*/ 9 h 38"/>
                <a:gd name="T38" fmla="*/ 4 w 38"/>
                <a:gd name="T39" fmla="*/ 7 h 38"/>
                <a:gd name="T40" fmla="*/ 5 w 38"/>
                <a:gd name="T41" fmla="*/ 4 h 38"/>
                <a:gd name="T42" fmla="*/ 7 w 38"/>
                <a:gd name="T43" fmla="*/ 2 h 38"/>
                <a:gd name="T44" fmla="*/ 11 w 38"/>
                <a:gd name="T45" fmla="*/ 2 h 38"/>
                <a:gd name="T46" fmla="*/ 14 w 38"/>
                <a:gd name="T47" fmla="*/ 0 h 38"/>
                <a:gd name="T48" fmla="*/ 18 w 38"/>
                <a:gd name="T49" fmla="*/ 0 h 38"/>
                <a:gd name="T50" fmla="*/ 22 w 38"/>
                <a:gd name="T51" fmla="*/ 0 h 38"/>
                <a:gd name="T52" fmla="*/ 25 w 38"/>
                <a:gd name="T53" fmla="*/ 2 h 38"/>
                <a:gd name="T54" fmla="*/ 29 w 38"/>
                <a:gd name="T55" fmla="*/ 4 h 38"/>
                <a:gd name="T56" fmla="*/ 32 w 38"/>
                <a:gd name="T57" fmla="*/ 7 h 38"/>
                <a:gd name="T58" fmla="*/ 34 w 38"/>
                <a:gd name="T59" fmla="*/ 9 h 38"/>
                <a:gd name="T60" fmla="*/ 36 w 38"/>
                <a:gd name="T61" fmla="*/ 13 h 38"/>
                <a:gd name="T62" fmla="*/ 38 w 38"/>
                <a:gd name="T63" fmla="*/ 17 h 38"/>
                <a:gd name="T64" fmla="*/ 38 w 38"/>
                <a:gd name="T65" fmla="*/ 22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"/>
                <a:gd name="T100" fmla="*/ 0 h 38"/>
                <a:gd name="T101" fmla="*/ 38 w 38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" h="38">
                  <a:moveTo>
                    <a:pt x="38" y="22"/>
                  </a:moveTo>
                  <a:lnTo>
                    <a:pt x="38" y="24"/>
                  </a:lnTo>
                  <a:lnTo>
                    <a:pt x="36" y="27"/>
                  </a:lnTo>
                  <a:lnTo>
                    <a:pt x="34" y="31"/>
                  </a:lnTo>
                  <a:lnTo>
                    <a:pt x="32" y="33"/>
                  </a:lnTo>
                  <a:lnTo>
                    <a:pt x="29" y="35"/>
                  </a:lnTo>
                  <a:lnTo>
                    <a:pt x="25" y="36"/>
                  </a:lnTo>
                  <a:lnTo>
                    <a:pt x="22" y="36"/>
                  </a:lnTo>
                  <a:lnTo>
                    <a:pt x="18" y="38"/>
                  </a:lnTo>
                  <a:lnTo>
                    <a:pt x="14" y="36"/>
                  </a:lnTo>
                  <a:lnTo>
                    <a:pt x="11" y="36"/>
                  </a:lnTo>
                  <a:lnTo>
                    <a:pt x="7" y="33"/>
                  </a:lnTo>
                  <a:lnTo>
                    <a:pt x="5" y="31"/>
                  </a:lnTo>
                  <a:lnTo>
                    <a:pt x="4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2"/>
                  </a:lnTo>
                  <a:lnTo>
                    <a:pt x="29" y="4"/>
                  </a:lnTo>
                  <a:lnTo>
                    <a:pt x="32" y="7"/>
                  </a:lnTo>
                  <a:lnTo>
                    <a:pt x="34" y="9"/>
                  </a:lnTo>
                  <a:lnTo>
                    <a:pt x="36" y="13"/>
                  </a:lnTo>
                  <a:lnTo>
                    <a:pt x="38" y="17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06" name="Freeform 260"/>
            <p:cNvSpPr>
              <a:spLocks/>
            </p:cNvSpPr>
            <p:nvPr/>
          </p:nvSpPr>
          <p:spPr bwMode="auto">
            <a:xfrm>
              <a:off x="3036" y="1935"/>
              <a:ext cx="38" cy="38"/>
            </a:xfrm>
            <a:custGeom>
              <a:avLst/>
              <a:gdLst>
                <a:gd name="T0" fmla="*/ 38 w 38"/>
                <a:gd name="T1" fmla="*/ 22 h 38"/>
                <a:gd name="T2" fmla="*/ 38 w 38"/>
                <a:gd name="T3" fmla="*/ 24 h 38"/>
                <a:gd name="T4" fmla="*/ 36 w 38"/>
                <a:gd name="T5" fmla="*/ 27 h 38"/>
                <a:gd name="T6" fmla="*/ 34 w 38"/>
                <a:gd name="T7" fmla="*/ 31 h 38"/>
                <a:gd name="T8" fmla="*/ 32 w 38"/>
                <a:gd name="T9" fmla="*/ 33 h 38"/>
                <a:gd name="T10" fmla="*/ 29 w 38"/>
                <a:gd name="T11" fmla="*/ 35 h 38"/>
                <a:gd name="T12" fmla="*/ 25 w 38"/>
                <a:gd name="T13" fmla="*/ 36 h 38"/>
                <a:gd name="T14" fmla="*/ 22 w 38"/>
                <a:gd name="T15" fmla="*/ 36 h 38"/>
                <a:gd name="T16" fmla="*/ 18 w 38"/>
                <a:gd name="T17" fmla="*/ 38 h 38"/>
                <a:gd name="T18" fmla="*/ 14 w 38"/>
                <a:gd name="T19" fmla="*/ 36 h 38"/>
                <a:gd name="T20" fmla="*/ 11 w 38"/>
                <a:gd name="T21" fmla="*/ 36 h 38"/>
                <a:gd name="T22" fmla="*/ 7 w 38"/>
                <a:gd name="T23" fmla="*/ 33 h 38"/>
                <a:gd name="T24" fmla="*/ 5 w 38"/>
                <a:gd name="T25" fmla="*/ 31 h 38"/>
                <a:gd name="T26" fmla="*/ 4 w 38"/>
                <a:gd name="T27" fmla="*/ 27 h 38"/>
                <a:gd name="T28" fmla="*/ 2 w 38"/>
                <a:gd name="T29" fmla="*/ 24 h 38"/>
                <a:gd name="T30" fmla="*/ 0 w 38"/>
                <a:gd name="T31" fmla="*/ 20 h 38"/>
                <a:gd name="T32" fmla="*/ 0 w 38"/>
                <a:gd name="T33" fmla="*/ 17 h 38"/>
                <a:gd name="T34" fmla="*/ 0 w 38"/>
                <a:gd name="T35" fmla="*/ 13 h 38"/>
                <a:gd name="T36" fmla="*/ 2 w 38"/>
                <a:gd name="T37" fmla="*/ 9 h 38"/>
                <a:gd name="T38" fmla="*/ 4 w 38"/>
                <a:gd name="T39" fmla="*/ 7 h 38"/>
                <a:gd name="T40" fmla="*/ 5 w 38"/>
                <a:gd name="T41" fmla="*/ 4 h 38"/>
                <a:gd name="T42" fmla="*/ 7 w 38"/>
                <a:gd name="T43" fmla="*/ 2 h 38"/>
                <a:gd name="T44" fmla="*/ 11 w 38"/>
                <a:gd name="T45" fmla="*/ 2 h 38"/>
                <a:gd name="T46" fmla="*/ 14 w 38"/>
                <a:gd name="T47" fmla="*/ 0 h 38"/>
                <a:gd name="T48" fmla="*/ 18 w 38"/>
                <a:gd name="T49" fmla="*/ 0 h 38"/>
                <a:gd name="T50" fmla="*/ 22 w 38"/>
                <a:gd name="T51" fmla="*/ 0 h 38"/>
                <a:gd name="T52" fmla="*/ 25 w 38"/>
                <a:gd name="T53" fmla="*/ 2 h 38"/>
                <a:gd name="T54" fmla="*/ 29 w 38"/>
                <a:gd name="T55" fmla="*/ 4 h 38"/>
                <a:gd name="T56" fmla="*/ 32 w 38"/>
                <a:gd name="T57" fmla="*/ 7 h 38"/>
                <a:gd name="T58" fmla="*/ 34 w 38"/>
                <a:gd name="T59" fmla="*/ 9 h 38"/>
                <a:gd name="T60" fmla="*/ 36 w 38"/>
                <a:gd name="T61" fmla="*/ 13 h 38"/>
                <a:gd name="T62" fmla="*/ 38 w 38"/>
                <a:gd name="T63" fmla="*/ 17 h 38"/>
                <a:gd name="T64" fmla="*/ 38 w 38"/>
                <a:gd name="T65" fmla="*/ 22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"/>
                <a:gd name="T100" fmla="*/ 0 h 38"/>
                <a:gd name="T101" fmla="*/ 38 w 38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" h="38">
                  <a:moveTo>
                    <a:pt x="38" y="22"/>
                  </a:moveTo>
                  <a:lnTo>
                    <a:pt x="38" y="24"/>
                  </a:lnTo>
                  <a:lnTo>
                    <a:pt x="36" y="27"/>
                  </a:lnTo>
                  <a:lnTo>
                    <a:pt x="34" y="31"/>
                  </a:lnTo>
                  <a:lnTo>
                    <a:pt x="32" y="33"/>
                  </a:lnTo>
                  <a:lnTo>
                    <a:pt x="29" y="35"/>
                  </a:lnTo>
                  <a:lnTo>
                    <a:pt x="25" y="36"/>
                  </a:lnTo>
                  <a:lnTo>
                    <a:pt x="22" y="36"/>
                  </a:lnTo>
                  <a:lnTo>
                    <a:pt x="18" y="38"/>
                  </a:lnTo>
                  <a:lnTo>
                    <a:pt x="14" y="36"/>
                  </a:lnTo>
                  <a:lnTo>
                    <a:pt x="11" y="36"/>
                  </a:lnTo>
                  <a:lnTo>
                    <a:pt x="7" y="33"/>
                  </a:lnTo>
                  <a:lnTo>
                    <a:pt x="5" y="31"/>
                  </a:lnTo>
                  <a:lnTo>
                    <a:pt x="4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2"/>
                  </a:lnTo>
                  <a:lnTo>
                    <a:pt x="29" y="4"/>
                  </a:lnTo>
                  <a:lnTo>
                    <a:pt x="32" y="7"/>
                  </a:lnTo>
                  <a:lnTo>
                    <a:pt x="34" y="9"/>
                  </a:lnTo>
                  <a:lnTo>
                    <a:pt x="36" y="13"/>
                  </a:lnTo>
                  <a:lnTo>
                    <a:pt x="38" y="17"/>
                  </a:lnTo>
                  <a:lnTo>
                    <a:pt x="38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07" name="Freeform 261"/>
            <p:cNvSpPr>
              <a:spLocks/>
            </p:cNvSpPr>
            <p:nvPr/>
          </p:nvSpPr>
          <p:spPr bwMode="auto">
            <a:xfrm>
              <a:off x="3659" y="2451"/>
              <a:ext cx="39" cy="38"/>
            </a:xfrm>
            <a:custGeom>
              <a:avLst/>
              <a:gdLst>
                <a:gd name="T0" fmla="*/ 39 w 39"/>
                <a:gd name="T1" fmla="*/ 22 h 38"/>
                <a:gd name="T2" fmla="*/ 39 w 39"/>
                <a:gd name="T3" fmla="*/ 26 h 38"/>
                <a:gd name="T4" fmla="*/ 37 w 39"/>
                <a:gd name="T5" fmla="*/ 29 h 38"/>
                <a:gd name="T6" fmla="*/ 36 w 39"/>
                <a:gd name="T7" fmla="*/ 31 h 38"/>
                <a:gd name="T8" fmla="*/ 34 w 39"/>
                <a:gd name="T9" fmla="*/ 35 h 38"/>
                <a:gd name="T10" fmla="*/ 30 w 39"/>
                <a:gd name="T11" fmla="*/ 37 h 38"/>
                <a:gd name="T12" fmla="*/ 27 w 39"/>
                <a:gd name="T13" fmla="*/ 38 h 38"/>
                <a:gd name="T14" fmla="*/ 23 w 39"/>
                <a:gd name="T15" fmla="*/ 38 h 38"/>
                <a:gd name="T16" fmla="*/ 19 w 39"/>
                <a:gd name="T17" fmla="*/ 38 h 38"/>
                <a:gd name="T18" fmla="*/ 16 w 39"/>
                <a:gd name="T19" fmla="*/ 38 h 38"/>
                <a:gd name="T20" fmla="*/ 10 w 39"/>
                <a:gd name="T21" fmla="*/ 37 h 38"/>
                <a:gd name="T22" fmla="*/ 9 w 39"/>
                <a:gd name="T23" fmla="*/ 35 h 38"/>
                <a:gd name="T24" fmla="*/ 5 w 39"/>
                <a:gd name="T25" fmla="*/ 33 h 38"/>
                <a:gd name="T26" fmla="*/ 3 w 39"/>
                <a:gd name="T27" fmla="*/ 29 h 38"/>
                <a:gd name="T28" fmla="*/ 1 w 39"/>
                <a:gd name="T29" fmla="*/ 26 h 38"/>
                <a:gd name="T30" fmla="*/ 0 w 39"/>
                <a:gd name="T31" fmla="*/ 22 h 38"/>
                <a:gd name="T32" fmla="*/ 0 w 39"/>
                <a:gd name="T33" fmla="*/ 19 h 38"/>
                <a:gd name="T34" fmla="*/ 0 w 39"/>
                <a:gd name="T35" fmla="*/ 13 h 38"/>
                <a:gd name="T36" fmla="*/ 1 w 39"/>
                <a:gd name="T37" fmla="*/ 10 h 38"/>
                <a:gd name="T38" fmla="*/ 3 w 39"/>
                <a:gd name="T39" fmla="*/ 6 h 38"/>
                <a:gd name="T40" fmla="*/ 5 w 39"/>
                <a:gd name="T41" fmla="*/ 4 h 38"/>
                <a:gd name="T42" fmla="*/ 9 w 39"/>
                <a:gd name="T43" fmla="*/ 2 h 38"/>
                <a:gd name="T44" fmla="*/ 10 w 39"/>
                <a:gd name="T45" fmla="*/ 0 h 38"/>
                <a:gd name="T46" fmla="*/ 16 w 39"/>
                <a:gd name="T47" fmla="*/ 0 h 38"/>
                <a:gd name="T48" fmla="*/ 19 w 39"/>
                <a:gd name="T49" fmla="*/ 0 h 38"/>
                <a:gd name="T50" fmla="*/ 23 w 39"/>
                <a:gd name="T51" fmla="*/ 0 h 38"/>
                <a:gd name="T52" fmla="*/ 27 w 39"/>
                <a:gd name="T53" fmla="*/ 2 h 38"/>
                <a:gd name="T54" fmla="*/ 30 w 39"/>
                <a:gd name="T55" fmla="*/ 4 h 38"/>
                <a:gd name="T56" fmla="*/ 34 w 39"/>
                <a:gd name="T57" fmla="*/ 6 h 38"/>
                <a:gd name="T58" fmla="*/ 36 w 39"/>
                <a:gd name="T59" fmla="*/ 10 h 38"/>
                <a:gd name="T60" fmla="*/ 37 w 39"/>
                <a:gd name="T61" fmla="*/ 13 h 38"/>
                <a:gd name="T62" fmla="*/ 39 w 39"/>
                <a:gd name="T63" fmla="*/ 17 h 38"/>
                <a:gd name="T64" fmla="*/ 39 w 39"/>
                <a:gd name="T65" fmla="*/ 22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"/>
                <a:gd name="T100" fmla="*/ 0 h 38"/>
                <a:gd name="T101" fmla="*/ 39 w 39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" h="38">
                  <a:moveTo>
                    <a:pt x="39" y="22"/>
                  </a:moveTo>
                  <a:lnTo>
                    <a:pt x="39" y="26"/>
                  </a:lnTo>
                  <a:lnTo>
                    <a:pt x="37" y="29"/>
                  </a:lnTo>
                  <a:lnTo>
                    <a:pt x="36" y="31"/>
                  </a:lnTo>
                  <a:lnTo>
                    <a:pt x="34" y="35"/>
                  </a:lnTo>
                  <a:lnTo>
                    <a:pt x="30" y="37"/>
                  </a:lnTo>
                  <a:lnTo>
                    <a:pt x="27" y="38"/>
                  </a:lnTo>
                  <a:lnTo>
                    <a:pt x="23" y="38"/>
                  </a:lnTo>
                  <a:lnTo>
                    <a:pt x="19" y="38"/>
                  </a:lnTo>
                  <a:lnTo>
                    <a:pt x="16" y="38"/>
                  </a:lnTo>
                  <a:lnTo>
                    <a:pt x="10" y="37"/>
                  </a:lnTo>
                  <a:lnTo>
                    <a:pt x="9" y="35"/>
                  </a:lnTo>
                  <a:lnTo>
                    <a:pt x="5" y="33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3" y="6"/>
                  </a:lnTo>
                  <a:lnTo>
                    <a:pt x="5" y="4"/>
                  </a:lnTo>
                  <a:lnTo>
                    <a:pt x="9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36" y="10"/>
                  </a:lnTo>
                  <a:lnTo>
                    <a:pt x="37" y="13"/>
                  </a:lnTo>
                  <a:lnTo>
                    <a:pt x="39" y="17"/>
                  </a:lnTo>
                  <a:lnTo>
                    <a:pt x="39" y="22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08" name="Freeform 262"/>
            <p:cNvSpPr>
              <a:spLocks/>
            </p:cNvSpPr>
            <p:nvPr/>
          </p:nvSpPr>
          <p:spPr bwMode="auto">
            <a:xfrm>
              <a:off x="3659" y="2451"/>
              <a:ext cx="39" cy="38"/>
            </a:xfrm>
            <a:custGeom>
              <a:avLst/>
              <a:gdLst>
                <a:gd name="T0" fmla="*/ 39 w 39"/>
                <a:gd name="T1" fmla="*/ 22 h 38"/>
                <a:gd name="T2" fmla="*/ 39 w 39"/>
                <a:gd name="T3" fmla="*/ 26 h 38"/>
                <a:gd name="T4" fmla="*/ 37 w 39"/>
                <a:gd name="T5" fmla="*/ 29 h 38"/>
                <a:gd name="T6" fmla="*/ 36 w 39"/>
                <a:gd name="T7" fmla="*/ 31 h 38"/>
                <a:gd name="T8" fmla="*/ 34 w 39"/>
                <a:gd name="T9" fmla="*/ 35 h 38"/>
                <a:gd name="T10" fmla="*/ 30 w 39"/>
                <a:gd name="T11" fmla="*/ 37 h 38"/>
                <a:gd name="T12" fmla="*/ 27 w 39"/>
                <a:gd name="T13" fmla="*/ 38 h 38"/>
                <a:gd name="T14" fmla="*/ 23 w 39"/>
                <a:gd name="T15" fmla="*/ 38 h 38"/>
                <a:gd name="T16" fmla="*/ 19 w 39"/>
                <a:gd name="T17" fmla="*/ 38 h 38"/>
                <a:gd name="T18" fmla="*/ 16 w 39"/>
                <a:gd name="T19" fmla="*/ 38 h 38"/>
                <a:gd name="T20" fmla="*/ 10 w 39"/>
                <a:gd name="T21" fmla="*/ 37 h 38"/>
                <a:gd name="T22" fmla="*/ 9 w 39"/>
                <a:gd name="T23" fmla="*/ 35 h 38"/>
                <a:gd name="T24" fmla="*/ 5 w 39"/>
                <a:gd name="T25" fmla="*/ 33 h 38"/>
                <a:gd name="T26" fmla="*/ 3 w 39"/>
                <a:gd name="T27" fmla="*/ 29 h 38"/>
                <a:gd name="T28" fmla="*/ 1 w 39"/>
                <a:gd name="T29" fmla="*/ 26 h 38"/>
                <a:gd name="T30" fmla="*/ 0 w 39"/>
                <a:gd name="T31" fmla="*/ 22 h 38"/>
                <a:gd name="T32" fmla="*/ 0 w 39"/>
                <a:gd name="T33" fmla="*/ 19 h 38"/>
                <a:gd name="T34" fmla="*/ 0 w 39"/>
                <a:gd name="T35" fmla="*/ 13 h 38"/>
                <a:gd name="T36" fmla="*/ 1 w 39"/>
                <a:gd name="T37" fmla="*/ 10 h 38"/>
                <a:gd name="T38" fmla="*/ 3 w 39"/>
                <a:gd name="T39" fmla="*/ 6 h 38"/>
                <a:gd name="T40" fmla="*/ 5 w 39"/>
                <a:gd name="T41" fmla="*/ 4 h 38"/>
                <a:gd name="T42" fmla="*/ 9 w 39"/>
                <a:gd name="T43" fmla="*/ 2 h 38"/>
                <a:gd name="T44" fmla="*/ 10 w 39"/>
                <a:gd name="T45" fmla="*/ 0 h 38"/>
                <a:gd name="T46" fmla="*/ 16 w 39"/>
                <a:gd name="T47" fmla="*/ 0 h 38"/>
                <a:gd name="T48" fmla="*/ 19 w 39"/>
                <a:gd name="T49" fmla="*/ 0 h 38"/>
                <a:gd name="T50" fmla="*/ 23 w 39"/>
                <a:gd name="T51" fmla="*/ 0 h 38"/>
                <a:gd name="T52" fmla="*/ 27 w 39"/>
                <a:gd name="T53" fmla="*/ 2 h 38"/>
                <a:gd name="T54" fmla="*/ 30 w 39"/>
                <a:gd name="T55" fmla="*/ 4 h 38"/>
                <a:gd name="T56" fmla="*/ 34 w 39"/>
                <a:gd name="T57" fmla="*/ 6 h 38"/>
                <a:gd name="T58" fmla="*/ 36 w 39"/>
                <a:gd name="T59" fmla="*/ 10 h 38"/>
                <a:gd name="T60" fmla="*/ 37 w 39"/>
                <a:gd name="T61" fmla="*/ 13 h 38"/>
                <a:gd name="T62" fmla="*/ 39 w 39"/>
                <a:gd name="T63" fmla="*/ 17 h 38"/>
                <a:gd name="T64" fmla="*/ 39 w 39"/>
                <a:gd name="T65" fmla="*/ 22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"/>
                <a:gd name="T100" fmla="*/ 0 h 38"/>
                <a:gd name="T101" fmla="*/ 39 w 39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" h="38">
                  <a:moveTo>
                    <a:pt x="39" y="22"/>
                  </a:moveTo>
                  <a:lnTo>
                    <a:pt x="39" y="26"/>
                  </a:lnTo>
                  <a:lnTo>
                    <a:pt x="37" y="29"/>
                  </a:lnTo>
                  <a:lnTo>
                    <a:pt x="36" y="31"/>
                  </a:lnTo>
                  <a:lnTo>
                    <a:pt x="34" y="35"/>
                  </a:lnTo>
                  <a:lnTo>
                    <a:pt x="30" y="37"/>
                  </a:lnTo>
                  <a:lnTo>
                    <a:pt x="27" y="38"/>
                  </a:lnTo>
                  <a:lnTo>
                    <a:pt x="23" y="38"/>
                  </a:lnTo>
                  <a:lnTo>
                    <a:pt x="19" y="38"/>
                  </a:lnTo>
                  <a:lnTo>
                    <a:pt x="16" y="38"/>
                  </a:lnTo>
                  <a:lnTo>
                    <a:pt x="10" y="37"/>
                  </a:lnTo>
                  <a:lnTo>
                    <a:pt x="9" y="35"/>
                  </a:lnTo>
                  <a:lnTo>
                    <a:pt x="5" y="33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3" y="6"/>
                  </a:lnTo>
                  <a:lnTo>
                    <a:pt x="5" y="4"/>
                  </a:lnTo>
                  <a:lnTo>
                    <a:pt x="9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36" y="10"/>
                  </a:lnTo>
                  <a:lnTo>
                    <a:pt x="37" y="13"/>
                  </a:lnTo>
                  <a:lnTo>
                    <a:pt x="39" y="17"/>
                  </a:lnTo>
                  <a:lnTo>
                    <a:pt x="39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09" name="Freeform 263"/>
            <p:cNvSpPr>
              <a:spLocks/>
            </p:cNvSpPr>
            <p:nvPr/>
          </p:nvSpPr>
          <p:spPr bwMode="auto">
            <a:xfrm>
              <a:off x="3036" y="2387"/>
              <a:ext cx="38" cy="37"/>
            </a:xfrm>
            <a:custGeom>
              <a:avLst/>
              <a:gdLst>
                <a:gd name="T0" fmla="*/ 38 w 38"/>
                <a:gd name="T1" fmla="*/ 21 h 37"/>
                <a:gd name="T2" fmla="*/ 38 w 38"/>
                <a:gd name="T3" fmla="*/ 25 h 37"/>
                <a:gd name="T4" fmla="*/ 36 w 38"/>
                <a:gd name="T5" fmla="*/ 28 h 37"/>
                <a:gd name="T6" fmla="*/ 34 w 38"/>
                <a:gd name="T7" fmla="*/ 30 h 37"/>
                <a:gd name="T8" fmla="*/ 32 w 38"/>
                <a:gd name="T9" fmla="*/ 34 h 37"/>
                <a:gd name="T10" fmla="*/ 29 w 38"/>
                <a:gd name="T11" fmla="*/ 36 h 37"/>
                <a:gd name="T12" fmla="*/ 25 w 38"/>
                <a:gd name="T13" fmla="*/ 36 h 37"/>
                <a:gd name="T14" fmla="*/ 22 w 38"/>
                <a:gd name="T15" fmla="*/ 37 h 37"/>
                <a:gd name="T16" fmla="*/ 18 w 38"/>
                <a:gd name="T17" fmla="*/ 37 h 37"/>
                <a:gd name="T18" fmla="*/ 14 w 38"/>
                <a:gd name="T19" fmla="*/ 36 h 37"/>
                <a:gd name="T20" fmla="*/ 11 w 38"/>
                <a:gd name="T21" fmla="*/ 36 h 37"/>
                <a:gd name="T22" fmla="*/ 7 w 38"/>
                <a:gd name="T23" fmla="*/ 34 h 37"/>
                <a:gd name="T24" fmla="*/ 5 w 38"/>
                <a:gd name="T25" fmla="*/ 30 h 37"/>
                <a:gd name="T26" fmla="*/ 4 w 38"/>
                <a:gd name="T27" fmla="*/ 28 h 37"/>
                <a:gd name="T28" fmla="*/ 2 w 38"/>
                <a:gd name="T29" fmla="*/ 23 h 37"/>
                <a:gd name="T30" fmla="*/ 0 w 38"/>
                <a:gd name="T31" fmla="*/ 21 h 37"/>
                <a:gd name="T32" fmla="*/ 0 w 38"/>
                <a:gd name="T33" fmla="*/ 16 h 37"/>
                <a:gd name="T34" fmla="*/ 0 w 38"/>
                <a:gd name="T35" fmla="*/ 12 h 37"/>
                <a:gd name="T36" fmla="*/ 2 w 38"/>
                <a:gd name="T37" fmla="*/ 9 h 37"/>
                <a:gd name="T38" fmla="*/ 4 w 38"/>
                <a:gd name="T39" fmla="*/ 7 h 37"/>
                <a:gd name="T40" fmla="*/ 5 w 38"/>
                <a:gd name="T41" fmla="*/ 3 h 37"/>
                <a:gd name="T42" fmla="*/ 7 w 38"/>
                <a:gd name="T43" fmla="*/ 1 h 37"/>
                <a:gd name="T44" fmla="*/ 11 w 38"/>
                <a:gd name="T45" fmla="*/ 1 h 37"/>
                <a:gd name="T46" fmla="*/ 14 w 38"/>
                <a:gd name="T47" fmla="*/ 0 h 37"/>
                <a:gd name="T48" fmla="*/ 18 w 38"/>
                <a:gd name="T49" fmla="*/ 0 h 37"/>
                <a:gd name="T50" fmla="*/ 22 w 38"/>
                <a:gd name="T51" fmla="*/ 1 h 37"/>
                <a:gd name="T52" fmla="*/ 25 w 38"/>
                <a:gd name="T53" fmla="*/ 3 h 37"/>
                <a:gd name="T54" fmla="*/ 29 w 38"/>
                <a:gd name="T55" fmla="*/ 5 h 37"/>
                <a:gd name="T56" fmla="*/ 32 w 38"/>
                <a:gd name="T57" fmla="*/ 7 h 37"/>
                <a:gd name="T58" fmla="*/ 34 w 38"/>
                <a:gd name="T59" fmla="*/ 10 h 37"/>
                <a:gd name="T60" fmla="*/ 36 w 38"/>
                <a:gd name="T61" fmla="*/ 14 h 37"/>
                <a:gd name="T62" fmla="*/ 38 w 38"/>
                <a:gd name="T63" fmla="*/ 18 h 37"/>
                <a:gd name="T64" fmla="*/ 38 w 38"/>
                <a:gd name="T65" fmla="*/ 21 h 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"/>
                <a:gd name="T100" fmla="*/ 0 h 37"/>
                <a:gd name="T101" fmla="*/ 38 w 38"/>
                <a:gd name="T102" fmla="*/ 37 h 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" h="37">
                  <a:moveTo>
                    <a:pt x="38" y="21"/>
                  </a:moveTo>
                  <a:lnTo>
                    <a:pt x="38" y="25"/>
                  </a:lnTo>
                  <a:lnTo>
                    <a:pt x="36" y="28"/>
                  </a:lnTo>
                  <a:lnTo>
                    <a:pt x="34" y="30"/>
                  </a:lnTo>
                  <a:lnTo>
                    <a:pt x="32" y="34"/>
                  </a:lnTo>
                  <a:lnTo>
                    <a:pt x="29" y="36"/>
                  </a:lnTo>
                  <a:lnTo>
                    <a:pt x="25" y="36"/>
                  </a:lnTo>
                  <a:lnTo>
                    <a:pt x="22" y="37"/>
                  </a:lnTo>
                  <a:lnTo>
                    <a:pt x="18" y="37"/>
                  </a:lnTo>
                  <a:lnTo>
                    <a:pt x="14" y="36"/>
                  </a:lnTo>
                  <a:lnTo>
                    <a:pt x="11" y="36"/>
                  </a:lnTo>
                  <a:lnTo>
                    <a:pt x="7" y="34"/>
                  </a:lnTo>
                  <a:lnTo>
                    <a:pt x="5" y="30"/>
                  </a:lnTo>
                  <a:lnTo>
                    <a:pt x="4" y="28"/>
                  </a:lnTo>
                  <a:lnTo>
                    <a:pt x="2" y="23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9"/>
                  </a:lnTo>
                  <a:lnTo>
                    <a:pt x="4" y="7"/>
                  </a:lnTo>
                  <a:lnTo>
                    <a:pt x="5" y="3"/>
                  </a:lnTo>
                  <a:lnTo>
                    <a:pt x="7" y="1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5" y="3"/>
                  </a:lnTo>
                  <a:lnTo>
                    <a:pt x="29" y="5"/>
                  </a:lnTo>
                  <a:lnTo>
                    <a:pt x="32" y="7"/>
                  </a:lnTo>
                  <a:lnTo>
                    <a:pt x="34" y="10"/>
                  </a:lnTo>
                  <a:lnTo>
                    <a:pt x="36" y="14"/>
                  </a:lnTo>
                  <a:lnTo>
                    <a:pt x="38" y="18"/>
                  </a:lnTo>
                  <a:lnTo>
                    <a:pt x="38" y="2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10" name="Freeform 264"/>
            <p:cNvSpPr>
              <a:spLocks/>
            </p:cNvSpPr>
            <p:nvPr/>
          </p:nvSpPr>
          <p:spPr bwMode="auto">
            <a:xfrm>
              <a:off x="3036" y="2387"/>
              <a:ext cx="38" cy="37"/>
            </a:xfrm>
            <a:custGeom>
              <a:avLst/>
              <a:gdLst>
                <a:gd name="T0" fmla="*/ 38 w 38"/>
                <a:gd name="T1" fmla="*/ 21 h 37"/>
                <a:gd name="T2" fmla="*/ 38 w 38"/>
                <a:gd name="T3" fmla="*/ 25 h 37"/>
                <a:gd name="T4" fmla="*/ 36 w 38"/>
                <a:gd name="T5" fmla="*/ 28 h 37"/>
                <a:gd name="T6" fmla="*/ 34 w 38"/>
                <a:gd name="T7" fmla="*/ 30 h 37"/>
                <a:gd name="T8" fmla="*/ 32 w 38"/>
                <a:gd name="T9" fmla="*/ 34 h 37"/>
                <a:gd name="T10" fmla="*/ 29 w 38"/>
                <a:gd name="T11" fmla="*/ 36 h 37"/>
                <a:gd name="T12" fmla="*/ 25 w 38"/>
                <a:gd name="T13" fmla="*/ 36 h 37"/>
                <a:gd name="T14" fmla="*/ 22 w 38"/>
                <a:gd name="T15" fmla="*/ 37 h 37"/>
                <a:gd name="T16" fmla="*/ 18 w 38"/>
                <a:gd name="T17" fmla="*/ 37 h 37"/>
                <a:gd name="T18" fmla="*/ 14 w 38"/>
                <a:gd name="T19" fmla="*/ 36 h 37"/>
                <a:gd name="T20" fmla="*/ 11 w 38"/>
                <a:gd name="T21" fmla="*/ 36 h 37"/>
                <a:gd name="T22" fmla="*/ 7 w 38"/>
                <a:gd name="T23" fmla="*/ 34 h 37"/>
                <a:gd name="T24" fmla="*/ 5 w 38"/>
                <a:gd name="T25" fmla="*/ 30 h 37"/>
                <a:gd name="T26" fmla="*/ 4 w 38"/>
                <a:gd name="T27" fmla="*/ 28 h 37"/>
                <a:gd name="T28" fmla="*/ 2 w 38"/>
                <a:gd name="T29" fmla="*/ 23 h 37"/>
                <a:gd name="T30" fmla="*/ 0 w 38"/>
                <a:gd name="T31" fmla="*/ 21 h 37"/>
                <a:gd name="T32" fmla="*/ 0 w 38"/>
                <a:gd name="T33" fmla="*/ 16 h 37"/>
                <a:gd name="T34" fmla="*/ 0 w 38"/>
                <a:gd name="T35" fmla="*/ 12 h 37"/>
                <a:gd name="T36" fmla="*/ 2 w 38"/>
                <a:gd name="T37" fmla="*/ 9 h 37"/>
                <a:gd name="T38" fmla="*/ 4 w 38"/>
                <a:gd name="T39" fmla="*/ 7 h 37"/>
                <a:gd name="T40" fmla="*/ 5 w 38"/>
                <a:gd name="T41" fmla="*/ 3 h 37"/>
                <a:gd name="T42" fmla="*/ 7 w 38"/>
                <a:gd name="T43" fmla="*/ 1 h 37"/>
                <a:gd name="T44" fmla="*/ 11 w 38"/>
                <a:gd name="T45" fmla="*/ 1 h 37"/>
                <a:gd name="T46" fmla="*/ 14 w 38"/>
                <a:gd name="T47" fmla="*/ 0 h 37"/>
                <a:gd name="T48" fmla="*/ 18 w 38"/>
                <a:gd name="T49" fmla="*/ 0 h 37"/>
                <a:gd name="T50" fmla="*/ 22 w 38"/>
                <a:gd name="T51" fmla="*/ 1 h 37"/>
                <a:gd name="T52" fmla="*/ 25 w 38"/>
                <a:gd name="T53" fmla="*/ 3 h 37"/>
                <a:gd name="T54" fmla="*/ 29 w 38"/>
                <a:gd name="T55" fmla="*/ 5 h 37"/>
                <a:gd name="T56" fmla="*/ 32 w 38"/>
                <a:gd name="T57" fmla="*/ 7 h 37"/>
                <a:gd name="T58" fmla="*/ 34 w 38"/>
                <a:gd name="T59" fmla="*/ 10 h 37"/>
                <a:gd name="T60" fmla="*/ 36 w 38"/>
                <a:gd name="T61" fmla="*/ 14 h 37"/>
                <a:gd name="T62" fmla="*/ 38 w 38"/>
                <a:gd name="T63" fmla="*/ 18 h 37"/>
                <a:gd name="T64" fmla="*/ 38 w 38"/>
                <a:gd name="T65" fmla="*/ 21 h 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"/>
                <a:gd name="T100" fmla="*/ 0 h 37"/>
                <a:gd name="T101" fmla="*/ 38 w 38"/>
                <a:gd name="T102" fmla="*/ 37 h 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" h="37">
                  <a:moveTo>
                    <a:pt x="38" y="21"/>
                  </a:moveTo>
                  <a:lnTo>
                    <a:pt x="38" y="25"/>
                  </a:lnTo>
                  <a:lnTo>
                    <a:pt x="36" y="28"/>
                  </a:lnTo>
                  <a:lnTo>
                    <a:pt x="34" y="30"/>
                  </a:lnTo>
                  <a:lnTo>
                    <a:pt x="32" y="34"/>
                  </a:lnTo>
                  <a:lnTo>
                    <a:pt x="29" y="36"/>
                  </a:lnTo>
                  <a:lnTo>
                    <a:pt x="25" y="36"/>
                  </a:lnTo>
                  <a:lnTo>
                    <a:pt x="22" y="37"/>
                  </a:lnTo>
                  <a:lnTo>
                    <a:pt x="18" y="37"/>
                  </a:lnTo>
                  <a:lnTo>
                    <a:pt x="14" y="36"/>
                  </a:lnTo>
                  <a:lnTo>
                    <a:pt x="11" y="36"/>
                  </a:lnTo>
                  <a:lnTo>
                    <a:pt x="7" y="34"/>
                  </a:lnTo>
                  <a:lnTo>
                    <a:pt x="5" y="30"/>
                  </a:lnTo>
                  <a:lnTo>
                    <a:pt x="4" y="28"/>
                  </a:lnTo>
                  <a:lnTo>
                    <a:pt x="2" y="23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9"/>
                  </a:lnTo>
                  <a:lnTo>
                    <a:pt x="4" y="7"/>
                  </a:lnTo>
                  <a:lnTo>
                    <a:pt x="5" y="3"/>
                  </a:lnTo>
                  <a:lnTo>
                    <a:pt x="7" y="1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5" y="3"/>
                  </a:lnTo>
                  <a:lnTo>
                    <a:pt x="29" y="5"/>
                  </a:lnTo>
                  <a:lnTo>
                    <a:pt x="32" y="7"/>
                  </a:lnTo>
                  <a:lnTo>
                    <a:pt x="34" y="10"/>
                  </a:lnTo>
                  <a:lnTo>
                    <a:pt x="36" y="14"/>
                  </a:lnTo>
                  <a:lnTo>
                    <a:pt x="38" y="18"/>
                  </a:lnTo>
                  <a:lnTo>
                    <a:pt x="38" y="2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11" name="Freeform 265"/>
            <p:cNvSpPr>
              <a:spLocks/>
            </p:cNvSpPr>
            <p:nvPr/>
          </p:nvSpPr>
          <p:spPr bwMode="auto">
            <a:xfrm>
              <a:off x="3005" y="1378"/>
              <a:ext cx="722" cy="1207"/>
            </a:xfrm>
            <a:custGeom>
              <a:avLst/>
              <a:gdLst>
                <a:gd name="T0" fmla="*/ 78 w 722"/>
                <a:gd name="T1" fmla="*/ 1 h 1207"/>
                <a:gd name="T2" fmla="*/ 116 w 722"/>
                <a:gd name="T3" fmla="*/ 3 h 1207"/>
                <a:gd name="T4" fmla="*/ 154 w 722"/>
                <a:gd name="T5" fmla="*/ 5 h 1207"/>
                <a:gd name="T6" fmla="*/ 193 w 722"/>
                <a:gd name="T7" fmla="*/ 7 h 1207"/>
                <a:gd name="T8" fmla="*/ 231 w 722"/>
                <a:gd name="T9" fmla="*/ 9 h 1207"/>
                <a:gd name="T10" fmla="*/ 269 w 722"/>
                <a:gd name="T11" fmla="*/ 10 h 1207"/>
                <a:gd name="T12" fmla="*/ 309 w 722"/>
                <a:gd name="T13" fmla="*/ 12 h 1207"/>
                <a:gd name="T14" fmla="*/ 347 w 722"/>
                <a:gd name="T15" fmla="*/ 14 h 1207"/>
                <a:gd name="T16" fmla="*/ 385 w 722"/>
                <a:gd name="T17" fmla="*/ 16 h 1207"/>
                <a:gd name="T18" fmla="*/ 423 w 722"/>
                <a:gd name="T19" fmla="*/ 18 h 1207"/>
                <a:gd name="T20" fmla="*/ 462 w 722"/>
                <a:gd name="T21" fmla="*/ 21 h 1207"/>
                <a:gd name="T22" fmla="*/ 500 w 722"/>
                <a:gd name="T23" fmla="*/ 23 h 1207"/>
                <a:gd name="T24" fmla="*/ 540 w 722"/>
                <a:gd name="T25" fmla="*/ 25 h 1207"/>
                <a:gd name="T26" fmla="*/ 580 w 722"/>
                <a:gd name="T27" fmla="*/ 27 h 1207"/>
                <a:gd name="T28" fmla="*/ 619 w 722"/>
                <a:gd name="T29" fmla="*/ 28 h 1207"/>
                <a:gd name="T30" fmla="*/ 659 w 722"/>
                <a:gd name="T31" fmla="*/ 30 h 1207"/>
                <a:gd name="T32" fmla="*/ 699 w 722"/>
                <a:gd name="T33" fmla="*/ 41 h 1207"/>
                <a:gd name="T34" fmla="*/ 720 w 722"/>
                <a:gd name="T35" fmla="*/ 74 h 1207"/>
                <a:gd name="T36" fmla="*/ 722 w 722"/>
                <a:gd name="T37" fmla="*/ 287 h 1207"/>
                <a:gd name="T38" fmla="*/ 722 w 722"/>
                <a:gd name="T39" fmla="*/ 555 h 1207"/>
                <a:gd name="T40" fmla="*/ 722 w 722"/>
                <a:gd name="T41" fmla="*/ 824 h 1207"/>
                <a:gd name="T42" fmla="*/ 722 w 722"/>
                <a:gd name="T43" fmla="*/ 1095 h 1207"/>
                <a:gd name="T44" fmla="*/ 713 w 722"/>
                <a:gd name="T45" fmla="*/ 1191 h 1207"/>
                <a:gd name="T46" fmla="*/ 681 w 722"/>
                <a:gd name="T47" fmla="*/ 1207 h 1207"/>
                <a:gd name="T48" fmla="*/ 641 w 722"/>
                <a:gd name="T49" fmla="*/ 1203 h 1207"/>
                <a:gd name="T50" fmla="*/ 599 w 722"/>
                <a:gd name="T51" fmla="*/ 1200 h 1207"/>
                <a:gd name="T52" fmla="*/ 562 w 722"/>
                <a:gd name="T53" fmla="*/ 1196 h 1207"/>
                <a:gd name="T54" fmla="*/ 522 w 722"/>
                <a:gd name="T55" fmla="*/ 1191 h 1207"/>
                <a:gd name="T56" fmla="*/ 482 w 722"/>
                <a:gd name="T57" fmla="*/ 1187 h 1207"/>
                <a:gd name="T58" fmla="*/ 442 w 722"/>
                <a:gd name="T59" fmla="*/ 1184 h 1207"/>
                <a:gd name="T60" fmla="*/ 403 w 722"/>
                <a:gd name="T61" fmla="*/ 1178 h 1207"/>
                <a:gd name="T62" fmla="*/ 365 w 722"/>
                <a:gd name="T63" fmla="*/ 1175 h 1207"/>
                <a:gd name="T64" fmla="*/ 327 w 722"/>
                <a:gd name="T65" fmla="*/ 1171 h 1207"/>
                <a:gd name="T66" fmla="*/ 287 w 722"/>
                <a:gd name="T67" fmla="*/ 1166 h 1207"/>
                <a:gd name="T68" fmla="*/ 249 w 722"/>
                <a:gd name="T69" fmla="*/ 1162 h 1207"/>
                <a:gd name="T70" fmla="*/ 211 w 722"/>
                <a:gd name="T71" fmla="*/ 1157 h 1207"/>
                <a:gd name="T72" fmla="*/ 174 w 722"/>
                <a:gd name="T73" fmla="*/ 1153 h 1207"/>
                <a:gd name="T74" fmla="*/ 136 w 722"/>
                <a:gd name="T75" fmla="*/ 1149 h 1207"/>
                <a:gd name="T76" fmla="*/ 98 w 722"/>
                <a:gd name="T77" fmla="*/ 1144 h 1207"/>
                <a:gd name="T78" fmla="*/ 60 w 722"/>
                <a:gd name="T79" fmla="*/ 1140 h 1207"/>
                <a:gd name="T80" fmla="*/ 22 w 722"/>
                <a:gd name="T81" fmla="*/ 1128 h 1207"/>
                <a:gd name="T82" fmla="*/ 2 w 722"/>
                <a:gd name="T83" fmla="*/ 1095 h 1207"/>
                <a:gd name="T84" fmla="*/ 2 w 722"/>
                <a:gd name="T85" fmla="*/ 891 h 1207"/>
                <a:gd name="T86" fmla="*/ 2 w 722"/>
                <a:gd name="T87" fmla="*/ 631 h 1207"/>
                <a:gd name="T88" fmla="*/ 2 w 722"/>
                <a:gd name="T89" fmla="*/ 371 h 1207"/>
                <a:gd name="T90" fmla="*/ 2 w 722"/>
                <a:gd name="T91" fmla="*/ 111 h 1207"/>
                <a:gd name="T92" fmla="*/ 11 w 722"/>
                <a:gd name="T93" fmla="*/ 19 h 1207"/>
                <a:gd name="T94" fmla="*/ 40 w 722"/>
                <a:gd name="T95" fmla="*/ 1 h 120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22"/>
                <a:gd name="T145" fmla="*/ 0 h 1207"/>
                <a:gd name="T146" fmla="*/ 722 w 722"/>
                <a:gd name="T147" fmla="*/ 1207 h 120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22" h="1207">
                  <a:moveTo>
                    <a:pt x="51" y="0"/>
                  </a:moveTo>
                  <a:lnTo>
                    <a:pt x="60" y="1"/>
                  </a:lnTo>
                  <a:lnTo>
                    <a:pt x="69" y="1"/>
                  </a:lnTo>
                  <a:lnTo>
                    <a:pt x="78" y="1"/>
                  </a:lnTo>
                  <a:lnTo>
                    <a:pt x="89" y="1"/>
                  </a:lnTo>
                  <a:lnTo>
                    <a:pt x="98" y="1"/>
                  </a:lnTo>
                  <a:lnTo>
                    <a:pt x="107" y="3"/>
                  </a:lnTo>
                  <a:lnTo>
                    <a:pt x="116" y="3"/>
                  </a:lnTo>
                  <a:lnTo>
                    <a:pt x="127" y="3"/>
                  </a:lnTo>
                  <a:lnTo>
                    <a:pt x="136" y="3"/>
                  </a:lnTo>
                  <a:lnTo>
                    <a:pt x="145" y="5"/>
                  </a:lnTo>
                  <a:lnTo>
                    <a:pt x="154" y="5"/>
                  </a:lnTo>
                  <a:lnTo>
                    <a:pt x="165" y="5"/>
                  </a:lnTo>
                  <a:lnTo>
                    <a:pt x="174" y="5"/>
                  </a:lnTo>
                  <a:lnTo>
                    <a:pt x="183" y="7"/>
                  </a:lnTo>
                  <a:lnTo>
                    <a:pt x="193" y="7"/>
                  </a:lnTo>
                  <a:lnTo>
                    <a:pt x="202" y="7"/>
                  </a:lnTo>
                  <a:lnTo>
                    <a:pt x="211" y="9"/>
                  </a:lnTo>
                  <a:lnTo>
                    <a:pt x="220" y="9"/>
                  </a:lnTo>
                  <a:lnTo>
                    <a:pt x="231" y="9"/>
                  </a:lnTo>
                  <a:lnTo>
                    <a:pt x="240" y="9"/>
                  </a:lnTo>
                  <a:lnTo>
                    <a:pt x="249" y="9"/>
                  </a:lnTo>
                  <a:lnTo>
                    <a:pt x="260" y="10"/>
                  </a:lnTo>
                  <a:lnTo>
                    <a:pt x="269" y="10"/>
                  </a:lnTo>
                  <a:lnTo>
                    <a:pt x="280" y="10"/>
                  </a:lnTo>
                  <a:lnTo>
                    <a:pt x="289" y="12"/>
                  </a:lnTo>
                  <a:lnTo>
                    <a:pt x="298" y="12"/>
                  </a:lnTo>
                  <a:lnTo>
                    <a:pt x="309" y="12"/>
                  </a:lnTo>
                  <a:lnTo>
                    <a:pt x="318" y="14"/>
                  </a:lnTo>
                  <a:lnTo>
                    <a:pt x="327" y="14"/>
                  </a:lnTo>
                  <a:lnTo>
                    <a:pt x="338" y="14"/>
                  </a:lnTo>
                  <a:lnTo>
                    <a:pt x="347" y="14"/>
                  </a:lnTo>
                  <a:lnTo>
                    <a:pt x="356" y="16"/>
                  </a:lnTo>
                  <a:lnTo>
                    <a:pt x="367" y="16"/>
                  </a:lnTo>
                  <a:lnTo>
                    <a:pt x="376" y="16"/>
                  </a:lnTo>
                  <a:lnTo>
                    <a:pt x="385" y="16"/>
                  </a:lnTo>
                  <a:lnTo>
                    <a:pt x="394" y="18"/>
                  </a:lnTo>
                  <a:lnTo>
                    <a:pt x="405" y="18"/>
                  </a:lnTo>
                  <a:lnTo>
                    <a:pt x="414" y="18"/>
                  </a:lnTo>
                  <a:lnTo>
                    <a:pt x="423" y="18"/>
                  </a:lnTo>
                  <a:lnTo>
                    <a:pt x="433" y="19"/>
                  </a:lnTo>
                  <a:lnTo>
                    <a:pt x="442" y="19"/>
                  </a:lnTo>
                  <a:lnTo>
                    <a:pt x="453" y="19"/>
                  </a:lnTo>
                  <a:lnTo>
                    <a:pt x="462" y="21"/>
                  </a:lnTo>
                  <a:lnTo>
                    <a:pt x="471" y="21"/>
                  </a:lnTo>
                  <a:lnTo>
                    <a:pt x="482" y="21"/>
                  </a:lnTo>
                  <a:lnTo>
                    <a:pt x="491" y="21"/>
                  </a:lnTo>
                  <a:lnTo>
                    <a:pt x="500" y="23"/>
                  </a:lnTo>
                  <a:lnTo>
                    <a:pt x="511" y="23"/>
                  </a:lnTo>
                  <a:lnTo>
                    <a:pt x="520" y="23"/>
                  </a:lnTo>
                  <a:lnTo>
                    <a:pt x="531" y="23"/>
                  </a:lnTo>
                  <a:lnTo>
                    <a:pt x="540" y="25"/>
                  </a:lnTo>
                  <a:lnTo>
                    <a:pt x="551" y="25"/>
                  </a:lnTo>
                  <a:lnTo>
                    <a:pt x="560" y="25"/>
                  </a:lnTo>
                  <a:lnTo>
                    <a:pt x="571" y="25"/>
                  </a:lnTo>
                  <a:lnTo>
                    <a:pt x="580" y="27"/>
                  </a:lnTo>
                  <a:lnTo>
                    <a:pt x="590" y="27"/>
                  </a:lnTo>
                  <a:lnTo>
                    <a:pt x="599" y="27"/>
                  </a:lnTo>
                  <a:lnTo>
                    <a:pt x="610" y="27"/>
                  </a:lnTo>
                  <a:lnTo>
                    <a:pt x="619" y="28"/>
                  </a:lnTo>
                  <a:lnTo>
                    <a:pt x="630" y="28"/>
                  </a:lnTo>
                  <a:lnTo>
                    <a:pt x="639" y="28"/>
                  </a:lnTo>
                  <a:lnTo>
                    <a:pt x="650" y="30"/>
                  </a:lnTo>
                  <a:lnTo>
                    <a:pt x="659" y="30"/>
                  </a:lnTo>
                  <a:lnTo>
                    <a:pt x="670" y="30"/>
                  </a:lnTo>
                  <a:lnTo>
                    <a:pt x="681" y="32"/>
                  </a:lnTo>
                  <a:lnTo>
                    <a:pt x="690" y="36"/>
                  </a:lnTo>
                  <a:lnTo>
                    <a:pt x="699" y="41"/>
                  </a:lnTo>
                  <a:lnTo>
                    <a:pt x="706" y="46"/>
                  </a:lnTo>
                  <a:lnTo>
                    <a:pt x="713" y="54"/>
                  </a:lnTo>
                  <a:lnTo>
                    <a:pt x="719" y="63"/>
                  </a:lnTo>
                  <a:lnTo>
                    <a:pt x="720" y="74"/>
                  </a:lnTo>
                  <a:lnTo>
                    <a:pt x="722" y="83"/>
                  </a:lnTo>
                  <a:lnTo>
                    <a:pt x="722" y="151"/>
                  </a:lnTo>
                  <a:lnTo>
                    <a:pt x="722" y="218"/>
                  </a:lnTo>
                  <a:lnTo>
                    <a:pt x="722" y="287"/>
                  </a:lnTo>
                  <a:lnTo>
                    <a:pt x="722" y="353"/>
                  </a:lnTo>
                  <a:lnTo>
                    <a:pt x="722" y="420"/>
                  </a:lnTo>
                  <a:lnTo>
                    <a:pt x="722" y="489"/>
                  </a:lnTo>
                  <a:lnTo>
                    <a:pt x="722" y="555"/>
                  </a:lnTo>
                  <a:lnTo>
                    <a:pt x="722" y="624"/>
                  </a:lnTo>
                  <a:lnTo>
                    <a:pt x="722" y="691"/>
                  </a:lnTo>
                  <a:lnTo>
                    <a:pt x="722" y="758"/>
                  </a:lnTo>
                  <a:lnTo>
                    <a:pt x="722" y="824"/>
                  </a:lnTo>
                  <a:lnTo>
                    <a:pt x="722" y="893"/>
                  </a:lnTo>
                  <a:lnTo>
                    <a:pt x="722" y="960"/>
                  </a:lnTo>
                  <a:lnTo>
                    <a:pt x="722" y="1028"/>
                  </a:lnTo>
                  <a:lnTo>
                    <a:pt x="722" y="1095"/>
                  </a:lnTo>
                  <a:lnTo>
                    <a:pt x="722" y="1164"/>
                  </a:lnTo>
                  <a:lnTo>
                    <a:pt x="720" y="1173"/>
                  </a:lnTo>
                  <a:lnTo>
                    <a:pt x="719" y="1182"/>
                  </a:lnTo>
                  <a:lnTo>
                    <a:pt x="713" y="1191"/>
                  </a:lnTo>
                  <a:lnTo>
                    <a:pt x="706" y="1196"/>
                  </a:lnTo>
                  <a:lnTo>
                    <a:pt x="699" y="1202"/>
                  </a:lnTo>
                  <a:lnTo>
                    <a:pt x="690" y="1205"/>
                  </a:lnTo>
                  <a:lnTo>
                    <a:pt x="681" y="1207"/>
                  </a:lnTo>
                  <a:lnTo>
                    <a:pt x="670" y="1207"/>
                  </a:lnTo>
                  <a:lnTo>
                    <a:pt x="661" y="1207"/>
                  </a:lnTo>
                  <a:lnTo>
                    <a:pt x="650" y="1205"/>
                  </a:lnTo>
                  <a:lnTo>
                    <a:pt x="641" y="1203"/>
                  </a:lnTo>
                  <a:lnTo>
                    <a:pt x="630" y="1203"/>
                  </a:lnTo>
                  <a:lnTo>
                    <a:pt x="619" y="1202"/>
                  </a:lnTo>
                  <a:lnTo>
                    <a:pt x="610" y="1202"/>
                  </a:lnTo>
                  <a:lnTo>
                    <a:pt x="599" y="1200"/>
                  </a:lnTo>
                  <a:lnTo>
                    <a:pt x="590" y="1198"/>
                  </a:lnTo>
                  <a:lnTo>
                    <a:pt x="580" y="1198"/>
                  </a:lnTo>
                  <a:lnTo>
                    <a:pt x="571" y="1196"/>
                  </a:lnTo>
                  <a:lnTo>
                    <a:pt x="562" y="1196"/>
                  </a:lnTo>
                  <a:lnTo>
                    <a:pt x="551" y="1194"/>
                  </a:lnTo>
                  <a:lnTo>
                    <a:pt x="540" y="1193"/>
                  </a:lnTo>
                  <a:lnTo>
                    <a:pt x="531" y="1193"/>
                  </a:lnTo>
                  <a:lnTo>
                    <a:pt x="522" y="1191"/>
                  </a:lnTo>
                  <a:lnTo>
                    <a:pt x="511" y="1191"/>
                  </a:lnTo>
                  <a:lnTo>
                    <a:pt x="502" y="1189"/>
                  </a:lnTo>
                  <a:lnTo>
                    <a:pt x="491" y="1189"/>
                  </a:lnTo>
                  <a:lnTo>
                    <a:pt x="482" y="1187"/>
                  </a:lnTo>
                  <a:lnTo>
                    <a:pt x="471" y="1185"/>
                  </a:lnTo>
                  <a:lnTo>
                    <a:pt x="462" y="1185"/>
                  </a:lnTo>
                  <a:lnTo>
                    <a:pt x="453" y="1184"/>
                  </a:lnTo>
                  <a:lnTo>
                    <a:pt x="442" y="1184"/>
                  </a:lnTo>
                  <a:lnTo>
                    <a:pt x="433" y="1182"/>
                  </a:lnTo>
                  <a:lnTo>
                    <a:pt x="423" y="1182"/>
                  </a:lnTo>
                  <a:lnTo>
                    <a:pt x="414" y="1180"/>
                  </a:lnTo>
                  <a:lnTo>
                    <a:pt x="403" y="1178"/>
                  </a:lnTo>
                  <a:lnTo>
                    <a:pt x="394" y="1178"/>
                  </a:lnTo>
                  <a:lnTo>
                    <a:pt x="385" y="1176"/>
                  </a:lnTo>
                  <a:lnTo>
                    <a:pt x="374" y="1176"/>
                  </a:lnTo>
                  <a:lnTo>
                    <a:pt x="365" y="1175"/>
                  </a:lnTo>
                  <a:lnTo>
                    <a:pt x="356" y="1173"/>
                  </a:lnTo>
                  <a:lnTo>
                    <a:pt x="345" y="1173"/>
                  </a:lnTo>
                  <a:lnTo>
                    <a:pt x="336" y="1171"/>
                  </a:lnTo>
                  <a:lnTo>
                    <a:pt x="327" y="1171"/>
                  </a:lnTo>
                  <a:lnTo>
                    <a:pt x="316" y="1169"/>
                  </a:lnTo>
                  <a:lnTo>
                    <a:pt x="307" y="1167"/>
                  </a:lnTo>
                  <a:lnTo>
                    <a:pt x="298" y="1167"/>
                  </a:lnTo>
                  <a:lnTo>
                    <a:pt x="287" y="1166"/>
                  </a:lnTo>
                  <a:lnTo>
                    <a:pt x="278" y="1166"/>
                  </a:lnTo>
                  <a:lnTo>
                    <a:pt x="269" y="1164"/>
                  </a:lnTo>
                  <a:lnTo>
                    <a:pt x="258" y="1164"/>
                  </a:lnTo>
                  <a:lnTo>
                    <a:pt x="249" y="1162"/>
                  </a:lnTo>
                  <a:lnTo>
                    <a:pt x="240" y="1160"/>
                  </a:lnTo>
                  <a:lnTo>
                    <a:pt x="229" y="1160"/>
                  </a:lnTo>
                  <a:lnTo>
                    <a:pt x="220" y="1158"/>
                  </a:lnTo>
                  <a:lnTo>
                    <a:pt x="211" y="1157"/>
                  </a:lnTo>
                  <a:lnTo>
                    <a:pt x="202" y="1157"/>
                  </a:lnTo>
                  <a:lnTo>
                    <a:pt x="192" y="1157"/>
                  </a:lnTo>
                  <a:lnTo>
                    <a:pt x="183" y="1155"/>
                  </a:lnTo>
                  <a:lnTo>
                    <a:pt x="174" y="1153"/>
                  </a:lnTo>
                  <a:lnTo>
                    <a:pt x="163" y="1153"/>
                  </a:lnTo>
                  <a:lnTo>
                    <a:pt x="154" y="1151"/>
                  </a:lnTo>
                  <a:lnTo>
                    <a:pt x="145" y="1151"/>
                  </a:lnTo>
                  <a:lnTo>
                    <a:pt x="136" y="1149"/>
                  </a:lnTo>
                  <a:lnTo>
                    <a:pt x="125" y="1148"/>
                  </a:lnTo>
                  <a:lnTo>
                    <a:pt x="116" y="1148"/>
                  </a:lnTo>
                  <a:lnTo>
                    <a:pt x="107" y="1146"/>
                  </a:lnTo>
                  <a:lnTo>
                    <a:pt x="98" y="1144"/>
                  </a:lnTo>
                  <a:lnTo>
                    <a:pt x="87" y="1144"/>
                  </a:lnTo>
                  <a:lnTo>
                    <a:pt x="78" y="1142"/>
                  </a:lnTo>
                  <a:lnTo>
                    <a:pt x="69" y="1142"/>
                  </a:lnTo>
                  <a:lnTo>
                    <a:pt x="60" y="1140"/>
                  </a:lnTo>
                  <a:lnTo>
                    <a:pt x="49" y="1138"/>
                  </a:lnTo>
                  <a:lnTo>
                    <a:pt x="40" y="1137"/>
                  </a:lnTo>
                  <a:lnTo>
                    <a:pt x="31" y="1133"/>
                  </a:lnTo>
                  <a:lnTo>
                    <a:pt x="22" y="1128"/>
                  </a:lnTo>
                  <a:lnTo>
                    <a:pt x="15" y="1122"/>
                  </a:lnTo>
                  <a:lnTo>
                    <a:pt x="9" y="1115"/>
                  </a:lnTo>
                  <a:lnTo>
                    <a:pt x="4" y="1106"/>
                  </a:lnTo>
                  <a:lnTo>
                    <a:pt x="2" y="1095"/>
                  </a:lnTo>
                  <a:lnTo>
                    <a:pt x="0" y="1086"/>
                  </a:lnTo>
                  <a:lnTo>
                    <a:pt x="0" y="1021"/>
                  </a:lnTo>
                  <a:lnTo>
                    <a:pt x="2" y="956"/>
                  </a:lnTo>
                  <a:lnTo>
                    <a:pt x="2" y="891"/>
                  </a:lnTo>
                  <a:lnTo>
                    <a:pt x="2" y="826"/>
                  </a:lnTo>
                  <a:lnTo>
                    <a:pt x="2" y="761"/>
                  </a:lnTo>
                  <a:lnTo>
                    <a:pt x="2" y="696"/>
                  </a:lnTo>
                  <a:lnTo>
                    <a:pt x="2" y="631"/>
                  </a:lnTo>
                  <a:lnTo>
                    <a:pt x="2" y="566"/>
                  </a:lnTo>
                  <a:lnTo>
                    <a:pt x="2" y="500"/>
                  </a:lnTo>
                  <a:lnTo>
                    <a:pt x="2" y="436"/>
                  </a:lnTo>
                  <a:lnTo>
                    <a:pt x="2" y="371"/>
                  </a:lnTo>
                  <a:lnTo>
                    <a:pt x="2" y="306"/>
                  </a:lnTo>
                  <a:lnTo>
                    <a:pt x="2" y="241"/>
                  </a:lnTo>
                  <a:lnTo>
                    <a:pt x="2" y="176"/>
                  </a:lnTo>
                  <a:lnTo>
                    <a:pt x="2" y="111"/>
                  </a:lnTo>
                  <a:lnTo>
                    <a:pt x="2" y="46"/>
                  </a:lnTo>
                  <a:lnTo>
                    <a:pt x="4" y="36"/>
                  </a:lnTo>
                  <a:lnTo>
                    <a:pt x="6" y="27"/>
                  </a:lnTo>
                  <a:lnTo>
                    <a:pt x="11" y="19"/>
                  </a:lnTo>
                  <a:lnTo>
                    <a:pt x="17" y="12"/>
                  </a:lnTo>
                  <a:lnTo>
                    <a:pt x="24" y="7"/>
                  </a:lnTo>
                  <a:lnTo>
                    <a:pt x="33" y="3"/>
                  </a:lnTo>
                  <a:lnTo>
                    <a:pt x="40" y="1"/>
                  </a:lnTo>
                  <a:lnTo>
                    <a:pt x="5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12" name="Freeform 266"/>
            <p:cNvSpPr>
              <a:spLocks/>
            </p:cNvSpPr>
            <p:nvPr/>
          </p:nvSpPr>
          <p:spPr bwMode="auto">
            <a:xfrm>
              <a:off x="3216" y="1720"/>
              <a:ext cx="295" cy="286"/>
            </a:xfrm>
            <a:custGeom>
              <a:avLst/>
              <a:gdLst>
                <a:gd name="T0" fmla="*/ 9 w 295"/>
                <a:gd name="T1" fmla="*/ 246 h 286"/>
                <a:gd name="T2" fmla="*/ 26 w 295"/>
                <a:gd name="T3" fmla="*/ 213 h 286"/>
                <a:gd name="T4" fmla="*/ 44 w 295"/>
                <a:gd name="T5" fmla="*/ 181 h 286"/>
                <a:gd name="T6" fmla="*/ 62 w 295"/>
                <a:gd name="T7" fmla="*/ 148 h 286"/>
                <a:gd name="T8" fmla="*/ 78 w 295"/>
                <a:gd name="T9" fmla="*/ 116 h 286"/>
                <a:gd name="T10" fmla="*/ 96 w 295"/>
                <a:gd name="T11" fmla="*/ 82 h 286"/>
                <a:gd name="T12" fmla="*/ 114 w 295"/>
                <a:gd name="T13" fmla="*/ 49 h 286"/>
                <a:gd name="T14" fmla="*/ 132 w 295"/>
                <a:gd name="T15" fmla="*/ 17 h 286"/>
                <a:gd name="T16" fmla="*/ 150 w 295"/>
                <a:gd name="T17" fmla="*/ 19 h 286"/>
                <a:gd name="T18" fmla="*/ 170 w 295"/>
                <a:gd name="T19" fmla="*/ 55 h 286"/>
                <a:gd name="T20" fmla="*/ 188 w 295"/>
                <a:gd name="T21" fmla="*/ 89 h 286"/>
                <a:gd name="T22" fmla="*/ 208 w 295"/>
                <a:gd name="T23" fmla="*/ 125 h 286"/>
                <a:gd name="T24" fmla="*/ 226 w 295"/>
                <a:gd name="T25" fmla="*/ 161 h 286"/>
                <a:gd name="T26" fmla="*/ 246 w 295"/>
                <a:gd name="T27" fmla="*/ 197 h 286"/>
                <a:gd name="T28" fmla="*/ 266 w 295"/>
                <a:gd name="T29" fmla="*/ 233 h 286"/>
                <a:gd name="T30" fmla="*/ 284 w 295"/>
                <a:gd name="T31" fmla="*/ 268 h 286"/>
                <a:gd name="T32" fmla="*/ 284 w 295"/>
                <a:gd name="T33" fmla="*/ 286 h 286"/>
                <a:gd name="T34" fmla="*/ 266 w 295"/>
                <a:gd name="T35" fmla="*/ 284 h 286"/>
                <a:gd name="T36" fmla="*/ 248 w 295"/>
                <a:gd name="T37" fmla="*/ 282 h 286"/>
                <a:gd name="T38" fmla="*/ 228 w 295"/>
                <a:gd name="T39" fmla="*/ 280 h 286"/>
                <a:gd name="T40" fmla="*/ 210 w 295"/>
                <a:gd name="T41" fmla="*/ 278 h 286"/>
                <a:gd name="T42" fmla="*/ 192 w 295"/>
                <a:gd name="T43" fmla="*/ 277 h 286"/>
                <a:gd name="T44" fmla="*/ 172 w 295"/>
                <a:gd name="T45" fmla="*/ 277 h 286"/>
                <a:gd name="T46" fmla="*/ 154 w 295"/>
                <a:gd name="T47" fmla="*/ 275 h 286"/>
                <a:gd name="T48" fmla="*/ 136 w 295"/>
                <a:gd name="T49" fmla="*/ 273 h 286"/>
                <a:gd name="T50" fmla="*/ 118 w 295"/>
                <a:gd name="T51" fmla="*/ 271 h 286"/>
                <a:gd name="T52" fmla="*/ 100 w 295"/>
                <a:gd name="T53" fmla="*/ 269 h 286"/>
                <a:gd name="T54" fmla="*/ 82 w 295"/>
                <a:gd name="T55" fmla="*/ 269 h 286"/>
                <a:gd name="T56" fmla="*/ 64 w 295"/>
                <a:gd name="T57" fmla="*/ 268 h 286"/>
                <a:gd name="T58" fmla="*/ 46 w 295"/>
                <a:gd name="T59" fmla="*/ 266 h 286"/>
                <a:gd name="T60" fmla="*/ 28 w 295"/>
                <a:gd name="T61" fmla="*/ 264 h 286"/>
                <a:gd name="T62" fmla="*/ 9 w 295"/>
                <a:gd name="T63" fmla="*/ 262 h 2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5"/>
                <a:gd name="T97" fmla="*/ 0 h 286"/>
                <a:gd name="T98" fmla="*/ 295 w 295"/>
                <a:gd name="T99" fmla="*/ 286 h 28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5" h="286">
                  <a:moveTo>
                    <a:pt x="0" y="262"/>
                  </a:moveTo>
                  <a:lnTo>
                    <a:pt x="9" y="246"/>
                  </a:lnTo>
                  <a:lnTo>
                    <a:pt x="17" y="230"/>
                  </a:lnTo>
                  <a:lnTo>
                    <a:pt x="26" y="213"/>
                  </a:lnTo>
                  <a:lnTo>
                    <a:pt x="35" y="197"/>
                  </a:lnTo>
                  <a:lnTo>
                    <a:pt x="44" y="181"/>
                  </a:lnTo>
                  <a:lnTo>
                    <a:pt x="53" y="165"/>
                  </a:lnTo>
                  <a:lnTo>
                    <a:pt x="62" y="148"/>
                  </a:lnTo>
                  <a:lnTo>
                    <a:pt x="71" y="132"/>
                  </a:lnTo>
                  <a:lnTo>
                    <a:pt x="78" y="116"/>
                  </a:lnTo>
                  <a:lnTo>
                    <a:pt x="87" y="98"/>
                  </a:lnTo>
                  <a:lnTo>
                    <a:pt x="96" y="82"/>
                  </a:lnTo>
                  <a:lnTo>
                    <a:pt x="105" y="65"/>
                  </a:lnTo>
                  <a:lnTo>
                    <a:pt x="114" y="49"/>
                  </a:lnTo>
                  <a:lnTo>
                    <a:pt x="123" y="33"/>
                  </a:lnTo>
                  <a:lnTo>
                    <a:pt x="132" y="17"/>
                  </a:lnTo>
                  <a:lnTo>
                    <a:pt x="141" y="0"/>
                  </a:lnTo>
                  <a:lnTo>
                    <a:pt x="150" y="19"/>
                  </a:lnTo>
                  <a:lnTo>
                    <a:pt x="159" y="37"/>
                  </a:lnTo>
                  <a:lnTo>
                    <a:pt x="170" y="55"/>
                  </a:lnTo>
                  <a:lnTo>
                    <a:pt x="179" y="73"/>
                  </a:lnTo>
                  <a:lnTo>
                    <a:pt x="188" y="89"/>
                  </a:lnTo>
                  <a:lnTo>
                    <a:pt x="197" y="107"/>
                  </a:lnTo>
                  <a:lnTo>
                    <a:pt x="208" y="125"/>
                  </a:lnTo>
                  <a:lnTo>
                    <a:pt x="217" y="143"/>
                  </a:lnTo>
                  <a:lnTo>
                    <a:pt x="226" y="161"/>
                  </a:lnTo>
                  <a:lnTo>
                    <a:pt x="237" y="179"/>
                  </a:lnTo>
                  <a:lnTo>
                    <a:pt x="246" y="197"/>
                  </a:lnTo>
                  <a:lnTo>
                    <a:pt x="255" y="215"/>
                  </a:lnTo>
                  <a:lnTo>
                    <a:pt x="266" y="233"/>
                  </a:lnTo>
                  <a:lnTo>
                    <a:pt x="275" y="250"/>
                  </a:lnTo>
                  <a:lnTo>
                    <a:pt x="284" y="268"/>
                  </a:lnTo>
                  <a:lnTo>
                    <a:pt x="295" y="286"/>
                  </a:lnTo>
                  <a:lnTo>
                    <a:pt x="284" y="286"/>
                  </a:lnTo>
                  <a:lnTo>
                    <a:pt x="275" y="284"/>
                  </a:lnTo>
                  <a:lnTo>
                    <a:pt x="266" y="284"/>
                  </a:lnTo>
                  <a:lnTo>
                    <a:pt x="257" y="282"/>
                  </a:lnTo>
                  <a:lnTo>
                    <a:pt x="248" y="282"/>
                  </a:lnTo>
                  <a:lnTo>
                    <a:pt x="237" y="282"/>
                  </a:lnTo>
                  <a:lnTo>
                    <a:pt x="228" y="280"/>
                  </a:lnTo>
                  <a:lnTo>
                    <a:pt x="219" y="278"/>
                  </a:lnTo>
                  <a:lnTo>
                    <a:pt x="210" y="278"/>
                  </a:lnTo>
                  <a:lnTo>
                    <a:pt x="201" y="278"/>
                  </a:lnTo>
                  <a:lnTo>
                    <a:pt x="192" y="277"/>
                  </a:lnTo>
                  <a:lnTo>
                    <a:pt x="183" y="277"/>
                  </a:lnTo>
                  <a:lnTo>
                    <a:pt x="172" y="277"/>
                  </a:lnTo>
                  <a:lnTo>
                    <a:pt x="163" y="275"/>
                  </a:lnTo>
                  <a:lnTo>
                    <a:pt x="154" y="275"/>
                  </a:lnTo>
                  <a:lnTo>
                    <a:pt x="145" y="275"/>
                  </a:lnTo>
                  <a:lnTo>
                    <a:pt x="136" y="273"/>
                  </a:lnTo>
                  <a:lnTo>
                    <a:pt x="127" y="273"/>
                  </a:lnTo>
                  <a:lnTo>
                    <a:pt x="118" y="271"/>
                  </a:lnTo>
                  <a:lnTo>
                    <a:pt x="109" y="271"/>
                  </a:lnTo>
                  <a:lnTo>
                    <a:pt x="100" y="269"/>
                  </a:lnTo>
                  <a:lnTo>
                    <a:pt x="91" y="269"/>
                  </a:lnTo>
                  <a:lnTo>
                    <a:pt x="82" y="269"/>
                  </a:lnTo>
                  <a:lnTo>
                    <a:pt x="73" y="268"/>
                  </a:lnTo>
                  <a:lnTo>
                    <a:pt x="64" y="268"/>
                  </a:lnTo>
                  <a:lnTo>
                    <a:pt x="55" y="266"/>
                  </a:lnTo>
                  <a:lnTo>
                    <a:pt x="46" y="266"/>
                  </a:lnTo>
                  <a:lnTo>
                    <a:pt x="37" y="264"/>
                  </a:lnTo>
                  <a:lnTo>
                    <a:pt x="28" y="264"/>
                  </a:lnTo>
                  <a:lnTo>
                    <a:pt x="18" y="264"/>
                  </a:lnTo>
                  <a:lnTo>
                    <a:pt x="9" y="262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13" name="Freeform 267"/>
            <p:cNvSpPr>
              <a:spLocks/>
            </p:cNvSpPr>
            <p:nvPr/>
          </p:nvSpPr>
          <p:spPr bwMode="auto">
            <a:xfrm>
              <a:off x="3216" y="1720"/>
              <a:ext cx="295" cy="286"/>
            </a:xfrm>
            <a:custGeom>
              <a:avLst/>
              <a:gdLst>
                <a:gd name="T0" fmla="*/ 9 w 295"/>
                <a:gd name="T1" fmla="*/ 246 h 286"/>
                <a:gd name="T2" fmla="*/ 26 w 295"/>
                <a:gd name="T3" fmla="*/ 213 h 286"/>
                <a:gd name="T4" fmla="*/ 44 w 295"/>
                <a:gd name="T5" fmla="*/ 181 h 286"/>
                <a:gd name="T6" fmla="*/ 62 w 295"/>
                <a:gd name="T7" fmla="*/ 148 h 286"/>
                <a:gd name="T8" fmla="*/ 78 w 295"/>
                <a:gd name="T9" fmla="*/ 116 h 286"/>
                <a:gd name="T10" fmla="*/ 96 w 295"/>
                <a:gd name="T11" fmla="*/ 82 h 286"/>
                <a:gd name="T12" fmla="*/ 114 w 295"/>
                <a:gd name="T13" fmla="*/ 49 h 286"/>
                <a:gd name="T14" fmla="*/ 132 w 295"/>
                <a:gd name="T15" fmla="*/ 17 h 286"/>
                <a:gd name="T16" fmla="*/ 150 w 295"/>
                <a:gd name="T17" fmla="*/ 19 h 286"/>
                <a:gd name="T18" fmla="*/ 170 w 295"/>
                <a:gd name="T19" fmla="*/ 55 h 286"/>
                <a:gd name="T20" fmla="*/ 188 w 295"/>
                <a:gd name="T21" fmla="*/ 89 h 286"/>
                <a:gd name="T22" fmla="*/ 208 w 295"/>
                <a:gd name="T23" fmla="*/ 125 h 286"/>
                <a:gd name="T24" fmla="*/ 226 w 295"/>
                <a:gd name="T25" fmla="*/ 161 h 286"/>
                <a:gd name="T26" fmla="*/ 246 w 295"/>
                <a:gd name="T27" fmla="*/ 197 h 286"/>
                <a:gd name="T28" fmla="*/ 266 w 295"/>
                <a:gd name="T29" fmla="*/ 233 h 286"/>
                <a:gd name="T30" fmla="*/ 284 w 295"/>
                <a:gd name="T31" fmla="*/ 268 h 286"/>
                <a:gd name="T32" fmla="*/ 284 w 295"/>
                <a:gd name="T33" fmla="*/ 286 h 286"/>
                <a:gd name="T34" fmla="*/ 266 w 295"/>
                <a:gd name="T35" fmla="*/ 284 h 286"/>
                <a:gd name="T36" fmla="*/ 248 w 295"/>
                <a:gd name="T37" fmla="*/ 282 h 286"/>
                <a:gd name="T38" fmla="*/ 228 w 295"/>
                <a:gd name="T39" fmla="*/ 280 h 286"/>
                <a:gd name="T40" fmla="*/ 210 w 295"/>
                <a:gd name="T41" fmla="*/ 278 h 286"/>
                <a:gd name="T42" fmla="*/ 192 w 295"/>
                <a:gd name="T43" fmla="*/ 277 h 286"/>
                <a:gd name="T44" fmla="*/ 172 w 295"/>
                <a:gd name="T45" fmla="*/ 277 h 286"/>
                <a:gd name="T46" fmla="*/ 154 w 295"/>
                <a:gd name="T47" fmla="*/ 275 h 286"/>
                <a:gd name="T48" fmla="*/ 136 w 295"/>
                <a:gd name="T49" fmla="*/ 273 h 286"/>
                <a:gd name="T50" fmla="*/ 118 w 295"/>
                <a:gd name="T51" fmla="*/ 271 h 286"/>
                <a:gd name="T52" fmla="*/ 100 w 295"/>
                <a:gd name="T53" fmla="*/ 269 h 286"/>
                <a:gd name="T54" fmla="*/ 82 w 295"/>
                <a:gd name="T55" fmla="*/ 269 h 286"/>
                <a:gd name="T56" fmla="*/ 64 w 295"/>
                <a:gd name="T57" fmla="*/ 268 h 286"/>
                <a:gd name="T58" fmla="*/ 46 w 295"/>
                <a:gd name="T59" fmla="*/ 266 h 286"/>
                <a:gd name="T60" fmla="*/ 28 w 295"/>
                <a:gd name="T61" fmla="*/ 264 h 286"/>
                <a:gd name="T62" fmla="*/ 9 w 295"/>
                <a:gd name="T63" fmla="*/ 262 h 2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5"/>
                <a:gd name="T97" fmla="*/ 0 h 286"/>
                <a:gd name="T98" fmla="*/ 295 w 295"/>
                <a:gd name="T99" fmla="*/ 286 h 28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5" h="286">
                  <a:moveTo>
                    <a:pt x="0" y="262"/>
                  </a:moveTo>
                  <a:lnTo>
                    <a:pt x="9" y="246"/>
                  </a:lnTo>
                  <a:lnTo>
                    <a:pt x="17" y="230"/>
                  </a:lnTo>
                  <a:lnTo>
                    <a:pt x="26" y="213"/>
                  </a:lnTo>
                  <a:lnTo>
                    <a:pt x="35" y="197"/>
                  </a:lnTo>
                  <a:lnTo>
                    <a:pt x="44" y="181"/>
                  </a:lnTo>
                  <a:lnTo>
                    <a:pt x="53" y="165"/>
                  </a:lnTo>
                  <a:lnTo>
                    <a:pt x="62" y="148"/>
                  </a:lnTo>
                  <a:lnTo>
                    <a:pt x="71" y="132"/>
                  </a:lnTo>
                  <a:lnTo>
                    <a:pt x="78" y="116"/>
                  </a:lnTo>
                  <a:lnTo>
                    <a:pt x="87" y="98"/>
                  </a:lnTo>
                  <a:lnTo>
                    <a:pt x="96" y="82"/>
                  </a:lnTo>
                  <a:lnTo>
                    <a:pt x="105" y="65"/>
                  </a:lnTo>
                  <a:lnTo>
                    <a:pt x="114" y="49"/>
                  </a:lnTo>
                  <a:lnTo>
                    <a:pt x="123" y="33"/>
                  </a:lnTo>
                  <a:lnTo>
                    <a:pt x="132" y="17"/>
                  </a:lnTo>
                  <a:lnTo>
                    <a:pt x="141" y="0"/>
                  </a:lnTo>
                  <a:lnTo>
                    <a:pt x="150" y="19"/>
                  </a:lnTo>
                  <a:lnTo>
                    <a:pt x="159" y="37"/>
                  </a:lnTo>
                  <a:lnTo>
                    <a:pt x="170" y="55"/>
                  </a:lnTo>
                  <a:lnTo>
                    <a:pt x="179" y="73"/>
                  </a:lnTo>
                  <a:lnTo>
                    <a:pt x="188" y="89"/>
                  </a:lnTo>
                  <a:lnTo>
                    <a:pt x="197" y="107"/>
                  </a:lnTo>
                  <a:lnTo>
                    <a:pt x="208" y="125"/>
                  </a:lnTo>
                  <a:lnTo>
                    <a:pt x="217" y="143"/>
                  </a:lnTo>
                  <a:lnTo>
                    <a:pt x="226" y="161"/>
                  </a:lnTo>
                  <a:lnTo>
                    <a:pt x="237" y="179"/>
                  </a:lnTo>
                  <a:lnTo>
                    <a:pt x="246" y="197"/>
                  </a:lnTo>
                  <a:lnTo>
                    <a:pt x="255" y="215"/>
                  </a:lnTo>
                  <a:lnTo>
                    <a:pt x="266" y="233"/>
                  </a:lnTo>
                  <a:lnTo>
                    <a:pt x="275" y="250"/>
                  </a:lnTo>
                  <a:lnTo>
                    <a:pt x="284" y="268"/>
                  </a:lnTo>
                  <a:lnTo>
                    <a:pt x="295" y="286"/>
                  </a:lnTo>
                  <a:lnTo>
                    <a:pt x="284" y="286"/>
                  </a:lnTo>
                  <a:lnTo>
                    <a:pt x="275" y="284"/>
                  </a:lnTo>
                  <a:lnTo>
                    <a:pt x="266" y="284"/>
                  </a:lnTo>
                  <a:lnTo>
                    <a:pt x="257" y="282"/>
                  </a:lnTo>
                  <a:lnTo>
                    <a:pt x="248" y="282"/>
                  </a:lnTo>
                  <a:lnTo>
                    <a:pt x="237" y="282"/>
                  </a:lnTo>
                  <a:lnTo>
                    <a:pt x="228" y="280"/>
                  </a:lnTo>
                  <a:lnTo>
                    <a:pt x="219" y="278"/>
                  </a:lnTo>
                  <a:lnTo>
                    <a:pt x="210" y="278"/>
                  </a:lnTo>
                  <a:lnTo>
                    <a:pt x="201" y="278"/>
                  </a:lnTo>
                  <a:lnTo>
                    <a:pt x="192" y="277"/>
                  </a:lnTo>
                  <a:lnTo>
                    <a:pt x="183" y="277"/>
                  </a:lnTo>
                  <a:lnTo>
                    <a:pt x="172" y="277"/>
                  </a:lnTo>
                  <a:lnTo>
                    <a:pt x="163" y="275"/>
                  </a:lnTo>
                  <a:lnTo>
                    <a:pt x="154" y="275"/>
                  </a:lnTo>
                  <a:lnTo>
                    <a:pt x="145" y="275"/>
                  </a:lnTo>
                  <a:lnTo>
                    <a:pt x="136" y="273"/>
                  </a:lnTo>
                  <a:lnTo>
                    <a:pt x="127" y="273"/>
                  </a:lnTo>
                  <a:lnTo>
                    <a:pt x="118" y="271"/>
                  </a:lnTo>
                  <a:lnTo>
                    <a:pt x="109" y="271"/>
                  </a:lnTo>
                  <a:lnTo>
                    <a:pt x="100" y="269"/>
                  </a:lnTo>
                  <a:lnTo>
                    <a:pt x="91" y="269"/>
                  </a:lnTo>
                  <a:lnTo>
                    <a:pt x="82" y="269"/>
                  </a:lnTo>
                  <a:lnTo>
                    <a:pt x="73" y="268"/>
                  </a:lnTo>
                  <a:lnTo>
                    <a:pt x="64" y="268"/>
                  </a:lnTo>
                  <a:lnTo>
                    <a:pt x="55" y="266"/>
                  </a:lnTo>
                  <a:lnTo>
                    <a:pt x="46" y="266"/>
                  </a:lnTo>
                  <a:lnTo>
                    <a:pt x="37" y="264"/>
                  </a:lnTo>
                  <a:lnTo>
                    <a:pt x="28" y="264"/>
                  </a:lnTo>
                  <a:lnTo>
                    <a:pt x="18" y="264"/>
                  </a:lnTo>
                  <a:lnTo>
                    <a:pt x="9" y="262"/>
                  </a:lnTo>
                  <a:lnTo>
                    <a:pt x="0" y="26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14" name="Freeform 268"/>
            <p:cNvSpPr>
              <a:spLocks/>
            </p:cNvSpPr>
            <p:nvPr/>
          </p:nvSpPr>
          <p:spPr bwMode="auto">
            <a:xfrm>
              <a:off x="3204" y="2020"/>
              <a:ext cx="314" cy="119"/>
            </a:xfrm>
            <a:custGeom>
              <a:avLst/>
              <a:gdLst>
                <a:gd name="T0" fmla="*/ 9 w 314"/>
                <a:gd name="T1" fmla="*/ 0 h 119"/>
                <a:gd name="T2" fmla="*/ 29 w 314"/>
                <a:gd name="T3" fmla="*/ 2 h 119"/>
                <a:gd name="T4" fmla="*/ 49 w 314"/>
                <a:gd name="T5" fmla="*/ 4 h 119"/>
                <a:gd name="T6" fmla="*/ 67 w 314"/>
                <a:gd name="T7" fmla="*/ 6 h 119"/>
                <a:gd name="T8" fmla="*/ 86 w 314"/>
                <a:gd name="T9" fmla="*/ 7 h 119"/>
                <a:gd name="T10" fmla="*/ 106 w 314"/>
                <a:gd name="T11" fmla="*/ 9 h 119"/>
                <a:gd name="T12" fmla="*/ 126 w 314"/>
                <a:gd name="T13" fmla="*/ 11 h 119"/>
                <a:gd name="T14" fmla="*/ 144 w 314"/>
                <a:gd name="T15" fmla="*/ 11 h 119"/>
                <a:gd name="T16" fmla="*/ 164 w 314"/>
                <a:gd name="T17" fmla="*/ 13 h 119"/>
                <a:gd name="T18" fmla="*/ 184 w 314"/>
                <a:gd name="T19" fmla="*/ 15 h 119"/>
                <a:gd name="T20" fmla="*/ 204 w 314"/>
                <a:gd name="T21" fmla="*/ 16 h 119"/>
                <a:gd name="T22" fmla="*/ 224 w 314"/>
                <a:gd name="T23" fmla="*/ 18 h 119"/>
                <a:gd name="T24" fmla="*/ 243 w 314"/>
                <a:gd name="T25" fmla="*/ 20 h 119"/>
                <a:gd name="T26" fmla="*/ 263 w 314"/>
                <a:gd name="T27" fmla="*/ 22 h 119"/>
                <a:gd name="T28" fmla="*/ 283 w 314"/>
                <a:gd name="T29" fmla="*/ 24 h 119"/>
                <a:gd name="T30" fmla="*/ 303 w 314"/>
                <a:gd name="T31" fmla="*/ 24 h 119"/>
                <a:gd name="T32" fmla="*/ 314 w 314"/>
                <a:gd name="T33" fmla="*/ 49 h 119"/>
                <a:gd name="T34" fmla="*/ 314 w 314"/>
                <a:gd name="T35" fmla="*/ 96 h 119"/>
                <a:gd name="T36" fmla="*/ 303 w 314"/>
                <a:gd name="T37" fmla="*/ 117 h 119"/>
                <a:gd name="T38" fmla="*/ 283 w 314"/>
                <a:gd name="T39" fmla="*/ 116 h 119"/>
                <a:gd name="T40" fmla="*/ 263 w 314"/>
                <a:gd name="T41" fmla="*/ 114 h 119"/>
                <a:gd name="T42" fmla="*/ 243 w 314"/>
                <a:gd name="T43" fmla="*/ 112 h 119"/>
                <a:gd name="T44" fmla="*/ 224 w 314"/>
                <a:gd name="T45" fmla="*/ 110 h 119"/>
                <a:gd name="T46" fmla="*/ 204 w 314"/>
                <a:gd name="T47" fmla="*/ 108 h 119"/>
                <a:gd name="T48" fmla="*/ 184 w 314"/>
                <a:gd name="T49" fmla="*/ 107 h 119"/>
                <a:gd name="T50" fmla="*/ 164 w 314"/>
                <a:gd name="T51" fmla="*/ 105 h 119"/>
                <a:gd name="T52" fmla="*/ 144 w 314"/>
                <a:gd name="T53" fmla="*/ 103 h 119"/>
                <a:gd name="T54" fmla="*/ 126 w 314"/>
                <a:gd name="T55" fmla="*/ 103 h 119"/>
                <a:gd name="T56" fmla="*/ 106 w 314"/>
                <a:gd name="T57" fmla="*/ 101 h 119"/>
                <a:gd name="T58" fmla="*/ 86 w 314"/>
                <a:gd name="T59" fmla="*/ 99 h 119"/>
                <a:gd name="T60" fmla="*/ 67 w 314"/>
                <a:gd name="T61" fmla="*/ 98 h 119"/>
                <a:gd name="T62" fmla="*/ 49 w 314"/>
                <a:gd name="T63" fmla="*/ 96 h 119"/>
                <a:gd name="T64" fmla="*/ 29 w 314"/>
                <a:gd name="T65" fmla="*/ 94 h 119"/>
                <a:gd name="T66" fmla="*/ 9 w 314"/>
                <a:gd name="T67" fmla="*/ 92 h 119"/>
                <a:gd name="T68" fmla="*/ 0 w 314"/>
                <a:gd name="T69" fmla="*/ 69 h 119"/>
                <a:gd name="T70" fmla="*/ 0 w 314"/>
                <a:gd name="T71" fmla="*/ 22 h 1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4"/>
                <a:gd name="T109" fmla="*/ 0 h 119"/>
                <a:gd name="T110" fmla="*/ 314 w 314"/>
                <a:gd name="T111" fmla="*/ 119 h 11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4" h="119">
                  <a:moveTo>
                    <a:pt x="0" y="0"/>
                  </a:moveTo>
                  <a:lnTo>
                    <a:pt x="9" y="0"/>
                  </a:lnTo>
                  <a:lnTo>
                    <a:pt x="18" y="2"/>
                  </a:lnTo>
                  <a:lnTo>
                    <a:pt x="29" y="2"/>
                  </a:lnTo>
                  <a:lnTo>
                    <a:pt x="38" y="4"/>
                  </a:lnTo>
                  <a:lnTo>
                    <a:pt x="49" y="4"/>
                  </a:lnTo>
                  <a:lnTo>
                    <a:pt x="58" y="4"/>
                  </a:lnTo>
                  <a:lnTo>
                    <a:pt x="67" y="6"/>
                  </a:lnTo>
                  <a:lnTo>
                    <a:pt x="77" y="6"/>
                  </a:lnTo>
                  <a:lnTo>
                    <a:pt x="86" y="7"/>
                  </a:lnTo>
                  <a:lnTo>
                    <a:pt x="95" y="7"/>
                  </a:lnTo>
                  <a:lnTo>
                    <a:pt x="106" y="9"/>
                  </a:lnTo>
                  <a:lnTo>
                    <a:pt x="115" y="9"/>
                  </a:lnTo>
                  <a:lnTo>
                    <a:pt x="126" y="11"/>
                  </a:lnTo>
                  <a:lnTo>
                    <a:pt x="135" y="11"/>
                  </a:lnTo>
                  <a:lnTo>
                    <a:pt x="144" y="11"/>
                  </a:lnTo>
                  <a:lnTo>
                    <a:pt x="155" y="13"/>
                  </a:lnTo>
                  <a:lnTo>
                    <a:pt x="164" y="13"/>
                  </a:lnTo>
                  <a:lnTo>
                    <a:pt x="175" y="15"/>
                  </a:lnTo>
                  <a:lnTo>
                    <a:pt x="184" y="15"/>
                  </a:lnTo>
                  <a:lnTo>
                    <a:pt x="195" y="16"/>
                  </a:lnTo>
                  <a:lnTo>
                    <a:pt x="204" y="16"/>
                  </a:lnTo>
                  <a:lnTo>
                    <a:pt x="215" y="16"/>
                  </a:lnTo>
                  <a:lnTo>
                    <a:pt x="224" y="18"/>
                  </a:lnTo>
                  <a:lnTo>
                    <a:pt x="234" y="18"/>
                  </a:lnTo>
                  <a:lnTo>
                    <a:pt x="243" y="20"/>
                  </a:lnTo>
                  <a:lnTo>
                    <a:pt x="254" y="20"/>
                  </a:lnTo>
                  <a:lnTo>
                    <a:pt x="263" y="22"/>
                  </a:lnTo>
                  <a:lnTo>
                    <a:pt x="274" y="22"/>
                  </a:lnTo>
                  <a:lnTo>
                    <a:pt x="283" y="24"/>
                  </a:lnTo>
                  <a:lnTo>
                    <a:pt x="294" y="24"/>
                  </a:lnTo>
                  <a:lnTo>
                    <a:pt x="303" y="24"/>
                  </a:lnTo>
                  <a:lnTo>
                    <a:pt x="314" y="25"/>
                  </a:lnTo>
                  <a:lnTo>
                    <a:pt x="314" y="49"/>
                  </a:lnTo>
                  <a:lnTo>
                    <a:pt x="314" y="72"/>
                  </a:lnTo>
                  <a:lnTo>
                    <a:pt x="314" y="96"/>
                  </a:lnTo>
                  <a:lnTo>
                    <a:pt x="314" y="119"/>
                  </a:lnTo>
                  <a:lnTo>
                    <a:pt x="303" y="117"/>
                  </a:lnTo>
                  <a:lnTo>
                    <a:pt x="294" y="117"/>
                  </a:lnTo>
                  <a:lnTo>
                    <a:pt x="283" y="116"/>
                  </a:lnTo>
                  <a:lnTo>
                    <a:pt x="274" y="116"/>
                  </a:lnTo>
                  <a:lnTo>
                    <a:pt x="263" y="114"/>
                  </a:lnTo>
                  <a:lnTo>
                    <a:pt x="254" y="114"/>
                  </a:lnTo>
                  <a:lnTo>
                    <a:pt x="243" y="112"/>
                  </a:lnTo>
                  <a:lnTo>
                    <a:pt x="234" y="112"/>
                  </a:lnTo>
                  <a:lnTo>
                    <a:pt x="224" y="110"/>
                  </a:lnTo>
                  <a:lnTo>
                    <a:pt x="215" y="110"/>
                  </a:lnTo>
                  <a:lnTo>
                    <a:pt x="204" y="108"/>
                  </a:lnTo>
                  <a:lnTo>
                    <a:pt x="195" y="108"/>
                  </a:lnTo>
                  <a:lnTo>
                    <a:pt x="184" y="107"/>
                  </a:lnTo>
                  <a:lnTo>
                    <a:pt x="175" y="107"/>
                  </a:lnTo>
                  <a:lnTo>
                    <a:pt x="164" y="105"/>
                  </a:lnTo>
                  <a:lnTo>
                    <a:pt x="155" y="105"/>
                  </a:lnTo>
                  <a:lnTo>
                    <a:pt x="144" y="103"/>
                  </a:lnTo>
                  <a:lnTo>
                    <a:pt x="135" y="103"/>
                  </a:lnTo>
                  <a:lnTo>
                    <a:pt x="126" y="103"/>
                  </a:lnTo>
                  <a:lnTo>
                    <a:pt x="115" y="101"/>
                  </a:lnTo>
                  <a:lnTo>
                    <a:pt x="106" y="101"/>
                  </a:lnTo>
                  <a:lnTo>
                    <a:pt x="95" y="99"/>
                  </a:lnTo>
                  <a:lnTo>
                    <a:pt x="86" y="99"/>
                  </a:lnTo>
                  <a:lnTo>
                    <a:pt x="77" y="99"/>
                  </a:lnTo>
                  <a:lnTo>
                    <a:pt x="67" y="98"/>
                  </a:lnTo>
                  <a:lnTo>
                    <a:pt x="58" y="98"/>
                  </a:lnTo>
                  <a:lnTo>
                    <a:pt x="49" y="96"/>
                  </a:lnTo>
                  <a:lnTo>
                    <a:pt x="38" y="96"/>
                  </a:lnTo>
                  <a:lnTo>
                    <a:pt x="29" y="94"/>
                  </a:lnTo>
                  <a:lnTo>
                    <a:pt x="18" y="94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69"/>
                  </a:lnTo>
                  <a:lnTo>
                    <a:pt x="0" y="45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15" name="Freeform 269"/>
            <p:cNvSpPr>
              <a:spLocks/>
            </p:cNvSpPr>
            <p:nvPr/>
          </p:nvSpPr>
          <p:spPr bwMode="auto">
            <a:xfrm>
              <a:off x="3204" y="2020"/>
              <a:ext cx="314" cy="119"/>
            </a:xfrm>
            <a:custGeom>
              <a:avLst/>
              <a:gdLst>
                <a:gd name="T0" fmla="*/ 9 w 314"/>
                <a:gd name="T1" fmla="*/ 0 h 119"/>
                <a:gd name="T2" fmla="*/ 29 w 314"/>
                <a:gd name="T3" fmla="*/ 2 h 119"/>
                <a:gd name="T4" fmla="*/ 49 w 314"/>
                <a:gd name="T5" fmla="*/ 4 h 119"/>
                <a:gd name="T6" fmla="*/ 67 w 314"/>
                <a:gd name="T7" fmla="*/ 6 h 119"/>
                <a:gd name="T8" fmla="*/ 86 w 314"/>
                <a:gd name="T9" fmla="*/ 7 h 119"/>
                <a:gd name="T10" fmla="*/ 106 w 314"/>
                <a:gd name="T11" fmla="*/ 9 h 119"/>
                <a:gd name="T12" fmla="*/ 126 w 314"/>
                <a:gd name="T13" fmla="*/ 11 h 119"/>
                <a:gd name="T14" fmla="*/ 144 w 314"/>
                <a:gd name="T15" fmla="*/ 11 h 119"/>
                <a:gd name="T16" fmla="*/ 164 w 314"/>
                <a:gd name="T17" fmla="*/ 13 h 119"/>
                <a:gd name="T18" fmla="*/ 184 w 314"/>
                <a:gd name="T19" fmla="*/ 15 h 119"/>
                <a:gd name="T20" fmla="*/ 204 w 314"/>
                <a:gd name="T21" fmla="*/ 16 h 119"/>
                <a:gd name="T22" fmla="*/ 224 w 314"/>
                <a:gd name="T23" fmla="*/ 18 h 119"/>
                <a:gd name="T24" fmla="*/ 243 w 314"/>
                <a:gd name="T25" fmla="*/ 20 h 119"/>
                <a:gd name="T26" fmla="*/ 263 w 314"/>
                <a:gd name="T27" fmla="*/ 22 h 119"/>
                <a:gd name="T28" fmla="*/ 283 w 314"/>
                <a:gd name="T29" fmla="*/ 24 h 119"/>
                <a:gd name="T30" fmla="*/ 303 w 314"/>
                <a:gd name="T31" fmla="*/ 24 h 119"/>
                <a:gd name="T32" fmla="*/ 314 w 314"/>
                <a:gd name="T33" fmla="*/ 49 h 119"/>
                <a:gd name="T34" fmla="*/ 314 w 314"/>
                <a:gd name="T35" fmla="*/ 96 h 119"/>
                <a:gd name="T36" fmla="*/ 303 w 314"/>
                <a:gd name="T37" fmla="*/ 117 h 119"/>
                <a:gd name="T38" fmla="*/ 283 w 314"/>
                <a:gd name="T39" fmla="*/ 116 h 119"/>
                <a:gd name="T40" fmla="*/ 263 w 314"/>
                <a:gd name="T41" fmla="*/ 114 h 119"/>
                <a:gd name="T42" fmla="*/ 243 w 314"/>
                <a:gd name="T43" fmla="*/ 112 h 119"/>
                <a:gd name="T44" fmla="*/ 224 w 314"/>
                <a:gd name="T45" fmla="*/ 110 h 119"/>
                <a:gd name="T46" fmla="*/ 204 w 314"/>
                <a:gd name="T47" fmla="*/ 108 h 119"/>
                <a:gd name="T48" fmla="*/ 184 w 314"/>
                <a:gd name="T49" fmla="*/ 107 h 119"/>
                <a:gd name="T50" fmla="*/ 164 w 314"/>
                <a:gd name="T51" fmla="*/ 105 h 119"/>
                <a:gd name="T52" fmla="*/ 144 w 314"/>
                <a:gd name="T53" fmla="*/ 103 h 119"/>
                <a:gd name="T54" fmla="*/ 126 w 314"/>
                <a:gd name="T55" fmla="*/ 103 h 119"/>
                <a:gd name="T56" fmla="*/ 106 w 314"/>
                <a:gd name="T57" fmla="*/ 101 h 119"/>
                <a:gd name="T58" fmla="*/ 86 w 314"/>
                <a:gd name="T59" fmla="*/ 99 h 119"/>
                <a:gd name="T60" fmla="*/ 67 w 314"/>
                <a:gd name="T61" fmla="*/ 98 h 119"/>
                <a:gd name="T62" fmla="*/ 49 w 314"/>
                <a:gd name="T63" fmla="*/ 96 h 119"/>
                <a:gd name="T64" fmla="*/ 29 w 314"/>
                <a:gd name="T65" fmla="*/ 94 h 119"/>
                <a:gd name="T66" fmla="*/ 9 w 314"/>
                <a:gd name="T67" fmla="*/ 92 h 119"/>
                <a:gd name="T68" fmla="*/ 0 w 314"/>
                <a:gd name="T69" fmla="*/ 69 h 119"/>
                <a:gd name="T70" fmla="*/ 0 w 314"/>
                <a:gd name="T71" fmla="*/ 22 h 1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4"/>
                <a:gd name="T109" fmla="*/ 0 h 119"/>
                <a:gd name="T110" fmla="*/ 314 w 314"/>
                <a:gd name="T111" fmla="*/ 119 h 11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4" h="119">
                  <a:moveTo>
                    <a:pt x="0" y="0"/>
                  </a:moveTo>
                  <a:lnTo>
                    <a:pt x="9" y="0"/>
                  </a:lnTo>
                  <a:lnTo>
                    <a:pt x="18" y="2"/>
                  </a:lnTo>
                  <a:lnTo>
                    <a:pt x="29" y="2"/>
                  </a:lnTo>
                  <a:lnTo>
                    <a:pt x="38" y="4"/>
                  </a:lnTo>
                  <a:lnTo>
                    <a:pt x="49" y="4"/>
                  </a:lnTo>
                  <a:lnTo>
                    <a:pt x="58" y="4"/>
                  </a:lnTo>
                  <a:lnTo>
                    <a:pt x="67" y="6"/>
                  </a:lnTo>
                  <a:lnTo>
                    <a:pt x="77" y="6"/>
                  </a:lnTo>
                  <a:lnTo>
                    <a:pt x="86" y="7"/>
                  </a:lnTo>
                  <a:lnTo>
                    <a:pt x="95" y="7"/>
                  </a:lnTo>
                  <a:lnTo>
                    <a:pt x="106" y="9"/>
                  </a:lnTo>
                  <a:lnTo>
                    <a:pt x="115" y="9"/>
                  </a:lnTo>
                  <a:lnTo>
                    <a:pt x="126" y="11"/>
                  </a:lnTo>
                  <a:lnTo>
                    <a:pt x="135" y="11"/>
                  </a:lnTo>
                  <a:lnTo>
                    <a:pt x="144" y="11"/>
                  </a:lnTo>
                  <a:lnTo>
                    <a:pt x="155" y="13"/>
                  </a:lnTo>
                  <a:lnTo>
                    <a:pt x="164" y="13"/>
                  </a:lnTo>
                  <a:lnTo>
                    <a:pt x="175" y="15"/>
                  </a:lnTo>
                  <a:lnTo>
                    <a:pt x="184" y="15"/>
                  </a:lnTo>
                  <a:lnTo>
                    <a:pt x="195" y="16"/>
                  </a:lnTo>
                  <a:lnTo>
                    <a:pt x="204" y="16"/>
                  </a:lnTo>
                  <a:lnTo>
                    <a:pt x="215" y="16"/>
                  </a:lnTo>
                  <a:lnTo>
                    <a:pt x="224" y="18"/>
                  </a:lnTo>
                  <a:lnTo>
                    <a:pt x="234" y="18"/>
                  </a:lnTo>
                  <a:lnTo>
                    <a:pt x="243" y="20"/>
                  </a:lnTo>
                  <a:lnTo>
                    <a:pt x="254" y="20"/>
                  </a:lnTo>
                  <a:lnTo>
                    <a:pt x="263" y="22"/>
                  </a:lnTo>
                  <a:lnTo>
                    <a:pt x="274" y="22"/>
                  </a:lnTo>
                  <a:lnTo>
                    <a:pt x="283" y="24"/>
                  </a:lnTo>
                  <a:lnTo>
                    <a:pt x="294" y="24"/>
                  </a:lnTo>
                  <a:lnTo>
                    <a:pt x="303" y="24"/>
                  </a:lnTo>
                  <a:lnTo>
                    <a:pt x="314" y="25"/>
                  </a:lnTo>
                  <a:lnTo>
                    <a:pt x="314" y="49"/>
                  </a:lnTo>
                  <a:lnTo>
                    <a:pt x="314" y="72"/>
                  </a:lnTo>
                  <a:lnTo>
                    <a:pt x="314" y="96"/>
                  </a:lnTo>
                  <a:lnTo>
                    <a:pt x="314" y="119"/>
                  </a:lnTo>
                  <a:lnTo>
                    <a:pt x="303" y="117"/>
                  </a:lnTo>
                  <a:lnTo>
                    <a:pt x="294" y="117"/>
                  </a:lnTo>
                  <a:lnTo>
                    <a:pt x="283" y="116"/>
                  </a:lnTo>
                  <a:lnTo>
                    <a:pt x="274" y="116"/>
                  </a:lnTo>
                  <a:lnTo>
                    <a:pt x="263" y="114"/>
                  </a:lnTo>
                  <a:lnTo>
                    <a:pt x="254" y="114"/>
                  </a:lnTo>
                  <a:lnTo>
                    <a:pt x="243" y="112"/>
                  </a:lnTo>
                  <a:lnTo>
                    <a:pt x="234" y="112"/>
                  </a:lnTo>
                  <a:lnTo>
                    <a:pt x="224" y="110"/>
                  </a:lnTo>
                  <a:lnTo>
                    <a:pt x="215" y="110"/>
                  </a:lnTo>
                  <a:lnTo>
                    <a:pt x="204" y="108"/>
                  </a:lnTo>
                  <a:lnTo>
                    <a:pt x="195" y="108"/>
                  </a:lnTo>
                  <a:lnTo>
                    <a:pt x="184" y="107"/>
                  </a:lnTo>
                  <a:lnTo>
                    <a:pt x="175" y="107"/>
                  </a:lnTo>
                  <a:lnTo>
                    <a:pt x="164" y="105"/>
                  </a:lnTo>
                  <a:lnTo>
                    <a:pt x="155" y="105"/>
                  </a:lnTo>
                  <a:lnTo>
                    <a:pt x="144" y="103"/>
                  </a:lnTo>
                  <a:lnTo>
                    <a:pt x="135" y="103"/>
                  </a:lnTo>
                  <a:lnTo>
                    <a:pt x="126" y="103"/>
                  </a:lnTo>
                  <a:lnTo>
                    <a:pt x="115" y="101"/>
                  </a:lnTo>
                  <a:lnTo>
                    <a:pt x="106" y="101"/>
                  </a:lnTo>
                  <a:lnTo>
                    <a:pt x="95" y="99"/>
                  </a:lnTo>
                  <a:lnTo>
                    <a:pt x="86" y="99"/>
                  </a:lnTo>
                  <a:lnTo>
                    <a:pt x="77" y="99"/>
                  </a:lnTo>
                  <a:lnTo>
                    <a:pt x="67" y="98"/>
                  </a:lnTo>
                  <a:lnTo>
                    <a:pt x="58" y="98"/>
                  </a:lnTo>
                  <a:lnTo>
                    <a:pt x="49" y="96"/>
                  </a:lnTo>
                  <a:lnTo>
                    <a:pt x="38" y="96"/>
                  </a:lnTo>
                  <a:lnTo>
                    <a:pt x="29" y="94"/>
                  </a:lnTo>
                  <a:lnTo>
                    <a:pt x="18" y="94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69"/>
                  </a:lnTo>
                  <a:lnTo>
                    <a:pt x="0" y="45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16" name="Freeform 270"/>
            <p:cNvSpPr>
              <a:spLocks/>
            </p:cNvSpPr>
            <p:nvPr/>
          </p:nvSpPr>
          <p:spPr bwMode="auto">
            <a:xfrm>
              <a:off x="3198" y="1706"/>
              <a:ext cx="175" cy="283"/>
            </a:xfrm>
            <a:custGeom>
              <a:avLst/>
              <a:gdLst>
                <a:gd name="T0" fmla="*/ 170 w 175"/>
                <a:gd name="T1" fmla="*/ 7 h 283"/>
                <a:gd name="T2" fmla="*/ 165 w 175"/>
                <a:gd name="T3" fmla="*/ 7 h 283"/>
                <a:gd name="T4" fmla="*/ 159 w 175"/>
                <a:gd name="T5" fmla="*/ 7 h 283"/>
                <a:gd name="T6" fmla="*/ 154 w 175"/>
                <a:gd name="T7" fmla="*/ 5 h 283"/>
                <a:gd name="T8" fmla="*/ 141 w 175"/>
                <a:gd name="T9" fmla="*/ 23 h 283"/>
                <a:gd name="T10" fmla="*/ 123 w 175"/>
                <a:gd name="T11" fmla="*/ 56 h 283"/>
                <a:gd name="T12" fmla="*/ 103 w 175"/>
                <a:gd name="T13" fmla="*/ 88 h 283"/>
                <a:gd name="T14" fmla="*/ 85 w 175"/>
                <a:gd name="T15" fmla="*/ 123 h 283"/>
                <a:gd name="T16" fmla="*/ 65 w 175"/>
                <a:gd name="T17" fmla="*/ 155 h 283"/>
                <a:gd name="T18" fmla="*/ 47 w 175"/>
                <a:gd name="T19" fmla="*/ 188 h 283"/>
                <a:gd name="T20" fmla="*/ 29 w 175"/>
                <a:gd name="T21" fmla="*/ 220 h 283"/>
                <a:gd name="T22" fmla="*/ 9 w 175"/>
                <a:gd name="T23" fmla="*/ 255 h 283"/>
                <a:gd name="T24" fmla="*/ 4 w 175"/>
                <a:gd name="T25" fmla="*/ 273 h 283"/>
                <a:gd name="T26" fmla="*/ 9 w 175"/>
                <a:gd name="T27" fmla="*/ 276 h 283"/>
                <a:gd name="T28" fmla="*/ 13 w 175"/>
                <a:gd name="T29" fmla="*/ 278 h 283"/>
                <a:gd name="T30" fmla="*/ 18 w 175"/>
                <a:gd name="T31" fmla="*/ 282 h 283"/>
                <a:gd name="T32" fmla="*/ 31 w 175"/>
                <a:gd name="T33" fmla="*/ 267 h 283"/>
                <a:gd name="T34" fmla="*/ 51 w 175"/>
                <a:gd name="T35" fmla="*/ 235 h 283"/>
                <a:gd name="T36" fmla="*/ 69 w 175"/>
                <a:gd name="T37" fmla="*/ 202 h 283"/>
                <a:gd name="T38" fmla="*/ 89 w 175"/>
                <a:gd name="T39" fmla="*/ 168 h 283"/>
                <a:gd name="T40" fmla="*/ 107 w 175"/>
                <a:gd name="T41" fmla="*/ 135 h 283"/>
                <a:gd name="T42" fmla="*/ 125 w 175"/>
                <a:gd name="T43" fmla="*/ 103 h 283"/>
                <a:gd name="T44" fmla="*/ 145 w 175"/>
                <a:gd name="T45" fmla="*/ 69 h 283"/>
                <a:gd name="T46" fmla="*/ 165 w 175"/>
                <a:gd name="T47" fmla="*/ 36 h 283"/>
                <a:gd name="T48" fmla="*/ 170 w 175"/>
                <a:gd name="T49" fmla="*/ 20 h 283"/>
                <a:gd name="T50" fmla="*/ 165 w 175"/>
                <a:gd name="T51" fmla="*/ 20 h 283"/>
                <a:gd name="T52" fmla="*/ 159 w 175"/>
                <a:gd name="T53" fmla="*/ 18 h 283"/>
                <a:gd name="T54" fmla="*/ 154 w 175"/>
                <a:gd name="T55" fmla="*/ 18 h 283"/>
                <a:gd name="T56" fmla="*/ 154 w 175"/>
                <a:gd name="T57" fmla="*/ 18 h 283"/>
                <a:gd name="T58" fmla="*/ 159 w 175"/>
                <a:gd name="T59" fmla="*/ 18 h 283"/>
                <a:gd name="T60" fmla="*/ 165 w 175"/>
                <a:gd name="T61" fmla="*/ 20 h 283"/>
                <a:gd name="T62" fmla="*/ 170 w 175"/>
                <a:gd name="T63" fmla="*/ 20 h 283"/>
                <a:gd name="T64" fmla="*/ 174 w 175"/>
                <a:gd name="T65" fmla="*/ 18 h 283"/>
                <a:gd name="T66" fmla="*/ 175 w 175"/>
                <a:gd name="T67" fmla="*/ 16 h 283"/>
                <a:gd name="T68" fmla="*/ 175 w 175"/>
                <a:gd name="T69" fmla="*/ 13 h 283"/>
                <a:gd name="T70" fmla="*/ 174 w 175"/>
                <a:gd name="T71" fmla="*/ 9 h 283"/>
                <a:gd name="T72" fmla="*/ 172 w 175"/>
                <a:gd name="T73" fmla="*/ 5 h 283"/>
                <a:gd name="T74" fmla="*/ 170 w 175"/>
                <a:gd name="T75" fmla="*/ 4 h 283"/>
                <a:gd name="T76" fmla="*/ 168 w 175"/>
                <a:gd name="T77" fmla="*/ 2 h 283"/>
                <a:gd name="T78" fmla="*/ 165 w 175"/>
                <a:gd name="T79" fmla="*/ 2 h 283"/>
                <a:gd name="T80" fmla="*/ 163 w 175"/>
                <a:gd name="T81" fmla="*/ 0 h 283"/>
                <a:gd name="T82" fmla="*/ 159 w 175"/>
                <a:gd name="T83" fmla="*/ 0 h 283"/>
                <a:gd name="T84" fmla="*/ 156 w 175"/>
                <a:gd name="T85" fmla="*/ 0 h 283"/>
                <a:gd name="T86" fmla="*/ 154 w 175"/>
                <a:gd name="T87" fmla="*/ 2 h 283"/>
                <a:gd name="T88" fmla="*/ 152 w 175"/>
                <a:gd name="T89" fmla="*/ 5 h 283"/>
                <a:gd name="T90" fmla="*/ 154 w 175"/>
                <a:gd name="T91" fmla="*/ 5 h 283"/>
                <a:gd name="T92" fmla="*/ 159 w 175"/>
                <a:gd name="T93" fmla="*/ 7 h 283"/>
                <a:gd name="T94" fmla="*/ 165 w 175"/>
                <a:gd name="T95" fmla="*/ 7 h 283"/>
                <a:gd name="T96" fmla="*/ 170 w 175"/>
                <a:gd name="T97" fmla="*/ 7 h 28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5"/>
                <a:gd name="T148" fmla="*/ 0 h 283"/>
                <a:gd name="T149" fmla="*/ 175 w 175"/>
                <a:gd name="T150" fmla="*/ 283 h 28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5" h="283">
                  <a:moveTo>
                    <a:pt x="174" y="7"/>
                  </a:moveTo>
                  <a:lnTo>
                    <a:pt x="170" y="7"/>
                  </a:lnTo>
                  <a:lnTo>
                    <a:pt x="168" y="7"/>
                  </a:lnTo>
                  <a:lnTo>
                    <a:pt x="165" y="7"/>
                  </a:lnTo>
                  <a:lnTo>
                    <a:pt x="163" y="7"/>
                  </a:lnTo>
                  <a:lnTo>
                    <a:pt x="159" y="7"/>
                  </a:lnTo>
                  <a:lnTo>
                    <a:pt x="156" y="5"/>
                  </a:lnTo>
                  <a:lnTo>
                    <a:pt x="154" y="5"/>
                  </a:lnTo>
                  <a:lnTo>
                    <a:pt x="150" y="5"/>
                  </a:lnTo>
                  <a:lnTo>
                    <a:pt x="141" y="23"/>
                  </a:lnTo>
                  <a:lnTo>
                    <a:pt x="132" y="40"/>
                  </a:lnTo>
                  <a:lnTo>
                    <a:pt x="123" y="56"/>
                  </a:lnTo>
                  <a:lnTo>
                    <a:pt x="114" y="72"/>
                  </a:lnTo>
                  <a:lnTo>
                    <a:pt x="103" y="88"/>
                  </a:lnTo>
                  <a:lnTo>
                    <a:pt x="94" y="105"/>
                  </a:lnTo>
                  <a:lnTo>
                    <a:pt x="85" y="123"/>
                  </a:lnTo>
                  <a:lnTo>
                    <a:pt x="76" y="139"/>
                  </a:lnTo>
                  <a:lnTo>
                    <a:pt x="65" y="155"/>
                  </a:lnTo>
                  <a:lnTo>
                    <a:pt x="56" y="172"/>
                  </a:lnTo>
                  <a:lnTo>
                    <a:pt x="47" y="188"/>
                  </a:lnTo>
                  <a:lnTo>
                    <a:pt x="38" y="206"/>
                  </a:lnTo>
                  <a:lnTo>
                    <a:pt x="29" y="220"/>
                  </a:lnTo>
                  <a:lnTo>
                    <a:pt x="18" y="238"/>
                  </a:lnTo>
                  <a:lnTo>
                    <a:pt x="9" y="255"/>
                  </a:lnTo>
                  <a:lnTo>
                    <a:pt x="0" y="271"/>
                  </a:lnTo>
                  <a:lnTo>
                    <a:pt x="4" y="273"/>
                  </a:lnTo>
                  <a:lnTo>
                    <a:pt x="6" y="274"/>
                  </a:lnTo>
                  <a:lnTo>
                    <a:pt x="9" y="276"/>
                  </a:lnTo>
                  <a:lnTo>
                    <a:pt x="11" y="276"/>
                  </a:lnTo>
                  <a:lnTo>
                    <a:pt x="13" y="278"/>
                  </a:lnTo>
                  <a:lnTo>
                    <a:pt x="17" y="280"/>
                  </a:lnTo>
                  <a:lnTo>
                    <a:pt x="18" y="282"/>
                  </a:lnTo>
                  <a:lnTo>
                    <a:pt x="22" y="283"/>
                  </a:lnTo>
                  <a:lnTo>
                    <a:pt x="31" y="267"/>
                  </a:lnTo>
                  <a:lnTo>
                    <a:pt x="42" y="251"/>
                  </a:lnTo>
                  <a:lnTo>
                    <a:pt x="51" y="235"/>
                  </a:lnTo>
                  <a:lnTo>
                    <a:pt x="60" y="218"/>
                  </a:lnTo>
                  <a:lnTo>
                    <a:pt x="69" y="202"/>
                  </a:lnTo>
                  <a:lnTo>
                    <a:pt x="78" y="184"/>
                  </a:lnTo>
                  <a:lnTo>
                    <a:pt x="89" y="168"/>
                  </a:lnTo>
                  <a:lnTo>
                    <a:pt x="98" y="152"/>
                  </a:lnTo>
                  <a:lnTo>
                    <a:pt x="107" y="135"/>
                  </a:lnTo>
                  <a:lnTo>
                    <a:pt x="116" y="119"/>
                  </a:lnTo>
                  <a:lnTo>
                    <a:pt x="125" y="103"/>
                  </a:lnTo>
                  <a:lnTo>
                    <a:pt x="136" y="87"/>
                  </a:lnTo>
                  <a:lnTo>
                    <a:pt x="145" y="69"/>
                  </a:lnTo>
                  <a:lnTo>
                    <a:pt x="154" y="52"/>
                  </a:lnTo>
                  <a:lnTo>
                    <a:pt x="165" y="36"/>
                  </a:lnTo>
                  <a:lnTo>
                    <a:pt x="174" y="20"/>
                  </a:lnTo>
                  <a:lnTo>
                    <a:pt x="170" y="20"/>
                  </a:lnTo>
                  <a:lnTo>
                    <a:pt x="168" y="20"/>
                  </a:lnTo>
                  <a:lnTo>
                    <a:pt x="165" y="20"/>
                  </a:lnTo>
                  <a:lnTo>
                    <a:pt x="163" y="18"/>
                  </a:lnTo>
                  <a:lnTo>
                    <a:pt x="159" y="18"/>
                  </a:lnTo>
                  <a:lnTo>
                    <a:pt x="157" y="18"/>
                  </a:lnTo>
                  <a:lnTo>
                    <a:pt x="154" y="18"/>
                  </a:lnTo>
                  <a:lnTo>
                    <a:pt x="150" y="18"/>
                  </a:lnTo>
                  <a:lnTo>
                    <a:pt x="154" y="18"/>
                  </a:lnTo>
                  <a:lnTo>
                    <a:pt x="157" y="18"/>
                  </a:lnTo>
                  <a:lnTo>
                    <a:pt x="159" y="18"/>
                  </a:lnTo>
                  <a:lnTo>
                    <a:pt x="163" y="18"/>
                  </a:lnTo>
                  <a:lnTo>
                    <a:pt x="165" y="20"/>
                  </a:lnTo>
                  <a:lnTo>
                    <a:pt x="168" y="20"/>
                  </a:lnTo>
                  <a:lnTo>
                    <a:pt x="170" y="20"/>
                  </a:lnTo>
                  <a:lnTo>
                    <a:pt x="174" y="20"/>
                  </a:lnTo>
                  <a:lnTo>
                    <a:pt x="174" y="18"/>
                  </a:lnTo>
                  <a:lnTo>
                    <a:pt x="174" y="16"/>
                  </a:lnTo>
                  <a:lnTo>
                    <a:pt x="175" y="16"/>
                  </a:lnTo>
                  <a:lnTo>
                    <a:pt x="175" y="14"/>
                  </a:lnTo>
                  <a:lnTo>
                    <a:pt x="175" y="13"/>
                  </a:lnTo>
                  <a:lnTo>
                    <a:pt x="174" y="11"/>
                  </a:lnTo>
                  <a:lnTo>
                    <a:pt x="174" y="9"/>
                  </a:lnTo>
                  <a:lnTo>
                    <a:pt x="174" y="7"/>
                  </a:lnTo>
                  <a:lnTo>
                    <a:pt x="172" y="5"/>
                  </a:lnTo>
                  <a:lnTo>
                    <a:pt x="170" y="5"/>
                  </a:lnTo>
                  <a:lnTo>
                    <a:pt x="170" y="4"/>
                  </a:lnTo>
                  <a:lnTo>
                    <a:pt x="168" y="4"/>
                  </a:lnTo>
                  <a:lnTo>
                    <a:pt x="168" y="2"/>
                  </a:lnTo>
                  <a:lnTo>
                    <a:pt x="166" y="2"/>
                  </a:lnTo>
                  <a:lnTo>
                    <a:pt x="165" y="2"/>
                  </a:lnTo>
                  <a:lnTo>
                    <a:pt x="165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59" y="0"/>
                  </a:lnTo>
                  <a:lnTo>
                    <a:pt x="157" y="0"/>
                  </a:lnTo>
                  <a:lnTo>
                    <a:pt x="156" y="0"/>
                  </a:lnTo>
                  <a:lnTo>
                    <a:pt x="156" y="2"/>
                  </a:lnTo>
                  <a:lnTo>
                    <a:pt x="154" y="2"/>
                  </a:lnTo>
                  <a:lnTo>
                    <a:pt x="154" y="4"/>
                  </a:lnTo>
                  <a:lnTo>
                    <a:pt x="152" y="5"/>
                  </a:lnTo>
                  <a:lnTo>
                    <a:pt x="150" y="5"/>
                  </a:lnTo>
                  <a:lnTo>
                    <a:pt x="154" y="5"/>
                  </a:lnTo>
                  <a:lnTo>
                    <a:pt x="156" y="5"/>
                  </a:lnTo>
                  <a:lnTo>
                    <a:pt x="159" y="7"/>
                  </a:lnTo>
                  <a:lnTo>
                    <a:pt x="163" y="7"/>
                  </a:lnTo>
                  <a:lnTo>
                    <a:pt x="165" y="7"/>
                  </a:lnTo>
                  <a:lnTo>
                    <a:pt x="168" y="7"/>
                  </a:lnTo>
                  <a:lnTo>
                    <a:pt x="170" y="7"/>
                  </a:lnTo>
                  <a:lnTo>
                    <a:pt x="174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17" name="Freeform 271"/>
            <p:cNvSpPr>
              <a:spLocks/>
            </p:cNvSpPr>
            <p:nvPr/>
          </p:nvSpPr>
          <p:spPr bwMode="auto">
            <a:xfrm>
              <a:off x="3348" y="1715"/>
              <a:ext cx="177" cy="305"/>
            </a:xfrm>
            <a:custGeom>
              <a:avLst/>
              <a:gdLst>
                <a:gd name="T0" fmla="*/ 166 w 177"/>
                <a:gd name="T1" fmla="*/ 301 h 305"/>
                <a:gd name="T2" fmla="*/ 172 w 177"/>
                <a:gd name="T3" fmla="*/ 292 h 305"/>
                <a:gd name="T4" fmla="*/ 166 w 177"/>
                <a:gd name="T5" fmla="*/ 271 h 305"/>
                <a:gd name="T6" fmla="*/ 146 w 177"/>
                <a:gd name="T7" fmla="*/ 235 h 305"/>
                <a:gd name="T8" fmla="*/ 128 w 177"/>
                <a:gd name="T9" fmla="*/ 199 h 305"/>
                <a:gd name="T10" fmla="*/ 108 w 177"/>
                <a:gd name="T11" fmla="*/ 163 h 305"/>
                <a:gd name="T12" fmla="*/ 90 w 177"/>
                <a:gd name="T13" fmla="*/ 126 h 305"/>
                <a:gd name="T14" fmla="*/ 71 w 177"/>
                <a:gd name="T15" fmla="*/ 90 h 305"/>
                <a:gd name="T16" fmla="*/ 53 w 177"/>
                <a:gd name="T17" fmla="*/ 54 h 305"/>
                <a:gd name="T18" fmla="*/ 33 w 177"/>
                <a:gd name="T19" fmla="*/ 18 h 305"/>
                <a:gd name="T20" fmla="*/ 20 w 177"/>
                <a:gd name="T21" fmla="*/ 0 h 305"/>
                <a:gd name="T22" fmla="*/ 15 w 177"/>
                <a:gd name="T23" fmla="*/ 4 h 305"/>
                <a:gd name="T24" fmla="*/ 9 w 177"/>
                <a:gd name="T25" fmla="*/ 5 h 305"/>
                <a:gd name="T26" fmla="*/ 4 w 177"/>
                <a:gd name="T27" fmla="*/ 7 h 305"/>
                <a:gd name="T28" fmla="*/ 9 w 177"/>
                <a:gd name="T29" fmla="*/ 27 h 305"/>
                <a:gd name="T30" fmla="*/ 29 w 177"/>
                <a:gd name="T31" fmla="*/ 63 h 305"/>
                <a:gd name="T32" fmla="*/ 47 w 177"/>
                <a:gd name="T33" fmla="*/ 99 h 305"/>
                <a:gd name="T34" fmla="*/ 67 w 177"/>
                <a:gd name="T35" fmla="*/ 135 h 305"/>
                <a:gd name="T36" fmla="*/ 87 w 177"/>
                <a:gd name="T37" fmla="*/ 172 h 305"/>
                <a:gd name="T38" fmla="*/ 105 w 177"/>
                <a:gd name="T39" fmla="*/ 208 h 305"/>
                <a:gd name="T40" fmla="*/ 125 w 177"/>
                <a:gd name="T41" fmla="*/ 244 h 305"/>
                <a:gd name="T42" fmla="*/ 145 w 177"/>
                <a:gd name="T43" fmla="*/ 280 h 305"/>
                <a:gd name="T44" fmla="*/ 155 w 177"/>
                <a:gd name="T45" fmla="*/ 294 h 305"/>
                <a:gd name="T46" fmla="*/ 161 w 177"/>
                <a:gd name="T47" fmla="*/ 285 h 305"/>
                <a:gd name="T48" fmla="*/ 161 w 177"/>
                <a:gd name="T49" fmla="*/ 285 h 305"/>
                <a:gd name="T50" fmla="*/ 155 w 177"/>
                <a:gd name="T51" fmla="*/ 294 h 305"/>
                <a:gd name="T52" fmla="*/ 154 w 177"/>
                <a:gd name="T53" fmla="*/ 300 h 305"/>
                <a:gd name="T54" fmla="*/ 157 w 177"/>
                <a:gd name="T55" fmla="*/ 303 h 305"/>
                <a:gd name="T56" fmla="*/ 159 w 177"/>
                <a:gd name="T57" fmla="*/ 305 h 305"/>
                <a:gd name="T58" fmla="*/ 163 w 177"/>
                <a:gd name="T59" fmla="*/ 305 h 305"/>
                <a:gd name="T60" fmla="*/ 166 w 177"/>
                <a:gd name="T61" fmla="*/ 305 h 305"/>
                <a:gd name="T62" fmla="*/ 170 w 177"/>
                <a:gd name="T63" fmla="*/ 305 h 305"/>
                <a:gd name="T64" fmla="*/ 173 w 177"/>
                <a:gd name="T65" fmla="*/ 303 h 305"/>
                <a:gd name="T66" fmla="*/ 175 w 177"/>
                <a:gd name="T67" fmla="*/ 301 h 305"/>
                <a:gd name="T68" fmla="*/ 175 w 177"/>
                <a:gd name="T69" fmla="*/ 298 h 305"/>
                <a:gd name="T70" fmla="*/ 177 w 177"/>
                <a:gd name="T71" fmla="*/ 296 h 305"/>
                <a:gd name="T72" fmla="*/ 177 w 177"/>
                <a:gd name="T73" fmla="*/ 292 h 305"/>
                <a:gd name="T74" fmla="*/ 175 w 177"/>
                <a:gd name="T75" fmla="*/ 289 h 305"/>
                <a:gd name="T76" fmla="*/ 170 w 177"/>
                <a:gd name="T77" fmla="*/ 298 h 305"/>
                <a:gd name="T78" fmla="*/ 164 w 177"/>
                <a:gd name="T79" fmla="*/ 305 h 3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7"/>
                <a:gd name="T121" fmla="*/ 0 h 305"/>
                <a:gd name="T122" fmla="*/ 177 w 177"/>
                <a:gd name="T123" fmla="*/ 305 h 3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7" h="305">
                  <a:moveTo>
                    <a:pt x="164" y="305"/>
                  </a:moveTo>
                  <a:lnTo>
                    <a:pt x="166" y="301"/>
                  </a:lnTo>
                  <a:lnTo>
                    <a:pt x="170" y="298"/>
                  </a:lnTo>
                  <a:lnTo>
                    <a:pt x="172" y="292"/>
                  </a:lnTo>
                  <a:lnTo>
                    <a:pt x="175" y="289"/>
                  </a:lnTo>
                  <a:lnTo>
                    <a:pt x="166" y="271"/>
                  </a:lnTo>
                  <a:lnTo>
                    <a:pt x="155" y="253"/>
                  </a:lnTo>
                  <a:lnTo>
                    <a:pt x="146" y="235"/>
                  </a:lnTo>
                  <a:lnTo>
                    <a:pt x="137" y="217"/>
                  </a:lnTo>
                  <a:lnTo>
                    <a:pt x="128" y="199"/>
                  </a:lnTo>
                  <a:lnTo>
                    <a:pt x="117" y="181"/>
                  </a:lnTo>
                  <a:lnTo>
                    <a:pt x="108" y="163"/>
                  </a:lnTo>
                  <a:lnTo>
                    <a:pt x="99" y="144"/>
                  </a:lnTo>
                  <a:lnTo>
                    <a:pt x="90" y="126"/>
                  </a:lnTo>
                  <a:lnTo>
                    <a:pt x="80" y="108"/>
                  </a:lnTo>
                  <a:lnTo>
                    <a:pt x="71" y="90"/>
                  </a:lnTo>
                  <a:lnTo>
                    <a:pt x="62" y="72"/>
                  </a:lnTo>
                  <a:lnTo>
                    <a:pt x="53" y="54"/>
                  </a:lnTo>
                  <a:lnTo>
                    <a:pt x="42" y="36"/>
                  </a:lnTo>
                  <a:lnTo>
                    <a:pt x="33" y="18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9" y="5"/>
                  </a:lnTo>
                  <a:lnTo>
                    <a:pt x="6" y="7"/>
                  </a:lnTo>
                  <a:lnTo>
                    <a:pt x="4" y="7"/>
                  </a:lnTo>
                  <a:lnTo>
                    <a:pt x="0" y="9"/>
                  </a:lnTo>
                  <a:lnTo>
                    <a:pt x="9" y="27"/>
                  </a:lnTo>
                  <a:lnTo>
                    <a:pt x="20" y="45"/>
                  </a:lnTo>
                  <a:lnTo>
                    <a:pt x="29" y="63"/>
                  </a:lnTo>
                  <a:lnTo>
                    <a:pt x="38" y="81"/>
                  </a:lnTo>
                  <a:lnTo>
                    <a:pt x="47" y="99"/>
                  </a:lnTo>
                  <a:lnTo>
                    <a:pt x="58" y="117"/>
                  </a:lnTo>
                  <a:lnTo>
                    <a:pt x="67" y="135"/>
                  </a:lnTo>
                  <a:lnTo>
                    <a:pt x="76" y="153"/>
                  </a:lnTo>
                  <a:lnTo>
                    <a:pt x="87" y="172"/>
                  </a:lnTo>
                  <a:lnTo>
                    <a:pt x="96" y="190"/>
                  </a:lnTo>
                  <a:lnTo>
                    <a:pt x="105" y="208"/>
                  </a:lnTo>
                  <a:lnTo>
                    <a:pt x="114" y="226"/>
                  </a:lnTo>
                  <a:lnTo>
                    <a:pt x="125" y="244"/>
                  </a:lnTo>
                  <a:lnTo>
                    <a:pt x="134" y="262"/>
                  </a:lnTo>
                  <a:lnTo>
                    <a:pt x="145" y="280"/>
                  </a:lnTo>
                  <a:lnTo>
                    <a:pt x="154" y="298"/>
                  </a:lnTo>
                  <a:lnTo>
                    <a:pt x="155" y="294"/>
                  </a:lnTo>
                  <a:lnTo>
                    <a:pt x="157" y="289"/>
                  </a:lnTo>
                  <a:lnTo>
                    <a:pt x="161" y="285"/>
                  </a:lnTo>
                  <a:lnTo>
                    <a:pt x="164" y="282"/>
                  </a:lnTo>
                  <a:lnTo>
                    <a:pt x="161" y="285"/>
                  </a:lnTo>
                  <a:lnTo>
                    <a:pt x="157" y="289"/>
                  </a:lnTo>
                  <a:lnTo>
                    <a:pt x="155" y="294"/>
                  </a:lnTo>
                  <a:lnTo>
                    <a:pt x="154" y="298"/>
                  </a:lnTo>
                  <a:lnTo>
                    <a:pt x="154" y="300"/>
                  </a:lnTo>
                  <a:lnTo>
                    <a:pt x="155" y="301"/>
                  </a:lnTo>
                  <a:lnTo>
                    <a:pt x="157" y="303"/>
                  </a:lnTo>
                  <a:lnTo>
                    <a:pt x="159" y="303"/>
                  </a:lnTo>
                  <a:lnTo>
                    <a:pt x="159" y="305"/>
                  </a:lnTo>
                  <a:lnTo>
                    <a:pt x="161" y="305"/>
                  </a:lnTo>
                  <a:lnTo>
                    <a:pt x="163" y="305"/>
                  </a:lnTo>
                  <a:lnTo>
                    <a:pt x="164" y="305"/>
                  </a:lnTo>
                  <a:lnTo>
                    <a:pt x="166" y="305"/>
                  </a:lnTo>
                  <a:lnTo>
                    <a:pt x="168" y="305"/>
                  </a:lnTo>
                  <a:lnTo>
                    <a:pt x="170" y="305"/>
                  </a:lnTo>
                  <a:lnTo>
                    <a:pt x="172" y="303"/>
                  </a:lnTo>
                  <a:lnTo>
                    <a:pt x="173" y="303"/>
                  </a:lnTo>
                  <a:lnTo>
                    <a:pt x="173" y="301"/>
                  </a:lnTo>
                  <a:lnTo>
                    <a:pt x="175" y="301"/>
                  </a:lnTo>
                  <a:lnTo>
                    <a:pt x="175" y="300"/>
                  </a:lnTo>
                  <a:lnTo>
                    <a:pt x="175" y="298"/>
                  </a:lnTo>
                  <a:lnTo>
                    <a:pt x="177" y="298"/>
                  </a:lnTo>
                  <a:lnTo>
                    <a:pt x="177" y="296"/>
                  </a:lnTo>
                  <a:lnTo>
                    <a:pt x="177" y="294"/>
                  </a:lnTo>
                  <a:lnTo>
                    <a:pt x="177" y="292"/>
                  </a:lnTo>
                  <a:lnTo>
                    <a:pt x="175" y="291"/>
                  </a:lnTo>
                  <a:lnTo>
                    <a:pt x="175" y="289"/>
                  </a:lnTo>
                  <a:lnTo>
                    <a:pt x="172" y="292"/>
                  </a:lnTo>
                  <a:lnTo>
                    <a:pt x="170" y="298"/>
                  </a:lnTo>
                  <a:lnTo>
                    <a:pt x="166" y="301"/>
                  </a:lnTo>
                  <a:lnTo>
                    <a:pt x="164" y="3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18" name="Freeform 272"/>
            <p:cNvSpPr>
              <a:spLocks/>
            </p:cNvSpPr>
            <p:nvPr/>
          </p:nvSpPr>
          <p:spPr bwMode="auto">
            <a:xfrm>
              <a:off x="3197" y="1971"/>
              <a:ext cx="315" cy="49"/>
            </a:xfrm>
            <a:custGeom>
              <a:avLst/>
              <a:gdLst>
                <a:gd name="T0" fmla="*/ 5 w 315"/>
                <a:gd name="T1" fmla="*/ 11 h 49"/>
                <a:gd name="T2" fmla="*/ 10 w 315"/>
                <a:gd name="T3" fmla="*/ 20 h 49"/>
                <a:gd name="T4" fmla="*/ 21 w 315"/>
                <a:gd name="T5" fmla="*/ 26 h 49"/>
                <a:gd name="T6" fmla="*/ 41 w 315"/>
                <a:gd name="T7" fmla="*/ 27 h 49"/>
                <a:gd name="T8" fmla="*/ 59 w 315"/>
                <a:gd name="T9" fmla="*/ 27 h 49"/>
                <a:gd name="T10" fmla="*/ 77 w 315"/>
                <a:gd name="T11" fmla="*/ 29 h 49"/>
                <a:gd name="T12" fmla="*/ 97 w 315"/>
                <a:gd name="T13" fmla="*/ 31 h 49"/>
                <a:gd name="T14" fmla="*/ 115 w 315"/>
                <a:gd name="T15" fmla="*/ 33 h 49"/>
                <a:gd name="T16" fmla="*/ 135 w 315"/>
                <a:gd name="T17" fmla="*/ 35 h 49"/>
                <a:gd name="T18" fmla="*/ 153 w 315"/>
                <a:gd name="T19" fmla="*/ 35 h 49"/>
                <a:gd name="T20" fmla="*/ 173 w 315"/>
                <a:gd name="T21" fmla="*/ 36 h 49"/>
                <a:gd name="T22" fmla="*/ 191 w 315"/>
                <a:gd name="T23" fmla="*/ 38 h 49"/>
                <a:gd name="T24" fmla="*/ 211 w 315"/>
                <a:gd name="T25" fmla="*/ 40 h 49"/>
                <a:gd name="T26" fmla="*/ 229 w 315"/>
                <a:gd name="T27" fmla="*/ 42 h 49"/>
                <a:gd name="T28" fmla="*/ 249 w 315"/>
                <a:gd name="T29" fmla="*/ 44 h 49"/>
                <a:gd name="T30" fmla="*/ 267 w 315"/>
                <a:gd name="T31" fmla="*/ 45 h 49"/>
                <a:gd name="T32" fmla="*/ 287 w 315"/>
                <a:gd name="T33" fmla="*/ 47 h 49"/>
                <a:gd name="T34" fmla="*/ 306 w 315"/>
                <a:gd name="T35" fmla="*/ 49 h 49"/>
                <a:gd name="T36" fmla="*/ 315 w 315"/>
                <a:gd name="T37" fmla="*/ 44 h 49"/>
                <a:gd name="T38" fmla="*/ 315 w 315"/>
                <a:gd name="T39" fmla="*/ 31 h 49"/>
                <a:gd name="T40" fmla="*/ 306 w 315"/>
                <a:gd name="T41" fmla="*/ 24 h 49"/>
                <a:gd name="T42" fmla="*/ 287 w 315"/>
                <a:gd name="T43" fmla="*/ 22 h 49"/>
                <a:gd name="T44" fmla="*/ 267 w 315"/>
                <a:gd name="T45" fmla="*/ 22 h 49"/>
                <a:gd name="T46" fmla="*/ 249 w 315"/>
                <a:gd name="T47" fmla="*/ 20 h 49"/>
                <a:gd name="T48" fmla="*/ 229 w 315"/>
                <a:gd name="T49" fmla="*/ 18 h 49"/>
                <a:gd name="T50" fmla="*/ 211 w 315"/>
                <a:gd name="T51" fmla="*/ 17 h 49"/>
                <a:gd name="T52" fmla="*/ 191 w 315"/>
                <a:gd name="T53" fmla="*/ 15 h 49"/>
                <a:gd name="T54" fmla="*/ 173 w 315"/>
                <a:gd name="T55" fmla="*/ 13 h 49"/>
                <a:gd name="T56" fmla="*/ 153 w 315"/>
                <a:gd name="T57" fmla="*/ 11 h 49"/>
                <a:gd name="T58" fmla="*/ 135 w 315"/>
                <a:gd name="T59" fmla="*/ 11 h 49"/>
                <a:gd name="T60" fmla="*/ 115 w 315"/>
                <a:gd name="T61" fmla="*/ 9 h 49"/>
                <a:gd name="T62" fmla="*/ 97 w 315"/>
                <a:gd name="T63" fmla="*/ 8 h 49"/>
                <a:gd name="T64" fmla="*/ 77 w 315"/>
                <a:gd name="T65" fmla="*/ 6 h 49"/>
                <a:gd name="T66" fmla="*/ 59 w 315"/>
                <a:gd name="T67" fmla="*/ 4 h 49"/>
                <a:gd name="T68" fmla="*/ 41 w 315"/>
                <a:gd name="T69" fmla="*/ 2 h 49"/>
                <a:gd name="T70" fmla="*/ 21 w 315"/>
                <a:gd name="T71" fmla="*/ 2 h 49"/>
                <a:gd name="T72" fmla="*/ 16 w 315"/>
                <a:gd name="T73" fmla="*/ 6 h 49"/>
                <a:gd name="T74" fmla="*/ 21 w 315"/>
                <a:gd name="T75" fmla="*/ 15 h 49"/>
                <a:gd name="T76" fmla="*/ 21 w 315"/>
                <a:gd name="T77" fmla="*/ 15 h 49"/>
                <a:gd name="T78" fmla="*/ 16 w 315"/>
                <a:gd name="T79" fmla="*/ 6 h 49"/>
                <a:gd name="T80" fmla="*/ 10 w 315"/>
                <a:gd name="T81" fmla="*/ 0 h 49"/>
                <a:gd name="T82" fmla="*/ 7 w 315"/>
                <a:gd name="T83" fmla="*/ 0 h 49"/>
                <a:gd name="T84" fmla="*/ 5 w 315"/>
                <a:gd name="T85" fmla="*/ 2 h 49"/>
                <a:gd name="T86" fmla="*/ 3 w 315"/>
                <a:gd name="T87" fmla="*/ 4 h 49"/>
                <a:gd name="T88" fmla="*/ 1 w 315"/>
                <a:gd name="T89" fmla="*/ 8 h 49"/>
                <a:gd name="T90" fmla="*/ 1 w 315"/>
                <a:gd name="T91" fmla="*/ 11 h 49"/>
                <a:gd name="T92" fmla="*/ 1 w 315"/>
                <a:gd name="T93" fmla="*/ 11 h 49"/>
                <a:gd name="T94" fmla="*/ 1 w 315"/>
                <a:gd name="T95" fmla="*/ 15 h 49"/>
                <a:gd name="T96" fmla="*/ 1 w 315"/>
                <a:gd name="T97" fmla="*/ 18 h 49"/>
                <a:gd name="T98" fmla="*/ 3 w 315"/>
                <a:gd name="T99" fmla="*/ 20 h 49"/>
                <a:gd name="T100" fmla="*/ 7 w 315"/>
                <a:gd name="T101" fmla="*/ 22 h 49"/>
                <a:gd name="T102" fmla="*/ 9 w 315"/>
                <a:gd name="T103" fmla="*/ 24 h 49"/>
                <a:gd name="T104" fmla="*/ 12 w 315"/>
                <a:gd name="T105" fmla="*/ 24 h 49"/>
                <a:gd name="T106" fmla="*/ 10 w 315"/>
                <a:gd name="T107" fmla="*/ 20 h 49"/>
                <a:gd name="T108" fmla="*/ 5 w 315"/>
                <a:gd name="T109" fmla="*/ 11 h 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5"/>
                <a:gd name="T166" fmla="*/ 0 h 49"/>
                <a:gd name="T167" fmla="*/ 315 w 315"/>
                <a:gd name="T168" fmla="*/ 49 h 4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5" h="49">
                  <a:moveTo>
                    <a:pt x="1" y="6"/>
                  </a:moveTo>
                  <a:lnTo>
                    <a:pt x="5" y="11"/>
                  </a:lnTo>
                  <a:lnTo>
                    <a:pt x="7" y="15"/>
                  </a:lnTo>
                  <a:lnTo>
                    <a:pt x="10" y="20"/>
                  </a:lnTo>
                  <a:lnTo>
                    <a:pt x="12" y="26"/>
                  </a:lnTo>
                  <a:lnTo>
                    <a:pt x="21" y="26"/>
                  </a:lnTo>
                  <a:lnTo>
                    <a:pt x="30" y="26"/>
                  </a:lnTo>
                  <a:lnTo>
                    <a:pt x="41" y="27"/>
                  </a:lnTo>
                  <a:lnTo>
                    <a:pt x="50" y="27"/>
                  </a:lnTo>
                  <a:lnTo>
                    <a:pt x="59" y="27"/>
                  </a:lnTo>
                  <a:lnTo>
                    <a:pt x="68" y="29"/>
                  </a:lnTo>
                  <a:lnTo>
                    <a:pt x="77" y="29"/>
                  </a:lnTo>
                  <a:lnTo>
                    <a:pt x="88" y="31"/>
                  </a:lnTo>
                  <a:lnTo>
                    <a:pt x="97" y="31"/>
                  </a:lnTo>
                  <a:lnTo>
                    <a:pt x="106" y="33"/>
                  </a:lnTo>
                  <a:lnTo>
                    <a:pt x="115" y="33"/>
                  </a:lnTo>
                  <a:lnTo>
                    <a:pt x="126" y="33"/>
                  </a:lnTo>
                  <a:lnTo>
                    <a:pt x="135" y="35"/>
                  </a:lnTo>
                  <a:lnTo>
                    <a:pt x="144" y="35"/>
                  </a:lnTo>
                  <a:lnTo>
                    <a:pt x="153" y="35"/>
                  </a:lnTo>
                  <a:lnTo>
                    <a:pt x="162" y="36"/>
                  </a:lnTo>
                  <a:lnTo>
                    <a:pt x="173" y="36"/>
                  </a:lnTo>
                  <a:lnTo>
                    <a:pt x="182" y="38"/>
                  </a:lnTo>
                  <a:lnTo>
                    <a:pt x="191" y="38"/>
                  </a:lnTo>
                  <a:lnTo>
                    <a:pt x="200" y="40"/>
                  </a:lnTo>
                  <a:lnTo>
                    <a:pt x="211" y="40"/>
                  </a:lnTo>
                  <a:lnTo>
                    <a:pt x="220" y="42"/>
                  </a:lnTo>
                  <a:lnTo>
                    <a:pt x="229" y="42"/>
                  </a:lnTo>
                  <a:lnTo>
                    <a:pt x="238" y="44"/>
                  </a:lnTo>
                  <a:lnTo>
                    <a:pt x="249" y="44"/>
                  </a:lnTo>
                  <a:lnTo>
                    <a:pt x="258" y="45"/>
                  </a:lnTo>
                  <a:lnTo>
                    <a:pt x="267" y="45"/>
                  </a:lnTo>
                  <a:lnTo>
                    <a:pt x="277" y="45"/>
                  </a:lnTo>
                  <a:lnTo>
                    <a:pt x="287" y="47"/>
                  </a:lnTo>
                  <a:lnTo>
                    <a:pt x="296" y="47"/>
                  </a:lnTo>
                  <a:lnTo>
                    <a:pt x="306" y="49"/>
                  </a:lnTo>
                  <a:lnTo>
                    <a:pt x="315" y="49"/>
                  </a:lnTo>
                  <a:lnTo>
                    <a:pt x="315" y="44"/>
                  </a:lnTo>
                  <a:lnTo>
                    <a:pt x="315" y="36"/>
                  </a:lnTo>
                  <a:lnTo>
                    <a:pt x="315" y="31"/>
                  </a:lnTo>
                  <a:lnTo>
                    <a:pt x="315" y="26"/>
                  </a:lnTo>
                  <a:lnTo>
                    <a:pt x="306" y="24"/>
                  </a:lnTo>
                  <a:lnTo>
                    <a:pt x="296" y="24"/>
                  </a:lnTo>
                  <a:lnTo>
                    <a:pt x="287" y="22"/>
                  </a:lnTo>
                  <a:lnTo>
                    <a:pt x="277" y="22"/>
                  </a:lnTo>
                  <a:lnTo>
                    <a:pt x="267" y="22"/>
                  </a:lnTo>
                  <a:lnTo>
                    <a:pt x="258" y="20"/>
                  </a:lnTo>
                  <a:lnTo>
                    <a:pt x="249" y="20"/>
                  </a:lnTo>
                  <a:lnTo>
                    <a:pt x="238" y="18"/>
                  </a:lnTo>
                  <a:lnTo>
                    <a:pt x="229" y="18"/>
                  </a:lnTo>
                  <a:lnTo>
                    <a:pt x="220" y="17"/>
                  </a:lnTo>
                  <a:lnTo>
                    <a:pt x="211" y="17"/>
                  </a:lnTo>
                  <a:lnTo>
                    <a:pt x="200" y="17"/>
                  </a:lnTo>
                  <a:lnTo>
                    <a:pt x="191" y="15"/>
                  </a:lnTo>
                  <a:lnTo>
                    <a:pt x="182" y="15"/>
                  </a:lnTo>
                  <a:lnTo>
                    <a:pt x="173" y="13"/>
                  </a:lnTo>
                  <a:lnTo>
                    <a:pt x="162" y="13"/>
                  </a:lnTo>
                  <a:lnTo>
                    <a:pt x="153" y="11"/>
                  </a:lnTo>
                  <a:lnTo>
                    <a:pt x="144" y="11"/>
                  </a:lnTo>
                  <a:lnTo>
                    <a:pt x="135" y="11"/>
                  </a:lnTo>
                  <a:lnTo>
                    <a:pt x="126" y="9"/>
                  </a:lnTo>
                  <a:lnTo>
                    <a:pt x="115" y="9"/>
                  </a:lnTo>
                  <a:lnTo>
                    <a:pt x="106" y="8"/>
                  </a:lnTo>
                  <a:lnTo>
                    <a:pt x="97" y="8"/>
                  </a:lnTo>
                  <a:lnTo>
                    <a:pt x="88" y="8"/>
                  </a:lnTo>
                  <a:lnTo>
                    <a:pt x="77" y="6"/>
                  </a:lnTo>
                  <a:lnTo>
                    <a:pt x="68" y="6"/>
                  </a:lnTo>
                  <a:lnTo>
                    <a:pt x="59" y="4"/>
                  </a:lnTo>
                  <a:lnTo>
                    <a:pt x="50" y="4"/>
                  </a:lnTo>
                  <a:lnTo>
                    <a:pt x="41" y="2"/>
                  </a:lnTo>
                  <a:lnTo>
                    <a:pt x="30" y="2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16" y="6"/>
                  </a:lnTo>
                  <a:lnTo>
                    <a:pt x="18" y="9"/>
                  </a:lnTo>
                  <a:lnTo>
                    <a:pt x="21" y="15"/>
                  </a:lnTo>
                  <a:lnTo>
                    <a:pt x="23" y="18"/>
                  </a:lnTo>
                  <a:lnTo>
                    <a:pt x="21" y="15"/>
                  </a:lnTo>
                  <a:lnTo>
                    <a:pt x="18" y="9"/>
                  </a:lnTo>
                  <a:lnTo>
                    <a:pt x="16" y="6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0" y="20"/>
                  </a:lnTo>
                  <a:lnTo>
                    <a:pt x="7" y="15"/>
                  </a:lnTo>
                  <a:lnTo>
                    <a:pt x="5" y="11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19" name="Freeform 273"/>
            <p:cNvSpPr>
              <a:spLocks/>
            </p:cNvSpPr>
            <p:nvPr/>
          </p:nvSpPr>
          <p:spPr bwMode="auto">
            <a:xfrm>
              <a:off x="3377" y="1896"/>
              <a:ext cx="78" cy="12"/>
            </a:xfrm>
            <a:custGeom>
              <a:avLst/>
              <a:gdLst>
                <a:gd name="T0" fmla="*/ 0 w 78"/>
                <a:gd name="T1" fmla="*/ 7 h 12"/>
                <a:gd name="T2" fmla="*/ 5 w 78"/>
                <a:gd name="T3" fmla="*/ 7 h 12"/>
                <a:gd name="T4" fmla="*/ 11 w 78"/>
                <a:gd name="T5" fmla="*/ 7 h 12"/>
                <a:gd name="T6" fmla="*/ 14 w 78"/>
                <a:gd name="T7" fmla="*/ 7 h 12"/>
                <a:gd name="T8" fmla="*/ 20 w 78"/>
                <a:gd name="T9" fmla="*/ 7 h 12"/>
                <a:gd name="T10" fmla="*/ 25 w 78"/>
                <a:gd name="T11" fmla="*/ 9 h 12"/>
                <a:gd name="T12" fmla="*/ 29 w 78"/>
                <a:gd name="T13" fmla="*/ 9 h 12"/>
                <a:gd name="T14" fmla="*/ 34 w 78"/>
                <a:gd name="T15" fmla="*/ 9 h 12"/>
                <a:gd name="T16" fmla="*/ 40 w 78"/>
                <a:gd name="T17" fmla="*/ 9 h 12"/>
                <a:gd name="T18" fmla="*/ 43 w 78"/>
                <a:gd name="T19" fmla="*/ 9 h 12"/>
                <a:gd name="T20" fmla="*/ 49 w 78"/>
                <a:gd name="T21" fmla="*/ 10 h 12"/>
                <a:gd name="T22" fmla="*/ 54 w 78"/>
                <a:gd name="T23" fmla="*/ 10 h 12"/>
                <a:gd name="T24" fmla="*/ 58 w 78"/>
                <a:gd name="T25" fmla="*/ 10 h 12"/>
                <a:gd name="T26" fmla="*/ 63 w 78"/>
                <a:gd name="T27" fmla="*/ 10 h 12"/>
                <a:gd name="T28" fmla="*/ 69 w 78"/>
                <a:gd name="T29" fmla="*/ 10 h 12"/>
                <a:gd name="T30" fmla="*/ 72 w 78"/>
                <a:gd name="T31" fmla="*/ 12 h 12"/>
                <a:gd name="T32" fmla="*/ 78 w 78"/>
                <a:gd name="T33" fmla="*/ 12 h 12"/>
                <a:gd name="T34" fmla="*/ 78 w 78"/>
                <a:gd name="T35" fmla="*/ 10 h 12"/>
                <a:gd name="T36" fmla="*/ 78 w 78"/>
                <a:gd name="T37" fmla="*/ 9 h 12"/>
                <a:gd name="T38" fmla="*/ 78 w 78"/>
                <a:gd name="T39" fmla="*/ 7 h 12"/>
                <a:gd name="T40" fmla="*/ 78 w 78"/>
                <a:gd name="T41" fmla="*/ 5 h 12"/>
                <a:gd name="T42" fmla="*/ 72 w 78"/>
                <a:gd name="T43" fmla="*/ 5 h 12"/>
                <a:gd name="T44" fmla="*/ 69 w 78"/>
                <a:gd name="T45" fmla="*/ 5 h 12"/>
                <a:gd name="T46" fmla="*/ 63 w 78"/>
                <a:gd name="T47" fmla="*/ 5 h 12"/>
                <a:gd name="T48" fmla="*/ 58 w 78"/>
                <a:gd name="T49" fmla="*/ 3 h 12"/>
                <a:gd name="T50" fmla="*/ 54 w 78"/>
                <a:gd name="T51" fmla="*/ 3 h 12"/>
                <a:gd name="T52" fmla="*/ 49 w 78"/>
                <a:gd name="T53" fmla="*/ 3 h 12"/>
                <a:gd name="T54" fmla="*/ 43 w 78"/>
                <a:gd name="T55" fmla="*/ 3 h 12"/>
                <a:gd name="T56" fmla="*/ 40 w 78"/>
                <a:gd name="T57" fmla="*/ 1 h 12"/>
                <a:gd name="T58" fmla="*/ 34 w 78"/>
                <a:gd name="T59" fmla="*/ 1 h 12"/>
                <a:gd name="T60" fmla="*/ 31 w 78"/>
                <a:gd name="T61" fmla="*/ 1 h 12"/>
                <a:gd name="T62" fmla="*/ 25 w 78"/>
                <a:gd name="T63" fmla="*/ 1 h 12"/>
                <a:gd name="T64" fmla="*/ 20 w 78"/>
                <a:gd name="T65" fmla="*/ 1 h 12"/>
                <a:gd name="T66" fmla="*/ 16 w 78"/>
                <a:gd name="T67" fmla="*/ 0 h 12"/>
                <a:gd name="T68" fmla="*/ 11 w 78"/>
                <a:gd name="T69" fmla="*/ 0 h 12"/>
                <a:gd name="T70" fmla="*/ 5 w 78"/>
                <a:gd name="T71" fmla="*/ 0 h 12"/>
                <a:gd name="T72" fmla="*/ 2 w 78"/>
                <a:gd name="T73" fmla="*/ 0 h 12"/>
                <a:gd name="T74" fmla="*/ 2 w 78"/>
                <a:gd name="T75" fmla="*/ 1 h 12"/>
                <a:gd name="T76" fmla="*/ 2 w 78"/>
                <a:gd name="T77" fmla="*/ 3 h 12"/>
                <a:gd name="T78" fmla="*/ 0 w 78"/>
                <a:gd name="T79" fmla="*/ 5 h 12"/>
                <a:gd name="T80" fmla="*/ 0 w 78"/>
                <a:gd name="T81" fmla="*/ 7 h 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8"/>
                <a:gd name="T124" fmla="*/ 0 h 12"/>
                <a:gd name="T125" fmla="*/ 78 w 78"/>
                <a:gd name="T126" fmla="*/ 12 h 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8" h="12">
                  <a:moveTo>
                    <a:pt x="0" y="7"/>
                  </a:moveTo>
                  <a:lnTo>
                    <a:pt x="5" y="7"/>
                  </a:lnTo>
                  <a:lnTo>
                    <a:pt x="11" y="7"/>
                  </a:lnTo>
                  <a:lnTo>
                    <a:pt x="14" y="7"/>
                  </a:lnTo>
                  <a:lnTo>
                    <a:pt x="20" y="7"/>
                  </a:lnTo>
                  <a:lnTo>
                    <a:pt x="25" y="9"/>
                  </a:lnTo>
                  <a:lnTo>
                    <a:pt x="29" y="9"/>
                  </a:lnTo>
                  <a:lnTo>
                    <a:pt x="34" y="9"/>
                  </a:lnTo>
                  <a:lnTo>
                    <a:pt x="40" y="9"/>
                  </a:lnTo>
                  <a:lnTo>
                    <a:pt x="43" y="9"/>
                  </a:lnTo>
                  <a:lnTo>
                    <a:pt x="49" y="10"/>
                  </a:lnTo>
                  <a:lnTo>
                    <a:pt x="54" y="10"/>
                  </a:lnTo>
                  <a:lnTo>
                    <a:pt x="58" y="10"/>
                  </a:lnTo>
                  <a:lnTo>
                    <a:pt x="63" y="10"/>
                  </a:lnTo>
                  <a:lnTo>
                    <a:pt x="69" y="10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78" y="10"/>
                  </a:lnTo>
                  <a:lnTo>
                    <a:pt x="78" y="9"/>
                  </a:lnTo>
                  <a:lnTo>
                    <a:pt x="78" y="7"/>
                  </a:lnTo>
                  <a:lnTo>
                    <a:pt x="78" y="5"/>
                  </a:lnTo>
                  <a:lnTo>
                    <a:pt x="72" y="5"/>
                  </a:lnTo>
                  <a:lnTo>
                    <a:pt x="69" y="5"/>
                  </a:lnTo>
                  <a:lnTo>
                    <a:pt x="63" y="5"/>
                  </a:lnTo>
                  <a:lnTo>
                    <a:pt x="58" y="3"/>
                  </a:lnTo>
                  <a:lnTo>
                    <a:pt x="54" y="3"/>
                  </a:lnTo>
                  <a:lnTo>
                    <a:pt x="49" y="3"/>
                  </a:lnTo>
                  <a:lnTo>
                    <a:pt x="43" y="3"/>
                  </a:lnTo>
                  <a:lnTo>
                    <a:pt x="40" y="1"/>
                  </a:lnTo>
                  <a:lnTo>
                    <a:pt x="34" y="1"/>
                  </a:lnTo>
                  <a:lnTo>
                    <a:pt x="31" y="1"/>
                  </a:lnTo>
                  <a:lnTo>
                    <a:pt x="25" y="1"/>
                  </a:lnTo>
                  <a:lnTo>
                    <a:pt x="20" y="1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20" name="Freeform 274"/>
            <p:cNvSpPr>
              <a:spLocks/>
            </p:cNvSpPr>
            <p:nvPr/>
          </p:nvSpPr>
          <p:spPr bwMode="auto">
            <a:xfrm>
              <a:off x="3303" y="1888"/>
              <a:ext cx="76" cy="15"/>
            </a:xfrm>
            <a:custGeom>
              <a:avLst/>
              <a:gdLst>
                <a:gd name="T0" fmla="*/ 0 w 76"/>
                <a:gd name="T1" fmla="*/ 4 h 15"/>
                <a:gd name="T2" fmla="*/ 0 w 76"/>
                <a:gd name="T3" fmla="*/ 6 h 15"/>
                <a:gd name="T4" fmla="*/ 0 w 76"/>
                <a:gd name="T5" fmla="*/ 8 h 15"/>
                <a:gd name="T6" fmla="*/ 4 w 76"/>
                <a:gd name="T7" fmla="*/ 8 h 15"/>
                <a:gd name="T8" fmla="*/ 9 w 76"/>
                <a:gd name="T9" fmla="*/ 8 h 15"/>
                <a:gd name="T10" fmla="*/ 14 w 76"/>
                <a:gd name="T11" fmla="*/ 8 h 15"/>
                <a:gd name="T12" fmla="*/ 18 w 76"/>
                <a:gd name="T13" fmla="*/ 9 h 15"/>
                <a:gd name="T14" fmla="*/ 24 w 76"/>
                <a:gd name="T15" fmla="*/ 9 h 15"/>
                <a:gd name="T16" fmla="*/ 29 w 76"/>
                <a:gd name="T17" fmla="*/ 9 h 15"/>
                <a:gd name="T18" fmla="*/ 33 w 76"/>
                <a:gd name="T19" fmla="*/ 9 h 15"/>
                <a:gd name="T20" fmla="*/ 38 w 76"/>
                <a:gd name="T21" fmla="*/ 9 h 15"/>
                <a:gd name="T22" fmla="*/ 42 w 76"/>
                <a:gd name="T23" fmla="*/ 11 h 15"/>
                <a:gd name="T24" fmla="*/ 47 w 76"/>
                <a:gd name="T25" fmla="*/ 11 h 15"/>
                <a:gd name="T26" fmla="*/ 52 w 76"/>
                <a:gd name="T27" fmla="*/ 11 h 15"/>
                <a:gd name="T28" fmla="*/ 56 w 76"/>
                <a:gd name="T29" fmla="*/ 13 h 15"/>
                <a:gd name="T30" fmla="*/ 61 w 76"/>
                <a:gd name="T31" fmla="*/ 13 h 15"/>
                <a:gd name="T32" fmla="*/ 65 w 76"/>
                <a:gd name="T33" fmla="*/ 13 h 15"/>
                <a:gd name="T34" fmla="*/ 70 w 76"/>
                <a:gd name="T35" fmla="*/ 13 h 15"/>
                <a:gd name="T36" fmla="*/ 74 w 76"/>
                <a:gd name="T37" fmla="*/ 15 h 15"/>
                <a:gd name="T38" fmla="*/ 76 w 76"/>
                <a:gd name="T39" fmla="*/ 11 h 15"/>
                <a:gd name="T40" fmla="*/ 76 w 76"/>
                <a:gd name="T41" fmla="*/ 9 h 15"/>
                <a:gd name="T42" fmla="*/ 76 w 76"/>
                <a:gd name="T43" fmla="*/ 8 h 15"/>
                <a:gd name="T44" fmla="*/ 70 w 76"/>
                <a:gd name="T45" fmla="*/ 6 h 15"/>
                <a:gd name="T46" fmla="*/ 67 w 76"/>
                <a:gd name="T47" fmla="*/ 6 h 15"/>
                <a:gd name="T48" fmla="*/ 61 w 76"/>
                <a:gd name="T49" fmla="*/ 6 h 15"/>
                <a:gd name="T50" fmla="*/ 56 w 76"/>
                <a:gd name="T51" fmla="*/ 6 h 15"/>
                <a:gd name="T52" fmla="*/ 52 w 76"/>
                <a:gd name="T53" fmla="*/ 6 h 15"/>
                <a:gd name="T54" fmla="*/ 47 w 76"/>
                <a:gd name="T55" fmla="*/ 4 h 15"/>
                <a:gd name="T56" fmla="*/ 42 w 76"/>
                <a:gd name="T57" fmla="*/ 4 h 15"/>
                <a:gd name="T58" fmla="*/ 38 w 76"/>
                <a:gd name="T59" fmla="*/ 4 h 15"/>
                <a:gd name="T60" fmla="*/ 33 w 76"/>
                <a:gd name="T61" fmla="*/ 4 h 15"/>
                <a:gd name="T62" fmla="*/ 29 w 76"/>
                <a:gd name="T63" fmla="*/ 4 h 15"/>
                <a:gd name="T64" fmla="*/ 24 w 76"/>
                <a:gd name="T65" fmla="*/ 2 h 15"/>
                <a:gd name="T66" fmla="*/ 18 w 76"/>
                <a:gd name="T67" fmla="*/ 2 h 15"/>
                <a:gd name="T68" fmla="*/ 14 w 76"/>
                <a:gd name="T69" fmla="*/ 2 h 15"/>
                <a:gd name="T70" fmla="*/ 9 w 76"/>
                <a:gd name="T71" fmla="*/ 2 h 15"/>
                <a:gd name="T72" fmla="*/ 4 w 76"/>
                <a:gd name="T73" fmla="*/ 0 h 15"/>
                <a:gd name="T74" fmla="*/ 0 w 76"/>
                <a:gd name="T75" fmla="*/ 0 h 15"/>
                <a:gd name="T76" fmla="*/ 0 w 76"/>
                <a:gd name="T77" fmla="*/ 2 h 15"/>
                <a:gd name="T78" fmla="*/ 0 w 76"/>
                <a:gd name="T79" fmla="*/ 4 h 1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6"/>
                <a:gd name="T121" fmla="*/ 0 h 15"/>
                <a:gd name="T122" fmla="*/ 76 w 76"/>
                <a:gd name="T123" fmla="*/ 15 h 1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6" h="15">
                  <a:moveTo>
                    <a:pt x="0" y="4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14" y="8"/>
                  </a:lnTo>
                  <a:lnTo>
                    <a:pt x="18" y="9"/>
                  </a:lnTo>
                  <a:lnTo>
                    <a:pt x="24" y="9"/>
                  </a:lnTo>
                  <a:lnTo>
                    <a:pt x="29" y="9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42" y="11"/>
                  </a:lnTo>
                  <a:lnTo>
                    <a:pt x="47" y="11"/>
                  </a:lnTo>
                  <a:lnTo>
                    <a:pt x="52" y="11"/>
                  </a:lnTo>
                  <a:lnTo>
                    <a:pt x="56" y="13"/>
                  </a:lnTo>
                  <a:lnTo>
                    <a:pt x="61" y="13"/>
                  </a:lnTo>
                  <a:lnTo>
                    <a:pt x="65" y="13"/>
                  </a:lnTo>
                  <a:lnTo>
                    <a:pt x="70" y="13"/>
                  </a:lnTo>
                  <a:lnTo>
                    <a:pt x="74" y="15"/>
                  </a:lnTo>
                  <a:lnTo>
                    <a:pt x="76" y="11"/>
                  </a:lnTo>
                  <a:lnTo>
                    <a:pt x="76" y="9"/>
                  </a:lnTo>
                  <a:lnTo>
                    <a:pt x="76" y="8"/>
                  </a:lnTo>
                  <a:lnTo>
                    <a:pt x="70" y="6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56" y="6"/>
                  </a:lnTo>
                  <a:lnTo>
                    <a:pt x="52" y="6"/>
                  </a:lnTo>
                  <a:lnTo>
                    <a:pt x="47" y="4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4" y="2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9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21" name="Freeform 275"/>
            <p:cNvSpPr>
              <a:spLocks/>
            </p:cNvSpPr>
            <p:nvPr/>
          </p:nvSpPr>
          <p:spPr bwMode="auto">
            <a:xfrm>
              <a:off x="3359" y="1887"/>
              <a:ext cx="43" cy="14"/>
            </a:xfrm>
            <a:custGeom>
              <a:avLst/>
              <a:gdLst>
                <a:gd name="T0" fmla="*/ 2 w 43"/>
                <a:gd name="T1" fmla="*/ 14 h 14"/>
                <a:gd name="T2" fmla="*/ 7 w 43"/>
                <a:gd name="T3" fmla="*/ 12 h 14"/>
                <a:gd name="T4" fmla="*/ 13 w 43"/>
                <a:gd name="T5" fmla="*/ 10 h 14"/>
                <a:gd name="T6" fmla="*/ 18 w 43"/>
                <a:gd name="T7" fmla="*/ 10 h 14"/>
                <a:gd name="T8" fmla="*/ 22 w 43"/>
                <a:gd name="T9" fmla="*/ 9 h 14"/>
                <a:gd name="T10" fmla="*/ 27 w 43"/>
                <a:gd name="T11" fmla="*/ 9 h 14"/>
                <a:gd name="T12" fmla="*/ 32 w 43"/>
                <a:gd name="T13" fmla="*/ 7 h 14"/>
                <a:gd name="T14" fmla="*/ 38 w 43"/>
                <a:gd name="T15" fmla="*/ 7 h 14"/>
                <a:gd name="T16" fmla="*/ 43 w 43"/>
                <a:gd name="T17" fmla="*/ 5 h 14"/>
                <a:gd name="T18" fmla="*/ 43 w 43"/>
                <a:gd name="T19" fmla="*/ 3 h 14"/>
                <a:gd name="T20" fmla="*/ 42 w 43"/>
                <a:gd name="T21" fmla="*/ 3 h 14"/>
                <a:gd name="T22" fmla="*/ 42 w 43"/>
                <a:gd name="T23" fmla="*/ 1 h 14"/>
                <a:gd name="T24" fmla="*/ 42 w 43"/>
                <a:gd name="T25" fmla="*/ 0 h 14"/>
                <a:gd name="T26" fmla="*/ 36 w 43"/>
                <a:gd name="T27" fmla="*/ 1 h 14"/>
                <a:gd name="T28" fmla="*/ 31 w 43"/>
                <a:gd name="T29" fmla="*/ 1 h 14"/>
                <a:gd name="T30" fmla="*/ 25 w 43"/>
                <a:gd name="T31" fmla="*/ 3 h 14"/>
                <a:gd name="T32" fmla="*/ 22 w 43"/>
                <a:gd name="T33" fmla="*/ 3 h 14"/>
                <a:gd name="T34" fmla="*/ 16 w 43"/>
                <a:gd name="T35" fmla="*/ 5 h 14"/>
                <a:gd name="T36" fmla="*/ 11 w 43"/>
                <a:gd name="T37" fmla="*/ 5 h 14"/>
                <a:gd name="T38" fmla="*/ 5 w 43"/>
                <a:gd name="T39" fmla="*/ 7 h 14"/>
                <a:gd name="T40" fmla="*/ 0 w 43"/>
                <a:gd name="T41" fmla="*/ 7 h 14"/>
                <a:gd name="T42" fmla="*/ 0 w 43"/>
                <a:gd name="T43" fmla="*/ 9 h 14"/>
                <a:gd name="T44" fmla="*/ 2 w 43"/>
                <a:gd name="T45" fmla="*/ 10 h 14"/>
                <a:gd name="T46" fmla="*/ 2 w 43"/>
                <a:gd name="T47" fmla="*/ 12 h 14"/>
                <a:gd name="T48" fmla="*/ 2 w 43"/>
                <a:gd name="T49" fmla="*/ 14 h 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3"/>
                <a:gd name="T76" fmla="*/ 0 h 14"/>
                <a:gd name="T77" fmla="*/ 43 w 43"/>
                <a:gd name="T78" fmla="*/ 14 h 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3" h="14">
                  <a:moveTo>
                    <a:pt x="2" y="14"/>
                  </a:moveTo>
                  <a:lnTo>
                    <a:pt x="7" y="12"/>
                  </a:lnTo>
                  <a:lnTo>
                    <a:pt x="13" y="10"/>
                  </a:lnTo>
                  <a:lnTo>
                    <a:pt x="18" y="10"/>
                  </a:lnTo>
                  <a:lnTo>
                    <a:pt x="22" y="9"/>
                  </a:lnTo>
                  <a:lnTo>
                    <a:pt x="27" y="9"/>
                  </a:lnTo>
                  <a:lnTo>
                    <a:pt x="32" y="7"/>
                  </a:lnTo>
                  <a:lnTo>
                    <a:pt x="38" y="7"/>
                  </a:lnTo>
                  <a:lnTo>
                    <a:pt x="43" y="5"/>
                  </a:lnTo>
                  <a:lnTo>
                    <a:pt x="43" y="3"/>
                  </a:lnTo>
                  <a:lnTo>
                    <a:pt x="42" y="3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36" y="1"/>
                  </a:lnTo>
                  <a:lnTo>
                    <a:pt x="31" y="1"/>
                  </a:lnTo>
                  <a:lnTo>
                    <a:pt x="25" y="3"/>
                  </a:lnTo>
                  <a:lnTo>
                    <a:pt x="22" y="3"/>
                  </a:lnTo>
                  <a:lnTo>
                    <a:pt x="16" y="5"/>
                  </a:lnTo>
                  <a:lnTo>
                    <a:pt x="11" y="5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22" name="Freeform 276"/>
            <p:cNvSpPr>
              <a:spLocks/>
            </p:cNvSpPr>
            <p:nvPr/>
          </p:nvSpPr>
          <p:spPr bwMode="auto">
            <a:xfrm>
              <a:off x="3317" y="1896"/>
              <a:ext cx="44" cy="12"/>
            </a:xfrm>
            <a:custGeom>
              <a:avLst/>
              <a:gdLst>
                <a:gd name="T0" fmla="*/ 2 w 44"/>
                <a:gd name="T1" fmla="*/ 9 h 12"/>
                <a:gd name="T2" fmla="*/ 2 w 44"/>
                <a:gd name="T3" fmla="*/ 10 h 12"/>
                <a:gd name="T4" fmla="*/ 2 w 44"/>
                <a:gd name="T5" fmla="*/ 12 h 12"/>
                <a:gd name="T6" fmla="*/ 8 w 44"/>
                <a:gd name="T7" fmla="*/ 10 h 12"/>
                <a:gd name="T8" fmla="*/ 13 w 44"/>
                <a:gd name="T9" fmla="*/ 9 h 12"/>
                <a:gd name="T10" fmla="*/ 17 w 44"/>
                <a:gd name="T11" fmla="*/ 9 h 12"/>
                <a:gd name="T12" fmla="*/ 22 w 44"/>
                <a:gd name="T13" fmla="*/ 7 h 12"/>
                <a:gd name="T14" fmla="*/ 28 w 44"/>
                <a:gd name="T15" fmla="*/ 7 h 12"/>
                <a:gd name="T16" fmla="*/ 33 w 44"/>
                <a:gd name="T17" fmla="*/ 7 h 12"/>
                <a:gd name="T18" fmla="*/ 38 w 44"/>
                <a:gd name="T19" fmla="*/ 5 h 12"/>
                <a:gd name="T20" fmla="*/ 44 w 44"/>
                <a:gd name="T21" fmla="*/ 5 h 12"/>
                <a:gd name="T22" fmla="*/ 44 w 44"/>
                <a:gd name="T23" fmla="*/ 3 h 12"/>
                <a:gd name="T24" fmla="*/ 42 w 44"/>
                <a:gd name="T25" fmla="*/ 1 h 12"/>
                <a:gd name="T26" fmla="*/ 42 w 44"/>
                <a:gd name="T27" fmla="*/ 0 h 12"/>
                <a:gd name="T28" fmla="*/ 37 w 44"/>
                <a:gd name="T29" fmla="*/ 0 h 12"/>
                <a:gd name="T30" fmla="*/ 31 w 44"/>
                <a:gd name="T31" fmla="*/ 1 h 12"/>
                <a:gd name="T32" fmla="*/ 26 w 44"/>
                <a:gd name="T33" fmla="*/ 1 h 12"/>
                <a:gd name="T34" fmla="*/ 22 w 44"/>
                <a:gd name="T35" fmla="*/ 3 h 12"/>
                <a:gd name="T36" fmla="*/ 17 w 44"/>
                <a:gd name="T37" fmla="*/ 3 h 12"/>
                <a:gd name="T38" fmla="*/ 11 w 44"/>
                <a:gd name="T39" fmla="*/ 5 h 12"/>
                <a:gd name="T40" fmla="*/ 6 w 44"/>
                <a:gd name="T41" fmla="*/ 5 h 12"/>
                <a:gd name="T42" fmla="*/ 0 w 44"/>
                <a:gd name="T43" fmla="*/ 7 h 12"/>
                <a:gd name="T44" fmla="*/ 0 w 44"/>
                <a:gd name="T45" fmla="*/ 9 h 12"/>
                <a:gd name="T46" fmla="*/ 2 w 44"/>
                <a:gd name="T47" fmla="*/ 9 h 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4"/>
                <a:gd name="T73" fmla="*/ 0 h 12"/>
                <a:gd name="T74" fmla="*/ 44 w 44"/>
                <a:gd name="T75" fmla="*/ 12 h 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4" h="12">
                  <a:moveTo>
                    <a:pt x="2" y="9"/>
                  </a:moveTo>
                  <a:lnTo>
                    <a:pt x="2" y="10"/>
                  </a:lnTo>
                  <a:lnTo>
                    <a:pt x="2" y="12"/>
                  </a:lnTo>
                  <a:lnTo>
                    <a:pt x="8" y="10"/>
                  </a:lnTo>
                  <a:lnTo>
                    <a:pt x="13" y="9"/>
                  </a:lnTo>
                  <a:lnTo>
                    <a:pt x="17" y="9"/>
                  </a:lnTo>
                  <a:lnTo>
                    <a:pt x="22" y="7"/>
                  </a:lnTo>
                  <a:lnTo>
                    <a:pt x="28" y="7"/>
                  </a:lnTo>
                  <a:lnTo>
                    <a:pt x="33" y="7"/>
                  </a:lnTo>
                  <a:lnTo>
                    <a:pt x="38" y="5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1" y="1"/>
                  </a:lnTo>
                  <a:lnTo>
                    <a:pt x="26" y="1"/>
                  </a:lnTo>
                  <a:lnTo>
                    <a:pt x="22" y="3"/>
                  </a:lnTo>
                  <a:lnTo>
                    <a:pt x="17" y="3"/>
                  </a:lnTo>
                  <a:lnTo>
                    <a:pt x="11" y="5"/>
                  </a:lnTo>
                  <a:lnTo>
                    <a:pt x="6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23" name="Freeform 277"/>
            <p:cNvSpPr>
              <a:spLocks/>
            </p:cNvSpPr>
            <p:nvPr/>
          </p:nvSpPr>
          <p:spPr bwMode="auto">
            <a:xfrm>
              <a:off x="3355" y="1840"/>
              <a:ext cx="9" cy="57"/>
            </a:xfrm>
            <a:custGeom>
              <a:avLst/>
              <a:gdLst>
                <a:gd name="T0" fmla="*/ 9 w 9"/>
                <a:gd name="T1" fmla="*/ 57 h 57"/>
                <a:gd name="T2" fmla="*/ 9 w 9"/>
                <a:gd name="T3" fmla="*/ 43 h 57"/>
                <a:gd name="T4" fmla="*/ 9 w 9"/>
                <a:gd name="T5" fmla="*/ 28 h 57"/>
                <a:gd name="T6" fmla="*/ 9 w 9"/>
                <a:gd name="T7" fmla="*/ 14 h 57"/>
                <a:gd name="T8" fmla="*/ 9 w 9"/>
                <a:gd name="T9" fmla="*/ 1 h 57"/>
                <a:gd name="T10" fmla="*/ 8 w 9"/>
                <a:gd name="T11" fmla="*/ 1 h 57"/>
                <a:gd name="T12" fmla="*/ 6 w 9"/>
                <a:gd name="T13" fmla="*/ 1 h 57"/>
                <a:gd name="T14" fmla="*/ 4 w 9"/>
                <a:gd name="T15" fmla="*/ 1 h 57"/>
                <a:gd name="T16" fmla="*/ 2 w 9"/>
                <a:gd name="T17" fmla="*/ 0 h 57"/>
                <a:gd name="T18" fmla="*/ 2 w 9"/>
                <a:gd name="T19" fmla="*/ 14 h 57"/>
                <a:gd name="T20" fmla="*/ 2 w 9"/>
                <a:gd name="T21" fmla="*/ 28 h 57"/>
                <a:gd name="T22" fmla="*/ 2 w 9"/>
                <a:gd name="T23" fmla="*/ 43 h 57"/>
                <a:gd name="T24" fmla="*/ 0 w 9"/>
                <a:gd name="T25" fmla="*/ 57 h 57"/>
                <a:gd name="T26" fmla="*/ 2 w 9"/>
                <a:gd name="T27" fmla="*/ 57 h 57"/>
                <a:gd name="T28" fmla="*/ 6 w 9"/>
                <a:gd name="T29" fmla="*/ 57 h 57"/>
                <a:gd name="T30" fmla="*/ 8 w 9"/>
                <a:gd name="T31" fmla="*/ 57 h 57"/>
                <a:gd name="T32" fmla="*/ 9 w 9"/>
                <a:gd name="T33" fmla="*/ 5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57"/>
                <a:gd name="T53" fmla="*/ 9 w 9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57">
                  <a:moveTo>
                    <a:pt x="9" y="57"/>
                  </a:moveTo>
                  <a:lnTo>
                    <a:pt x="9" y="43"/>
                  </a:lnTo>
                  <a:lnTo>
                    <a:pt x="9" y="28"/>
                  </a:lnTo>
                  <a:lnTo>
                    <a:pt x="9" y="14"/>
                  </a:lnTo>
                  <a:lnTo>
                    <a:pt x="9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2" y="0"/>
                  </a:lnTo>
                  <a:lnTo>
                    <a:pt x="2" y="14"/>
                  </a:lnTo>
                  <a:lnTo>
                    <a:pt x="2" y="28"/>
                  </a:lnTo>
                  <a:lnTo>
                    <a:pt x="2" y="43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9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24" name="Freeform 278"/>
            <p:cNvSpPr>
              <a:spLocks/>
            </p:cNvSpPr>
            <p:nvPr/>
          </p:nvSpPr>
          <p:spPr bwMode="auto">
            <a:xfrm>
              <a:off x="3355" y="1897"/>
              <a:ext cx="8" cy="56"/>
            </a:xfrm>
            <a:custGeom>
              <a:avLst/>
              <a:gdLst>
                <a:gd name="T0" fmla="*/ 4 w 8"/>
                <a:gd name="T1" fmla="*/ 56 h 56"/>
                <a:gd name="T2" fmla="*/ 6 w 8"/>
                <a:gd name="T3" fmla="*/ 56 h 56"/>
                <a:gd name="T4" fmla="*/ 8 w 8"/>
                <a:gd name="T5" fmla="*/ 56 h 56"/>
                <a:gd name="T6" fmla="*/ 8 w 8"/>
                <a:gd name="T7" fmla="*/ 42 h 56"/>
                <a:gd name="T8" fmla="*/ 8 w 8"/>
                <a:gd name="T9" fmla="*/ 27 h 56"/>
                <a:gd name="T10" fmla="*/ 8 w 8"/>
                <a:gd name="T11" fmla="*/ 15 h 56"/>
                <a:gd name="T12" fmla="*/ 8 w 8"/>
                <a:gd name="T13" fmla="*/ 0 h 56"/>
                <a:gd name="T14" fmla="*/ 6 w 8"/>
                <a:gd name="T15" fmla="*/ 0 h 56"/>
                <a:gd name="T16" fmla="*/ 4 w 8"/>
                <a:gd name="T17" fmla="*/ 0 h 56"/>
                <a:gd name="T18" fmla="*/ 2 w 8"/>
                <a:gd name="T19" fmla="*/ 0 h 56"/>
                <a:gd name="T20" fmla="*/ 2 w 8"/>
                <a:gd name="T21" fmla="*/ 15 h 56"/>
                <a:gd name="T22" fmla="*/ 0 w 8"/>
                <a:gd name="T23" fmla="*/ 27 h 56"/>
                <a:gd name="T24" fmla="*/ 0 w 8"/>
                <a:gd name="T25" fmla="*/ 42 h 56"/>
                <a:gd name="T26" fmla="*/ 0 w 8"/>
                <a:gd name="T27" fmla="*/ 56 h 56"/>
                <a:gd name="T28" fmla="*/ 2 w 8"/>
                <a:gd name="T29" fmla="*/ 55 h 56"/>
                <a:gd name="T30" fmla="*/ 4 w 8"/>
                <a:gd name="T31" fmla="*/ 56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"/>
                <a:gd name="T49" fmla="*/ 0 h 56"/>
                <a:gd name="T50" fmla="*/ 8 w 8"/>
                <a:gd name="T51" fmla="*/ 56 h 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" h="56">
                  <a:moveTo>
                    <a:pt x="4" y="56"/>
                  </a:moveTo>
                  <a:lnTo>
                    <a:pt x="6" y="56"/>
                  </a:lnTo>
                  <a:lnTo>
                    <a:pt x="8" y="56"/>
                  </a:lnTo>
                  <a:lnTo>
                    <a:pt x="8" y="42"/>
                  </a:lnTo>
                  <a:lnTo>
                    <a:pt x="8" y="27"/>
                  </a:lnTo>
                  <a:lnTo>
                    <a:pt x="8" y="15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5"/>
                  </a:lnTo>
                  <a:lnTo>
                    <a:pt x="0" y="27"/>
                  </a:lnTo>
                  <a:lnTo>
                    <a:pt x="0" y="42"/>
                  </a:lnTo>
                  <a:lnTo>
                    <a:pt x="0" y="56"/>
                  </a:lnTo>
                  <a:lnTo>
                    <a:pt x="2" y="55"/>
                  </a:lnTo>
                  <a:lnTo>
                    <a:pt x="4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25" name="Freeform 279"/>
            <p:cNvSpPr>
              <a:spLocks/>
            </p:cNvSpPr>
            <p:nvPr/>
          </p:nvSpPr>
          <p:spPr bwMode="auto">
            <a:xfrm>
              <a:off x="3348" y="1856"/>
              <a:ext cx="15" cy="41"/>
            </a:xfrm>
            <a:custGeom>
              <a:avLst/>
              <a:gdLst>
                <a:gd name="T0" fmla="*/ 15 w 15"/>
                <a:gd name="T1" fmla="*/ 41 h 41"/>
                <a:gd name="T2" fmla="*/ 13 w 15"/>
                <a:gd name="T3" fmla="*/ 31 h 41"/>
                <a:gd name="T4" fmla="*/ 9 w 15"/>
                <a:gd name="T5" fmla="*/ 20 h 41"/>
                <a:gd name="T6" fmla="*/ 7 w 15"/>
                <a:gd name="T7" fmla="*/ 9 h 41"/>
                <a:gd name="T8" fmla="*/ 4 w 15"/>
                <a:gd name="T9" fmla="*/ 0 h 41"/>
                <a:gd name="T10" fmla="*/ 2 w 15"/>
                <a:gd name="T11" fmla="*/ 0 h 41"/>
                <a:gd name="T12" fmla="*/ 0 w 15"/>
                <a:gd name="T13" fmla="*/ 0 h 41"/>
                <a:gd name="T14" fmla="*/ 2 w 15"/>
                <a:gd name="T15" fmla="*/ 11 h 41"/>
                <a:gd name="T16" fmla="*/ 4 w 15"/>
                <a:gd name="T17" fmla="*/ 22 h 41"/>
                <a:gd name="T18" fmla="*/ 7 w 15"/>
                <a:gd name="T19" fmla="*/ 31 h 41"/>
                <a:gd name="T20" fmla="*/ 9 w 15"/>
                <a:gd name="T21" fmla="*/ 41 h 41"/>
                <a:gd name="T22" fmla="*/ 11 w 15"/>
                <a:gd name="T23" fmla="*/ 41 h 41"/>
                <a:gd name="T24" fmla="*/ 13 w 15"/>
                <a:gd name="T25" fmla="*/ 41 h 41"/>
                <a:gd name="T26" fmla="*/ 15 w 15"/>
                <a:gd name="T27" fmla="*/ 41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"/>
                <a:gd name="T43" fmla="*/ 0 h 41"/>
                <a:gd name="T44" fmla="*/ 15 w 15"/>
                <a:gd name="T45" fmla="*/ 41 h 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" h="41">
                  <a:moveTo>
                    <a:pt x="15" y="41"/>
                  </a:moveTo>
                  <a:lnTo>
                    <a:pt x="13" y="31"/>
                  </a:lnTo>
                  <a:lnTo>
                    <a:pt x="9" y="20"/>
                  </a:lnTo>
                  <a:lnTo>
                    <a:pt x="7" y="9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4" y="22"/>
                  </a:lnTo>
                  <a:lnTo>
                    <a:pt x="7" y="31"/>
                  </a:lnTo>
                  <a:lnTo>
                    <a:pt x="9" y="41"/>
                  </a:lnTo>
                  <a:lnTo>
                    <a:pt x="11" y="41"/>
                  </a:lnTo>
                  <a:lnTo>
                    <a:pt x="13" y="41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26" name="Freeform 280"/>
            <p:cNvSpPr>
              <a:spLocks/>
            </p:cNvSpPr>
            <p:nvPr/>
          </p:nvSpPr>
          <p:spPr bwMode="auto">
            <a:xfrm>
              <a:off x="3357" y="1897"/>
              <a:ext cx="16" cy="42"/>
            </a:xfrm>
            <a:custGeom>
              <a:avLst/>
              <a:gdLst>
                <a:gd name="T0" fmla="*/ 15 w 16"/>
                <a:gd name="T1" fmla="*/ 42 h 42"/>
                <a:gd name="T2" fmla="*/ 16 w 16"/>
                <a:gd name="T3" fmla="*/ 42 h 42"/>
                <a:gd name="T4" fmla="*/ 13 w 16"/>
                <a:gd name="T5" fmla="*/ 31 h 42"/>
                <a:gd name="T6" fmla="*/ 11 w 16"/>
                <a:gd name="T7" fmla="*/ 20 h 42"/>
                <a:gd name="T8" fmla="*/ 9 w 16"/>
                <a:gd name="T9" fmla="*/ 11 h 42"/>
                <a:gd name="T10" fmla="*/ 6 w 16"/>
                <a:gd name="T11" fmla="*/ 0 h 42"/>
                <a:gd name="T12" fmla="*/ 4 w 16"/>
                <a:gd name="T13" fmla="*/ 0 h 42"/>
                <a:gd name="T14" fmla="*/ 2 w 16"/>
                <a:gd name="T15" fmla="*/ 0 h 42"/>
                <a:gd name="T16" fmla="*/ 0 w 16"/>
                <a:gd name="T17" fmla="*/ 2 h 42"/>
                <a:gd name="T18" fmla="*/ 4 w 16"/>
                <a:gd name="T19" fmla="*/ 11 h 42"/>
                <a:gd name="T20" fmla="*/ 6 w 16"/>
                <a:gd name="T21" fmla="*/ 22 h 42"/>
                <a:gd name="T22" fmla="*/ 9 w 16"/>
                <a:gd name="T23" fmla="*/ 33 h 42"/>
                <a:gd name="T24" fmla="*/ 13 w 16"/>
                <a:gd name="T25" fmla="*/ 42 h 42"/>
                <a:gd name="T26" fmla="*/ 15 w 16"/>
                <a:gd name="T27" fmla="*/ 42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42"/>
                <a:gd name="T44" fmla="*/ 16 w 16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42">
                  <a:moveTo>
                    <a:pt x="15" y="42"/>
                  </a:moveTo>
                  <a:lnTo>
                    <a:pt x="16" y="42"/>
                  </a:lnTo>
                  <a:lnTo>
                    <a:pt x="13" y="31"/>
                  </a:lnTo>
                  <a:lnTo>
                    <a:pt x="11" y="20"/>
                  </a:lnTo>
                  <a:lnTo>
                    <a:pt x="9" y="11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11"/>
                  </a:lnTo>
                  <a:lnTo>
                    <a:pt x="6" y="22"/>
                  </a:lnTo>
                  <a:lnTo>
                    <a:pt x="9" y="33"/>
                  </a:lnTo>
                  <a:lnTo>
                    <a:pt x="13" y="42"/>
                  </a:lnTo>
                  <a:lnTo>
                    <a:pt x="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27" name="Freeform 281"/>
            <p:cNvSpPr>
              <a:spLocks/>
            </p:cNvSpPr>
            <p:nvPr/>
          </p:nvSpPr>
          <p:spPr bwMode="auto">
            <a:xfrm>
              <a:off x="3328" y="1896"/>
              <a:ext cx="35" cy="50"/>
            </a:xfrm>
            <a:custGeom>
              <a:avLst/>
              <a:gdLst>
                <a:gd name="T0" fmla="*/ 29 w 35"/>
                <a:gd name="T1" fmla="*/ 0 h 50"/>
                <a:gd name="T2" fmla="*/ 26 w 35"/>
                <a:gd name="T3" fmla="*/ 5 h 50"/>
                <a:gd name="T4" fmla="*/ 22 w 35"/>
                <a:gd name="T5" fmla="*/ 10 h 50"/>
                <a:gd name="T6" fmla="*/ 18 w 35"/>
                <a:gd name="T7" fmla="*/ 16 h 50"/>
                <a:gd name="T8" fmla="*/ 15 w 35"/>
                <a:gd name="T9" fmla="*/ 21 h 50"/>
                <a:gd name="T10" fmla="*/ 11 w 35"/>
                <a:gd name="T11" fmla="*/ 28 h 50"/>
                <a:gd name="T12" fmla="*/ 8 w 35"/>
                <a:gd name="T13" fmla="*/ 34 h 50"/>
                <a:gd name="T14" fmla="*/ 4 w 35"/>
                <a:gd name="T15" fmla="*/ 39 h 50"/>
                <a:gd name="T16" fmla="*/ 0 w 35"/>
                <a:gd name="T17" fmla="*/ 45 h 50"/>
                <a:gd name="T18" fmla="*/ 2 w 35"/>
                <a:gd name="T19" fmla="*/ 46 h 50"/>
                <a:gd name="T20" fmla="*/ 4 w 35"/>
                <a:gd name="T21" fmla="*/ 46 h 50"/>
                <a:gd name="T22" fmla="*/ 6 w 35"/>
                <a:gd name="T23" fmla="*/ 48 h 50"/>
                <a:gd name="T24" fmla="*/ 8 w 35"/>
                <a:gd name="T25" fmla="*/ 50 h 50"/>
                <a:gd name="T26" fmla="*/ 11 w 35"/>
                <a:gd name="T27" fmla="*/ 43 h 50"/>
                <a:gd name="T28" fmla="*/ 15 w 35"/>
                <a:gd name="T29" fmla="*/ 37 h 50"/>
                <a:gd name="T30" fmla="*/ 17 w 35"/>
                <a:gd name="T31" fmla="*/ 32 h 50"/>
                <a:gd name="T32" fmla="*/ 20 w 35"/>
                <a:gd name="T33" fmla="*/ 27 h 50"/>
                <a:gd name="T34" fmla="*/ 24 w 35"/>
                <a:gd name="T35" fmla="*/ 21 h 50"/>
                <a:gd name="T36" fmla="*/ 27 w 35"/>
                <a:gd name="T37" fmla="*/ 14 h 50"/>
                <a:gd name="T38" fmla="*/ 31 w 35"/>
                <a:gd name="T39" fmla="*/ 9 h 50"/>
                <a:gd name="T40" fmla="*/ 35 w 35"/>
                <a:gd name="T41" fmla="*/ 3 h 50"/>
                <a:gd name="T42" fmla="*/ 35 w 35"/>
                <a:gd name="T43" fmla="*/ 1 h 50"/>
                <a:gd name="T44" fmla="*/ 33 w 35"/>
                <a:gd name="T45" fmla="*/ 1 h 50"/>
                <a:gd name="T46" fmla="*/ 31 w 35"/>
                <a:gd name="T47" fmla="*/ 0 h 50"/>
                <a:gd name="T48" fmla="*/ 29 w 35"/>
                <a:gd name="T49" fmla="*/ 0 h 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"/>
                <a:gd name="T76" fmla="*/ 0 h 50"/>
                <a:gd name="T77" fmla="*/ 35 w 35"/>
                <a:gd name="T78" fmla="*/ 50 h 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" h="50">
                  <a:moveTo>
                    <a:pt x="29" y="0"/>
                  </a:moveTo>
                  <a:lnTo>
                    <a:pt x="26" y="5"/>
                  </a:lnTo>
                  <a:lnTo>
                    <a:pt x="22" y="10"/>
                  </a:lnTo>
                  <a:lnTo>
                    <a:pt x="18" y="16"/>
                  </a:lnTo>
                  <a:lnTo>
                    <a:pt x="15" y="21"/>
                  </a:lnTo>
                  <a:lnTo>
                    <a:pt x="11" y="28"/>
                  </a:lnTo>
                  <a:lnTo>
                    <a:pt x="8" y="34"/>
                  </a:lnTo>
                  <a:lnTo>
                    <a:pt x="4" y="39"/>
                  </a:lnTo>
                  <a:lnTo>
                    <a:pt x="0" y="45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1" y="43"/>
                  </a:lnTo>
                  <a:lnTo>
                    <a:pt x="15" y="37"/>
                  </a:lnTo>
                  <a:lnTo>
                    <a:pt x="17" y="32"/>
                  </a:lnTo>
                  <a:lnTo>
                    <a:pt x="20" y="27"/>
                  </a:lnTo>
                  <a:lnTo>
                    <a:pt x="24" y="21"/>
                  </a:lnTo>
                  <a:lnTo>
                    <a:pt x="27" y="14"/>
                  </a:lnTo>
                  <a:lnTo>
                    <a:pt x="31" y="9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28" name="Freeform 282"/>
            <p:cNvSpPr>
              <a:spLocks/>
            </p:cNvSpPr>
            <p:nvPr/>
          </p:nvSpPr>
          <p:spPr bwMode="auto">
            <a:xfrm>
              <a:off x="3357" y="1849"/>
              <a:ext cx="34" cy="48"/>
            </a:xfrm>
            <a:custGeom>
              <a:avLst/>
              <a:gdLst>
                <a:gd name="T0" fmla="*/ 31 w 34"/>
                <a:gd name="T1" fmla="*/ 1 h 48"/>
                <a:gd name="T2" fmla="*/ 29 w 34"/>
                <a:gd name="T3" fmla="*/ 0 h 48"/>
                <a:gd name="T4" fmla="*/ 25 w 34"/>
                <a:gd name="T5" fmla="*/ 5 h 48"/>
                <a:gd name="T6" fmla="*/ 22 w 34"/>
                <a:gd name="T7" fmla="*/ 12 h 48"/>
                <a:gd name="T8" fmla="*/ 18 w 34"/>
                <a:gd name="T9" fmla="*/ 18 h 48"/>
                <a:gd name="T10" fmla="*/ 15 w 34"/>
                <a:gd name="T11" fmla="*/ 23 h 48"/>
                <a:gd name="T12" fmla="*/ 11 w 34"/>
                <a:gd name="T13" fmla="*/ 29 h 48"/>
                <a:gd name="T14" fmla="*/ 7 w 34"/>
                <a:gd name="T15" fmla="*/ 34 h 48"/>
                <a:gd name="T16" fmla="*/ 4 w 34"/>
                <a:gd name="T17" fmla="*/ 39 h 48"/>
                <a:gd name="T18" fmla="*/ 0 w 34"/>
                <a:gd name="T19" fmla="*/ 45 h 48"/>
                <a:gd name="T20" fmla="*/ 2 w 34"/>
                <a:gd name="T21" fmla="*/ 47 h 48"/>
                <a:gd name="T22" fmla="*/ 4 w 34"/>
                <a:gd name="T23" fmla="*/ 47 h 48"/>
                <a:gd name="T24" fmla="*/ 6 w 34"/>
                <a:gd name="T25" fmla="*/ 48 h 48"/>
                <a:gd name="T26" fmla="*/ 9 w 34"/>
                <a:gd name="T27" fmla="*/ 43 h 48"/>
                <a:gd name="T28" fmla="*/ 13 w 34"/>
                <a:gd name="T29" fmla="*/ 38 h 48"/>
                <a:gd name="T30" fmla="*/ 16 w 34"/>
                <a:gd name="T31" fmla="*/ 32 h 48"/>
                <a:gd name="T32" fmla="*/ 20 w 34"/>
                <a:gd name="T33" fmla="*/ 27 h 48"/>
                <a:gd name="T34" fmla="*/ 24 w 34"/>
                <a:gd name="T35" fmla="*/ 21 h 48"/>
                <a:gd name="T36" fmla="*/ 27 w 34"/>
                <a:gd name="T37" fmla="*/ 14 h 48"/>
                <a:gd name="T38" fmla="*/ 31 w 34"/>
                <a:gd name="T39" fmla="*/ 9 h 48"/>
                <a:gd name="T40" fmla="*/ 34 w 34"/>
                <a:gd name="T41" fmla="*/ 3 h 48"/>
                <a:gd name="T42" fmla="*/ 33 w 34"/>
                <a:gd name="T43" fmla="*/ 1 h 48"/>
                <a:gd name="T44" fmla="*/ 31 w 34"/>
                <a:gd name="T45" fmla="*/ 1 h 4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"/>
                <a:gd name="T70" fmla="*/ 0 h 48"/>
                <a:gd name="T71" fmla="*/ 34 w 34"/>
                <a:gd name="T72" fmla="*/ 48 h 4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" h="48">
                  <a:moveTo>
                    <a:pt x="31" y="1"/>
                  </a:moveTo>
                  <a:lnTo>
                    <a:pt x="29" y="0"/>
                  </a:lnTo>
                  <a:lnTo>
                    <a:pt x="25" y="5"/>
                  </a:lnTo>
                  <a:lnTo>
                    <a:pt x="22" y="12"/>
                  </a:lnTo>
                  <a:lnTo>
                    <a:pt x="18" y="18"/>
                  </a:lnTo>
                  <a:lnTo>
                    <a:pt x="15" y="23"/>
                  </a:lnTo>
                  <a:lnTo>
                    <a:pt x="11" y="29"/>
                  </a:lnTo>
                  <a:lnTo>
                    <a:pt x="7" y="34"/>
                  </a:lnTo>
                  <a:lnTo>
                    <a:pt x="4" y="39"/>
                  </a:lnTo>
                  <a:lnTo>
                    <a:pt x="0" y="45"/>
                  </a:lnTo>
                  <a:lnTo>
                    <a:pt x="2" y="47"/>
                  </a:lnTo>
                  <a:lnTo>
                    <a:pt x="4" y="47"/>
                  </a:lnTo>
                  <a:lnTo>
                    <a:pt x="6" y="48"/>
                  </a:lnTo>
                  <a:lnTo>
                    <a:pt x="9" y="43"/>
                  </a:lnTo>
                  <a:lnTo>
                    <a:pt x="13" y="38"/>
                  </a:lnTo>
                  <a:lnTo>
                    <a:pt x="16" y="32"/>
                  </a:lnTo>
                  <a:lnTo>
                    <a:pt x="20" y="27"/>
                  </a:lnTo>
                  <a:lnTo>
                    <a:pt x="24" y="21"/>
                  </a:lnTo>
                  <a:lnTo>
                    <a:pt x="27" y="14"/>
                  </a:lnTo>
                  <a:lnTo>
                    <a:pt x="31" y="9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29" name="Freeform 283"/>
            <p:cNvSpPr>
              <a:spLocks/>
            </p:cNvSpPr>
            <p:nvPr/>
          </p:nvSpPr>
          <p:spPr bwMode="auto">
            <a:xfrm>
              <a:off x="3346" y="1896"/>
              <a:ext cx="17" cy="41"/>
            </a:xfrm>
            <a:custGeom>
              <a:avLst/>
              <a:gdLst>
                <a:gd name="T0" fmla="*/ 11 w 17"/>
                <a:gd name="T1" fmla="*/ 0 h 41"/>
                <a:gd name="T2" fmla="*/ 8 w 17"/>
                <a:gd name="T3" fmla="*/ 10 h 41"/>
                <a:gd name="T4" fmla="*/ 6 w 17"/>
                <a:gd name="T5" fmla="*/ 19 h 41"/>
                <a:gd name="T6" fmla="*/ 2 w 17"/>
                <a:gd name="T7" fmla="*/ 30 h 41"/>
                <a:gd name="T8" fmla="*/ 0 w 17"/>
                <a:gd name="T9" fmla="*/ 39 h 41"/>
                <a:gd name="T10" fmla="*/ 2 w 17"/>
                <a:gd name="T11" fmla="*/ 41 h 41"/>
                <a:gd name="T12" fmla="*/ 4 w 17"/>
                <a:gd name="T13" fmla="*/ 41 h 41"/>
                <a:gd name="T14" fmla="*/ 6 w 17"/>
                <a:gd name="T15" fmla="*/ 41 h 41"/>
                <a:gd name="T16" fmla="*/ 8 w 17"/>
                <a:gd name="T17" fmla="*/ 32 h 41"/>
                <a:gd name="T18" fmla="*/ 11 w 17"/>
                <a:gd name="T19" fmla="*/ 21 h 41"/>
                <a:gd name="T20" fmla="*/ 13 w 17"/>
                <a:gd name="T21" fmla="*/ 12 h 41"/>
                <a:gd name="T22" fmla="*/ 17 w 17"/>
                <a:gd name="T23" fmla="*/ 1 h 41"/>
                <a:gd name="T24" fmla="*/ 15 w 17"/>
                <a:gd name="T25" fmla="*/ 1 h 41"/>
                <a:gd name="T26" fmla="*/ 13 w 17"/>
                <a:gd name="T27" fmla="*/ 1 h 41"/>
                <a:gd name="T28" fmla="*/ 13 w 17"/>
                <a:gd name="T29" fmla="*/ 0 h 41"/>
                <a:gd name="T30" fmla="*/ 11 w 17"/>
                <a:gd name="T31" fmla="*/ 0 h 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41"/>
                <a:gd name="T50" fmla="*/ 17 w 17"/>
                <a:gd name="T51" fmla="*/ 41 h 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41">
                  <a:moveTo>
                    <a:pt x="11" y="0"/>
                  </a:moveTo>
                  <a:lnTo>
                    <a:pt x="8" y="10"/>
                  </a:lnTo>
                  <a:lnTo>
                    <a:pt x="6" y="19"/>
                  </a:lnTo>
                  <a:lnTo>
                    <a:pt x="2" y="30"/>
                  </a:lnTo>
                  <a:lnTo>
                    <a:pt x="0" y="39"/>
                  </a:lnTo>
                  <a:lnTo>
                    <a:pt x="2" y="41"/>
                  </a:lnTo>
                  <a:lnTo>
                    <a:pt x="4" y="41"/>
                  </a:lnTo>
                  <a:lnTo>
                    <a:pt x="6" y="41"/>
                  </a:lnTo>
                  <a:lnTo>
                    <a:pt x="8" y="32"/>
                  </a:lnTo>
                  <a:lnTo>
                    <a:pt x="11" y="21"/>
                  </a:lnTo>
                  <a:lnTo>
                    <a:pt x="13" y="12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30" name="Freeform 284"/>
            <p:cNvSpPr>
              <a:spLocks/>
            </p:cNvSpPr>
            <p:nvPr/>
          </p:nvSpPr>
          <p:spPr bwMode="auto">
            <a:xfrm>
              <a:off x="3357" y="1856"/>
              <a:ext cx="16" cy="41"/>
            </a:xfrm>
            <a:custGeom>
              <a:avLst/>
              <a:gdLst>
                <a:gd name="T0" fmla="*/ 15 w 16"/>
                <a:gd name="T1" fmla="*/ 0 h 41"/>
                <a:gd name="T2" fmla="*/ 13 w 16"/>
                <a:gd name="T3" fmla="*/ 0 h 41"/>
                <a:gd name="T4" fmla="*/ 9 w 16"/>
                <a:gd name="T5" fmla="*/ 11 h 41"/>
                <a:gd name="T6" fmla="*/ 6 w 16"/>
                <a:gd name="T7" fmla="*/ 20 h 41"/>
                <a:gd name="T8" fmla="*/ 4 w 16"/>
                <a:gd name="T9" fmla="*/ 31 h 41"/>
                <a:gd name="T10" fmla="*/ 0 w 16"/>
                <a:gd name="T11" fmla="*/ 40 h 41"/>
                <a:gd name="T12" fmla="*/ 2 w 16"/>
                <a:gd name="T13" fmla="*/ 40 h 41"/>
                <a:gd name="T14" fmla="*/ 4 w 16"/>
                <a:gd name="T15" fmla="*/ 41 h 41"/>
                <a:gd name="T16" fmla="*/ 6 w 16"/>
                <a:gd name="T17" fmla="*/ 41 h 41"/>
                <a:gd name="T18" fmla="*/ 9 w 16"/>
                <a:gd name="T19" fmla="*/ 32 h 41"/>
                <a:gd name="T20" fmla="*/ 11 w 16"/>
                <a:gd name="T21" fmla="*/ 22 h 41"/>
                <a:gd name="T22" fmla="*/ 15 w 16"/>
                <a:gd name="T23" fmla="*/ 12 h 41"/>
                <a:gd name="T24" fmla="*/ 16 w 16"/>
                <a:gd name="T25" fmla="*/ 2 h 41"/>
                <a:gd name="T26" fmla="*/ 15 w 16"/>
                <a:gd name="T27" fmla="*/ 2 h 41"/>
                <a:gd name="T28" fmla="*/ 15 w 16"/>
                <a:gd name="T29" fmla="*/ 0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41"/>
                <a:gd name="T47" fmla="*/ 16 w 16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41">
                  <a:moveTo>
                    <a:pt x="15" y="0"/>
                  </a:moveTo>
                  <a:lnTo>
                    <a:pt x="13" y="0"/>
                  </a:lnTo>
                  <a:lnTo>
                    <a:pt x="9" y="11"/>
                  </a:lnTo>
                  <a:lnTo>
                    <a:pt x="6" y="20"/>
                  </a:lnTo>
                  <a:lnTo>
                    <a:pt x="4" y="31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4" y="41"/>
                  </a:lnTo>
                  <a:lnTo>
                    <a:pt x="6" y="41"/>
                  </a:lnTo>
                  <a:lnTo>
                    <a:pt x="9" y="32"/>
                  </a:lnTo>
                  <a:lnTo>
                    <a:pt x="11" y="22"/>
                  </a:lnTo>
                  <a:lnTo>
                    <a:pt x="15" y="1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31" name="Freeform 285"/>
            <p:cNvSpPr>
              <a:spLocks/>
            </p:cNvSpPr>
            <p:nvPr/>
          </p:nvSpPr>
          <p:spPr bwMode="auto">
            <a:xfrm>
              <a:off x="3308" y="1894"/>
              <a:ext cx="53" cy="30"/>
            </a:xfrm>
            <a:custGeom>
              <a:avLst/>
              <a:gdLst>
                <a:gd name="T0" fmla="*/ 49 w 53"/>
                <a:gd name="T1" fmla="*/ 0 h 30"/>
                <a:gd name="T2" fmla="*/ 44 w 53"/>
                <a:gd name="T3" fmla="*/ 3 h 30"/>
                <a:gd name="T4" fmla="*/ 37 w 53"/>
                <a:gd name="T5" fmla="*/ 7 h 30"/>
                <a:gd name="T6" fmla="*/ 31 w 53"/>
                <a:gd name="T7" fmla="*/ 9 h 30"/>
                <a:gd name="T8" fmla="*/ 24 w 53"/>
                <a:gd name="T9" fmla="*/ 12 h 30"/>
                <a:gd name="T10" fmla="*/ 19 w 53"/>
                <a:gd name="T11" fmla="*/ 16 h 30"/>
                <a:gd name="T12" fmla="*/ 13 w 53"/>
                <a:gd name="T13" fmla="*/ 18 h 30"/>
                <a:gd name="T14" fmla="*/ 6 w 53"/>
                <a:gd name="T15" fmla="*/ 21 h 30"/>
                <a:gd name="T16" fmla="*/ 0 w 53"/>
                <a:gd name="T17" fmla="*/ 23 h 30"/>
                <a:gd name="T18" fmla="*/ 0 w 53"/>
                <a:gd name="T19" fmla="*/ 25 h 30"/>
                <a:gd name="T20" fmla="*/ 2 w 53"/>
                <a:gd name="T21" fmla="*/ 27 h 30"/>
                <a:gd name="T22" fmla="*/ 4 w 53"/>
                <a:gd name="T23" fmla="*/ 29 h 30"/>
                <a:gd name="T24" fmla="*/ 4 w 53"/>
                <a:gd name="T25" fmla="*/ 30 h 30"/>
                <a:gd name="T26" fmla="*/ 11 w 53"/>
                <a:gd name="T27" fmla="*/ 27 h 30"/>
                <a:gd name="T28" fmla="*/ 17 w 53"/>
                <a:gd name="T29" fmla="*/ 23 h 30"/>
                <a:gd name="T30" fmla="*/ 22 w 53"/>
                <a:gd name="T31" fmla="*/ 21 h 30"/>
                <a:gd name="T32" fmla="*/ 29 w 53"/>
                <a:gd name="T33" fmla="*/ 18 h 30"/>
                <a:gd name="T34" fmla="*/ 35 w 53"/>
                <a:gd name="T35" fmla="*/ 16 h 30"/>
                <a:gd name="T36" fmla="*/ 42 w 53"/>
                <a:gd name="T37" fmla="*/ 12 h 30"/>
                <a:gd name="T38" fmla="*/ 47 w 53"/>
                <a:gd name="T39" fmla="*/ 9 h 30"/>
                <a:gd name="T40" fmla="*/ 53 w 53"/>
                <a:gd name="T41" fmla="*/ 7 h 30"/>
                <a:gd name="T42" fmla="*/ 53 w 53"/>
                <a:gd name="T43" fmla="*/ 5 h 30"/>
                <a:gd name="T44" fmla="*/ 51 w 53"/>
                <a:gd name="T45" fmla="*/ 3 h 30"/>
                <a:gd name="T46" fmla="*/ 51 w 53"/>
                <a:gd name="T47" fmla="*/ 2 h 30"/>
                <a:gd name="T48" fmla="*/ 49 w 53"/>
                <a:gd name="T49" fmla="*/ 0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30"/>
                <a:gd name="T77" fmla="*/ 53 w 53"/>
                <a:gd name="T78" fmla="*/ 30 h 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30">
                  <a:moveTo>
                    <a:pt x="49" y="0"/>
                  </a:moveTo>
                  <a:lnTo>
                    <a:pt x="44" y="3"/>
                  </a:lnTo>
                  <a:lnTo>
                    <a:pt x="37" y="7"/>
                  </a:lnTo>
                  <a:lnTo>
                    <a:pt x="31" y="9"/>
                  </a:lnTo>
                  <a:lnTo>
                    <a:pt x="24" y="12"/>
                  </a:lnTo>
                  <a:lnTo>
                    <a:pt x="19" y="16"/>
                  </a:lnTo>
                  <a:lnTo>
                    <a:pt x="13" y="18"/>
                  </a:lnTo>
                  <a:lnTo>
                    <a:pt x="6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2" y="27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11" y="27"/>
                  </a:lnTo>
                  <a:lnTo>
                    <a:pt x="17" y="23"/>
                  </a:lnTo>
                  <a:lnTo>
                    <a:pt x="22" y="21"/>
                  </a:lnTo>
                  <a:lnTo>
                    <a:pt x="29" y="18"/>
                  </a:lnTo>
                  <a:lnTo>
                    <a:pt x="35" y="16"/>
                  </a:lnTo>
                  <a:lnTo>
                    <a:pt x="42" y="12"/>
                  </a:lnTo>
                  <a:lnTo>
                    <a:pt x="47" y="9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32" name="Freeform 286"/>
            <p:cNvSpPr>
              <a:spLocks/>
            </p:cNvSpPr>
            <p:nvPr/>
          </p:nvSpPr>
          <p:spPr bwMode="auto">
            <a:xfrm>
              <a:off x="3359" y="1870"/>
              <a:ext cx="52" cy="31"/>
            </a:xfrm>
            <a:custGeom>
              <a:avLst/>
              <a:gdLst>
                <a:gd name="T0" fmla="*/ 51 w 52"/>
                <a:gd name="T1" fmla="*/ 2 h 31"/>
                <a:gd name="T2" fmla="*/ 49 w 52"/>
                <a:gd name="T3" fmla="*/ 2 h 31"/>
                <a:gd name="T4" fmla="*/ 49 w 52"/>
                <a:gd name="T5" fmla="*/ 0 h 31"/>
                <a:gd name="T6" fmla="*/ 43 w 52"/>
                <a:gd name="T7" fmla="*/ 2 h 31"/>
                <a:gd name="T8" fmla="*/ 36 w 52"/>
                <a:gd name="T9" fmla="*/ 6 h 31"/>
                <a:gd name="T10" fmla="*/ 31 w 52"/>
                <a:gd name="T11" fmla="*/ 9 h 31"/>
                <a:gd name="T12" fmla="*/ 23 w 52"/>
                <a:gd name="T13" fmla="*/ 11 h 31"/>
                <a:gd name="T14" fmla="*/ 18 w 52"/>
                <a:gd name="T15" fmla="*/ 15 h 31"/>
                <a:gd name="T16" fmla="*/ 13 w 52"/>
                <a:gd name="T17" fmla="*/ 18 h 31"/>
                <a:gd name="T18" fmla="*/ 5 w 52"/>
                <a:gd name="T19" fmla="*/ 20 h 31"/>
                <a:gd name="T20" fmla="*/ 0 w 52"/>
                <a:gd name="T21" fmla="*/ 24 h 31"/>
                <a:gd name="T22" fmla="*/ 0 w 52"/>
                <a:gd name="T23" fmla="*/ 26 h 31"/>
                <a:gd name="T24" fmla="*/ 2 w 52"/>
                <a:gd name="T25" fmla="*/ 27 h 31"/>
                <a:gd name="T26" fmla="*/ 2 w 52"/>
                <a:gd name="T27" fmla="*/ 29 h 31"/>
                <a:gd name="T28" fmla="*/ 4 w 52"/>
                <a:gd name="T29" fmla="*/ 31 h 31"/>
                <a:gd name="T30" fmla="*/ 9 w 52"/>
                <a:gd name="T31" fmla="*/ 27 h 31"/>
                <a:gd name="T32" fmla="*/ 14 w 52"/>
                <a:gd name="T33" fmla="*/ 24 h 31"/>
                <a:gd name="T34" fmla="*/ 22 w 52"/>
                <a:gd name="T35" fmla="*/ 20 h 31"/>
                <a:gd name="T36" fmla="*/ 27 w 52"/>
                <a:gd name="T37" fmla="*/ 18 h 31"/>
                <a:gd name="T38" fmla="*/ 34 w 52"/>
                <a:gd name="T39" fmla="*/ 15 h 31"/>
                <a:gd name="T40" fmla="*/ 40 w 52"/>
                <a:gd name="T41" fmla="*/ 11 h 31"/>
                <a:gd name="T42" fmla="*/ 45 w 52"/>
                <a:gd name="T43" fmla="*/ 9 h 31"/>
                <a:gd name="T44" fmla="*/ 52 w 52"/>
                <a:gd name="T45" fmla="*/ 6 h 31"/>
                <a:gd name="T46" fmla="*/ 51 w 52"/>
                <a:gd name="T47" fmla="*/ 6 h 31"/>
                <a:gd name="T48" fmla="*/ 51 w 52"/>
                <a:gd name="T49" fmla="*/ 4 h 31"/>
                <a:gd name="T50" fmla="*/ 51 w 52"/>
                <a:gd name="T51" fmla="*/ 2 h 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31"/>
                <a:gd name="T80" fmla="*/ 52 w 52"/>
                <a:gd name="T81" fmla="*/ 31 h 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31">
                  <a:moveTo>
                    <a:pt x="51" y="2"/>
                  </a:moveTo>
                  <a:lnTo>
                    <a:pt x="49" y="2"/>
                  </a:lnTo>
                  <a:lnTo>
                    <a:pt x="49" y="0"/>
                  </a:lnTo>
                  <a:lnTo>
                    <a:pt x="43" y="2"/>
                  </a:lnTo>
                  <a:lnTo>
                    <a:pt x="36" y="6"/>
                  </a:lnTo>
                  <a:lnTo>
                    <a:pt x="31" y="9"/>
                  </a:lnTo>
                  <a:lnTo>
                    <a:pt x="23" y="11"/>
                  </a:lnTo>
                  <a:lnTo>
                    <a:pt x="18" y="15"/>
                  </a:lnTo>
                  <a:lnTo>
                    <a:pt x="13" y="18"/>
                  </a:lnTo>
                  <a:lnTo>
                    <a:pt x="5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4" y="31"/>
                  </a:lnTo>
                  <a:lnTo>
                    <a:pt x="9" y="27"/>
                  </a:lnTo>
                  <a:lnTo>
                    <a:pt x="14" y="24"/>
                  </a:lnTo>
                  <a:lnTo>
                    <a:pt x="22" y="20"/>
                  </a:lnTo>
                  <a:lnTo>
                    <a:pt x="27" y="18"/>
                  </a:lnTo>
                  <a:lnTo>
                    <a:pt x="34" y="15"/>
                  </a:lnTo>
                  <a:lnTo>
                    <a:pt x="40" y="11"/>
                  </a:lnTo>
                  <a:lnTo>
                    <a:pt x="45" y="9"/>
                  </a:lnTo>
                  <a:lnTo>
                    <a:pt x="52" y="6"/>
                  </a:lnTo>
                  <a:lnTo>
                    <a:pt x="51" y="6"/>
                  </a:lnTo>
                  <a:lnTo>
                    <a:pt x="51" y="4"/>
                  </a:lnTo>
                  <a:lnTo>
                    <a:pt x="5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33" name="Freeform 287"/>
            <p:cNvSpPr>
              <a:spLocks/>
            </p:cNvSpPr>
            <p:nvPr/>
          </p:nvSpPr>
          <p:spPr bwMode="auto">
            <a:xfrm>
              <a:off x="3327" y="1896"/>
              <a:ext cx="34" cy="30"/>
            </a:xfrm>
            <a:custGeom>
              <a:avLst/>
              <a:gdLst>
                <a:gd name="T0" fmla="*/ 30 w 34"/>
                <a:gd name="T1" fmla="*/ 0 h 30"/>
                <a:gd name="T2" fmla="*/ 27 w 34"/>
                <a:gd name="T3" fmla="*/ 3 h 30"/>
                <a:gd name="T4" fmla="*/ 23 w 34"/>
                <a:gd name="T5" fmla="*/ 5 h 30"/>
                <a:gd name="T6" fmla="*/ 19 w 34"/>
                <a:gd name="T7" fmla="*/ 9 h 30"/>
                <a:gd name="T8" fmla="*/ 16 w 34"/>
                <a:gd name="T9" fmla="*/ 12 h 30"/>
                <a:gd name="T10" fmla="*/ 12 w 34"/>
                <a:gd name="T11" fmla="*/ 16 h 30"/>
                <a:gd name="T12" fmla="*/ 9 w 34"/>
                <a:gd name="T13" fmla="*/ 19 h 30"/>
                <a:gd name="T14" fmla="*/ 5 w 34"/>
                <a:gd name="T15" fmla="*/ 23 h 30"/>
                <a:gd name="T16" fmla="*/ 0 w 34"/>
                <a:gd name="T17" fmla="*/ 27 h 30"/>
                <a:gd name="T18" fmla="*/ 1 w 34"/>
                <a:gd name="T19" fmla="*/ 28 h 30"/>
                <a:gd name="T20" fmla="*/ 3 w 34"/>
                <a:gd name="T21" fmla="*/ 28 h 30"/>
                <a:gd name="T22" fmla="*/ 5 w 34"/>
                <a:gd name="T23" fmla="*/ 30 h 30"/>
                <a:gd name="T24" fmla="*/ 9 w 34"/>
                <a:gd name="T25" fmla="*/ 27 h 30"/>
                <a:gd name="T26" fmla="*/ 12 w 34"/>
                <a:gd name="T27" fmla="*/ 23 h 30"/>
                <a:gd name="T28" fmla="*/ 16 w 34"/>
                <a:gd name="T29" fmla="*/ 19 h 30"/>
                <a:gd name="T30" fmla="*/ 19 w 34"/>
                <a:gd name="T31" fmla="*/ 16 h 30"/>
                <a:gd name="T32" fmla="*/ 23 w 34"/>
                <a:gd name="T33" fmla="*/ 14 h 30"/>
                <a:gd name="T34" fmla="*/ 27 w 34"/>
                <a:gd name="T35" fmla="*/ 10 h 30"/>
                <a:gd name="T36" fmla="*/ 30 w 34"/>
                <a:gd name="T37" fmla="*/ 7 h 30"/>
                <a:gd name="T38" fmla="*/ 34 w 34"/>
                <a:gd name="T39" fmla="*/ 3 h 30"/>
                <a:gd name="T40" fmla="*/ 34 w 34"/>
                <a:gd name="T41" fmla="*/ 1 h 30"/>
                <a:gd name="T42" fmla="*/ 32 w 34"/>
                <a:gd name="T43" fmla="*/ 1 h 30"/>
                <a:gd name="T44" fmla="*/ 32 w 34"/>
                <a:gd name="T45" fmla="*/ 0 h 30"/>
                <a:gd name="T46" fmla="*/ 30 w 34"/>
                <a:gd name="T47" fmla="*/ 0 h 3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"/>
                <a:gd name="T73" fmla="*/ 0 h 30"/>
                <a:gd name="T74" fmla="*/ 34 w 34"/>
                <a:gd name="T75" fmla="*/ 30 h 3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" h="30">
                  <a:moveTo>
                    <a:pt x="30" y="0"/>
                  </a:moveTo>
                  <a:lnTo>
                    <a:pt x="27" y="3"/>
                  </a:lnTo>
                  <a:lnTo>
                    <a:pt x="23" y="5"/>
                  </a:lnTo>
                  <a:lnTo>
                    <a:pt x="19" y="9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9" y="19"/>
                  </a:lnTo>
                  <a:lnTo>
                    <a:pt x="5" y="23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3" y="28"/>
                  </a:lnTo>
                  <a:lnTo>
                    <a:pt x="5" y="30"/>
                  </a:lnTo>
                  <a:lnTo>
                    <a:pt x="9" y="27"/>
                  </a:lnTo>
                  <a:lnTo>
                    <a:pt x="12" y="23"/>
                  </a:lnTo>
                  <a:lnTo>
                    <a:pt x="16" y="19"/>
                  </a:lnTo>
                  <a:lnTo>
                    <a:pt x="19" y="16"/>
                  </a:lnTo>
                  <a:lnTo>
                    <a:pt x="23" y="14"/>
                  </a:lnTo>
                  <a:lnTo>
                    <a:pt x="27" y="10"/>
                  </a:lnTo>
                  <a:lnTo>
                    <a:pt x="30" y="7"/>
                  </a:lnTo>
                  <a:lnTo>
                    <a:pt x="34" y="3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34" name="Freeform 288"/>
            <p:cNvSpPr>
              <a:spLocks/>
            </p:cNvSpPr>
            <p:nvPr/>
          </p:nvSpPr>
          <p:spPr bwMode="auto">
            <a:xfrm>
              <a:off x="3359" y="1868"/>
              <a:ext cx="32" cy="31"/>
            </a:xfrm>
            <a:custGeom>
              <a:avLst/>
              <a:gdLst>
                <a:gd name="T0" fmla="*/ 31 w 32"/>
                <a:gd name="T1" fmla="*/ 2 h 31"/>
                <a:gd name="T2" fmla="*/ 31 w 32"/>
                <a:gd name="T3" fmla="*/ 0 h 31"/>
                <a:gd name="T4" fmla="*/ 29 w 32"/>
                <a:gd name="T5" fmla="*/ 0 h 31"/>
                <a:gd name="T6" fmla="*/ 25 w 32"/>
                <a:gd name="T7" fmla="*/ 4 h 31"/>
                <a:gd name="T8" fmla="*/ 22 w 32"/>
                <a:gd name="T9" fmla="*/ 6 h 31"/>
                <a:gd name="T10" fmla="*/ 18 w 32"/>
                <a:gd name="T11" fmla="*/ 10 h 31"/>
                <a:gd name="T12" fmla="*/ 14 w 32"/>
                <a:gd name="T13" fmla="*/ 13 h 31"/>
                <a:gd name="T14" fmla="*/ 11 w 32"/>
                <a:gd name="T15" fmla="*/ 17 h 31"/>
                <a:gd name="T16" fmla="*/ 7 w 32"/>
                <a:gd name="T17" fmla="*/ 20 h 31"/>
                <a:gd name="T18" fmla="*/ 4 w 32"/>
                <a:gd name="T19" fmla="*/ 24 h 31"/>
                <a:gd name="T20" fmla="*/ 0 w 32"/>
                <a:gd name="T21" fmla="*/ 28 h 31"/>
                <a:gd name="T22" fmla="*/ 0 w 32"/>
                <a:gd name="T23" fmla="*/ 29 h 31"/>
                <a:gd name="T24" fmla="*/ 2 w 32"/>
                <a:gd name="T25" fmla="*/ 29 h 31"/>
                <a:gd name="T26" fmla="*/ 4 w 32"/>
                <a:gd name="T27" fmla="*/ 31 h 31"/>
                <a:gd name="T28" fmla="*/ 7 w 32"/>
                <a:gd name="T29" fmla="*/ 28 h 31"/>
                <a:gd name="T30" fmla="*/ 11 w 32"/>
                <a:gd name="T31" fmla="*/ 24 h 31"/>
                <a:gd name="T32" fmla="*/ 14 w 32"/>
                <a:gd name="T33" fmla="*/ 20 h 31"/>
                <a:gd name="T34" fmla="*/ 18 w 32"/>
                <a:gd name="T35" fmla="*/ 17 h 31"/>
                <a:gd name="T36" fmla="*/ 22 w 32"/>
                <a:gd name="T37" fmla="*/ 13 h 31"/>
                <a:gd name="T38" fmla="*/ 25 w 32"/>
                <a:gd name="T39" fmla="*/ 10 h 31"/>
                <a:gd name="T40" fmla="*/ 29 w 32"/>
                <a:gd name="T41" fmla="*/ 8 h 31"/>
                <a:gd name="T42" fmla="*/ 32 w 32"/>
                <a:gd name="T43" fmla="*/ 4 h 31"/>
                <a:gd name="T44" fmla="*/ 32 w 32"/>
                <a:gd name="T45" fmla="*/ 2 h 31"/>
                <a:gd name="T46" fmla="*/ 31 w 32"/>
                <a:gd name="T47" fmla="*/ 2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"/>
                <a:gd name="T73" fmla="*/ 0 h 31"/>
                <a:gd name="T74" fmla="*/ 32 w 32"/>
                <a:gd name="T75" fmla="*/ 31 h 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" h="31">
                  <a:moveTo>
                    <a:pt x="31" y="2"/>
                  </a:moveTo>
                  <a:lnTo>
                    <a:pt x="31" y="0"/>
                  </a:lnTo>
                  <a:lnTo>
                    <a:pt x="29" y="0"/>
                  </a:lnTo>
                  <a:lnTo>
                    <a:pt x="25" y="4"/>
                  </a:lnTo>
                  <a:lnTo>
                    <a:pt x="22" y="6"/>
                  </a:lnTo>
                  <a:lnTo>
                    <a:pt x="18" y="10"/>
                  </a:lnTo>
                  <a:lnTo>
                    <a:pt x="14" y="13"/>
                  </a:lnTo>
                  <a:lnTo>
                    <a:pt x="11" y="17"/>
                  </a:lnTo>
                  <a:lnTo>
                    <a:pt x="7" y="20"/>
                  </a:lnTo>
                  <a:lnTo>
                    <a:pt x="4" y="24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4" y="31"/>
                  </a:lnTo>
                  <a:lnTo>
                    <a:pt x="7" y="28"/>
                  </a:lnTo>
                  <a:lnTo>
                    <a:pt x="11" y="24"/>
                  </a:lnTo>
                  <a:lnTo>
                    <a:pt x="14" y="20"/>
                  </a:lnTo>
                  <a:lnTo>
                    <a:pt x="18" y="17"/>
                  </a:lnTo>
                  <a:lnTo>
                    <a:pt x="22" y="13"/>
                  </a:lnTo>
                  <a:lnTo>
                    <a:pt x="25" y="10"/>
                  </a:lnTo>
                  <a:lnTo>
                    <a:pt x="29" y="8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35" name="Freeform 289"/>
            <p:cNvSpPr>
              <a:spLocks/>
            </p:cNvSpPr>
            <p:nvPr/>
          </p:nvSpPr>
          <p:spPr bwMode="auto">
            <a:xfrm>
              <a:off x="3308" y="1863"/>
              <a:ext cx="55" cy="36"/>
            </a:xfrm>
            <a:custGeom>
              <a:avLst/>
              <a:gdLst>
                <a:gd name="T0" fmla="*/ 55 w 55"/>
                <a:gd name="T1" fmla="*/ 31 h 36"/>
                <a:gd name="T2" fmla="*/ 47 w 55"/>
                <a:gd name="T3" fmla="*/ 27 h 36"/>
                <a:gd name="T4" fmla="*/ 42 w 55"/>
                <a:gd name="T5" fmla="*/ 24 h 36"/>
                <a:gd name="T6" fmla="*/ 35 w 55"/>
                <a:gd name="T7" fmla="*/ 20 h 36"/>
                <a:gd name="T8" fmla="*/ 29 w 55"/>
                <a:gd name="T9" fmla="*/ 15 h 36"/>
                <a:gd name="T10" fmla="*/ 22 w 55"/>
                <a:gd name="T11" fmla="*/ 11 h 36"/>
                <a:gd name="T12" fmla="*/ 17 w 55"/>
                <a:gd name="T13" fmla="*/ 7 h 36"/>
                <a:gd name="T14" fmla="*/ 11 w 55"/>
                <a:gd name="T15" fmla="*/ 4 h 36"/>
                <a:gd name="T16" fmla="*/ 4 w 55"/>
                <a:gd name="T17" fmla="*/ 0 h 36"/>
                <a:gd name="T18" fmla="*/ 4 w 55"/>
                <a:gd name="T19" fmla="*/ 2 h 36"/>
                <a:gd name="T20" fmla="*/ 2 w 55"/>
                <a:gd name="T21" fmla="*/ 2 h 36"/>
                <a:gd name="T22" fmla="*/ 2 w 55"/>
                <a:gd name="T23" fmla="*/ 4 h 36"/>
                <a:gd name="T24" fmla="*/ 0 w 55"/>
                <a:gd name="T25" fmla="*/ 5 h 36"/>
                <a:gd name="T26" fmla="*/ 8 w 55"/>
                <a:gd name="T27" fmla="*/ 9 h 36"/>
                <a:gd name="T28" fmla="*/ 13 w 55"/>
                <a:gd name="T29" fmla="*/ 13 h 36"/>
                <a:gd name="T30" fmla="*/ 20 w 55"/>
                <a:gd name="T31" fmla="*/ 16 h 36"/>
                <a:gd name="T32" fmla="*/ 26 w 55"/>
                <a:gd name="T33" fmla="*/ 22 h 36"/>
                <a:gd name="T34" fmla="*/ 31 w 55"/>
                <a:gd name="T35" fmla="*/ 25 h 36"/>
                <a:gd name="T36" fmla="*/ 38 w 55"/>
                <a:gd name="T37" fmla="*/ 29 h 36"/>
                <a:gd name="T38" fmla="*/ 44 w 55"/>
                <a:gd name="T39" fmla="*/ 33 h 36"/>
                <a:gd name="T40" fmla="*/ 51 w 55"/>
                <a:gd name="T41" fmla="*/ 36 h 36"/>
                <a:gd name="T42" fmla="*/ 51 w 55"/>
                <a:gd name="T43" fmla="*/ 34 h 36"/>
                <a:gd name="T44" fmla="*/ 53 w 55"/>
                <a:gd name="T45" fmla="*/ 33 h 36"/>
                <a:gd name="T46" fmla="*/ 55 w 55"/>
                <a:gd name="T47" fmla="*/ 31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"/>
                <a:gd name="T73" fmla="*/ 0 h 36"/>
                <a:gd name="T74" fmla="*/ 55 w 55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" h="36">
                  <a:moveTo>
                    <a:pt x="55" y="31"/>
                  </a:moveTo>
                  <a:lnTo>
                    <a:pt x="47" y="27"/>
                  </a:lnTo>
                  <a:lnTo>
                    <a:pt x="42" y="24"/>
                  </a:lnTo>
                  <a:lnTo>
                    <a:pt x="35" y="20"/>
                  </a:lnTo>
                  <a:lnTo>
                    <a:pt x="29" y="15"/>
                  </a:lnTo>
                  <a:lnTo>
                    <a:pt x="22" y="11"/>
                  </a:lnTo>
                  <a:lnTo>
                    <a:pt x="17" y="7"/>
                  </a:lnTo>
                  <a:lnTo>
                    <a:pt x="11" y="4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8" y="9"/>
                  </a:lnTo>
                  <a:lnTo>
                    <a:pt x="13" y="13"/>
                  </a:lnTo>
                  <a:lnTo>
                    <a:pt x="20" y="16"/>
                  </a:lnTo>
                  <a:lnTo>
                    <a:pt x="26" y="22"/>
                  </a:lnTo>
                  <a:lnTo>
                    <a:pt x="31" y="25"/>
                  </a:lnTo>
                  <a:lnTo>
                    <a:pt x="38" y="29"/>
                  </a:lnTo>
                  <a:lnTo>
                    <a:pt x="44" y="33"/>
                  </a:lnTo>
                  <a:lnTo>
                    <a:pt x="51" y="36"/>
                  </a:lnTo>
                  <a:lnTo>
                    <a:pt x="51" y="34"/>
                  </a:lnTo>
                  <a:lnTo>
                    <a:pt x="53" y="33"/>
                  </a:lnTo>
                  <a:lnTo>
                    <a:pt x="55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36" name="Freeform 290"/>
            <p:cNvSpPr>
              <a:spLocks/>
            </p:cNvSpPr>
            <p:nvPr/>
          </p:nvSpPr>
          <p:spPr bwMode="auto">
            <a:xfrm>
              <a:off x="3359" y="1894"/>
              <a:ext cx="52" cy="38"/>
            </a:xfrm>
            <a:custGeom>
              <a:avLst/>
              <a:gdLst>
                <a:gd name="T0" fmla="*/ 51 w 52"/>
                <a:gd name="T1" fmla="*/ 36 h 38"/>
                <a:gd name="T2" fmla="*/ 51 w 52"/>
                <a:gd name="T3" fmla="*/ 34 h 38"/>
                <a:gd name="T4" fmla="*/ 52 w 52"/>
                <a:gd name="T5" fmla="*/ 32 h 38"/>
                <a:gd name="T6" fmla="*/ 45 w 52"/>
                <a:gd name="T7" fmla="*/ 29 h 38"/>
                <a:gd name="T8" fmla="*/ 40 w 52"/>
                <a:gd name="T9" fmla="*/ 25 h 38"/>
                <a:gd name="T10" fmla="*/ 32 w 52"/>
                <a:gd name="T11" fmla="*/ 21 h 38"/>
                <a:gd name="T12" fmla="*/ 27 w 52"/>
                <a:gd name="T13" fmla="*/ 16 h 38"/>
                <a:gd name="T14" fmla="*/ 22 w 52"/>
                <a:gd name="T15" fmla="*/ 12 h 38"/>
                <a:gd name="T16" fmla="*/ 14 w 52"/>
                <a:gd name="T17" fmla="*/ 9 h 38"/>
                <a:gd name="T18" fmla="*/ 9 w 52"/>
                <a:gd name="T19" fmla="*/ 5 h 38"/>
                <a:gd name="T20" fmla="*/ 4 w 52"/>
                <a:gd name="T21" fmla="*/ 0 h 38"/>
                <a:gd name="T22" fmla="*/ 2 w 52"/>
                <a:gd name="T23" fmla="*/ 2 h 38"/>
                <a:gd name="T24" fmla="*/ 2 w 52"/>
                <a:gd name="T25" fmla="*/ 3 h 38"/>
                <a:gd name="T26" fmla="*/ 0 w 52"/>
                <a:gd name="T27" fmla="*/ 5 h 38"/>
                <a:gd name="T28" fmla="*/ 0 w 52"/>
                <a:gd name="T29" fmla="*/ 7 h 38"/>
                <a:gd name="T30" fmla="*/ 5 w 52"/>
                <a:gd name="T31" fmla="*/ 11 h 38"/>
                <a:gd name="T32" fmla="*/ 13 w 52"/>
                <a:gd name="T33" fmla="*/ 14 h 38"/>
                <a:gd name="T34" fmla="*/ 18 w 52"/>
                <a:gd name="T35" fmla="*/ 20 h 38"/>
                <a:gd name="T36" fmla="*/ 23 w 52"/>
                <a:gd name="T37" fmla="*/ 23 h 38"/>
                <a:gd name="T38" fmla="*/ 31 w 52"/>
                <a:gd name="T39" fmla="*/ 27 h 38"/>
                <a:gd name="T40" fmla="*/ 36 w 52"/>
                <a:gd name="T41" fmla="*/ 30 h 38"/>
                <a:gd name="T42" fmla="*/ 42 w 52"/>
                <a:gd name="T43" fmla="*/ 34 h 38"/>
                <a:gd name="T44" fmla="*/ 49 w 52"/>
                <a:gd name="T45" fmla="*/ 38 h 38"/>
                <a:gd name="T46" fmla="*/ 49 w 52"/>
                <a:gd name="T47" fmla="*/ 36 h 38"/>
                <a:gd name="T48" fmla="*/ 51 w 52"/>
                <a:gd name="T49" fmla="*/ 36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8"/>
                <a:gd name="T77" fmla="*/ 52 w 52"/>
                <a:gd name="T78" fmla="*/ 38 h 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8">
                  <a:moveTo>
                    <a:pt x="51" y="36"/>
                  </a:moveTo>
                  <a:lnTo>
                    <a:pt x="51" y="34"/>
                  </a:lnTo>
                  <a:lnTo>
                    <a:pt x="52" y="32"/>
                  </a:lnTo>
                  <a:lnTo>
                    <a:pt x="45" y="29"/>
                  </a:lnTo>
                  <a:lnTo>
                    <a:pt x="40" y="25"/>
                  </a:lnTo>
                  <a:lnTo>
                    <a:pt x="32" y="21"/>
                  </a:lnTo>
                  <a:lnTo>
                    <a:pt x="27" y="16"/>
                  </a:lnTo>
                  <a:lnTo>
                    <a:pt x="22" y="12"/>
                  </a:lnTo>
                  <a:lnTo>
                    <a:pt x="1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3" y="14"/>
                  </a:lnTo>
                  <a:lnTo>
                    <a:pt x="18" y="20"/>
                  </a:lnTo>
                  <a:lnTo>
                    <a:pt x="23" y="23"/>
                  </a:lnTo>
                  <a:lnTo>
                    <a:pt x="31" y="27"/>
                  </a:lnTo>
                  <a:lnTo>
                    <a:pt x="36" y="30"/>
                  </a:lnTo>
                  <a:lnTo>
                    <a:pt x="42" y="34"/>
                  </a:lnTo>
                  <a:lnTo>
                    <a:pt x="49" y="38"/>
                  </a:lnTo>
                  <a:lnTo>
                    <a:pt x="49" y="36"/>
                  </a:lnTo>
                  <a:lnTo>
                    <a:pt x="51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37" name="Freeform 291"/>
            <p:cNvSpPr>
              <a:spLocks/>
            </p:cNvSpPr>
            <p:nvPr/>
          </p:nvSpPr>
          <p:spPr bwMode="auto">
            <a:xfrm>
              <a:off x="3319" y="1879"/>
              <a:ext cx="42" cy="20"/>
            </a:xfrm>
            <a:custGeom>
              <a:avLst/>
              <a:gdLst>
                <a:gd name="T0" fmla="*/ 42 w 42"/>
                <a:gd name="T1" fmla="*/ 15 h 20"/>
                <a:gd name="T2" fmla="*/ 36 w 42"/>
                <a:gd name="T3" fmla="*/ 15 h 20"/>
                <a:gd name="T4" fmla="*/ 31 w 42"/>
                <a:gd name="T5" fmla="*/ 13 h 20"/>
                <a:gd name="T6" fmla="*/ 26 w 42"/>
                <a:gd name="T7" fmla="*/ 11 h 20"/>
                <a:gd name="T8" fmla="*/ 22 w 42"/>
                <a:gd name="T9" fmla="*/ 9 h 20"/>
                <a:gd name="T10" fmla="*/ 17 w 42"/>
                <a:gd name="T11" fmla="*/ 8 h 20"/>
                <a:gd name="T12" fmla="*/ 11 w 42"/>
                <a:gd name="T13" fmla="*/ 6 h 20"/>
                <a:gd name="T14" fmla="*/ 6 w 42"/>
                <a:gd name="T15" fmla="*/ 2 h 20"/>
                <a:gd name="T16" fmla="*/ 0 w 42"/>
                <a:gd name="T17" fmla="*/ 0 h 20"/>
                <a:gd name="T18" fmla="*/ 0 w 42"/>
                <a:gd name="T19" fmla="*/ 2 h 20"/>
                <a:gd name="T20" fmla="*/ 0 w 42"/>
                <a:gd name="T21" fmla="*/ 4 h 20"/>
                <a:gd name="T22" fmla="*/ 0 w 42"/>
                <a:gd name="T23" fmla="*/ 6 h 20"/>
                <a:gd name="T24" fmla="*/ 0 w 42"/>
                <a:gd name="T25" fmla="*/ 8 h 20"/>
                <a:gd name="T26" fmla="*/ 4 w 42"/>
                <a:gd name="T27" fmla="*/ 8 h 20"/>
                <a:gd name="T28" fmla="*/ 9 w 42"/>
                <a:gd name="T29" fmla="*/ 9 h 20"/>
                <a:gd name="T30" fmla="*/ 15 w 42"/>
                <a:gd name="T31" fmla="*/ 11 h 20"/>
                <a:gd name="T32" fmla="*/ 20 w 42"/>
                <a:gd name="T33" fmla="*/ 13 h 20"/>
                <a:gd name="T34" fmla="*/ 26 w 42"/>
                <a:gd name="T35" fmla="*/ 15 h 20"/>
                <a:gd name="T36" fmla="*/ 31 w 42"/>
                <a:gd name="T37" fmla="*/ 17 h 20"/>
                <a:gd name="T38" fmla="*/ 36 w 42"/>
                <a:gd name="T39" fmla="*/ 18 h 20"/>
                <a:gd name="T40" fmla="*/ 40 w 42"/>
                <a:gd name="T41" fmla="*/ 20 h 20"/>
                <a:gd name="T42" fmla="*/ 42 w 42"/>
                <a:gd name="T43" fmla="*/ 20 h 20"/>
                <a:gd name="T44" fmla="*/ 42 w 42"/>
                <a:gd name="T45" fmla="*/ 18 h 20"/>
                <a:gd name="T46" fmla="*/ 42 w 42"/>
                <a:gd name="T47" fmla="*/ 17 h 20"/>
                <a:gd name="T48" fmla="*/ 42 w 42"/>
                <a:gd name="T49" fmla="*/ 15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20"/>
                <a:gd name="T77" fmla="*/ 42 w 42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20">
                  <a:moveTo>
                    <a:pt x="42" y="15"/>
                  </a:moveTo>
                  <a:lnTo>
                    <a:pt x="36" y="15"/>
                  </a:lnTo>
                  <a:lnTo>
                    <a:pt x="31" y="13"/>
                  </a:lnTo>
                  <a:lnTo>
                    <a:pt x="26" y="11"/>
                  </a:lnTo>
                  <a:lnTo>
                    <a:pt x="22" y="9"/>
                  </a:lnTo>
                  <a:lnTo>
                    <a:pt x="17" y="8"/>
                  </a:lnTo>
                  <a:lnTo>
                    <a:pt x="11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9"/>
                  </a:lnTo>
                  <a:lnTo>
                    <a:pt x="15" y="11"/>
                  </a:lnTo>
                  <a:lnTo>
                    <a:pt x="20" y="13"/>
                  </a:lnTo>
                  <a:lnTo>
                    <a:pt x="26" y="15"/>
                  </a:lnTo>
                  <a:lnTo>
                    <a:pt x="31" y="17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0"/>
                  </a:lnTo>
                  <a:lnTo>
                    <a:pt x="42" y="18"/>
                  </a:lnTo>
                  <a:lnTo>
                    <a:pt x="42" y="17"/>
                  </a:lnTo>
                  <a:lnTo>
                    <a:pt x="42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38" name="Freeform 292"/>
            <p:cNvSpPr>
              <a:spLocks/>
            </p:cNvSpPr>
            <p:nvPr/>
          </p:nvSpPr>
          <p:spPr bwMode="auto">
            <a:xfrm>
              <a:off x="3359" y="1896"/>
              <a:ext cx="43" cy="18"/>
            </a:xfrm>
            <a:custGeom>
              <a:avLst/>
              <a:gdLst>
                <a:gd name="T0" fmla="*/ 42 w 43"/>
                <a:gd name="T1" fmla="*/ 16 h 18"/>
                <a:gd name="T2" fmla="*/ 42 w 43"/>
                <a:gd name="T3" fmla="*/ 14 h 18"/>
                <a:gd name="T4" fmla="*/ 43 w 43"/>
                <a:gd name="T5" fmla="*/ 12 h 18"/>
                <a:gd name="T6" fmla="*/ 38 w 43"/>
                <a:gd name="T7" fmla="*/ 10 h 18"/>
                <a:gd name="T8" fmla="*/ 32 w 43"/>
                <a:gd name="T9" fmla="*/ 9 h 18"/>
                <a:gd name="T10" fmla="*/ 27 w 43"/>
                <a:gd name="T11" fmla="*/ 7 h 18"/>
                <a:gd name="T12" fmla="*/ 22 w 43"/>
                <a:gd name="T13" fmla="*/ 7 h 18"/>
                <a:gd name="T14" fmla="*/ 16 w 43"/>
                <a:gd name="T15" fmla="*/ 5 h 18"/>
                <a:gd name="T16" fmla="*/ 13 w 43"/>
                <a:gd name="T17" fmla="*/ 3 h 18"/>
                <a:gd name="T18" fmla="*/ 7 w 43"/>
                <a:gd name="T19" fmla="*/ 1 h 18"/>
                <a:gd name="T20" fmla="*/ 2 w 43"/>
                <a:gd name="T21" fmla="*/ 0 h 18"/>
                <a:gd name="T22" fmla="*/ 2 w 43"/>
                <a:gd name="T23" fmla="*/ 1 h 18"/>
                <a:gd name="T24" fmla="*/ 0 w 43"/>
                <a:gd name="T25" fmla="*/ 3 h 18"/>
                <a:gd name="T26" fmla="*/ 5 w 43"/>
                <a:gd name="T27" fmla="*/ 5 h 18"/>
                <a:gd name="T28" fmla="*/ 11 w 43"/>
                <a:gd name="T29" fmla="*/ 7 h 18"/>
                <a:gd name="T30" fmla="*/ 16 w 43"/>
                <a:gd name="T31" fmla="*/ 9 h 18"/>
                <a:gd name="T32" fmla="*/ 22 w 43"/>
                <a:gd name="T33" fmla="*/ 10 h 18"/>
                <a:gd name="T34" fmla="*/ 25 w 43"/>
                <a:gd name="T35" fmla="*/ 12 h 18"/>
                <a:gd name="T36" fmla="*/ 31 w 43"/>
                <a:gd name="T37" fmla="*/ 14 h 18"/>
                <a:gd name="T38" fmla="*/ 36 w 43"/>
                <a:gd name="T39" fmla="*/ 16 h 18"/>
                <a:gd name="T40" fmla="*/ 42 w 43"/>
                <a:gd name="T41" fmla="*/ 18 h 18"/>
                <a:gd name="T42" fmla="*/ 42 w 43"/>
                <a:gd name="T43" fmla="*/ 16 h 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3"/>
                <a:gd name="T67" fmla="*/ 0 h 18"/>
                <a:gd name="T68" fmla="*/ 43 w 43"/>
                <a:gd name="T69" fmla="*/ 18 h 1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3" h="18">
                  <a:moveTo>
                    <a:pt x="42" y="16"/>
                  </a:moveTo>
                  <a:lnTo>
                    <a:pt x="42" y="14"/>
                  </a:lnTo>
                  <a:lnTo>
                    <a:pt x="43" y="12"/>
                  </a:lnTo>
                  <a:lnTo>
                    <a:pt x="38" y="10"/>
                  </a:lnTo>
                  <a:lnTo>
                    <a:pt x="32" y="9"/>
                  </a:lnTo>
                  <a:lnTo>
                    <a:pt x="27" y="7"/>
                  </a:lnTo>
                  <a:lnTo>
                    <a:pt x="22" y="7"/>
                  </a:lnTo>
                  <a:lnTo>
                    <a:pt x="16" y="5"/>
                  </a:lnTo>
                  <a:lnTo>
                    <a:pt x="13" y="3"/>
                  </a:lnTo>
                  <a:lnTo>
                    <a:pt x="7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5" y="5"/>
                  </a:lnTo>
                  <a:lnTo>
                    <a:pt x="11" y="7"/>
                  </a:lnTo>
                  <a:lnTo>
                    <a:pt x="16" y="9"/>
                  </a:lnTo>
                  <a:lnTo>
                    <a:pt x="22" y="10"/>
                  </a:lnTo>
                  <a:lnTo>
                    <a:pt x="25" y="12"/>
                  </a:lnTo>
                  <a:lnTo>
                    <a:pt x="31" y="14"/>
                  </a:lnTo>
                  <a:lnTo>
                    <a:pt x="36" y="16"/>
                  </a:lnTo>
                  <a:lnTo>
                    <a:pt x="42" y="18"/>
                  </a:lnTo>
                  <a:lnTo>
                    <a:pt x="42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39" name="Freeform 293"/>
            <p:cNvSpPr>
              <a:spLocks/>
            </p:cNvSpPr>
            <p:nvPr/>
          </p:nvSpPr>
          <p:spPr bwMode="auto">
            <a:xfrm>
              <a:off x="3328" y="1845"/>
              <a:ext cx="35" cy="52"/>
            </a:xfrm>
            <a:custGeom>
              <a:avLst/>
              <a:gdLst>
                <a:gd name="T0" fmla="*/ 35 w 35"/>
                <a:gd name="T1" fmla="*/ 51 h 52"/>
                <a:gd name="T2" fmla="*/ 31 w 35"/>
                <a:gd name="T3" fmla="*/ 43 h 52"/>
                <a:gd name="T4" fmla="*/ 27 w 35"/>
                <a:gd name="T5" fmla="*/ 38 h 52"/>
                <a:gd name="T6" fmla="*/ 24 w 35"/>
                <a:gd name="T7" fmla="*/ 31 h 52"/>
                <a:gd name="T8" fmla="*/ 20 w 35"/>
                <a:gd name="T9" fmla="*/ 25 h 52"/>
                <a:gd name="T10" fmla="*/ 17 w 35"/>
                <a:gd name="T11" fmla="*/ 18 h 52"/>
                <a:gd name="T12" fmla="*/ 13 w 35"/>
                <a:gd name="T13" fmla="*/ 13 h 52"/>
                <a:gd name="T14" fmla="*/ 9 w 35"/>
                <a:gd name="T15" fmla="*/ 7 h 52"/>
                <a:gd name="T16" fmla="*/ 6 w 35"/>
                <a:gd name="T17" fmla="*/ 0 h 52"/>
                <a:gd name="T18" fmla="*/ 4 w 35"/>
                <a:gd name="T19" fmla="*/ 2 h 52"/>
                <a:gd name="T20" fmla="*/ 2 w 35"/>
                <a:gd name="T21" fmla="*/ 2 h 52"/>
                <a:gd name="T22" fmla="*/ 0 w 35"/>
                <a:gd name="T23" fmla="*/ 4 h 52"/>
                <a:gd name="T24" fmla="*/ 4 w 35"/>
                <a:gd name="T25" fmla="*/ 9 h 52"/>
                <a:gd name="T26" fmla="*/ 8 w 35"/>
                <a:gd name="T27" fmla="*/ 16 h 52"/>
                <a:gd name="T28" fmla="*/ 11 w 35"/>
                <a:gd name="T29" fmla="*/ 22 h 52"/>
                <a:gd name="T30" fmla="*/ 15 w 35"/>
                <a:gd name="T31" fmla="*/ 27 h 52"/>
                <a:gd name="T32" fmla="*/ 18 w 35"/>
                <a:gd name="T33" fmla="*/ 34 h 52"/>
                <a:gd name="T34" fmla="*/ 22 w 35"/>
                <a:gd name="T35" fmla="*/ 40 h 52"/>
                <a:gd name="T36" fmla="*/ 26 w 35"/>
                <a:gd name="T37" fmla="*/ 47 h 52"/>
                <a:gd name="T38" fmla="*/ 29 w 35"/>
                <a:gd name="T39" fmla="*/ 52 h 52"/>
                <a:gd name="T40" fmla="*/ 31 w 35"/>
                <a:gd name="T41" fmla="*/ 52 h 52"/>
                <a:gd name="T42" fmla="*/ 33 w 35"/>
                <a:gd name="T43" fmla="*/ 52 h 52"/>
                <a:gd name="T44" fmla="*/ 35 w 35"/>
                <a:gd name="T45" fmla="*/ 51 h 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"/>
                <a:gd name="T70" fmla="*/ 0 h 52"/>
                <a:gd name="T71" fmla="*/ 35 w 35"/>
                <a:gd name="T72" fmla="*/ 52 h 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" h="52">
                  <a:moveTo>
                    <a:pt x="35" y="51"/>
                  </a:moveTo>
                  <a:lnTo>
                    <a:pt x="31" y="43"/>
                  </a:lnTo>
                  <a:lnTo>
                    <a:pt x="27" y="38"/>
                  </a:lnTo>
                  <a:lnTo>
                    <a:pt x="24" y="31"/>
                  </a:lnTo>
                  <a:lnTo>
                    <a:pt x="20" y="25"/>
                  </a:lnTo>
                  <a:lnTo>
                    <a:pt x="17" y="18"/>
                  </a:lnTo>
                  <a:lnTo>
                    <a:pt x="13" y="13"/>
                  </a:lnTo>
                  <a:lnTo>
                    <a:pt x="9" y="7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4" y="9"/>
                  </a:lnTo>
                  <a:lnTo>
                    <a:pt x="8" y="16"/>
                  </a:lnTo>
                  <a:lnTo>
                    <a:pt x="11" y="22"/>
                  </a:lnTo>
                  <a:lnTo>
                    <a:pt x="15" y="27"/>
                  </a:lnTo>
                  <a:lnTo>
                    <a:pt x="18" y="34"/>
                  </a:lnTo>
                  <a:lnTo>
                    <a:pt x="22" y="40"/>
                  </a:lnTo>
                  <a:lnTo>
                    <a:pt x="26" y="47"/>
                  </a:lnTo>
                  <a:lnTo>
                    <a:pt x="29" y="52"/>
                  </a:lnTo>
                  <a:lnTo>
                    <a:pt x="31" y="52"/>
                  </a:lnTo>
                  <a:lnTo>
                    <a:pt x="33" y="52"/>
                  </a:lnTo>
                  <a:lnTo>
                    <a:pt x="35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40" name="Freeform 294"/>
            <p:cNvSpPr>
              <a:spLocks/>
            </p:cNvSpPr>
            <p:nvPr/>
          </p:nvSpPr>
          <p:spPr bwMode="auto">
            <a:xfrm>
              <a:off x="3357" y="1896"/>
              <a:ext cx="34" cy="54"/>
            </a:xfrm>
            <a:custGeom>
              <a:avLst/>
              <a:gdLst>
                <a:gd name="T0" fmla="*/ 31 w 34"/>
                <a:gd name="T1" fmla="*/ 52 h 54"/>
                <a:gd name="T2" fmla="*/ 33 w 34"/>
                <a:gd name="T3" fmla="*/ 52 h 54"/>
                <a:gd name="T4" fmla="*/ 33 w 34"/>
                <a:gd name="T5" fmla="*/ 50 h 54"/>
                <a:gd name="T6" fmla="*/ 34 w 34"/>
                <a:gd name="T7" fmla="*/ 50 h 54"/>
                <a:gd name="T8" fmla="*/ 31 w 34"/>
                <a:gd name="T9" fmla="*/ 45 h 54"/>
                <a:gd name="T10" fmla="*/ 27 w 34"/>
                <a:gd name="T11" fmla="*/ 37 h 54"/>
                <a:gd name="T12" fmla="*/ 24 w 34"/>
                <a:gd name="T13" fmla="*/ 32 h 54"/>
                <a:gd name="T14" fmla="*/ 20 w 34"/>
                <a:gd name="T15" fmla="*/ 25 h 54"/>
                <a:gd name="T16" fmla="*/ 16 w 34"/>
                <a:gd name="T17" fmla="*/ 19 h 54"/>
                <a:gd name="T18" fmla="*/ 13 w 34"/>
                <a:gd name="T19" fmla="*/ 12 h 54"/>
                <a:gd name="T20" fmla="*/ 9 w 34"/>
                <a:gd name="T21" fmla="*/ 7 h 54"/>
                <a:gd name="T22" fmla="*/ 6 w 34"/>
                <a:gd name="T23" fmla="*/ 0 h 54"/>
                <a:gd name="T24" fmla="*/ 4 w 34"/>
                <a:gd name="T25" fmla="*/ 1 h 54"/>
                <a:gd name="T26" fmla="*/ 2 w 34"/>
                <a:gd name="T27" fmla="*/ 1 h 54"/>
                <a:gd name="T28" fmla="*/ 0 w 34"/>
                <a:gd name="T29" fmla="*/ 1 h 54"/>
                <a:gd name="T30" fmla="*/ 4 w 34"/>
                <a:gd name="T31" fmla="*/ 9 h 54"/>
                <a:gd name="T32" fmla="*/ 7 w 34"/>
                <a:gd name="T33" fmla="*/ 16 h 54"/>
                <a:gd name="T34" fmla="*/ 11 w 34"/>
                <a:gd name="T35" fmla="*/ 21 h 54"/>
                <a:gd name="T36" fmla="*/ 15 w 34"/>
                <a:gd name="T37" fmla="*/ 28 h 54"/>
                <a:gd name="T38" fmla="*/ 18 w 34"/>
                <a:gd name="T39" fmla="*/ 34 h 54"/>
                <a:gd name="T40" fmla="*/ 22 w 34"/>
                <a:gd name="T41" fmla="*/ 39 h 54"/>
                <a:gd name="T42" fmla="*/ 25 w 34"/>
                <a:gd name="T43" fmla="*/ 46 h 54"/>
                <a:gd name="T44" fmla="*/ 29 w 34"/>
                <a:gd name="T45" fmla="*/ 54 h 54"/>
                <a:gd name="T46" fmla="*/ 29 w 34"/>
                <a:gd name="T47" fmla="*/ 52 h 54"/>
                <a:gd name="T48" fmla="*/ 31 w 34"/>
                <a:gd name="T49" fmla="*/ 52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4"/>
                <a:gd name="T77" fmla="*/ 34 w 34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4">
                  <a:moveTo>
                    <a:pt x="31" y="52"/>
                  </a:moveTo>
                  <a:lnTo>
                    <a:pt x="33" y="52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1" y="45"/>
                  </a:lnTo>
                  <a:lnTo>
                    <a:pt x="27" y="37"/>
                  </a:lnTo>
                  <a:lnTo>
                    <a:pt x="24" y="32"/>
                  </a:lnTo>
                  <a:lnTo>
                    <a:pt x="20" y="25"/>
                  </a:lnTo>
                  <a:lnTo>
                    <a:pt x="16" y="19"/>
                  </a:lnTo>
                  <a:lnTo>
                    <a:pt x="13" y="12"/>
                  </a:lnTo>
                  <a:lnTo>
                    <a:pt x="9" y="7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4" y="9"/>
                  </a:lnTo>
                  <a:lnTo>
                    <a:pt x="7" y="16"/>
                  </a:lnTo>
                  <a:lnTo>
                    <a:pt x="11" y="21"/>
                  </a:lnTo>
                  <a:lnTo>
                    <a:pt x="15" y="28"/>
                  </a:lnTo>
                  <a:lnTo>
                    <a:pt x="18" y="34"/>
                  </a:lnTo>
                  <a:lnTo>
                    <a:pt x="22" y="39"/>
                  </a:lnTo>
                  <a:lnTo>
                    <a:pt x="25" y="46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41" name="Freeform 295"/>
            <p:cNvSpPr>
              <a:spLocks/>
            </p:cNvSpPr>
            <p:nvPr/>
          </p:nvSpPr>
          <p:spPr bwMode="auto">
            <a:xfrm>
              <a:off x="3327" y="1863"/>
              <a:ext cx="36" cy="36"/>
            </a:xfrm>
            <a:custGeom>
              <a:avLst/>
              <a:gdLst>
                <a:gd name="T0" fmla="*/ 36 w 36"/>
                <a:gd name="T1" fmla="*/ 33 h 36"/>
                <a:gd name="T2" fmla="*/ 32 w 36"/>
                <a:gd name="T3" fmla="*/ 29 h 36"/>
                <a:gd name="T4" fmla="*/ 27 w 36"/>
                <a:gd name="T5" fmla="*/ 25 h 36"/>
                <a:gd name="T6" fmla="*/ 23 w 36"/>
                <a:gd name="T7" fmla="*/ 20 h 36"/>
                <a:gd name="T8" fmla="*/ 19 w 36"/>
                <a:gd name="T9" fmla="*/ 16 h 36"/>
                <a:gd name="T10" fmla="*/ 16 w 36"/>
                <a:gd name="T11" fmla="*/ 13 h 36"/>
                <a:gd name="T12" fmla="*/ 12 w 36"/>
                <a:gd name="T13" fmla="*/ 9 h 36"/>
                <a:gd name="T14" fmla="*/ 9 w 36"/>
                <a:gd name="T15" fmla="*/ 4 h 36"/>
                <a:gd name="T16" fmla="*/ 5 w 36"/>
                <a:gd name="T17" fmla="*/ 0 h 36"/>
                <a:gd name="T18" fmla="*/ 3 w 36"/>
                <a:gd name="T19" fmla="*/ 0 h 36"/>
                <a:gd name="T20" fmla="*/ 3 w 36"/>
                <a:gd name="T21" fmla="*/ 2 h 36"/>
                <a:gd name="T22" fmla="*/ 1 w 36"/>
                <a:gd name="T23" fmla="*/ 4 h 36"/>
                <a:gd name="T24" fmla="*/ 0 w 36"/>
                <a:gd name="T25" fmla="*/ 4 h 36"/>
                <a:gd name="T26" fmla="*/ 5 w 36"/>
                <a:gd name="T27" fmla="*/ 7 h 36"/>
                <a:gd name="T28" fmla="*/ 9 w 36"/>
                <a:gd name="T29" fmla="*/ 11 h 36"/>
                <a:gd name="T30" fmla="*/ 12 w 36"/>
                <a:gd name="T31" fmla="*/ 15 h 36"/>
                <a:gd name="T32" fmla="*/ 16 w 36"/>
                <a:gd name="T33" fmla="*/ 20 h 36"/>
                <a:gd name="T34" fmla="*/ 19 w 36"/>
                <a:gd name="T35" fmla="*/ 24 h 36"/>
                <a:gd name="T36" fmla="*/ 23 w 36"/>
                <a:gd name="T37" fmla="*/ 27 h 36"/>
                <a:gd name="T38" fmla="*/ 27 w 36"/>
                <a:gd name="T39" fmla="*/ 33 h 36"/>
                <a:gd name="T40" fmla="*/ 30 w 36"/>
                <a:gd name="T41" fmla="*/ 36 h 36"/>
                <a:gd name="T42" fmla="*/ 32 w 36"/>
                <a:gd name="T43" fmla="*/ 34 h 36"/>
                <a:gd name="T44" fmla="*/ 34 w 36"/>
                <a:gd name="T45" fmla="*/ 33 h 36"/>
                <a:gd name="T46" fmla="*/ 36 w 36"/>
                <a:gd name="T47" fmla="*/ 33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"/>
                <a:gd name="T73" fmla="*/ 0 h 36"/>
                <a:gd name="T74" fmla="*/ 36 w 36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" h="36">
                  <a:moveTo>
                    <a:pt x="36" y="33"/>
                  </a:moveTo>
                  <a:lnTo>
                    <a:pt x="32" y="29"/>
                  </a:lnTo>
                  <a:lnTo>
                    <a:pt x="27" y="25"/>
                  </a:lnTo>
                  <a:lnTo>
                    <a:pt x="23" y="20"/>
                  </a:lnTo>
                  <a:lnTo>
                    <a:pt x="19" y="16"/>
                  </a:lnTo>
                  <a:lnTo>
                    <a:pt x="16" y="13"/>
                  </a:lnTo>
                  <a:lnTo>
                    <a:pt x="12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4"/>
                  </a:lnTo>
                  <a:lnTo>
                    <a:pt x="5" y="7"/>
                  </a:lnTo>
                  <a:lnTo>
                    <a:pt x="9" y="11"/>
                  </a:lnTo>
                  <a:lnTo>
                    <a:pt x="12" y="15"/>
                  </a:lnTo>
                  <a:lnTo>
                    <a:pt x="16" y="20"/>
                  </a:lnTo>
                  <a:lnTo>
                    <a:pt x="19" y="24"/>
                  </a:lnTo>
                  <a:lnTo>
                    <a:pt x="23" y="27"/>
                  </a:lnTo>
                  <a:lnTo>
                    <a:pt x="27" y="33"/>
                  </a:lnTo>
                  <a:lnTo>
                    <a:pt x="30" y="36"/>
                  </a:lnTo>
                  <a:lnTo>
                    <a:pt x="32" y="34"/>
                  </a:lnTo>
                  <a:lnTo>
                    <a:pt x="34" y="33"/>
                  </a:lnTo>
                  <a:lnTo>
                    <a:pt x="36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42" name="Freeform 296"/>
            <p:cNvSpPr>
              <a:spLocks/>
            </p:cNvSpPr>
            <p:nvPr/>
          </p:nvSpPr>
          <p:spPr bwMode="auto">
            <a:xfrm>
              <a:off x="3359" y="1896"/>
              <a:ext cx="32" cy="34"/>
            </a:xfrm>
            <a:custGeom>
              <a:avLst/>
              <a:gdLst>
                <a:gd name="T0" fmla="*/ 32 w 32"/>
                <a:gd name="T1" fmla="*/ 34 h 34"/>
                <a:gd name="T2" fmla="*/ 32 w 32"/>
                <a:gd name="T3" fmla="*/ 32 h 34"/>
                <a:gd name="T4" fmla="*/ 29 w 32"/>
                <a:gd name="T5" fmla="*/ 28 h 34"/>
                <a:gd name="T6" fmla="*/ 25 w 32"/>
                <a:gd name="T7" fmla="*/ 23 h 34"/>
                <a:gd name="T8" fmla="*/ 22 w 32"/>
                <a:gd name="T9" fmla="*/ 19 h 34"/>
                <a:gd name="T10" fmla="*/ 18 w 32"/>
                <a:gd name="T11" fmla="*/ 16 h 34"/>
                <a:gd name="T12" fmla="*/ 14 w 32"/>
                <a:gd name="T13" fmla="*/ 12 h 34"/>
                <a:gd name="T14" fmla="*/ 11 w 32"/>
                <a:gd name="T15" fmla="*/ 7 h 34"/>
                <a:gd name="T16" fmla="*/ 7 w 32"/>
                <a:gd name="T17" fmla="*/ 3 h 34"/>
                <a:gd name="T18" fmla="*/ 4 w 32"/>
                <a:gd name="T19" fmla="*/ 0 h 34"/>
                <a:gd name="T20" fmla="*/ 2 w 32"/>
                <a:gd name="T21" fmla="*/ 0 h 34"/>
                <a:gd name="T22" fmla="*/ 2 w 32"/>
                <a:gd name="T23" fmla="*/ 1 h 34"/>
                <a:gd name="T24" fmla="*/ 0 w 32"/>
                <a:gd name="T25" fmla="*/ 3 h 34"/>
                <a:gd name="T26" fmla="*/ 4 w 32"/>
                <a:gd name="T27" fmla="*/ 7 h 34"/>
                <a:gd name="T28" fmla="*/ 7 w 32"/>
                <a:gd name="T29" fmla="*/ 12 h 34"/>
                <a:gd name="T30" fmla="*/ 11 w 32"/>
                <a:gd name="T31" fmla="*/ 16 h 34"/>
                <a:gd name="T32" fmla="*/ 14 w 32"/>
                <a:gd name="T33" fmla="*/ 19 h 34"/>
                <a:gd name="T34" fmla="*/ 18 w 32"/>
                <a:gd name="T35" fmla="*/ 23 h 34"/>
                <a:gd name="T36" fmla="*/ 22 w 32"/>
                <a:gd name="T37" fmla="*/ 27 h 34"/>
                <a:gd name="T38" fmla="*/ 25 w 32"/>
                <a:gd name="T39" fmla="*/ 30 h 34"/>
                <a:gd name="T40" fmla="*/ 29 w 32"/>
                <a:gd name="T41" fmla="*/ 34 h 34"/>
                <a:gd name="T42" fmla="*/ 31 w 32"/>
                <a:gd name="T43" fmla="*/ 34 h 34"/>
                <a:gd name="T44" fmla="*/ 32 w 32"/>
                <a:gd name="T45" fmla="*/ 34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2"/>
                <a:gd name="T70" fmla="*/ 0 h 34"/>
                <a:gd name="T71" fmla="*/ 32 w 32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2" h="34">
                  <a:moveTo>
                    <a:pt x="32" y="34"/>
                  </a:moveTo>
                  <a:lnTo>
                    <a:pt x="32" y="32"/>
                  </a:lnTo>
                  <a:lnTo>
                    <a:pt x="29" y="28"/>
                  </a:lnTo>
                  <a:lnTo>
                    <a:pt x="25" y="23"/>
                  </a:lnTo>
                  <a:lnTo>
                    <a:pt x="22" y="19"/>
                  </a:lnTo>
                  <a:lnTo>
                    <a:pt x="18" y="16"/>
                  </a:lnTo>
                  <a:lnTo>
                    <a:pt x="14" y="12"/>
                  </a:lnTo>
                  <a:lnTo>
                    <a:pt x="11" y="7"/>
                  </a:lnTo>
                  <a:lnTo>
                    <a:pt x="7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4" y="7"/>
                  </a:lnTo>
                  <a:lnTo>
                    <a:pt x="7" y="12"/>
                  </a:lnTo>
                  <a:lnTo>
                    <a:pt x="11" y="16"/>
                  </a:lnTo>
                  <a:lnTo>
                    <a:pt x="14" y="19"/>
                  </a:lnTo>
                  <a:lnTo>
                    <a:pt x="18" y="23"/>
                  </a:lnTo>
                  <a:lnTo>
                    <a:pt x="22" y="27"/>
                  </a:lnTo>
                  <a:lnTo>
                    <a:pt x="25" y="30"/>
                  </a:lnTo>
                  <a:lnTo>
                    <a:pt x="29" y="34"/>
                  </a:lnTo>
                  <a:lnTo>
                    <a:pt x="31" y="34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43" name="Freeform 297"/>
            <p:cNvSpPr>
              <a:spLocks/>
            </p:cNvSpPr>
            <p:nvPr/>
          </p:nvSpPr>
          <p:spPr bwMode="auto">
            <a:xfrm>
              <a:off x="3204" y="2015"/>
              <a:ext cx="319" cy="38"/>
            </a:xfrm>
            <a:custGeom>
              <a:avLst/>
              <a:gdLst>
                <a:gd name="T0" fmla="*/ 317 w 319"/>
                <a:gd name="T1" fmla="*/ 30 h 38"/>
                <a:gd name="T2" fmla="*/ 316 w 319"/>
                <a:gd name="T3" fmla="*/ 29 h 38"/>
                <a:gd name="T4" fmla="*/ 305 w 319"/>
                <a:gd name="T5" fmla="*/ 25 h 38"/>
                <a:gd name="T6" fmla="*/ 285 w 319"/>
                <a:gd name="T7" fmla="*/ 23 h 38"/>
                <a:gd name="T8" fmla="*/ 265 w 319"/>
                <a:gd name="T9" fmla="*/ 21 h 38"/>
                <a:gd name="T10" fmla="*/ 245 w 319"/>
                <a:gd name="T11" fmla="*/ 21 h 38"/>
                <a:gd name="T12" fmla="*/ 225 w 319"/>
                <a:gd name="T13" fmla="*/ 20 h 38"/>
                <a:gd name="T14" fmla="*/ 206 w 319"/>
                <a:gd name="T15" fmla="*/ 18 h 38"/>
                <a:gd name="T16" fmla="*/ 186 w 319"/>
                <a:gd name="T17" fmla="*/ 16 h 38"/>
                <a:gd name="T18" fmla="*/ 166 w 319"/>
                <a:gd name="T19" fmla="*/ 14 h 38"/>
                <a:gd name="T20" fmla="*/ 146 w 319"/>
                <a:gd name="T21" fmla="*/ 12 h 38"/>
                <a:gd name="T22" fmla="*/ 126 w 319"/>
                <a:gd name="T23" fmla="*/ 11 h 38"/>
                <a:gd name="T24" fmla="*/ 106 w 319"/>
                <a:gd name="T25" fmla="*/ 9 h 38"/>
                <a:gd name="T26" fmla="*/ 88 w 319"/>
                <a:gd name="T27" fmla="*/ 7 h 38"/>
                <a:gd name="T28" fmla="*/ 68 w 319"/>
                <a:gd name="T29" fmla="*/ 7 h 38"/>
                <a:gd name="T30" fmla="*/ 49 w 319"/>
                <a:gd name="T31" fmla="*/ 5 h 38"/>
                <a:gd name="T32" fmla="*/ 29 w 319"/>
                <a:gd name="T33" fmla="*/ 3 h 38"/>
                <a:gd name="T34" fmla="*/ 9 w 319"/>
                <a:gd name="T35" fmla="*/ 1 h 38"/>
                <a:gd name="T36" fmla="*/ 0 w 319"/>
                <a:gd name="T37" fmla="*/ 1 h 38"/>
                <a:gd name="T38" fmla="*/ 0 w 319"/>
                <a:gd name="T39" fmla="*/ 7 h 38"/>
                <a:gd name="T40" fmla="*/ 9 w 319"/>
                <a:gd name="T41" fmla="*/ 11 h 38"/>
                <a:gd name="T42" fmla="*/ 29 w 319"/>
                <a:gd name="T43" fmla="*/ 12 h 38"/>
                <a:gd name="T44" fmla="*/ 49 w 319"/>
                <a:gd name="T45" fmla="*/ 14 h 38"/>
                <a:gd name="T46" fmla="*/ 67 w 319"/>
                <a:gd name="T47" fmla="*/ 16 h 38"/>
                <a:gd name="T48" fmla="*/ 86 w 319"/>
                <a:gd name="T49" fmla="*/ 18 h 38"/>
                <a:gd name="T50" fmla="*/ 106 w 319"/>
                <a:gd name="T51" fmla="*/ 20 h 38"/>
                <a:gd name="T52" fmla="*/ 126 w 319"/>
                <a:gd name="T53" fmla="*/ 21 h 38"/>
                <a:gd name="T54" fmla="*/ 146 w 319"/>
                <a:gd name="T55" fmla="*/ 23 h 38"/>
                <a:gd name="T56" fmla="*/ 166 w 319"/>
                <a:gd name="T57" fmla="*/ 25 h 38"/>
                <a:gd name="T58" fmla="*/ 186 w 319"/>
                <a:gd name="T59" fmla="*/ 27 h 38"/>
                <a:gd name="T60" fmla="*/ 206 w 319"/>
                <a:gd name="T61" fmla="*/ 29 h 38"/>
                <a:gd name="T62" fmla="*/ 225 w 319"/>
                <a:gd name="T63" fmla="*/ 29 h 38"/>
                <a:gd name="T64" fmla="*/ 245 w 319"/>
                <a:gd name="T65" fmla="*/ 30 h 38"/>
                <a:gd name="T66" fmla="*/ 265 w 319"/>
                <a:gd name="T67" fmla="*/ 32 h 38"/>
                <a:gd name="T68" fmla="*/ 285 w 319"/>
                <a:gd name="T69" fmla="*/ 34 h 38"/>
                <a:gd name="T70" fmla="*/ 305 w 319"/>
                <a:gd name="T71" fmla="*/ 36 h 38"/>
                <a:gd name="T72" fmla="*/ 314 w 319"/>
                <a:gd name="T73" fmla="*/ 36 h 38"/>
                <a:gd name="T74" fmla="*/ 312 w 319"/>
                <a:gd name="T75" fmla="*/ 32 h 38"/>
                <a:gd name="T76" fmla="*/ 312 w 319"/>
                <a:gd name="T77" fmla="*/ 32 h 38"/>
                <a:gd name="T78" fmla="*/ 314 w 319"/>
                <a:gd name="T79" fmla="*/ 36 h 38"/>
                <a:gd name="T80" fmla="*/ 316 w 319"/>
                <a:gd name="T81" fmla="*/ 36 h 38"/>
                <a:gd name="T82" fmla="*/ 319 w 319"/>
                <a:gd name="T83" fmla="*/ 36 h 38"/>
                <a:gd name="T84" fmla="*/ 319 w 319"/>
                <a:gd name="T85" fmla="*/ 32 h 38"/>
                <a:gd name="T86" fmla="*/ 319 w 319"/>
                <a:gd name="T87" fmla="*/ 29 h 38"/>
                <a:gd name="T88" fmla="*/ 317 w 319"/>
                <a:gd name="T89" fmla="*/ 27 h 38"/>
                <a:gd name="T90" fmla="*/ 316 w 319"/>
                <a:gd name="T91" fmla="*/ 29 h 38"/>
                <a:gd name="T92" fmla="*/ 317 w 319"/>
                <a:gd name="T93" fmla="*/ 30 h 3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9"/>
                <a:gd name="T142" fmla="*/ 0 h 38"/>
                <a:gd name="T143" fmla="*/ 319 w 319"/>
                <a:gd name="T144" fmla="*/ 38 h 3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9" h="38">
                  <a:moveTo>
                    <a:pt x="319" y="32"/>
                  </a:moveTo>
                  <a:lnTo>
                    <a:pt x="317" y="30"/>
                  </a:lnTo>
                  <a:lnTo>
                    <a:pt x="317" y="29"/>
                  </a:lnTo>
                  <a:lnTo>
                    <a:pt x="316" y="29"/>
                  </a:lnTo>
                  <a:lnTo>
                    <a:pt x="316" y="27"/>
                  </a:lnTo>
                  <a:lnTo>
                    <a:pt x="305" y="25"/>
                  </a:lnTo>
                  <a:lnTo>
                    <a:pt x="294" y="25"/>
                  </a:lnTo>
                  <a:lnTo>
                    <a:pt x="285" y="23"/>
                  </a:lnTo>
                  <a:lnTo>
                    <a:pt x="276" y="23"/>
                  </a:lnTo>
                  <a:lnTo>
                    <a:pt x="265" y="21"/>
                  </a:lnTo>
                  <a:lnTo>
                    <a:pt x="254" y="21"/>
                  </a:lnTo>
                  <a:lnTo>
                    <a:pt x="245" y="21"/>
                  </a:lnTo>
                  <a:lnTo>
                    <a:pt x="234" y="20"/>
                  </a:lnTo>
                  <a:lnTo>
                    <a:pt x="225" y="20"/>
                  </a:lnTo>
                  <a:lnTo>
                    <a:pt x="215" y="18"/>
                  </a:lnTo>
                  <a:lnTo>
                    <a:pt x="206" y="18"/>
                  </a:lnTo>
                  <a:lnTo>
                    <a:pt x="195" y="18"/>
                  </a:lnTo>
                  <a:lnTo>
                    <a:pt x="186" y="16"/>
                  </a:lnTo>
                  <a:lnTo>
                    <a:pt x="175" y="16"/>
                  </a:lnTo>
                  <a:lnTo>
                    <a:pt x="166" y="14"/>
                  </a:lnTo>
                  <a:lnTo>
                    <a:pt x="155" y="14"/>
                  </a:lnTo>
                  <a:lnTo>
                    <a:pt x="146" y="12"/>
                  </a:lnTo>
                  <a:lnTo>
                    <a:pt x="135" y="12"/>
                  </a:lnTo>
                  <a:lnTo>
                    <a:pt x="126" y="11"/>
                  </a:lnTo>
                  <a:lnTo>
                    <a:pt x="117" y="11"/>
                  </a:lnTo>
                  <a:lnTo>
                    <a:pt x="106" y="9"/>
                  </a:lnTo>
                  <a:lnTo>
                    <a:pt x="97" y="9"/>
                  </a:lnTo>
                  <a:lnTo>
                    <a:pt x="88" y="7"/>
                  </a:lnTo>
                  <a:lnTo>
                    <a:pt x="77" y="7"/>
                  </a:lnTo>
                  <a:lnTo>
                    <a:pt x="68" y="7"/>
                  </a:lnTo>
                  <a:lnTo>
                    <a:pt x="58" y="5"/>
                  </a:lnTo>
                  <a:lnTo>
                    <a:pt x="49" y="5"/>
                  </a:lnTo>
                  <a:lnTo>
                    <a:pt x="38" y="3"/>
                  </a:lnTo>
                  <a:lnTo>
                    <a:pt x="29" y="3"/>
                  </a:lnTo>
                  <a:lnTo>
                    <a:pt x="18" y="1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9" y="11"/>
                  </a:lnTo>
                  <a:lnTo>
                    <a:pt x="18" y="11"/>
                  </a:lnTo>
                  <a:lnTo>
                    <a:pt x="29" y="12"/>
                  </a:lnTo>
                  <a:lnTo>
                    <a:pt x="38" y="12"/>
                  </a:lnTo>
                  <a:lnTo>
                    <a:pt x="49" y="14"/>
                  </a:lnTo>
                  <a:lnTo>
                    <a:pt x="58" y="16"/>
                  </a:lnTo>
                  <a:lnTo>
                    <a:pt x="67" y="16"/>
                  </a:lnTo>
                  <a:lnTo>
                    <a:pt x="77" y="18"/>
                  </a:lnTo>
                  <a:lnTo>
                    <a:pt x="86" y="18"/>
                  </a:lnTo>
                  <a:lnTo>
                    <a:pt x="97" y="20"/>
                  </a:lnTo>
                  <a:lnTo>
                    <a:pt x="106" y="20"/>
                  </a:lnTo>
                  <a:lnTo>
                    <a:pt x="117" y="21"/>
                  </a:lnTo>
                  <a:lnTo>
                    <a:pt x="126" y="21"/>
                  </a:lnTo>
                  <a:lnTo>
                    <a:pt x="135" y="21"/>
                  </a:lnTo>
                  <a:lnTo>
                    <a:pt x="146" y="23"/>
                  </a:lnTo>
                  <a:lnTo>
                    <a:pt x="155" y="23"/>
                  </a:lnTo>
                  <a:lnTo>
                    <a:pt x="166" y="25"/>
                  </a:lnTo>
                  <a:lnTo>
                    <a:pt x="175" y="25"/>
                  </a:lnTo>
                  <a:lnTo>
                    <a:pt x="186" y="27"/>
                  </a:lnTo>
                  <a:lnTo>
                    <a:pt x="195" y="27"/>
                  </a:lnTo>
                  <a:lnTo>
                    <a:pt x="206" y="29"/>
                  </a:lnTo>
                  <a:lnTo>
                    <a:pt x="215" y="29"/>
                  </a:lnTo>
                  <a:lnTo>
                    <a:pt x="225" y="29"/>
                  </a:lnTo>
                  <a:lnTo>
                    <a:pt x="234" y="30"/>
                  </a:lnTo>
                  <a:lnTo>
                    <a:pt x="245" y="30"/>
                  </a:lnTo>
                  <a:lnTo>
                    <a:pt x="254" y="32"/>
                  </a:lnTo>
                  <a:lnTo>
                    <a:pt x="265" y="32"/>
                  </a:lnTo>
                  <a:lnTo>
                    <a:pt x="274" y="34"/>
                  </a:lnTo>
                  <a:lnTo>
                    <a:pt x="285" y="34"/>
                  </a:lnTo>
                  <a:lnTo>
                    <a:pt x="294" y="36"/>
                  </a:lnTo>
                  <a:lnTo>
                    <a:pt x="305" y="36"/>
                  </a:lnTo>
                  <a:lnTo>
                    <a:pt x="314" y="38"/>
                  </a:lnTo>
                  <a:lnTo>
                    <a:pt x="314" y="36"/>
                  </a:lnTo>
                  <a:lnTo>
                    <a:pt x="312" y="34"/>
                  </a:lnTo>
                  <a:lnTo>
                    <a:pt x="312" y="32"/>
                  </a:lnTo>
                  <a:lnTo>
                    <a:pt x="310" y="30"/>
                  </a:lnTo>
                  <a:lnTo>
                    <a:pt x="312" y="32"/>
                  </a:lnTo>
                  <a:lnTo>
                    <a:pt x="312" y="34"/>
                  </a:lnTo>
                  <a:lnTo>
                    <a:pt x="314" y="36"/>
                  </a:lnTo>
                  <a:lnTo>
                    <a:pt x="314" y="38"/>
                  </a:lnTo>
                  <a:lnTo>
                    <a:pt x="316" y="36"/>
                  </a:lnTo>
                  <a:lnTo>
                    <a:pt x="317" y="36"/>
                  </a:lnTo>
                  <a:lnTo>
                    <a:pt x="319" y="36"/>
                  </a:lnTo>
                  <a:lnTo>
                    <a:pt x="319" y="34"/>
                  </a:lnTo>
                  <a:lnTo>
                    <a:pt x="319" y="32"/>
                  </a:lnTo>
                  <a:lnTo>
                    <a:pt x="319" y="30"/>
                  </a:lnTo>
                  <a:lnTo>
                    <a:pt x="319" y="29"/>
                  </a:lnTo>
                  <a:lnTo>
                    <a:pt x="317" y="29"/>
                  </a:lnTo>
                  <a:lnTo>
                    <a:pt x="317" y="27"/>
                  </a:lnTo>
                  <a:lnTo>
                    <a:pt x="316" y="27"/>
                  </a:lnTo>
                  <a:lnTo>
                    <a:pt x="316" y="29"/>
                  </a:lnTo>
                  <a:lnTo>
                    <a:pt x="317" y="29"/>
                  </a:lnTo>
                  <a:lnTo>
                    <a:pt x="317" y="30"/>
                  </a:lnTo>
                  <a:lnTo>
                    <a:pt x="319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44" name="Freeform 298"/>
            <p:cNvSpPr>
              <a:spLocks/>
            </p:cNvSpPr>
            <p:nvPr/>
          </p:nvSpPr>
          <p:spPr bwMode="auto">
            <a:xfrm>
              <a:off x="3514" y="2045"/>
              <a:ext cx="9" cy="101"/>
            </a:xfrm>
            <a:custGeom>
              <a:avLst/>
              <a:gdLst>
                <a:gd name="T0" fmla="*/ 4 w 9"/>
                <a:gd name="T1" fmla="*/ 100 h 101"/>
                <a:gd name="T2" fmla="*/ 6 w 9"/>
                <a:gd name="T3" fmla="*/ 100 h 101"/>
                <a:gd name="T4" fmla="*/ 7 w 9"/>
                <a:gd name="T5" fmla="*/ 98 h 101"/>
                <a:gd name="T6" fmla="*/ 9 w 9"/>
                <a:gd name="T7" fmla="*/ 96 h 101"/>
                <a:gd name="T8" fmla="*/ 9 w 9"/>
                <a:gd name="T9" fmla="*/ 73 h 101"/>
                <a:gd name="T10" fmla="*/ 9 w 9"/>
                <a:gd name="T11" fmla="*/ 49 h 101"/>
                <a:gd name="T12" fmla="*/ 9 w 9"/>
                <a:gd name="T13" fmla="*/ 26 h 101"/>
                <a:gd name="T14" fmla="*/ 9 w 9"/>
                <a:gd name="T15" fmla="*/ 2 h 101"/>
                <a:gd name="T16" fmla="*/ 7 w 9"/>
                <a:gd name="T17" fmla="*/ 2 h 101"/>
                <a:gd name="T18" fmla="*/ 6 w 9"/>
                <a:gd name="T19" fmla="*/ 0 h 101"/>
                <a:gd name="T20" fmla="*/ 2 w 9"/>
                <a:gd name="T21" fmla="*/ 0 h 101"/>
                <a:gd name="T22" fmla="*/ 0 w 9"/>
                <a:gd name="T23" fmla="*/ 0 h 101"/>
                <a:gd name="T24" fmla="*/ 0 w 9"/>
                <a:gd name="T25" fmla="*/ 24 h 101"/>
                <a:gd name="T26" fmla="*/ 0 w 9"/>
                <a:gd name="T27" fmla="*/ 47 h 101"/>
                <a:gd name="T28" fmla="*/ 0 w 9"/>
                <a:gd name="T29" fmla="*/ 71 h 101"/>
                <a:gd name="T30" fmla="*/ 0 w 9"/>
                <a:gd name="T31" fmla="*/ 94 h 101"/>
                <a:gd name="T32" fmla="*/ 2 w 9"/>
                <a:gd name="T33" fmla="*/ 92 h 101"/>
                <a:gd name="T34" fmla="*/ 4 w 9"/>
                <a:gd name="T35" fmla="*/ 91 h 101"/>
                <a:gd name="T36" fmla="*/ 2 w 9"/>
                <a:gd name="T37" fmla="*/ 92 h 101"/>
                <a:gd name="T38" fmla="*/ 0 w 9"/>
                <a:gd name="T39" fmla="*/ 94 h 101"/>
                <a:gd name="T40" fmla="*/ 0 w 9"/>
                <a:gd name="T41" fmla="*/ 96 h 101"/>
                <a:gd name="T42" fmla="*/ 0 w 9"/>
                <a:gd name="T43" fmla="*/ 98 h 101"/>
                <a:gd name="T44" fmla="*/ 2 w 9"/>
                <a:gd name="T45" fmla="*/ 100 h 101"/>
                <a:gd name="T46" fmla="*/ 4 w 9"/>
                <a:gd name="T47" fmla="*/ 100 h 101"/>
                <a:gd name="T48" fmla="*/ 4 w 9"/>
                <a:gd name="T49" fmla="*/ 101 h 101"/>
                <a:gd name="T50" fmla="*/ 4 w 9"/>
                <a:gd name="T51" fmla="*/ 100 h 101"/>
                <a:gd name="T52" fmla="*/ 6 w 9"/>
                <a:gd name="T53" fmla="*/ 100 h 101"/>
                <a:gd name="T54" fmla="*/ 6 w 9"/>
                <a:gd name="T55" fmla="*/ 101 h 101"/>
                <a:gd name="T56" fmla="*/ 7 w 9"/>
                <a:gd name="T57" fmla="*/ 101 h 101"/>
                <a:gd name="T58" fmla="*/ 7 w 9"/>
                <a:gd name="T59" fmla="*/ 100 h 101"/>
                <a:gd name="T60" fmla="*/ 9 w 9"/>
                <a:gd name="T61" fmla="*/ 100 h 101"/>
                <a:gd name="T62" fmla="*/ 9 w 9"/>
                <a:gd name="T63" fmla="*/ 98 h 101"/>
                <a:gd name="T64" fmla="*/ 9 w 9"/>
                <a:gd name="T65" fmla="*/ 96 h 101"/>
                <a:gd name="T66" fmla="*/ 7 w 9"/>
                <a:gd name="T67" fmla="*/ 98 h 101"/>
                <a:gd name="T68" fmla="*/ 6 w 9"/>
                <a:gd name="T69" fmla="*/ 100 h 101"/>
                <a:gd name="T70" fmla="*/ 4 w 9"/>
                <a:gd name="T71" fmla="*/ 100 h 1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"/>
                <a:gd name="T109" fmla="*/ 0 h 101"/>
                <a:gd name="T110" fmla="*/ 9 w 9"/>
                <a:gd name="T111" fmla="*/ 101 h 10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" h="101">
                  <a:moveTo>
                    <a:pt x="4" y="100"/>
                  </a:moveTo>
                  <a:lnTo>
                    <a:pt x="6" y="100"/>
                  </a:lnTo>
                  <a:lnTo>
                    <a:pt x="7" y="98"/>
                  </a:lnTo>
                  <a:lnTo>
                    <a:pt x="9" y="96"/>
                  </a:lnTo>
                  <a:lnTo>
                    <a:pt x="9" y="73"/>
                  </a:lnTo>
                  <a:lnTo>
                    <a:pt x="9" y="49"/>
                  </a:lnTo>
                  <a:lnTo>
                    <a:pt x="9" y="26"/>
                  </a:lnTo>
                  <a:lnTo>
                    <a:pt x="9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47"/>
                  </a:lnTo>
                  <a:lnTo>
                    <a:pt x="0" y="71"/>
                  </a:lnTo>
                  <a:lnTo>
                    <a:pt x="0" y="94"/>
                  </a:lnTo>
                  <a:lnTo>
                    <a:pt x="2" y="92"/>
                  </a:lnTo>
                  <a:lnTo>
                    <a:pt x="4" y="91"/>
                  </a:lnTo>
                  <a:lnTo>
                    <a:pt x="2" y="92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8"/>
                  </a:lnTo>
                  <a:lnTo>
                    <a:pt x="2" y="100"/>
                  </a:lnTo>
                  <a:lnTo>
                    <a:pt x="4" y="100"/>
                  </a:lnTo>
                  <a:lnTo>
                    <a:pt x="4" y="101"/>
                  </a:lnTo>
                  <a:lnTo>
                    <a:pt x="4" y="100"/>
                  </a:lnTo>
                  <a:lnTo>
                    <a:pt x="6" y="100"/>
                  </a:lnTo>
                  <a:lnTo>
                    <a:pt x="6" y="101"/>
                  </a:lnTo>
                  <a:lnTo>
                    <a:pt x="7" y="101"/>
                  </a:lnTo>
                  <a:lnTo>
                    <a:pt x="7" y="100"/>
                  </a:lnTo>
                  <a:lnTo>
                    <a:pt x="9" y="100"/>
                  </a:lnTo>
                  <a:lnTo>
                    <a:pt x="9" y="98"/>
                  </a:lnTo>
                  <a:lnTo>
                    <a:pt x="9" y="96"/>
                  </a:lnTo>
                  <a:lnTo>
                    <a:pt x="7" y="98"/>
                  </a:lnTo>
                  <a:lnTo>
                    <a:pt x="6" y="100"/>
                  </a:lnTo>
                  <a:lnTo>
                    <a:pt x="4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45" name="Freeform 299"/>
            <p:cNvSpPr>
              <a:spLocks/>
            </p:cNvSpPr>
            <p:nvPr/>
          </p:nvSpPr>
          <p:spPr bwMode="auto">
            <a:xfrm>
              <a:off x="3198" y="2109"/>
              <a:ext cx="320" cy="36"/>
            </a:xfrm>
            <a:custGeom>
              <a:avLst/>
              <a:gdLst>
                <a:gd name="T0" fmla="*/ 2 w 320"/>
                <a:gd name="T1" fmla="*/ 5 h 36"/>
                <a:gd name="T2" fmla="*/ 4 w 320"/>
                <a:gd name="T3" fmla="*/ 7 h 36"/>
                <a:gd name="T4" fmla="*/ 15 w 320"/>
                <a:gd name="T5" fmla="*/ 9 h 36"/>
                <a:gd name="T6" fmla="*/ 35 w 320"/>
                <a:gd name="T7" fmla="*/ 12 h 36"/>
                <a:gd name="T8" fmla="*/ 55 w 320"/>
                <a:gd name="T9" fmla="*/ 14 h 36"/>
                <a:gd name="T10" fmla="*/ 74 w 320"/>
                <a:gd name="T11" fmla="*/ 14 h 36"/>
                <a:gd name="T12" fmla="*/ 94 w 320"/>
                <a:gd name="T13" fmla="*/ 16 h 36"/>
                <a:gd name="T14" fmla="*/ 112 w 320"/>
                <a:gd name="T15" fmla="*/ 18 h 36"/>
                <a:gd name="T16" fmla="*/ 132 w 320"/>
                <a:gd name="T17" fmla="*/ 19 h 36"/>
                <a:gd name="T18" fmla="*/ 152 w 320"/>
                <a:gd name="T19" fmla="*/ 21 h 36"/>
                <a:gd name="T20" fmla="*/ 172 w 320"/>
                <a:gd name="T21" fmla="*/ 23 h 36"/>
                <a:gd name="T22" fmla="*/ 192 w 320"/>
                <a:gd name="T23" fmla="*/ 25 h 36"/>
                <a:gd name="T24" fmla="*/ 212 w 320"/>
                <a:gd name="T25" fmla="*/ 27 h 36"/>
                <a:gd name="T26" fmla="*/ 231 w 320"/>
                <a:gd name="T27" fmla="*/ 28 h 36"/>
                <a:gd name="T28" fmla="*/ 251 w 320"/>
                <a:gd name="T29" fmla="*/ 30 h 36"/>
                <a:gd name="T30" fmla="*/ 271 w 320"/>
                <a:gd name="T31" fmla="*/ 32 h 36"/>
                <a:gd name="T32" fmla="*/ 291 w 320"/>
                <a:gd name="T33" fmla="*/ 34 h 36"/>
                <a:gd name="T34" fmla="*/ 311 w 320"/>
                <a:gd name="T35" fmla="*/ 36 h 36"/>
                <a:gd name="T36" fmla="*/ 320 w 320"/>
                <a:gd name="T37" fmla="*/ 34 h 36"/>
                <a:gd name="T38" fmla="*/ 320 w 320"/>
                <a:gd name="T39" fmla="*/ 28 h 36"/>
                <a:gd name="T40" fmla="*/ 311 w 320"/>
                <a:gd name="T41" fmla="*/ 25 h 36"/>
                <a:gd name="T42" fmla="*/ 291 w 320"/>
                <a:gd name="T43" fmla="*/ 23 h 36"/>
                <a:gd name="T44" fmla="*/ 271 w 320"/>
                <a:gd name="T45" fmla="*/ 21 h 36"/>
                <a:gd name="T46" fmla="*/ 251 w 320"/>
                <a:gd name="T47" fmla="*/ 21 h 36"/>
                <a:gd name="T48" fmla="*/ 231 w 320"/>
                <a:gd name="T49" fmla="*/ 19 h 36"/>
                <a:gd name="T50" fmla="*/ 212 w 320"/>
                <a:gd name="T51" fmla="*/ 18 h 36"/>
                <a:gd name="T52" fmla="*/ 192 w 320"/>
                <a:gd name="T53" fmla="*/ 16 h 36"/>
                <a:gd name="T54" fmla="*/ 172 w 320"/>
                <a:gd name="T55" fmla="*/ 14 h 36"/>
                <a:gd name="T56" fmla="*/ 152 w 320"/>
                <a:gd name="T57" fmla="*/ 12 h 36"/>
                <a:gd name="T58" fmla="*/ 132 w 320"/>
                <a:gd name="T59" fmla="*/ 10 h 36"/>
                <a:gd name="T60" fmla="*/ 112 w 320"/>
                <a:gd name="T61" fmla="*/ 9 h 36"/>
                <a:gd name="T62" fmla="*/ 92 w 320"/>
                <a:gd name="T63" fmla="*/ 7 h 36"/>
                <a:gd name="T64" fmla="*/ 73 w 320"/>
                <a:gd name="T65" fmla="*/ 5 h 36"/>
                <a:gd name="T66" fmla="*/ 55 w 320"/>
                <a:gd name="T67" fmla="*/ 3 h 36"/>
                <a:gd name="T68" fmla="*/ 35 w 320"/>
                <a:gd name="T69" fmla="*/ 1 h 36"/>
                <a:gd name="T70" fmla="*/ 15 w 320"/>
                <a:gd name="T71" fmla="*/ 0 h 36"/>
                <a:gd name="T72" fmla="*/ 8 w 320"/>
                <a:gd name="T73" fmla="*/ 1 h 36"/>
                <a:gd name="T74" fmla="*/ 9 w 320"/>
                <a:gd name="T75" fmla="*/ 5 h 36"/>
                <a:gd name="T76" fmla="*/ 8 w 320"/>
                <a:gd name="T77" fmla="*/ 1 h 36"/>
                <a:gd name="T78" fmla="*/ 4 w 320"/>
                <a:gd name="T79" fmla="*/ 0 h 36"/>
                <a:gd name="T80" fmla="*/ 0 w 320"/>
                <a:gd name="T81" fmla="*/ 0 h 36"/>
                <a:gd name="T82" fmla="*/ 0 w 320"/>
                <a:gd name="T83" fmla="*/ 3 h 36"/>
                <a:gd name="T84" fmla="*/ 2 w 320"/>
                <a:gd name="T85" fmla="*/ 5 h 36"/>
                <a:gd name="T86" fmla="*/ 2 w 320"/>
                <a:gd name="T87" fmla="*/ 9 h 36"/>
                <a:gd name="T88" fmla="*/ 6 w 320"/>
                <a:gd name="T89" fmla="*/ 9 h 36"/>
                <a:gd name="T90" fmla="*/ 4 w 320"/>
                <a:gd name="T91" fmla="*/ 5 h 36"/>
                <a:gd name="T92" fmla="*/ 0 w 320"/>
                <a:gd name="T93" fmla="*/ 3 h 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0"/>
                <a:gd name="T142" fmla="*/ 0 h 36"/>
                <a:gd name="T143" fmla="*/ 320 w 320"/>
                <a:gd name="T144" fmla="*/ 36 h 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0" h="36">
                  <a:moveTo>
                    <a:pt x="0" y="3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6" y="9"/>
                  </a:lnTo>
                  <a:lnTo>
                    <a:pt x="15" y="9"/>
                  </a:lnTo>
                  <a:lnTo>
                    <a:pt x="24" y="10"/>
                  </a:lnTo>
                  <a:lnTo>
                    <a:pt x="35" y="12"/>
                  </a:lnTo>
                  <a:lnTo>
                    <a:pt x="44" y="12"/>
                  </a:lnTo>
                  <a:lnTo>
                    <a:pt x="55" y="14"/>
                  </a:lnTo>
                  <a:lnTo>
                    <a:pt x="64" y="14"/>
                  </a:lnTo>
                  <a:lnTo>
                    <a:pt x="74" y="14"/>
                  </a:lnTo>
                  <a:lnTo>
                    <a:pt x="83" y="16"/>
                  </a:lnTo>
                  <a:lnTo>
                    <a:pt x="94" y="16"/>
                  </a:lnTo>
                  <a:lnTo>
                    <a:pt x="103" y="18"/>
                  </a:lnTo>
                  <a:lnTo>
                    <a:pt x="112" y="18"/>
                  </a:lnTo>
                  <a:lnTo>
                    <a:pt x="123" y="19"/>
                  </a:lnTo>
                  <a:lnTo>
                    <a:pt x="132" y="19"/>
                  </a:lnTo>
                  <a:lnTo>
                    <a:pt x="141" y="21"/>
                  </a:lnTo>
                  <a:lnTo>
                    <a:pt x="152" y="21"/>
                  </a:lnTo>
                  <a:lnTo>
                    <a:pt x="161" y="21"/>
                  </a:lnTo>
                  <a:lnTo>
                    <a:pt x="172" y="23"/>
                  </a:lnTo>
                  <a:lnTo>
                    <a:pt x="181" y="23"/>
                  </a:lnTo>
                  <a:lnTo>
                    <a:pt x="192" y="25"/>
                  </a:lnTo>
                  <a:lnTo>
                    <a:pt x="201" y="25"/>
                  </a:lnTo>
                  <a:lnTo>
                    <a:pt x="212" y="27"/>
                  </a:lnTo>
                  <a:lnTo>
                    <a:pt x="221" y="27"/>
                  </a:lnTo>
                  <a:lnTo>
                    <a:pt x="231" y="28"/>
                  </a:lnTo>
                  <a:lnTo>
                    <a:pt x="240" y="28"/>
                  </a:lnTo>
                  <a:lnTo>
                    <a:pt x="251" y="30"/>
                  </a:lnTo>
                  <a:lnTo>
                    <a:pt x="260" y="30"/>
                  </a:lnTo>
                  <a:lnTo>
                    <a:pt x="271" y="32"/>
                  </a:lnTo>
                  <a:lnTo>
                    <a:pt x="280" y="32"/>
                  </a:lnTo>
                  <a:lnTo>
                    <a:pt x="291" y="34"/>
                  </a:lnTo>
                  <a:lnTo>
                    <a:pt x="300" y="34"/>
                  </a:lnTo>
                  <a:lnTo>
                    <a:pt x="311" y="36"/>
                  </a:lnTo>
                  <a:lnTo>
                    <a:pt x="320" y="36"/>
                  </a:lnTo>
                  <a:lnTo>
                    <a:pt x="320" y="34"/>
                  </a:lnTo>
                  <a:lnTo>
                    <a:pt x="320" y="32"/>
                  </a:lnTo>
                  <a:lnTo>
                    <a:pt x="320" y="28"/>
                  </a:lnTo>
                  <a:lnTo>
                    <a:pt x="320" y="27"/>
                  </a:lnTo>
                  <a:lnTo>
                    <a:pt x="311" y="25"/>
                  </a:lnTo>
                  <a:lnTo>
                    <a:pt x="300" y="25"/>
                  </a:lnTo>
                  <a:lnTo>
                    <a:pt x="291" y="23"/>
                  </a:lnTo>
                  <a:lnTo>
                    <a:pt x="280" y="23"/>
                  </a:lnTo>
                  <a:lnTo>
                    <a:pt x="271" y="21"/>
                  </a:lnTo>
                  <a:lnTo>
                    <a:pt x="260" y="21"/>
                  </a:lnTo>
                  <a:lnTo>
                    <a:pt x="251" y="21"/>
                  </a:lnTo>
                  <a:lnTo>
                    <a:pt x="240" y="19"/>
                  </a:lnTo>
                  <a:lnTo>
                    <a:pt x="231" y="19"/>
                  </a:lnTo>
                  <a:lnTo>
                    <a:pt x="221" y="18"/>
                  </a:lnTo>
                  <a:lnTo>
                    <a:pt x="212" y="18"/>
                  </a:lnTo>
                  <a:lnTo>
                    <a:pt x="201" y="16"/>
                  </a:lnTo>
                  <a:lnTo>
                    <a:pt x="192" y="16"/>
                  </a:lnTo>
                  <a:lnTo>
                    <a:pt x="181" y="14"/>
                  </a:lnTo>
                  <a:lnTo>
                    <a:pt x="172" y="14"/>
                  </a:lnTo>
                  <a:lnTo>
                    <a:pt x="161" y="14"/>
                  </a:lnTo>
                  <a:lnTo>
                    <a:pt x="152" y="12"/>
                  </a:lnTo>
                  <a:lnTo>
                    <a:pt x="141" y="12"/>
                  </a:lnTo>
                  <a:lnTo>
                    <a:pt x="132" y="10"/>
                  </a:lnTo>
                  <a:lnTo>
                    <a:pt x="123" y="10"/>
                  </a:lnTo>
                  <a:lnTo>
                    <a:pt x="112" y="9"/>
                  </a:lnTo>
                  <a:lnTo>
                    <a:pt x="103" y="9"/>
                  </a:lnTo>
                  <a:lnTo>
                    <a:pt x="92" y="7"/>
                  </a:lnTo>
                  <a:lnTo>
                    <a:pt x="83" y="7"/>
                  </a:lnTo>
                  <a:lnTo>
                    <a:pt x="73" y="5"/>
                  </a:lnTo>
                  <a:lnTo>
                    <a:pt x="64" y="5"/>
                  </a:lnTo>
                  <a:lnTo>
                    <a:pt x="55" y="3"/>
                  </a:lnTo>
                  <a:lnTo>
                    <a:pt x="44" y="3"/>
                  </a:lnTo>
                  <a:lnTo>
                    <a:pt x="35" y="1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9" y="3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46" name="Freeform 300"/>
            <p:cNvSpPr>
              <a:spLocks/>
            </p:cNvSpPr>
            <p:nvPr/>
          </p:nvSpPr>
          <p:spPr bwMode="auto">
            <a:xfrm>
              <a:off x="3198" y="2015"/>
              <a:ext cx="9" cy="99"/>
            </a:xfrm>
            <a:custGeom>
              <a:avLst/>
              <a:gdLst>
                <a:gd name="T0" fmla="*/ 6 w 9"/>
                <a:gd name="T1" fmla="*/ 0 h 99"/>
                <a:gd name="T2" fmla="*/ 4 w 9"/>
                <a:gd name="T3" fmla="*/ 1 h 99"/>
                <a:gd name="T4" fmla="*/ 4 w 9"/>
                <a:gd name="T5" fmla="*/ 3 h 99"/>
                <a:gd name="T6" fmla="*/ 2 w 9"/>
                <a:gd name="T7" fmla="*/ 3 h 99"/>
                <a:gd name="T8" fmla="*/ 0 w 9"/>
                <a:gd name="T9" fmla="*/ 5 h 99"/>
                <a:gd name="T10" fmla="*/ 0 w 9"/>
                <a:gd name="T11" fmla="*/ 29 h 99"/>
                <a:gd name="T12" fmla="*/ 0 w 9"/>
                <a:gd name="T13" fmla="*/ 50 h 99"/>
                <a:gd name="T14" fmla="*/ 0 w 9"/>
                <a:gd name="T15" fmla="*/ 74 h 99"/>
                <a:gd name="T16" fmla="*/ 0 w 9"/>
                <a:gd name="T17" fmla="*/ 97 h 99"/>
                <a:gd name="T18" fmla="*/ 4 w 9"/>
                <a:gd name="T19" fmla="*/ 97 h 99"/>
                <a:gd name="T20" fmla="*/ 6 w 9"/>
                <a:gd name="T21" fmla="*/ 97 h 99"/>
                <a:gd name="T22" fmla="*/ 8 w 9"/>
                <a:gd name="T23" fmla="*/ 99 h 99"/>
                <a:gd name="T24" fmla="*/ 9 w 9"/>
                <a:gd name="T25" fmla="*/ 99 h 99"/>
                <a:gd name="T26" fmla="*/ 9 w 9"/>
                <a:gd name="T27" fmla="*/ 75 h 99"/>
                <a:gd name="T28" fmla="*/ 9 w 9"/>
                <a:gd name="T29" fmla="*/ 52 h 99"/>
                <a:gd name="T30" fmla="*/ 9 w 9"/>
                <a:gd name="T31" fmla="*/ 29 h 99"/>
                <a:gd name="T32" fmla="*/ 9 w 9"/>
                <a:gd name="T33" fmla="*/ 5 h 99"/>
                <a:gd name="T34" fmla="*/ 8 w 9"/>
                <a:gd name="T35" fmla="*/ 7 h 99"/>
                <a:gd name="T36" fmla="*/ 8 w 9"/>
                <a:gd name="T37" fmla="*/ 9 h 99"/>
                <a:gd name="T38" fmla="*/ 6 w 9"/>
                <a:gd name="T39" fmla="*/ 9 h 99"/>
                <a:gd name="T40" fmla="*/ 6 w 9"/>
                <a:gd name="T41" fmla="*/ 11 h 99"/>
                <a:gd name="T42" fmla="*/ 6 w 9"/>
                <a:gd name="T43" fmla="*/ 9 h 99"/>
                <a:gd name="T44" fmla="*/ 8 w 9"/>
                <a:gd name="T45" fmla="*/ 9 h 99"/>
                <a:gd name="T46" fmla="*/ 8 w 9"/>
                <a:gd name="T47" fmla="*/ 7 h 99"/>
                <a:gd name="T48" fmla="*/ 9 w 9"/>
                <a:gd name="T49" fmla="*/ 5 h 99"/>
                <a:gd name="T50" fmla="*/ 9 w 9"/>
                <a:gd name="T51" fmla="*/ 3 h 99"/>
                <a:gd name="T52" fmla="*/ 8 w 9"/>
                <a:gd name="T53" fmla="*/ 1 h 99"/>
                <a:gd name="T54" fmla="*/ 8 w 9"/>
                <a:gd name="T55" fmla="*/ 0 h 99"/>
                <a:gd name="T56" fmla="*/ 6 w 9"/>
                <a:gd name="T57" fmla="*/ 1 h 99"/>
                <a:gd name="T58" fmla="*/ 6 w 9"/>
                <a:gd name="T59" fmla="*/ 0 h 99"/>
                <a:gd name="T60" fmla="*/ 4 w 9"/>
                <a:gd name="T61" fmla="*/ 0 h 99"/>
                <a:gd name="T62" fmla="*/ 4 w 9"/>
                <a:gd name="T63" fmla="*/ 1 h 99"/>
                <a:gd name="T64" fmla="*/ 2 w 9"/>
                <a:gd name="T65" fmla="*/ 1 h 99"/>
                <a:gd name="T66" fmla="*/ 2 w 9"/>
                <a:gd name="T67" fmla="*/ 3 h 99"/>
                <a:gd name="T68" fmla="*/ 0 w 9"/>
                <a:gd name="T69" fmla="*/ 3 h 99"/>
                <a:gd name="T70" fmla="*/ 0 w 9"/>
                <a:gd name="T71" fmla="*/ 5 h 99"/>
                <a:gd name="T72" fmla="*/ 2 w 9"/>
                <a:gd name="T73" fmla="*/ 3 h 99"/>
                <a:gd name="T74" fmla="*/ 4 w 9"/>
                <a:gd name="T75" fmla="*/ 3 h 99"/>
                <a:gd name="T76" fmla="*/ 4 w 9"/>
                <a:gd name="T77" fmla="*/ 1 h 99"/>
                <a:gd name="T78" fmla="*/ 6 w 9"/>
                <a:gd name="T79" fmla="*/ 0 h 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"/>
                <a:gd name="T121" fmla="*/ 0 h 99"/>
                <a:gd name="T122" fmla="*/ 9 w 9"/>
                <a:gd name="T123" fmla="*/ 99 h 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" h="99">
                  <a:moveTo>
                    <a:pt x="6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29"/>
                  </a:lnTo>
                  <a:lnTo>
                    <a:pt x="0" y="50"/>
                  </a:lnTo>
                  <a:lnTo>
                    <a:pt x="0" y="74"/>
                  </a:lnTo>
                  <a:lnTo>
                    <a:pt x="0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9"/>
                  </a:lnTo>
                  <a:lnTo>
                    <a:pt x="9" y="99"/>
                  </a:lnTo>
                  <a:lnTo>
                    <a:pt x="9" y="75"/>
                  </a:lnTo>
                  <a:lnTo>
                    <a:pt x="9" y="52"/>
                  </a:lnTo>
                  <a:lnTo>
                    <a:pt x="9" y="29"/>
                  </a:lnTo>
                  <a:lnTo>
                    <a:pt x="9" y="5"/>
                  </a:lnTo>
                  <a:lnTo>
                    <a:pt x="8" y="7"/>
                  </a:lnTo>
                  <a:lnTo>
                    <a:pt x="8" y="9"/>
                  </a:lnTo>
                  <a:lnTo>
                    <a:pt x="6" y="9"/>
                  </a:lnTo>
                  <a:lnTo>
                    <a:pt x="6" y="11"/>
                  </a:lnTo>
                  <a:lnTo>
                    <a:pt x="6" y="9"/>
                  </a:lnTo>
                  <a:lnTo>
                    <a:pt x="8" y="9"/>
                  </a:lnTo>
                  <a:lnTo>
                    <a:pt x="8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47" name="Freeform 301"/>
            <p:cNvSpPr>
              <a:spLocks/>
            </p:cNvSpPr>
            <p:nvPr/>
          </p:nvSpPr>
          <p:spPr bwMode="auto">
            <a:xfrm>
              <a:off x="3000" y="1361"/>
              <a:ext cx="736" cy="1244"/>
            </a:xfrm>
            <a:custGeom>
              <a:avLst/>
              <a:gdLst>
                <a:gd name="T0" fmla="*/ 22 w 736"/>
                <a:gd name="T1" fmla="*/ 2 h 1244"/>
                <a:gd name="T2" fmla="*/ 56 w 736"/>
                <a:gd name="T3" fmla="*/ 4 h 1244"/>
                <a:gd name="T4" fmla="*/ 88 w 736"/>
                <a:gd name="T5" fmla="*/ 6 h 1244"/>
                <a:gd name="T6" fmla="*/ 123 w 736"/>
                <a:gd name="T7" fmla="*/ 8 h 1244"/>
                <a:gd name="T8" fmla="*/ 157 w 736"/>
                <a:gd name="T9" fmla="*/ 9 h 1244"/>
                <a:gd name="T10" fmla="*/ 189 w 736"/>
                <a:gd name="T11" fmla="*/ 11 h 1244"/>
                <a:gd name="T12" fmla="*/ 224 w 736"/>
                <a:gd name="T13" fmla="*/ 13 h 1244"/>
                <a:gd name="T14" fmla="*/ 258 w 736"/>
                <a:gd name="T15" fmla="*/ 15 h 1244"/>
                <a:gd name="T16" fmla="*/ 292 w 736"/>
                <a:gd name="T17" fmla="*/ 17 h 1244"/>
                <a:gd name="T18" fmla="*/ 327 w 736"/>
                <a:gd name="T19" fmla="*/ 18 h 1244"/>
                <a:gd name="T20" fmla="*/ 361 w 736"/>
                <a:gd name="T21" fmla="*/ 20 h 1244"/>
                <a:gd name="T22" fmla="*/ 395 w 736"/>
                <a:gd name="T23" fmla="*/ 22 h 1244"/>
                <a:gd name="T24" fmla="*/ 429 w 736"/>
                <a:gd name="T25" fmla="*/ 24 h 1244"/>
                <a:gd name="T26" fmla="*/ 464 w 736"/>
                <a:gd name="T27" fmla="*/ 26 h 1244"/>
                <a:gd name="T28" fmla="*/ 500 w 736"/>
                <a:gd name="T29" fmla="*/ 27 h 1244"/>
                <a:gd name="T30" fmla="*/ 534 w 736"/>
                <a:gd name="T31" fmla="*/ 29 h 1244"/>
                <a:gd name="T32" fmla="*/ 570 w 736"/>
                <a:gd name="T33" fmla="*/ 29 h 1244"/>
                <a:gd name="T34" fmla="*/ 604 w 736"/>
                <a:gd name="T35" fmla="*/ 31 h 1244"/>
                <a:gd name="T36" fmla="*/ 640 w 736"/>
                <a:gd name="T37" fmla="*/ 33 h 1244"/>
                <a:gd name="T38" fmla="*/ 677 w 736"/>
                <a:gd name="T39" fmla="*/ 35 h 1244"/>
                <a:gd name="T40" fmla="*/ 711 w 736"/>
                <a:gd name="T41" fmla="*/ 36 h 1244"/>
                <a:gd name="T42" fmla="*/ 736 w 736"/>
                <a:gd name="T43" fmla="*/ 114 h 1244"/>
                <a:gd name="T44" fmla="*/ 734 w 736"/>
                <a:gd name="T45" fmla="*/ 340 h 1244"/>
                <a:gd name="T46" fmla="*/ 734 w 736"/>
                <a:gd name="T47" fmla="*/ 565 h 1244"/>
                <a:gd name="T48" fmla="*/ 734 w 736"/>
                <a:gd name="T49" fmla="*/ 791 h 1244"/>
                <a:gd name="T50" fmla="*/ 734 w 736"/>
                <a:gd name="T51" fmla="*/ 1018 h 1244"/>
                <a:gd name="T52" fmla="*/ 736 w 736"/>
                <a:gd name="T53" fmla="*/ 1244 h 1244"/>
                <a:gd name="T54" fmla="*/ 700 w 736"/>
                <a:gd name="T55" fmla="*/ 1240 h 1244"/>
                <a:gd name="T56" fmla="*/ 664 w 736"/>
                <a:gd name="T57" fmla="*/ 1235 h 1244"/>
                <a:gd name="T58" fmla="*/ 628 w 736"/>
                <a:gd name="T59" fmla="*/ 1231 h 1244"/>
                <a:gd name="T60" fmla="*/ 594 w 736"/>
                <a:gd name="T61" fmla="*/ 1228 h 1244"/>
                <a:gd name="T62" fmla="*/ 557 w 736"/>
                <a:gd name="T63" fmla="*/ 1224 h 1244"/>
                <a:gd name="T64" fmla="*/ 523 w 736"/>
                <a:gd name="T65" fmla="*/ 1220 h 1244"/>
                <a:gd name="T66" fmla="*/ 489 w 736"/>
                <a:gd name="T67" fmla="*/ 1217 h 1244"/>
                <a:gd name="T68" fmla="*/ 453 w 736"/>
                <a:gd name="T69" fmla="*/ 1213 h 1244"/>
                <a:gd name="T70" fmla="*/ 419 w 736"/>
                <a:gd name="T71" fmla="*/ 1210 h 1244"/>
                <a:gd name="T72" fmla="*/ 382 w 736"/>
                <a:gd name="T73" fmla="*/ 1204 h 1244"/>
                <a:gd name="T74" fmla="*/ 348 w 736"/>
                <a:gd name="T75" fmla="*/ 1201 h 1244"/>
                <a:gd name="T76" fmla="*/ 314 w 736"/>
                <a:gd name="T77" fmla="*/ 1197 h 1244"/>
                <a:gd name="T78" fmla="*/ 281 w 736"/>
                <a:gd name="T79" fmla="*/ 1193 h 1244"/>
                <a:gd name="T80" fmla="*/ 247 w 736"/>
                <a:gd name="T81" fmla="*/ 1190 h 1244"/>
                <a:gd name="T82" fmla="*/ 211 w 736"/>
                <a:gd name="T83" fmla="*/ 1186 h 1244"/>
                <a:gd name="T84" fmla="*/ 177 w 736"/>
                <a:gd name="T85" fmla="*/ 1183 h 1244"/>
                <a:gd name="T86" fmla="*/ 144 w 736"/>
                <a:gd name="T87" fmla="*/ 1179 h 1244"/>
                <a:gd name="T88" fmla="*/ 110 w 736"/>
                <a:gd name="T89" fmla="*/ 1175 h 1244"/>
                <a:gd name="T90" fmla="*/ 78 w 736"/>
                <a:gd name="T91" fmla="*/ 1172 h 1244"/>
                <a:gd name="T92" fmla="*/ 43 w 736"/>
                <a:gd name="T93" fmla="*/ 1168 h 1244"/>
                <a:gd name="T94" fmla="*/ 11 w 736"/>
                <a:gd name="T95" fmla="*/ 1165 h 1244"/>
                <a:gd name="T96" fmla="*/ 0 w 736"/>
                <a:gd name="T97" fmla="*/ 1016 h 1244"/>
                <a:gd name="T98" fmla="*/ 0 w 736"/>
                <a:gd name="T99" fmla="*/ 800 h 1244"/>
                <a:gd name="T100" fmla="*/ 0 w 736"/>
                <a:gd name="T101" fmla="*/ 581 h 1244"/>
                <a:gd name="T102" fmla="*/ 0 w 736"/>
                <a:gd name="T103" fmla="*/ 365 h 1244"/>
                <a:gd name="T104" fmla="*/ 0 w 736"/>
                <a:gd name="T105" fmla="*/ 146 h 12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6"/>
                <a:gd name="T160" fmla="*/ 0 h 1244"/>
                <a:gd name="T161" fmla="*/ 736 w 736"/>
                <a:gd name="T162" fmla="*/ 1244 h 12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6" h="1244">
                  <a:moveTo>
                    <a:pt x="0" y="0"/>
                  </a:moveTo>
                  <a:lnTo>
                    <a:pt x="11" y="2"/>
                  </a:lnTo>
                  <a:lnTo>
                    <a:pt x="22" y="2"/>
                  </a:lnTo>
                  <a:lnTo>
                    <a:pt x="32" y="2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67" y="6"/>
                  </a:lnTo>
                  <a:lnTo>
                    <a:pt x="78" y="6"/>
                  </a:lnTo>
                  <a:lnTo>
                    <a:pt x="88" y="6"/>
                  </a:lnTo>
                  <a:lnTo>
                    <a:pt x="99" y="8"/>
                  </a:lnTo>
                  <a:lnTo>
                    <a:pt x="112" y="8"/>
                  </a:lnTo>
                  <a:lnTo>
                    <a:pt x="123" y="8"/>
                  </a:lnTo>
                  <a:lnTo>
                    <a:pt x="133" y="9"/>
                  </a:lnTo>
                  <a:lnTo>
                    <a:pt x="144" y="9"/>
                  </a:lnTo>
                  <a:lnTo>
                    <a:pt x="157" y="9"/>
                  </a:lnTo>
                  <a:lnTo>
                    <a:pt x="168" y="11"/>
                  </a:lnTo>
                  <a:lnTo>
                    <a:pt x="179" y="11"/>
                  </a:lnTo>
                  <a:lnTo>
                    <a:pt x="189" y="11"/>
                  </a:lnTo>
                  <a:lnTo>
                    <a:pt x="202" y="13"/>
                  </a:lnTo>
                  <a:lnTo>
                    <a:pt x="213" y="13"/>
                  </a:lnTo>
                  <a:lnTo>
                    <a:pt x="224" y="13"/>
                  </a:lnTo>
                  <a:lnTo>
                    <a:pt x="236" y="15"/>
                  </a:lnTo>
                  <a:lnTo>
                    <a:pt x="247" y="15"/>
                  </a:lnTo>
                  <a:lnTo>
                    <a:pt x="258" y="15"/>
                  </a:lnTo>
                  <a:lnTo>
                    <a:pt x="271" y="17"/>
                  </a:lnTo>
                  <a:lnTo>
                    <a:pt x="281" y="17"/>
                  </a:lnTo>
                  <a:lnTo>
                    <a:pt x="292" y="17"/>
                  </a:lnTo>
                  <a:lnTo>
                    <a:pt x="305" y="18"/>
                  </a:lnTo>
                  <a:lnTo>
                    <a:pt x="316" y="18"/>
                  </a:lnTo>
                  <a:lnTo>
                    <a:pt x="327" y="18"/>
                  </a:lnTo>
                  <a:lnTo>
                    <a:pt x="339" y="20"/>
                  </a:lnTo>
                  <a:lnTo>
                    <a:pt x="350" y="20"/>
                  </a:lnTo>
                  <a:lnTo>
                    <a:pt x="361" y="20"/>
                  </a:lnTo>
                  <a:lnTo>
                    <a:pt x="373" y="20"/>
                  </a:lnTo>
                  <a:lnTo>
                    <a:pt x="384" y="20"/>
                  </a:lnTo>
                  <a:lnTo>
                    <a:pt x="395" y="22"/>
                  </a:lnTo>
                  <a:lnTo>
                    <a:pt x="408" y="22"/>
                  </a:lnTo>
                  <a:lnTo>
                    <a:pt x="419" y="22"/>
                  </a:lnTo>
                  <a:lnTo>
                    <a:pt x="429" y="24"/>
                  </a:lnTo>
                  <a:lnTo>
                    <a:pt x="442" y="24"/>
                  </a:lnTo>
                  <a:lnTo>
                    <a:pt x="453" y="26"/>
                  </a:lnTo>
                  <a:lnTo>
                    <a:pt x="464" y="26"/>
                  </a:lnTo>
                  <a:lnTo>
                    <a:pt x="476" y="26"/>
                  </a:lnTo>
                  <a:lnTo>
                    <a:pt x="489" y="26"/>
                  </a:lnTo>
                  <a:lnTo>
                    <a:pt x="500" y="27"/>
                  </a:lnTo>
                  <a:lnTo>
                    <a:pt x="511" y="27"/>
                  </a:lnTo>
                  <a:lnTo>
                    <a:pt x="523" y="27"/>
                  </a:lnTo>
                  <a:lnTo>
                    <a:pt x="534" y="29"/>
                  </a:lnTo>
                  <a:lnTo>
                    <a:pt x="547" y="29"/>
                  </a:lnTo>
                  <a:lnTo>
                    <a:pt x="557" y="29"/>
                  </a:lnTo>
                  <a:lnTo>
                    <a:pt x="570" y="29"/>
                  </a:lnTo>
                  <a:lnTo>
                    <a:pt x="581" y="31"/>
                  </a:lnTo>
                  <a:lnTo>
                    <a:pt x="594" y="31"/>
                  </a:lnTo>
                  <a:lnTo>
                    <a:pt x="604" y="31"/>
                  </a:lnTo>
                  <a:lnTo>
                    <a:pt x="617" y="33"/>
                  </a:lnTo>
                  <a:lnTo>
                    <a:pt x="628" y="33"/>
                  </a:lnTo>
                  <a:lnTo>
                    <a:pt x="640" y="33"/>
                  </a:lnTo>
                  <a:lnTo>
                    <a:pt x="653" y="35"/>
                  </a:lnTo>
                  <a:lnTo>
                    <a:pt x="664" y="35"/>
                  </a:lnTo>
                  <a:lnTo>
                    <a:pt x="677" y="35"/>
                  </a:lnTo>
                  <a:lnTo>
                    <a:pt x="687" y="36"/>
                  </a:lnTo>
                  <a:lnTo>
                    <a:pt x="700" y="36"/>
                  </a:lnTo>
                  <a:lnTo>
                    <a:pt x="711" y="36"/>
                  </a:lnTo>
                  <a:lnTo>
                    <a:pt x="724" y="36"/>
                  </a:lnTo>
                  <a:lnTo>
                    <a:pt x="736" y="38"/>
                  </a:lnTo>
                  <a:lnTo>
                    <a:pt x="736" y="114"/>
                  </a:lnTo>
                  <a:lnTo>
                    <a:pt x="736" y="190"/>
                  </a:lnTo>
                  <a:lnTo>
                    <a:pt x="734" y="266"/>
                  </a:lnTo>
                  <a:lnTo>
                    <a:pt x="734" y="340"/>
                  </a:lnTo>
                  <a:lnTo>
                    <a:pt x="734" y="415"/>
                  </a:lnTo>
                  <a:lnTo>
                    <a:pt x="734" y="491"/>
                  </a:lnTo>
                  <a:lnTo>
                    <a:pt x="734" y="565"/>
                  </a:lnTo>
                  <a:lnTo>
                    <a:pt x="734" y="641"/>
                  </a:lnTo>
                  <a:lnTo>
                    <a:pt x="734" y="717"/>
                  </a:lnTo>
                  <a:lnTo>
                    <a:pt x="734" y="791"/>
                  </a:lnTo>
                  <a:lnTo>
                    <a:pt x="734" y="867"/>
                  </a:lnTo>
                  <a:lnTo>
                    <a:pt x="734" y="942"/>
                  </a:lnTo>
                  <a:lnTo>
                    <a:pt x="734" y="1018"/>
                  </a:lnTo>
                  <a:lnTo>
                    <a:pt x="734" y="1094"/>
                  </a:lnTo>
                  <a:lnTo>
                    <a:pt x="736" y="1168"/>
                  </a:lnTo>
                  <a:lnTo>
                    <a:pt x="736" y="1244"/>
                  </a:lnTo>
                  <a:lnTo>
                    <a:pt x="724" y="1242"/>
                  </a:lnTo>
                  <a:lnTo>
                    <a:pt x="711" y="1240"/>
                  </a:lnTo>
                  <a:lnTo>
                    <a:pt x="700" y="1240"/>
                  </a:lnTo>
                  <a:lnTo>
                    <a:pt x="687" y="1239"/>
                  </a:lnTo>
                  <a:lnTo>
                    <a:pt x="677" y="1237"/>
                  </a:lnTo>
                  <a:lnTo>
                    <a:pt x="664" y="1235"/>
                  </a:lnTo>
                  <a:lnTo>
                    <a:pt x="653" y="1233"/>
                  </a:lnTo>
                  <a:lnTo>
                    <a:pt x="640" y="1233"/>
                  </a:lnTo>
                  <a:lnTo>
                    <a:pt x="628" y="1231"/>
                  </a:lnTo>
                  <a:lnTo>
                    <a:pt x="617" y="1229"/>
                  </a:lnTo>
                  <a:lnTo>
                    <a:pt x="604" y="1229"/>
                  </a:lnTo>
                  <a:lnTo>
                    <a:pt x="594" y="1228"/>
                  </a:lnTo>
                  <a:lnTo>
                    <a:pt x="581" y="1226"/>
                  </a:lnTo>
                  <a:lnTo>
                    <a:pt x="570" y="1226"/>
                  </a:lnTo>
                  <a:lnTo>
                    <a:pt x="557" y="1224"/>
                  </a:lnTo>
                  <a:lnTo>
                    <a:pt x="547" y="1222"/>
                  </a:lnTo>
                  <a:lnTo>
                    <a:pt x="536" y="1222"/>
                  </a:lnTo>
                  <a:lnTo>
                    <a:pt x="523" y="1220"/>
                  </a:lnTo>
                  <a:lnTo>
                    <a:pt x="511" y="1220"/>
                  </a:lnTo>
                  <a:lnTo>
                    <a:pt x="500" y="1219"/>
                  </a:lnTo>
                  <a:lnTo>
                    <a:pt x="489" y="1217"/>
                  </a:lnTo>
                  <a:lnTo>
                    <a:pt x="476" y="1215"/>
                  </a:lnTo>
                  <a:lnTo>
                    <a:pt x="465" y="1213"/>
                  </a:lnTo>
                  <a:lnTo>
                    <a:pt x="453" y="1213"/>
                  </a:lnTo>
                  <a:lnTo>
                    <a:pt x="442" y="1211"/>
                  </a:lnTo>
                  <a:lnTo>
                    <a:pt x="429" y="1210"/>
                  </a:lnTo>
                  <a:lnTo>
                    <a:pt x="419" y="1210"/>
                  </a:lnTo>
                  <a:lnTo>
                    <a:pt x="408" y="1208"/>
                  </a:lnTo>
                  <a:lnTo>
                    <a:pt x="395" y="1206"/>
                  </a:lnTo>
                  <a:lnTo>
                    <a:pt x="382" y="1204"/>
                  </a:lnTo>
                  <a:lnTo>
                    <a:pt x="372" y="1204"/>
                  </a:lnTo>
                  <a:lnTo>
                    <a:pt x="361" y="1202"/>
                  </a:lnTo>
                  <a:lnTo>
                    <a:pt x="348" y="1201"/>
                  </a:lnTo>
                  <a:lnTo>
                    <a:pt x="337" y="1199"/>
                  </a:lnTo>
                  <a:lnTo>
                    <a:pt x="327" y="1199"/>
                  </a:lnTo>
                  <a:lnTo>
                    <a:pt x="314" y="1197"/>
                  </a:lnTo>
                  <a:lnTo>
                    <a:pt x="303" y="1195"/>
                  </a:lnTo>
                  <a:lnTo>
                    <a:pt x="292" y="1195"/>
                  </a:lnTo>
                  <a:lnTo>
                    <a:pt x="281" y="1193"/>
                  </a:lnTo>
                  <a:lnTo>
                    <a:pt x="269" y="1192"/>
                  </a:lnTo>
                  <a:lnTo>
                    <a:pt x="258" y="1192"/>
                  </a:lnTo>
                  <a:lnTo>
                    <a:pt x="247" y="1190"/>
                  </a:lnTo>
                  <a:lnTo>
                    <a:pt x="234" y="1188"/>
                  </a:lnTo>
                  <a:lnTo>
                    <a:pt x="224" y="1188"/>
                  </a:lnTo>
                  <a:lnTo>
                    <a:pt x="211" y="1186"/>
                  </a:lnTo>
                  <a:lnTo>
                    <a:pt x="200" y="1184"/>
                  </a:lnTo>
                  <a:lnTo>
                    <a:pt x="189" y="1184"/>
                  </a:lnTo>
                  <a:lnTo>
                    <a:pt x="177" y="1183"/>
                  </a:lnTo>
                  <a:lnTo>
                    <a:pt x="166" y="1181"/>
                  </a:lnTo>
                  <a:lnTo>
                    <a:pt x="155" y="1181"/>
                  </a:lnTo>
                  <a:lnTo>
                    <a:pt x="144" y="1179"/>
                  </a:lnTo>
                  <a:lnTo>
                    <a:pt x="133" y="1177"/>
                  </a:lnTo>
                  <a:lnTo>
                    <a:pt x="121" y="1175"/>
                  </a:lnTo>
                  <a:lnTo>
                    <a:pt x="110" y="1175"/>
                  </a:lnTo>
                  <a:lnTo>
                    <a:pt x="99" y="1174"/>
                  </a:lnTo>
                  <a:lnTo>
                    <a:pt x="88" y="1174"/>
                  </a:lnTo>
                  <a:lnTo>
                    <a:pt x="78" y="1172"/>
                  </a:lnTo>
                  <a:lnTo>
                    <a:pt x="65" y="1170"/>
                  </a:lnTo>
                  <a:lnTo>
                    <a:pt x="54" y="1170"/>
                  </a:lnTo>
                  <a:lnTo>
                    <a:pt x="43" y="1168"/>
                  </a:lnTo>
                  <a:lnTo>
                    <a:pt x="32" y="1166"/>
                  </a:lnTo>
                  <a:lnTo>
                    <a:pt x="22" y="1166"/>
                  </a:lnTo>
                  <a:lnTo>
                    <a:pt x="11" y="1165"/>
                  </a:lnTo>
                  <a:lnTo>
                    <a:pt x="0" y="1163"/>
                  </a:lnTo>
                  <a:lnTo>
                    <a:pt x="0" y="1090"/>
                  </a:lnTo>
                  <a:lnTo>
                    <a:pt x="0" y="1016"/>
                  </a:lnTo>
                  <a:lnTo>
                    <a:pt x="0" y="944"/>
                  </a:lnTo>
                  <a:lnTo>
                    <a:pt x="0" y="872"/>
                  </a:lnTo>
                  <a:lnTo>
                    <a:pt x="0" y="800"/>
                  </a:lnTo>
                  <a:lnTo>
                    <a:pt x="0" y="726"/>
                  </a:lnTo>
                  <a:lnTo>
                    <a:pt x="0" y="654"/>
                  </a:lnTo>
                  <a:lnTo>
                    <a:pt x="0" y="581"/>
                  </a:lnTo>
                  <a:lnTo>
                    <a:pt x="0" y="509"/>
                  </a:lnTo>
                  <a:lnTo>
                    <a:pt x="0" y="437"/>
                  </a:lnTo>
                  <a:lnTo>
                    <a:pt x="0" y="365"/>
                  </a:lnTo>
                  <a:lnTo>
                    <a:pt x="0" y="293"/>
                  </a:lnTo>
                  <a:lnTo>
                    <a:pt x="0" y="220"/>
                  </a:lnTo>
                  <a:lnTo>
                    <a:pt x="0" y="146"/>
                  </a:lnTo>
                  <a:lnTo>
                    <a:pt x="0" y="7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48" name="Freeform 302"/>
            <p:cNvSpPr>
              <a:spLocks/>
            </p:cNvSpPr>
            <p:nvPr/>
          </p:nvSpPr>
          <p:spPr bwMode="auto">
            <a:xfrm>
              <a:off x="3016" y="1746"/>
              <a:ext cx="36" cy="34"/>
            </a:xfrm>
            <a:custGeom>
              <a:avLst/>
              <a:gdLst>
                <a:gd name="T0" fmla="*/ 18 w 36"/>
                <a:gd name="T1" fmla="*/ 0 h 34"/>
                <a:gd name="T2" fmla="*/ 22 w 36"/>
                <a:gd name="T3" fmla="*/ 0 h 34"/>
                <a:gd name="T4" fmla="*/ 25 w 36"/>
                <a:gd name="T5" fmla="*/ 2 h 34"/>
                <a:gd name="T6" fmla="*/ 27 w 36"/>
                <a:gd name="T7" fmla="*/ 3 h 34"/>
                <a:gd name="T8" fmla="*/ 31 w 36"/>
                <a:gd name="T9" fmla="*/ 7 h 34"/>
                <a:gd name="T10" fmla="*/ 33 w 36"/>
                <a:gd name="T11" fmla="*/ 9 h 34"/>
                <a:gd name="T12" fmla="*/ 34 w 36"/>
                <a:gd name="T13" fmla="*/ 12 h 34"/>
                <a:gd name="T14" fmla="*/ 36 w 36"/>
                <a:gd name="T15" fmla="*/ 16 h 34"/>
                <a:gd name="T16" fmla="*/ 36 w 36"/>
                <a:gd name="T17" fmla="*/ 20 h 34"/>
                <a:gd name="T18" fmla="*/ 36 w 36"/>
                <a:gd name="T19" fmla="*/ 23 h 34"/>
                <a:gd name="T20" fmla="*/ 34 w 36"/>
                <a:gd name="T21" fmla="*/ 25 h 34"/>
                <a:gd name="T22" fmla="*/ 33 w 36"/>
                <a:gd name="T23" fmla="*/ 29 h 34"/>
                <a:gd name="T24" fmla="*/ 31 w 36"/>
                <a:gd name="T25" fmla="*/ 30 h 34"/>
                <a:gd name="T26" fmla="*/ 27 w 36"/>
                <a:gd name="T27" fmla="*/ 32 h 34"/>
                <a:gd name="T28" fmla="*/ 25 w 36"/>
                <a:gd name="T29" fmla="*/ 34 h 34"/>
                <a:gd name="T30" fmla="*/ 22 w 36"/>
                <a:gd name="T31" fmla="*/ 34 h 34"/>
                <a:gd name="T32" fmla="*/ 18 w 36"/>
                <a:gd name="T33" fmla="*/ 34 h 34"/>
                <a:gd name="T34" fmla="*/ 15 w 36"/>
                <a:gd name="T35" fmla="*/ 34 h 34"/>
                <a:gd name="T36" fmla="*/ 11 w 36"/>
                <a:gd name="T37" fmla="*/ 32 h 34"/>
                <a:gd name="T38" fmla="*/ 7 w 36"/>
                <a:gd name="T39" fmla="*/ 30 h 34"/>
                <a:gd name="T40" fmla="*/ 6 w 36"/>
                <a:gd name="T41" fmla="*/ 29 h 34"/>
                <a:gd name="T42" fmla="*/ 4 w 36"/>
                <a:gd name="T43" fmla="*/ 27 h 34"/>
                <a:gd name="T44" fmla="*/ 2 w 36"/>
                <a:gd name="T45" fmla="*/ 23 h 34"/>
                <a:gd name="T46" fmla="*/ 0 w 36"/>
                <a:gd name="T47" fmla="*/ 20 h 34"/>
                <a:gd name="T48" fmla="*/ 0 w 36"/>
                <a:gd name="T49" fmla="*/ 16 h 34"/>
                <a:gd name="T50" fmla="*/ 0 w 36"/>
                <a:gd name="T51" fmla="*/ 12 h 34"/>
                <a:gd name="T52" fmla="*/ 2 w 36"/>
                <a:gd name="T53" fmla="*/ 9 h 34"/>
                <a:gd name="T54" fmla="*/ 4 w 36"/>
                <a:gd name="T55" fmla="*/ 7 h 34"/>
                <a:gd name="T56" fmla="*/ 6 w 36"/>
                <a:gd name="T57" fmla="*/ 5 h 34"/>
                <a:gd name="T58" fmla="*/ 9 w 36"/>
                <a:gd name="T59" fmla="*/ 2 h 34"/>
                <a:gd name="T60" fmla="*/ 11 w 36"/>
                <a:gd name="T61" fmla="*/ 2 h 34"/>
                <a:gd name="T62" fmla="*/ 15 w 36"/>
                <a:gd name="T63" fmla="*/ 0 h 34"/>
                <a:gd name="T64" fmla="*/ 18 w 36"/>
                <a:gd name="T65" fmla="*/ 0 h 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34"/>
                <a:gd name="T101" fmla="*/ 36 w 36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34">
                  <a:moveTo>
                    <a:pt x="18" y="0"/>
                  </a:moveTo>
                  <a:lnTo>
                    <a:pt x="22" y="0"/>
                  </a:lnTo>
                  <a:lnTo>
                    <a:pt x="25" y="2"/>
                  </a:lnTo>
                  <a:lnTo>
                    <a:pt x="27" y="3"/>
                  </a:lnTo>
                  <a:lnTo>
                    <a:pt x="31" y="7"/>
                  </a:lnTo>
                  <a:lnTo>
                    <a:pt x="33" y="9"/>
                  </a:lnTo>
                  <a:lnTo>
                    <a:pt x="34" y="12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4" y="25"/>
                  </a:lnTo>
                  <a:lnTo>
                    <a:pt x="33" y="29"/>
                  </a:lnTo>
                  <a:lnTo>
                    <a:pt x="31" y="30"/>
                  </a:lnTo>
                  <a:lnTo>
                    <a:pt x="27" y="32"/>
                  </a:lnTo>
                  <a:lnTo>
                    <a:pt x="25" y="34"/>
                  </a:lnTo>
                  <a:lnTo>
                    <a:pt x="22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11" y="32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9"/>
                  </a:lnTo>
                  <a:lnTo>
                    <a:pt x="4" y="7"/>
                  </a:lnTo>
                  <a:lnTo>
                    <a:pt x="6" y="5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49" name="Freeform 303"/>
            <p:cNvSpPr>
              <a:spLocks/>
            </p:cNvSpPr>
            <p:nvPr/>
          </p:nvSpPr>
          <p:spPr bwMode="auto">
            <a:xfrm>
              <a:off x="3016" y="1746"/>
              <a:ext cx="36" cy="34"/>
            </a:xfrm>
            <a:custGeom>
              <a:avLst/>
              <a:gdLst>
                <a:gd name="T0" fmla="*/ 18 w 36"/>
                <a:gd name="T1" fmla="*/ 0 h 34"/>
                <a:gd name="T2" fmla="*/ 22 w 36"/>
                <a:gd name="T3" fmla="*/ 0 h 34"/>
                <a:gd name="T4" fmla="*/ 25 w 36"/>
                <a:gd name="T5" fmla="*/ 2 h 34"/>
                <a:gd name="T6" fmla="*/ 27 w 36"/>
                <a:gd name="T7" fmla="*/ 3 h 34"/>
                <a:gd name="T8" fmla="*/ 31 w 36"/>
                <a:gd name="T9" fmla="*/ 7 h 34"/>
                <a:gd name="T10" fmla="*/ 33 w 36"/>
                <a:gd name="T11" fmla="*/ 9 h 34"/>
                <a:gd name="T12" fmla="*/ 34 w 36"/>
                <a:gd name="T13" fmla="*/ 12 h 34"/>
                <a:gd name="T14" fmla="*/ 36 w 36"/>
                <a:gd name="T15" fmla="*/ 16 h 34"/>
                <a:gd name="T16" fmla="*/ 36 w 36"/>
                <a:gd name="T17" fmla="*/ 20 h 34"/>
                <a:gd name="T18" fmla="*/ 36 w 36"/>
                <a:gd name="T19" fmla="*/ 23 h 34"/>
                <a:gd name="T20" fmla="*/ 34 w 36"/>
                <a:gd name="T21" fmla="*/ 25 h 34"/>
                <a:gd name="T22" fmla="*/ 33 w 36"/>
                <a:gd name="T23" fmla="*/ 29 h 34"/>
                <a:gd name="T24" fmla="*/ 31 w 36"/>
                <a:gd name="T25" fmla="*/ 30 h 34"/>
                <a:gd name="T26" fmla="*/ 27 w 36"/>
                <a:gd name="T27" fmla="*/ 32 h 34"/>
                <a:gd name="T28" fmla="*/ 25 w 36"/>
                <a:gd name="T29" fmla="*/ 34 h 34"/>
                <a:gd name="T30" fmla="*/ 22 w 36"/>
                <a:gd name="T31" fmla="*/ 34 h 34"/>
                <a:gd name="T32" fmla="*/ 18 w 36"/>
                <a:gd name="T33" fmla="*/ 34 h 34"/>
                <a:gd name="T34" fmla="*/ 15 w 36"/>
                <a:gd name="T35" fmla="*/ 34 h 34"/>
                <a:gd name="T36" fmla="*/ 11 w 36"/>
                <a:gd name="T37" fmla="*/ 32 h 34"/>
                <a:gd name="T38" fmla="*/ 7 w 36"/>
                <a:gd name="T39" fmla="*/ 30 h 34"/>
                <a:gd name="T40" fmla="*/ 6 w 36"/>
                <a:gd name="T41" fmla="*/ 29 h 34"/>
                <a:gd name="T42" fmla="*/ 4 w 36"/>
                <a:gd name="T43" fmla="*/ 27 h 34"/>
                <a:gd name="T44" fmla="*/ 2 w 36"/>
                <a:gd name="T45" fmla="*/ 23 h 34"/>
                <a:gd name="T46" fmla="*/ 0 w 36"/>
                <a:gd name="T47" fmla="*/ 20 h 34"/>
                <a:gd name="T48" fmla="*/ 0 w 36"/>
                <a:gd name="T49" fmla="*/ 16 h 34"/>
                <a:gd name="T50" fmla="*/ 0 w 36"/>
                <a:gd name="T51" fmla="*/ 12 h 34"/>
                <a:gd name="T52" fmla="*/ 2 w 36"/>
                <a:gd name="T53" fmla="*/ 9 h 34"/>
                <a:gd name="T54" fmla="*/ 4 w 36"/>
                <a:gd name="T55" fmla="*/ 7 h 34"/>
                <a:gd name="T56" fmla="*/ 6 w 36"/>
                <a:gd name="T57" fmla="*/ 5 h 34"/>
                <a:gd name="T58" fmla="*/ 9 w 36"/>
                <a:gd name="T59" fmla="*/ 2 h 34"/>
                <a:gd name="T60" fmla="*/ 11 w 36"/>
                <a:gd name="T61" fmla="*/ 2 h 34"/>
                <a:gd name="T62" fmla="*/ 15 w 36"/>
                <a:gd name="T63" fmla="*/ 0 h 34"/>
                <a:gd name="T64" fmla="*/ 18 w 36"/>
                <a:gd name="T65" fmla="*/ 0 h 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34"/>
                <a:gd name="T101" fmla="*/ 36 w 36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34">
                  <a:moveTo>
                    <a:pt x="18" y="0"/>
                  </a:moveTo>
                  <a:lnTo>
                    <a:pt x="22" y="0"/>
                  </a:lnTo>
                  <a:lnTo>
                    <a:pt x="25" y="2"/>
                  </a:lnTo>
                  <a:lnTo>
                    <a:pt x="27" y="3"/>
                  </a:lnTo>
                  <a:lnTo>
                    <a:pt x="31" y="7"/>
                  </a:lnTo>
                  <a:lnTo>
                    <a:pt x="33" y="9"/>
                  </a:lnTo>
                  <a:lnTo>
                    <a:pt x="34" y="12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4" y="25"/>
                  </a:lnTo>
                  <a:lnTo>
                    <a:pt x="33" y="29"/>
                  </a:lnTo>
                  <a:lnTo>
                    <a:pt x="31" y="30"/>
                  </a:lnTo>
                  <a:lnTo>
                    <a:pt x="27" y="32"/>
                  </a:lnTo>
                  <a:lnTo>
                    <a:pt x="25" y="34"/>
                  </a:lnTo>
                  <a:lnTo>
                    <a:pt x="22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11" y="32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9"/>
                  </a:lnTo>
                  <a:lnTo>
                    <a:pt x="4" y="7"/>
                  </a:lnTo>
                  <a:lnTo>
                    <a:pt x="6" y="5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50" name="Freeform 304"/>
            <p:cNvSpPr>
              <a:spLocks/>
            </p:cNvSpPr>
            <p:nvPr/>
          </p:nvSpPr>
          <p:spPr bwMode="auto">
            <a:xfrm>
              <a:off x="3023" y="1755"/>
              <a:ext cx="20" cy="16"/>
            </a:xfrm>
            <a:custGeom>
              <a:avLst/>
              <a:gdLst>
                <a:gd name="T0" fmla="*/ 6 w 20"/>
                <a:gd name="T1" fmla="*/ 0 h 16"/>
                <a:gd name="T2" fmla="*/ 8 w 20"/>
                <a:gd name="T3" fmla="*/ 0 h 16"/>
                <a:gd name="T4" fmla="*/ 11 w 20"/>
                <a:gd name="T5" fmla="*/ 0 h 16"/>
                <a:gd name="T6" fmla="*/ 13 w 20"/>
                <a:gd name="T7" fmla="*/ 2 h 16"/>
                <a:gd name="T8" fmla="*/ 15 w 20"/>
                <a:gd name="T9" fmla="*/ 2 h 16"/>
                <a:gd name="T10" fmla="*/ 17 w 20"/>
                <a:gd name="T11" fmla="*/ 3 h 16"/>
                <a:gd name="T12" fmla="*/ 18 w 20"/>
                <a:gd name="T13" fmla="*/ 5 h 16"/>
                <a:gd name="T14" fmla="*/ 18 w 20"/>
                <a:gd name="T15" fmla="*/ 7 h 16"/>
                <a:gd name="T16" fmla="*/ 20 w 20"/>
                <a:gd name="T17" fmla="*/ 9 h 16"/>
                <a:gd name="T18" fmla="*/ 18 w 20"/>
                <a:gd name="T19" fmla="*/ 11 h 16"/>
                <a:gd name="T20" fmla="*/ 18 w 20"/>
                <a:gd name="T21" fmla="*/ 12 h 16"/>
                <a:gd name="T22" fmla="*/ 17 w 20"/>
                <a:gd name="T23" fmla="*/ 14 h 16"/>
                <a:gd name="T24" fmla="*/ 15 w 20"/>
                <a:gd name="T25" fmla="*/ 16 h 16"/>
                <a:gd name="T26" fmla="*/ 13 w 20"/>
                <a:gd name="T27" fmla="*/ 16 h 16"/>
                <a:gd name="T28" fmla="*/ 11 w 20"/>
                <a:gd name="T29" fmla="*/ 16 h 16"/>
                <a:gd name="T30" fmla="*/ 8 w 20"/>
                <a:gd name="T31" fmla="*/ 16 h 16"/>
                <a:gd name="T32" fmla="*/ 6 w 20"/>
                <a:gd name="T33" fmla="*/ 16 h 16"/>
                <a:gd name="T34" fmla="*/ 4 w 20"/>
                <a:gd name="T35" fmla="*/ 14 h 16"/>
                <a:gd name="T36" fmla="*/ 4 w 20"/>
                <a:gd name="T37" fmla="*/ 12 h 16"/>
                <a:gd name="T38" fmla="*/ 2 w 20"/>
                <a:gd name="T39" fmla="*/ 11 h 16"/>
                <a:gd name="T40" fmla="*/ 0 w 20"/>
                <a:gd name="T41" fmla="*/ 7 h 16"/>
                <a:gd name="T42" fmla="*/ 2 w 20"/>
                <a:gd name="T43" fmla="*/ 5 h 16"/>
                <a:gd name="T44" fmla="*/ 4 w 20"/>
                <a:gd name="T45" fmla="*/ 3 h 16"/>
                <a:gd name="T46" fmla="*/ 6 w 20"/>
                <a:gd name="T47" fmla="*/ 0 h 1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"/>
                <a:gd name="T73" fmla="*/ 0 h 16"/>
                <a:gd name="T74" fmla="*/ 20 w 20"/>
                <a:gd name="T75" fmla="*/ 16 h 1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" h="16">
                  <a:moveTo>
                    <a:pt x="6" y="0"/>
                  </a:moveTo>
                  <a:lnTo>
                    <a:pt x="8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3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20" y="9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7" y="14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51" name="Freeform 305"/>
            <p:cNvSpPr>
              <a:spLocks/>
            </p:cNvSpPr>
            <p:nvPr/>
          </p:nvSpPr>
          <p:spPr bwMode="auto">
            <a:xfrm>
              <a:off x="3023" y="1755"/>
              <a:ext cx="20" cy="16"/>
            </a:xfrm>
            <a:custGeom>
              <a:avLst/>
              <a:gdLst>
                <a:gd name="T0" fmla="*/ 6 w 20"/>
                <a:gd name="T1" fmla="*/ 0 h 16"/>
                <a:gd name="T2" fmla="*/ 8 w 20"/>
                <a:gd name="T3" fmla="*/ 0 h 16"/>
                <a:gd name="T4" fmla="*/ 11 w 20"/>
                <a:gd name="T5" fmla="*/ 0 h 16"/>
                <a:gd name="T6" fmla="*/ 13 w 20"/>
                <a:gd name="T7" fmla="*/ 2 h 16"/>
                <a:gd name="T8" fmla="*/ 15 w 20"/>
                <a:gd name="T9" fmla="*/ 2 h 16"/>
                <a:gd name="T10" fmla="*/ 17 w 20"/>
                <a:gd name="T11" fmla="*/ 3 h 16"/>
                <a:gd name="T12" fmla="*/ 18 w 20"/>
                <a:gd name="T13" fmla="*/ 5 h 16"/>
                <a:gd name="T14" fmla="*/ 18 w 20"/>
                <a:gd name="T15" fmla="*/ 7 h 16"/>
                <a:gd name="T16" fmla="*/ 20 w 20"/>
                <a:gd name="T17" fmla="*/ 9 h 16"/>
                <a:gd name="T18" fmla="*/ 18 w 20"/>
                <a:gd name="T19" fmla="*/ 11 h 16"/>
                <a:gd name="T20" fmla="*/ 18 w 20"/>
                <a:gd name="T21" fmla="*/ 12 h 16"/>
                <a:gd name="T22" fmla="*/ 17 w 20"/>
                <a:gd name="T23" fmla="*/ 14 h 16"/>
                <a:gd name="T24" fmla="*/ 15 w 20"/>
                <a:gd name="T25" fmla="*/ 16 h 16"/>
                <a:gd name="T26" fmla="*/ 13 w 20"/>
                <a:gd name="T27" fmla="*/ 16 h 16"/>
                <a:gd name="T28" fmla="*/ 11 w 20"/>
                <a:gd name="T29" fmla="*/ 16 h 16"/>
                <a:gd name="T30" fmla="*/ 8 w 20"/>
                <a:gd name="T31" fmla="*/ 16 h 16"/>
                <a:gd name="T32" fmla="*/ 6 w 20"/>
                <a:gd name="T33" fmla="*/ 16 h 16"/>
                <a:gd name="T34" fmla="*/ 4 w 20"/>
                <a:gd name="T35" fmla="*/ 14 h 16"/>
                <a:gd name="T36" fmla="*/ 4 w 20"/>
                <a:gd name="T37" fmla="*/ 12 h 16"/>
                <a:gd name="T38" fmla="*/ 2 w 20"/>
                <a:gd name="T39" fmla="*/ 11 h 16"/>
                <a:gd name="T40" fmla="*/ 0 w 20"/>
                <a:gd name="T41" fmla="*/ 7 h 16"/>
                <a:gd name="T42" fmla="*/ 2 w 20"/>
                <a:gd name="T43" fmla="*/ 5 h 16"/>
                <a:gd name="T44" fmla="*/ 4 w 20"/>
                <a:gd name="T45" fmla="*/ 3 h 16"/>
                <a:gd name="T46" fmla="*/ 6 w 20"/>
                <a:gd name="T47" fmla="*/ 0 h 1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"/>
                <a:gd name="T73" fmla="*/ 0 h 16"/>
                <a:gd name="T74" fmla="*/ 20 w 20"/>
                <a:gd name="T75" fmla="*/ 16 h 1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" h="16">
                  <a:moveTo>
                    <a:pt x="6" y="0"/>
                  </a:moveTo>
                  <a:lnTo>
                    <a:pt x="8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3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20" y="9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7" y="14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52" name="Freeform 306"/>
            <p:cNvSpPr>
              <a:spLocks/>
            </p:cNvSpPr>
            <p:nvPr/>
          </p:nvSpPr>
          <p:spPr bwMode="auto">
            <a:xfrm>
              <a:off x="3139" y="2488"/>
              <a:ext cx="36" cy="34"/>
            </a:xfrm>
            <a:custGeom>
              <a:avLst/>
              <a:gdLst>
                <a:gd name="T0" fmla="*/ 16 w 36"/>
                <a:gd name="T1" fmla="*/ 0 h 34"/>
                <a:gd name="T2" fmla="*/ 20 w 36"/>
                <a:gd name="T3" fmla="*/ 0 h 34"/>
                <a:gd name="T4" fmla="*/ 23 w 36"/>
                <a:gd name="T5" fmla="*/ 0 h 34"/>
                <a:gd name="T6" fmla="*/ 27 w 36"/>
                <a:gd name="T7" fmla="*/ 3 h 34"/>
                <a:gd name="T8" fmla="*/ 29 w 36"/>
                <a:gd name="T9" fmla="*/ 5 h 34"/>
                <a:gd name="T10" fmla="*/ 32 w 36"/>
                <a:gd name="T11" fmla="*/ 7 h 34"/>
                <a:gd name="T12" fmla="*/ 34 w 36"/>
                <a:gd name="T13" fmla="*/ 10 h 34"/>
                <a:gd name="T14" fmla="*/ 34 w 36"/>
                <a:gd name="T15" fmla="*/ 14 h 34"/>
                <a:gd name="T16" fmla="*/ 36 w 36"/>
                <a:gd name="T17" fmla="*/ 18 h 34"/>
                <a:gd name="T18" fmla="*/ 34 w 36"/>
                <a:gd name="T19" fmla="*/ 21 h 34"/>
                <a:gd name="T20" fmla="*/ 34 w 36"/>
                <a:gd name="T21" fmla="*/ 25 h 34"/>
                <a:gd name="T22" fmla="*/ 32 w 36"/>
                <a:gd name="T23" fmla="*/ 27 h 34"/>
                <a:gd name="T24" fmla="*/ 29 w 36"/>
                <a:gd name="T25" fmla="*/ 30 h 34"/>
                <a:gd name="T26" fmla="*/ 27 w 36"/>
                <a:gd name="T27" fmla="*/ 32 h 34"/>
                <a:gd name="T28" fmla="*/ 23 w 36"/>
                <a:gd name="T29" fmla="*/ 34 h 34"/>
                <a:gd name="T30" fmla="*/ 20 w 36"/>
                <a:gd name="T31" fmla="*/ 34 h 34"/>
                <a:gd name="T32" fmla="*/ 16 w 36"/>
                <a:gd name="T33" fmla="*/ 34 h 34"/>
                <a:gd name="T34" fmla="*/ 12 w 36"/>
                <a:gd name="T35" fmla="*/ 32 h 34"/>
                <a:gd name="T36" fmla="*/ 11 w 36"/>
                <a:gd name="T37" fmla="*/ 32 h 34"/>
                <a:gd name="T38" fmla="*/ 7 w 36"/>
                <a:gd name="T39" fmla="*/ 30 h 34"/>
                <a:gd name="T40" fmla="*/ 5 w 36"/>
                <a:gd name="T41" fmla="*/ 27 h 34"/>
                <a:gd name="T42" fmla="*/ 2 w 36"/>
                <a:gd name="T43" fmla="*/ 25 h 34"/>
                <a:gd name="T44" fmla="*/ 0 w 36"/>
                <a:gd name="T45" fmla="*/ 21 h 34"/>
                <a:gd name="T46" fmla="*/ 0 w 36"/>
                <a:gd name="T47" fmla="*/ 18 h 34"/>
                <a:gd name="T48" fmla="*/ 0 w 36"/>
                <a:gd name="T49" fmla="*/ 14 h 34"/>
                <a:gd name="T50" fmla="*/ 0 w 36"/>
                <a:gd name="T51" fmla="*/ 10 h 34"/>
                <a:gd name="T52" fmla="*/ 0 w 36"/>
                <a:gd name="T53" fmla="*/ 7 h 34"/>
                <a:gd name="T54" fmla="*/ 2 w 36"/>
                <a:gd name="T55" fmla="*/ 5 h 34"/>
                <a:gd name="T56" fmla="*/ 5 w 36"/>
                <a:gd name="T57" fmla="*/ 3 h 34"/>
                <a:gd name="T58" fmla="*/ 7 w 36"/>
                <a:gd name="T59" fmla="*/ 0 h 34"/>
                <a:gd name="T60" fmla="*/ 11 w 36"/>
                <a:gd name="T61" fmla="*/ 0 h 34"/>
                <a:gd name="T62" fmla="*/ 14 w 36"/>
                <a:gd name="T63" fmla="*/ 0 h 34"/>
                <a:gd name="T64" fmla="*/ 16 w 36"/>
                <a:gd name="T65" fmla="*/ 0 h 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34"/>
                <a:gd name="T101" fmla="*/ 36 w 36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34">
                  <a:moveTo>
                    <a:pt x="16" y="0"/>
                  </a:moveTo>
                  <a:lnTo>
                    <a:pt x="20" y="0"/>
                  </a:lnTo>
                  <a:lnTo>
                    <a:pt x="23" y="0"/>
                  </a:lnTo>
                  <a:lnTo>
                    <a:pt x="27" y="3"/>
                  </a:lnTo>
                  <a:lnTo>
                    <a:pt x="29" y="5"/>
                  </a:lnTo>
                  <a:lnTo>
                    <a:pt x="32" y="7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6" y="18"/>
                  </a:lnTo>
                  <a:lnTo>
                    <a:pt x="34" y="21"/>
                  </a:lnTo>
                  <a:lnTo>
                    <a:pt x="34" y="25"/>
                  </a:lnTo>
                  <a:lnTo>
                    <a:pt x="32" y="27"/>
                  </a:lnTo>
                  <a:lnTo>
                    <a:pt x="29" y="30"/>
                  </a:lnTo>
                  <a:lnTo>
                    <a:pt x="27" y="32"/>
                  </a:lnTo>
                  <a:lnTo>
                    <a:pt x="23" y="34"/>
                  </a:lnTo>
                  <a:lnTo>
                    <a:pt x="20" y="34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7" y="30"/>
                  </a:lnTo>
                  <a:lnTo>
                    <a:pt x="5" y="27"/>
                  </a:lnTo>
                  <a:lnTo>
                    <a:pt x="2" y="25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53" name="Freeform 307"/>
            <p:cNvSpPr>
              <a:spLocks/>
            </p:cNvSpPr>
            <p:nvPr/>
          </p:nvSpPr>
          <p:spPr bwMode="auto">
            <a:xfrm>
              <a:off x="3139" y="2488"/>
              <a:ext cx="36" cy="34"/>
            </a:xfrm>
            <a:custGeom>
              <a:avLst/>
              <a:gdLst>
                <a:gd name="T0" fmla="*/ 16 w 36"/>
                <a:gd name="T1" fmla="*/ 0 h 34"/>
                <a:gd name="T2" fmla="*/ 20 w 36"/>
                <a:gd name="T3" fmla="*/ 0 h 34"/>
                <a:gd name="T4" fmla="*/ 23 w 36"/>
                <a:gd name="T5" fmla="*/ 0 h 34"/>
                <a:gd name="T6" fmla="*/ 27 w 36"/>
                <a:gd name="T7" fmla="*/ 3 h 34"/>
                <a:gd name="T8" fmla="*/ 29 w 36"/>
                <a:gd name="T9" fmla="*/ 5 h 34"/>
                <a:gd name="T10" fmla="*/ 32 w 36"/>
                <a:gd name="T11" fmla="*/ 7 h 34"/>
                <a:gd name="T12" fmla="*/ 34 w 36"/>
                <a:gd name="T13" fmla="*/ 10 h 34"/>
                <a:gd name="T14" fmla="*/ 34 w 36"/>
                <a:gd name="T15" fmla="*/ 14 h 34"/>
                <a:gd name="T16" fmla="*/ 36 w 36"/>
                <a:gd name="T17" fmla="*/ 18 h 34"/>
                <a:gd name="T18" fmla="*/ 34 w 36"/>
                <a:gd name="T19" fmla="*/ 21 h 34"/>
                <a:gd name="T20" fmla="*/ 34 w 36"/>
                <a:gd name="T21" fmla="*/ 25 h 34"/>
                <a:gd name="T22" fmla="*/ 32 w 36"/>
                <a:gd name="T23" fmla="*/ 27 h 34"/>
                <a:gd name="T24" fmla="*/ 29 w 36"/>
                <a:gd name="T25" fmla="*/ 30 h 34"/>
                <a:gd name="T26" fmla="*/ 27 w 36"/>
                <a:gd name="T27" fmla="*/ 32 h 34"/>
                <a:gd name="T28" fmla="*/ 23 w 36"/>
                <a:gd name="T29" fmla="*/ 34 h 34"/>
                <a:gd name="T30" fmla="*/ 20 w 36"/>
                <a:gd name="T31" fmla="*/ 34 h 34"/>
                <a:gd name="T32" fmla="*/ 16 w 36"/>
                <a:gd name="T33" fmla="*/ 34 h 34"/>
                <a:gd name="T34" fmla="*/ 12 w 36"/>
                <a:gd name="T35" fmla="*/ 32 h 34"/>
                <a:gd name="T36" fmla="*/ 11 w 36"/>
                <a:gd name="T37" fmla="*/ 32 h 34"/>
                <a:gd name="T38" fmla="*/ 7 w 36"/>
                <a:gd name="T39" fmla="*/ 30 h 34"/>
                <a:gd name="T40" fmla="*/ 5 w 36"/>
                <a:gd name="T41" fmla="*/ 27 h 34"/>
                <a:gd name="T42" fmla="*/ 2 w 36"/>
                <a:gd name="T43" fmla="*/ 25 h 34"/>
                <a:gd name="T44" fmla="*/ 0 w 36"/>
                <a:gd name="T45" fmla="*/ 21 h 34"/>
                <a:gd name="T46" fmla="*/ 0 w 36"/>
                <a:gd name="T47" fmla="*/ 18 h 34"/>
                <a:gd name="T48" fmla="*/ 0 w 36"/>
                <a:gd name="T49" fmla="*/ 14 h 34"/>
                <a:gd name="T50" fmla="*/ 0 w 36"/>
                <a:gd name="T51" fmla="*/ 10 h 34"/>
                <a:gd name="T52" fmla="*/ 0 w 36"/>
                <a:gd name="T53" fmla="*/ 7 h 34"/>
                <a:gd name="T54" fmla="*/ 2 w 36"/>
                <a:gd name="T55" fmla="*/ 5 h 34"/>
                <a:gd name="T56" fmla="*/ 5 w 36"/>
                <a:gd name="T57" fmla="*/ 3 h 34"/>
                <a:gd name="T58" fmla="*/ 7 w 36"/>
                <a:gd name="T59" fmla="*/ 0 h 34"/>
                <a:gd name="T60" fmla="*/ 11 w 36"/>
                <a:gd name="T61" fmla="*/ 0 h 34"/>
                <a:gd name="T62" fmla="*/ 14 w 36"/>
                <a:gd name="T63" fmla="*/ 0 h 34"/>
                <a:gd name="T64" fmla="*/ 16 w 36"/>
                <a:gd name="T65" fmla="*/ 0 h 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34"/>
                <a:gd name="T101" fmla="*/ 36 w 36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34">
                  <a:moveTo>
                    <a:pt x="16" y="0"/>
                  </a:moveTo>
                  <a:lnTo>
                    <a:pt x="20" y="0"/>
                  </a:lnTo>
                  <a:lnTo>
                    <a:pt x="23" y="0"/>
                  </a:lnTo>
                  <a:lnTo>
                    <a:pt x="27" y="3"/>
                  </a:lnTo>
                  <a:lnTo>
                    <a:pt x="29" y="5"/>
                  </a:lnTo>
                  <a:lnTo>
                    <a:pt x="32" y="7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6" y="18"/>
                  </a:lnTo>
                  <a:lnTo>
                    <a:pt x="34" y="21"/>
                  </a:lnTo>
                  <a:lnTo>
                    <a:pt x="34" y="25"/>
                  </a:lnTo>
                  <a:lnTo>
                    <a:pt x="32" y="27"/>
                  </a:lnTo>
                  <a:lnTo>
                    <a:pt x="29" y="30"/>
                  </a:lnTo>
                  <a:lnTo>
                    <a:pt x="27" y="32"/>
                  </a:lnTo>
                  <a:lnTo>
                    <a:pt x="23" y="34"/>
                  </a:lnTo>
                  <a:lnTo>
                    <a:pt x="20" y="34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7" y="30"/>
                  </a:lnTo>
                  <a:lnTo>
                    <a:pt x="5" y="27"/>
                  </a:lnTo>
                  <a:lnTo>
                    <a:pt x="2" y="25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54" name="Freeform 308"/>
            <p:cNvSpPr>
              <a:spLocks/>
            </p:cNvSpPr>
            <p:nvPr/>
          </p:nvSpPr>
          <p:spPr bwMode="auto">
            <a:xfrm>
              <a:off x="3146" y="2495"/>
              <a:ext cx="20" cy="18"/>
            </a:xfrm>
            <a:custGeom>
              <a:avLst/>
              <a:gdLst>
                <a:gd name="T0" fmla="*/ 5 w 20"/>
                <a:gd name="T1" fmla="*/ 2 h 18"/>
                <a:gd name="T2" fmla="*/ 7 w 20"/>
                <a:gd name="T3" fmla="*/ 0 h 18"/>
                <a:gd name="T4" fmla="*/ 11 w 20"/>
                <a:gd name="T5" fmla="*/ 2 h 18"/>
                <a:gd name="T6" fmla="*/ 13 w 20"/>
                <a:gd name="T7" fmla="*/ 2 h 18"/>
                <a:gd name="T8" fmla="*/ 15 w 20"/>
                <a:gd name="T9" fmla="*/ 2 h 18"/>
                <a:gd name="T10" fmla="*/ 16 w 20"/>
                <a:gd name="T11" fmla="*/ 3 h 18"/>
                <a:gd name="T12" fmla="*/ 18 w 20"/>
                <a:gd name="T13" fmla="*/ 7 h 18"/>
                <a:gd name="T14" fmla="*/ 20 w 20"/>
                <a:gd name="T15" fmla="*/ 9 h 18"/>
                <a:gd name="T16" fmla="*/ 20 w 20"/>
                <a:gd name="T17" fmla="*/ 11 h 18"/>
                <a:gd name="T18" fmla="*/ 20 w 20"/>
                <a:gd name="T19" fmla="*/ 12 h 18"/>
                <a:gd name="T20" fmla="*/ 18 w 20"/>
                <a:gd name="T21" fmla="*/ 14 h 18"/>
                <a:gd name="T22" fmla="*/ 16 w 20"/>
                <a:gd name="T23" fmla="*/ 16 h 18"/>
                <a:gd name="T24" fmla="*/ 15 w 20"/>
                <a:gd name="T25" fmla="*/ 18 h 18"/>
                <a:gd name="T26" fmla="*/ 13 w 20"/>
                <a:gd name="T27" fmla="*/ 18 h 18"/>
                <a:gd name="T28" fmla="*/ 11 w 20"/>
                <a:gd name="T29" fmla="*/ 18 h 18"/>
                <a:gd name="T30" fmla="*/ 7 w 20"/>
                <a:gd name="T31" fmla="*/ 18 h 18"/>
                <a:gd name="T32" fmla="*/ 5 w 20"/>
                <a:gd name="T33" fmla="*/ 18 h 18"/>
                <a:gd name="T34" fmla="*/ 4 w 20"/>
                <a:gd name="T35" fmla="*/ 16 h 18"/>
                <a:gd name="T36" fmla="*/ 4 w 20"/>
                <a:gd name="T37" fmla="*/ 12 h 18"/>
                <a:gd name="T38" fmla="*/ 2 w 20"/>
                <a:gd name="T39" fmla="*/ 11 h 18"/>
                <a:gd name="T40" fmla="*/ 0 w 20"/>
                <a:gd name="T41" fmla="*/ 7 h 18"/>
                <a:gd name="T42" fmla="*/ 2 w 20"/>
                <a:gd name="T43" fmla="*/ 7 h 18"/>
                <a:gd name="T44" fmla="*/ 4 w 20"/>
                <a:gd name="T45" fmla="*/ 3 h 18"/>
                <a:gd name="T46" fmla="*/ 5 w 20"/>
                <a:gd name="T47" fmla="*/ 2 h 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"/>
                <a:gd name="T73" fmla="*/ 0 h 18"/>
                <a:gd name="T74" fmla="*/ 20 w 20"/>
                <a:gd name="T75" fmla="*/ 18 h 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" h="18">
                  <a:moveTo>
                    <a:pt x="5" y="2"/>
                  </a:moveTo>
                  <a:lnTo>
                    <a:pt x="7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20" y="12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3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55" name="Freeform 309"/>
            <p:cNvSpPr>
              <a:spLocks/>
            </p:cNvSpPr>
            <p:nvPr/>
          </p:nvSpPr>
          <p:spPr bwMode="auto">
            <a:xfrm>
              <a:off x="3146" y="2495"/>
              <a:ext cx="20" cy="18"/>
            </a:xfrm>
            <a:custGeom>
              <a:avLst/>
              <a:gdLst>
                <a:gd name="T0" fmla="*/ 5 w 20"/>
                <a:gd name="T1" fmla="*/ 2 h 18"/>
                <a:gd name="T2" fmla="*/ 7 w 20"/>
                <a:gd name="T3" fmla="*/ 0 h 18"/>
                <a:gd name="T4" fmla="*/ 11 w 20"/>
                <a:gd name="T5" fmla="*/ 2 h 18"/>
                <a:gd name="T6" fmla="*/ 13 w 20"/>
                <a:gd name="T7" fmla="*/ 2 h 18"/>
                <a:gd name="T8" fmla="*/ 15 w 20"/>
                <a:gd name="T9" fmla="*/ 2 h 18"/>
                <a:gd name="T10" fmla="*/ 16 w 20"/>
                <a:gd name="T11" fmla="*/ 3 h 18"/>
                <a:gd name="T12" fmla="*/ 18 w 20"/>
                <a:gd name="T13" fmla="*/ 7 h 18"/>
                <a:gd name="T14" fmla="*/ 20 w 20"/>
                <a:gd name="T15" fmla="*/ 9 h 18"/>
                <a:gd name="T16" fmla="*/ 20 w 20"/>
                <a:gd name="T17" fmla="*/ 11 h 18"/>
                <a:gd name="T18" fmla="*/ 20 w 20"/>
                <a:gd name="T19" fmla="*/ 12 h 18"/>
                <a:gd name="T20" fmla="*/ 18 w 20"/>
                <a:gd name="T21" fmla="*/ 14 h 18"/>
                <a:gd name="T22" fmla="*/ 16 w 20"/>
                <a:gd name="T23" fmla="*/ 16 h 18"/>
                <a:gd name="T24" fmla="*/ 15 w 20"/>
                <a:gd name="T25" fmla="*/ 18 h 18"/>
                <a:gd name="T26" fmla="*/ 13 w 20"/>
                <a:gd name="T27" fmla="*/ 18 h 18"/>
                <a:gd name="T28" fmla="*/ 11 w 20"/>
                <a:gd name="T29" fmla="*/ 18 h 18"/>
                <a:gd name="T30" fmla="*/ 7 w 20"/>
                <a:gd name="T31" fmla="*/ 18 h 18"/>
                <a:gd name="T32" fmla="*/ 5 w 20"/>
                <a:gd name="T33" fmla="*/ 18 h 18"/>
                <a:gd name="T34" fmla="*/ 4 w 20"/>
                <a:gd name="T35" fmla="*/ 16 h 18"/>
                <a:gd name="T36" fmla="*/ 4 w 20"/>
                <a:gd name="T37" fmla="*/ 12 h 18"/>
                <a:gd name="T38" fmla="*/ 2 w 20"/>
                <a:gd name="T39" fmla="*/ 11 h 18"/>
                <a:gd name="T40" fmla="*/ 0 w 20"/>
                <a:gd name="T41" fmla="*/ 7 h 18"/>
                <a:gd name="T42" fmla="*/ 2 w 20"/>
                <a:gd name="T43" fmla="*/ 7 h 18"/>
                <a:gd name="T44" fmla="*/ 4 w 20"/>
                <a:gd name="T45" fmla="*/ 3 h 18"/>
                <a:gd name="T46" fmla="*/ 5 w 20"/>
                <a:gd name="T47" fmla="*/ 2 h 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"/>
                <a:gd name="T73" fmla="*/ 0 h 18"/>
                <a:gd name="T74" fmla="*/ 20 w 20"/>
                <a:gd name="T75" fmla="*/ 18 h 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" h="18">
                  <a:moveTo>
                    <a:pt x="5" y="2"/>
                  </a:moveTo>
                  <a:lnTo>
                    <a:pt x="7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20" y="12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3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56" name="Freeform 310"/>
            <p:cNvSpPr>
              <a:spLocks/>
            </p:cNvSpPr>
            <p:nvPr/>
          </p:nvSpPr>
          <p:spPr bwMode="auto">
            <a:xfrm>
              <a:off x="3548" y="2531"/>
              <a:ext cx="38" cy="36"/>
            </a:xfrm>
            <a:custGeom>
              <a:avLst/>
              <a:gdLst>
                <a:gd name="T0" fmla="*/ 20 w 38"/>
                <a:gd name="T1" fmla="*/ 0 h 36"/>
                <a:gd name="T2" fmla="*/ 24 w 38"/>
                <a:gd name="T3" fmla="*/ 0 h 36"/>
                <a:gd name="T4" fmla="*/ 28 w 38"/>
                <a:gd name="T5" fmla="*/ 2 h 36"/>
                <a:gd name="T6" fmla="*/ 29 w 38"/>
                <a:gd name="T7" fmla="*/ 4 h 36"/>
                <a:gd name="T8" fmla="*/ 33 w 38"/>
                <a:gd name="T9" fmla="*/ 7 h 36"/>
                <a:gd name="T10" fmla="*/ 35 w 38"/>
                <a:gd name="T11" fmla="*/ 11 h 36"/>
                <a:gd name="T12" fmla="*/ 37 w 38"/>
                <a:gd name="T13" fmla="*/ 13 h 36"/>
                <a:gd name="T14" fmla="*/ 38 w 38"/>
                <a:gd name="T15" fmla="*/ 18 h 36"/>
                <a:gd name="T16" fmla="*/ 38 w 38"/>
                <a:gd name="T17" fmla="*/ 22 h 36"/>
                <a:gd name="T18" fmla="*/ 38 w 38"/>
                <a:gd name="T19" fmla="*/ 25 h 36"/>
                <a:gd name="T20" fmla="*/ 37 w 38"/>
                <a:gd name="T21" fmla="*/ 27 h 36"/>
                <a:gd name="T22" fmla="*/ 35 w 38"/>
                <a:gd name="T23" fmla="*/ 31 h 36"/>
                <a:gd name="T24" fmla="*/ 33 w 38"/>
                <a:gd name="T25" fmla="*/ 32 h 36"/>
                <a:gd name="T26" fmla="*/ 29 w 38"/>
                <a:gd name="T27" fmla="*/ 34 h 36"/>
                <a:gd name="T28" fmla="*/ 28 w 38"/>
                <a:gd name="T29" fmla="*/ 36 h 36"/>
                <a:gd name="T30" fmla="*/ 24 w 38"/>
                <a:gd name="T31" fmla="*/ 36 h 36"/>
                <a:gd name="T32" fmla="*/ 20 w 38"/>
                <a:gd name="T33" fmla="*/ 36 h 36"/>
                <a:gd name="T34" fmla="*/ 17 w 38"/>
                <a:gd name="T35" fmla="*/ 34 h 36"/>
                <a:gd name="T36" fmla="*/ 13 w 38"/>
                <a:gd name="T37" fmla="*/ 34 h 36"/>
                <a:gd name="T38" fmla="*/ 9 w 38"/>
                <a:gd name="T39" fmla="*/ 32 h 36"/>
                <a:gd name="T40" fmla="*/ 6 w 38"/>
                <a:gd name="T41" fmla="*/ 29 h 36"/>
                <a:gd name="T42" fmla="*/ 4 w 38"/>
                <a:gd name="T43" fmla="*/ 27 h 36"/>
                <a:gd name="T44" fmla="*/ 2 w 38"/>
                <a:gd name="T45" fmla="*/ 23 h 36"/>
                <a:gd name="T46" fmla="*/ 0 w 38"/>
                <a:gd name="T47" fmla="*/ 20 h 36"/>
                <a:gd name="T48" fmla="*/ 0 w 38"/>
                <a:gd name="T49" fmla="*/ 16 h 36"/>
                <a:gd name="T50" fmla="*/ 0 w 38"/>
                <a:gd name="T51" fmla="*/ 13 h 36"/>
                <a:gd name="T52" fmla="*/ 2 w 38"/>
                <a:gd name="T53" fmla="*/ 9 h 36"/>
                <a:gd name="T54" fmla="*/ 4 w 38"/>
                <a:gd name="T55" fmla="*/ 5 h 36"/>
                <a:gd name="T56" fmla="*/ 6 w 38"/>
                <a:gd name="T57" fmla="*/ 4 h 36"/>
                <a:gd name="T58" fmla="*/ 9 w 38"/>
                <a:gd name="T59" fmla="*/ 2 h 36"/>
                <a:gd name="T60" fmla="*/ 13 w 38"/>
                <a:gd name="T61" fmla="*/ 0 h 36"/>
                <a:gd name="T62" fmla="*/ 17 w 38"/>
                <a:gd name="T63" fmla="*/ 0 h 36"/>
                <a:gd name="T64" fmla="*/ 20 w 38"/>
                <a:gd name="T65" fmla="*/ 0 h 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"/>
                <a:gd name="T100" fmla="*/ 0 h 36"/>
                <a:gd name="T101" fmla="*/ 38 w 38"/>
                <a:gd name="T102" fmla="*/ 36 h 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" h="36">
                  <a:moveTo>
                    <a:pt x="20" y="0"/>
                  </a:moveTo>
                  <a:lnTo>
                    <a:pt x="24" y="0"/>
                  </a:lnTo>
                  <a:lnTo>
                    <a:pt x="28" y="2"/>
                  </a:lnTo>
                  <a:lnTo>
                    <a:pt x="29" y="4"/>
                  </a:lnTo>
                  <a:lnTo>
                    <a:pt x="33" y="7"/>
                  </a:lnTo>
                  <a:lnTo>
                    <a:pt x="35" y="11"/>
                  </a:lnTo>
                  <a:lnTo>
                    <a:pt x="37" y="13"/>
                  </a:lnTo>
                  <a:lnTo>
                    <a:pt x="38" y="18"/>
                  </a:lnTo>
                  <a:lnTo>
                    <a:pt x="38" y="22"/>
                  </a:lnTo>
                  <a:lnTo>
                    <a:pt x="38" y="25"/>
                  </a:lnTo>
                  <a:lnTo>
                    <a:pt x="37" y="27"/>
                  </a:lnTo>
                  <a:lnTo>
                    <a:pt x="35" y="31"/>
                  </a:lnTo>
                  <a:lnTo>
                    <a:pt x="33" y="32"/>
                  </a:lnTo>
                  <a:lnTo>
                    <a:pt x="29" y="34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0" y="36"/>
                  </a:lnTo>
                  <a:lnTo>
                    <a:pt x="17" y="34"/>
                  </a:lnTo>
                  <a:lnTo>
                    <a:pt x="13" y="34"/>
                  </a:lnTo>
                  <a:lnTo>
                    <a:pt x="9" y="32"/>
                  </a:lnTo>
                  <a:lnTo>
                    <a:pt x="6" y="29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2" y="9"/>
                  </a:lnTo>
                  <a:lnTo>
                    <a:pt x="4" y="5"/>
                  </a:lnTo>
                  <a:lnTo>
                    <a:pt x="6" y="4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57" name="Freeform 311"/>
            <p:cNvSpPr>
              <a:spLocks/>
            </p:cNvSpPr>
            <p:nvPr/>
          </p:nvSpPr>
          <p:spPr bwMode="auto">
            <a:xfrm>
              <a:off x="3548" y="2531"/>
              <a:ext cx="38" cy="36"/>
            </a:xfrm>
            <a:custGeom>
              <a:avLst/>
              <a:gdLst>
                <a:gd name="T0" fmla="*/ 20 w 38"/>
                <a:gd name="T1" fmla="*/ 0 h 36"/>
                <a:gd name="T2" fmla="*/ 24 w 38"/>
                <a:gd name="T3" fmla="*/ 0 h 36"/>
                <a:gd name="T4" fmla="*/ 28 w 38"/>
                <a:gd name="T5" fmla="*/ 2 h 36"/>
                <a:gd name="T6" fmla="*/ 29 w 38"/>
                <a:gd name="T7" fmla="*/ 4 h 36"/>
                <a:gd name="T8" fmla="*/ 33 w 38"/>
                <a:gd name="T9" fmla="*/ 7 h 36"/>
                <a:gd name="T10" fmla="*/ 35 w 38"/>
                <a:gd name="T11" fmla="*/ 11 h 36"/>
                <a:gd name="T12" fmla="*/ 37 w 38"/>
                <a:gd name="T13" fmla="*/ 13 h 36"/>
                <a:gd name="T14" fmla="*/ 38 w 38"/>
                <a:gd name="T15" fmla="*/ 18 h 36"/>
                <a:gd name="T16" fmla="*/ 38 w 38"/>
                <a:gd name="T17" fmla="*/ 22 h 36"/>
                <a:gd name="T18" fmla="*/ 38 w 38"/>
                <a:gd name="T19" fmla="*/ 25 h 36"/>
                <a:gd name="T20" fmla="*/ 37 w 38"/>
                <a:gd name="T21" fmla="*/ 27 h 36"/>
                <a:gd name="T22" fmla="*/ 35 w 38"/>
                <a:gd name="T23" fmla="*/ 31 h 36"/>
                <a:gd name="T24" fmla="*/ 33 w 38"/>
                <a:gd name="T25" fmla="*/ 32 h 36"/>
                <a:gd name="T26" fmla="*/ 29 w 38"/>
                <a:gd name="T27" fmla="*/ 34 h 36"/>
                <a:gd name="T28" fmla="*/ 28 w 38"/>
                <a:gd name="T29" fmla="*/ 36 h 36"/>
                <a:gd name="T30" fmla="*/ 24 w 38"/>
                <a:gd name="T31" fmla="*/ 36 h 36"/>
                <a:gd name="T32" fmla="*/ 20 w 38"/>
                <a:gd name="T33" fmla="*/ 36 h 36"/>
                <a:gd name="T34" fmla="*/ 17 w 38"/>
                <a:gd name="T35" fmla="*/ 34 h 36"/>
                <a:gd name="T36" fmla="*/ 13 w 38"/>
                <a:gd name="T37" fmla="*/ 34 h 36"/>
                <a:gd name="T38" fmla="*/ 9 w 38"/>
                <a:gd name="T39" fmla="*/ 32 h 36"/>
                <a:gd name="T40" fmla="*/ 6 w 38"/>
                <a:gd name="T41" fmla="*/ 29 h 36"/>
                <a:gd name="T42" fmla="*/ 4 w 38"/>
                <a:gd name="T43" fmla="*/ 27 h 36"/>
                <a:gd name="T44" fmla="*/ 2 w 38"/>
                <a:gd name="T45" fmla="*/ 23 h 36"/>
                <a:gd name="T46" fmla="*/ 0 w 38"/>
                <a:gd name="T47" fmla="*/ 20 h 36"/>
                <a:gd name="T48" fmla="*/ 0 w 38"/>
                <a:gd name="T49" fmla="*/ 16 h 36"/>
                <a:gd name="T50" fmla="*/ 0 w 38"/>
                <a:gd name="T51" fmla="*/ 13 h 36"/>
                <a:gd name="T52" fmla="*/ 2 w 38"/>
                <a:gd name="T53" fmla="*/ 9 h 36"/>
                <a:gd name="T54" fmla="*/ 4 w 38"/>
                <a:gd name="T55" fmla="*/ 5 h 36"/>
                <a:gd name="T56" fmla="*/ 6 w 38"/>
                <a:gd name="T57" fmla="*/ 4 h 36"/>
                <a:gd name="T58" fmla="*/ 9 w 38"/>
                <a:gd name="T59" fmla="*/ 2 h 36"/>
                <a:gd name="T60" fmla="*/ 13 w 38"/>
                <a:gd name="T61" fmla="*/ 0 h 36"/>
                <a:gd name="T62" fmla="*/ 17 w 38"/>
                <a:gd name="T63" fmla="*/ 0 h 36"/>
                <a:gd name="T64" fmla="*/ 20 w 38"/>
                <a:gd name="T65" fmla="*/ 0 h 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"/>
                <a:gd name="T100" fmla="*/ 0 h 36"/>
                <a:gd name="T101" fmla="*/ 38 w 38"/>
                <a:gd name="T102" fmla="*/ 36 h 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" h="36">
                  <a:moveTo>
                    <a:pt x="20" y="0"/>
                  </a:moveTo>
                  <a:lnTo>
                    <a:pt x="24" y="0"/>
                  </a:lnTo>
                  <a:lnTo>
                    <a:pt x="28" y="2"/>
                  </a:lnTo>
                  <a:lnTo>
                    <a:pt x="29" y="4"/>
                  </a:lnTo>
                  <a:lnTo>
                    <a:pt x="33" y="7"/>
                  </a:lnTo>
                  <a:lnTo>
                    <a:pt x="35" y="11"/>
                  </a:lnTo>
                  <a:lnTo>
                    <a:pt x="37" y="13"/>
                  </a:lnTo>
                  <a:lnTo>
                    <a:pt x="38" y="18"/>
                  </a:lnTo>
                  <a:lnTo>
                    <a:pt x="38" y="22"/>
                  </a:lnTo>
                  <a:lnTo>
                    <a:pt x="38" y="25"/>
                  </a:lnTo>
                  <a:lnTo>
                    <a:pt x="37" y="27"/>
                  </a:lnTo>
                  <a:lnTo>
                    <a:pt x="35" y="31"/>
                  </a:lnTo>
                  <a:lnTo>
                    <a:pt x="33" y="32"/>
                  </a:lnTo>
                  <a:lnTo>
                    <a:pt x="29" y="34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0" y="36"/>
                  </a:lnTo>
                  <a:lnTo>
                    <a:pt x="17" y="34"/>
                  </a:lnTo>
                  <a:lnTo>
                    <a:pt x="13" y="34"/>
                  </a:lnTo>
                  <a:lnTo>
                    <a:pt x="9" y="32"/>
                  </a:lnTo>
                  <a:lnTo>
                    <a:pt x="6" y="29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2" y="9"/>
                  </a:lnTo>
                  <a:lnTo>
                    <a:pt x="4" y="5"/>
                  </a:lnTo>
                  <a:lnTo>
                    <a:pt x="6" y="4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58" name="Freeform 312"/>
            <p:cNvSpPr>
              <a:spLocks/>
            </p:cNvSpPr>
            <p:nvPr/>
          </p:nvSpPr>
          <p:spPr bwMode="auto">
            <a:xfrm>
              <a:off x="3557" y="2540"/>
              <a:ext cx="20" cy="18"/>
            </a:xfrm>
            <a:custGeom>
              <a:avLst/>
              <a:gdLst>
                <a:gd name="T0" fmla="*/ 6 w 20"/>
                <a:gd name="T1" fmla="*/ 0 h 18"/>
                <a:gd name="T2" fmla="*/ 8 w 20"/>
                <a:gd name="T3" fmla="*/ 0 h 18"/>
                <a:gd name="T4" fmla="*/ 11 w 20"/>
                <a:gd name="T5" fmla="*/ 0 h 18"/>
                <a:gd name="T6" fmla="*/ 13 w 20"/>
                <a:gd name="T7" fmla="*/ 2 h 18"/>
                <a:gd name="T8" fmla="*/ 15 w 20"/>
                <a:gd name="T9" fmla="*/ 2 h 18"/>
                <a:gd name="T10" fmla="*/ 17 w 20"/>
                <a:gd name="T11" fmla="*/ 4 h 18"/>
                <a:gd name="T12" fmla="*/ 19 w 20"/>
                <a:gd name="T13" fmla="*/ 5 h 18"/>
                <a:gd name="T14" fmla="*/ 19 w 20"/>
                <a:gd name="T15" fmla="*/ 7 h 18"/>
                <a:gd name="T16" fmla="*/ 20 w 20"/>
                <a:gd name="T17" fmla="*/ 11 h 18"/>
                <a:gd name="T18" fmla="*/ 19 w 20"/>
                <a:gd name="T19" fmla="*/ 13 h 18"/>
                <a:gd name="T20" fmla="*/ 19 w 20"/>
                <a:gd name="T21" fmla="*/ 14 h 18"/>
                <a:gd name="T22" fmla="*/ 17 w 20"/>
                <a:gd name="T23" fmla="*/ 16 h 18"/>
                <a:gd name="T24" fmla="*/ 15 w 20"/>
                <a:gd name="T25" fmla="*/ 18 h 18"/>
                <a:gd name="T26" fmla="*/ 13 w 20"/>
                <a:gd name="T27" fmla="*/ 18 h 18"/>
                <a:gd name="T28" fmla="*/ 11 w 20"/>
                <a:gd name="T29" fmla="*/ 18 h 18"/>
                <a:gd name="T30" fmla="*/ 8 w 20"/>
                <a:gd name="T31" fmla="*/ 18 h 18"/>
                <a:gd name="T32" fmla="*/ 6 w 20"/>
                <a:gd name="T33" fmla="*/ 18 h 18"/>
                <a:gd name="T34" fmla="*/ 4 w 20"/>
                <a:gd name="T35" fmla="*/ 14 h 18"/>
                <a:gd name="T36" fmla="*/ 2 w 20"/>
                <a:gd name="T37" fmla="*/ 13 h 18"/>
                <a:gd name="T38" fmla="*/ 0 w 20"/>
                <a:gd name="T39" fmla="*/ 11 h 18"/>
                <a:gd name="T40" fmla="*/ 0 w 20"/>
                <a:gd name="T41" fmla="*/ 9 h 18"/>
                <a:gd name="T42" fmla="*/ 0 w 20"/>
                <a:gd name="T43" fmla="*/ 5 h 18"/>
                <a:gd name="T44" fmla="*/ 2 w 20"/>
                <a:gd name="T45" fmla="*/ 4 h 18"/>
                <a:gd name="T46" fmla="*/ 4 w 20"/>
                <a:gd name="T47" fmla="*/ 2 h 18"/>
                <a:gd name="T48" fmla="*/ 6 w 20"/>
                <a:gd name="T49" fmla="*/ 0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18"/>
                <a:gd name="T77" fmla="*/ 20 w 20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18">
                  <a:moveTo>
                    <a:pt x="6" y="0"/>
                  </a:moveTo>
                  <a:lnTo>
                    <a:pt x="8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0" y="11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59" name="Freeform 313"/>
            <p:cNvSpPr>
              <a:spLocks/>
            </p:cNvSpPr>
            <p:nvPr/>
          </p:nvSpPr>
          <p:spPr bwMode="auto">
            <a:xfrm>
              <a:off x="3557" y="2540"/>
              <a:ext cx="20" cy="18"/>
            </a:xfrm>
            <a:custGeom>
              <a:avLst/>
              <a:gdLst>
                <a:gd name="T0" fmla="*/ 6 w 20"/>
                <a:gd name="T1" fmla="*/ 0 h 18"/>
                <a:gd name="T2" fmla="*/ 8 w 20"/>
                <a:gd name="T3" fmla="*/ 0 h 18"/>
                <a:gd name="T4" fmla="*/ 11 w 20"/>
                <a:gd name="T5" fmla="*/ 0 h 18"/>
                <a:gd name="T6" fmla="*/ 13 w 20"/>
                <a:gd name="T7" fmla="*/ 2 h 18"/>
                <a:gd name="T8" fmla="*/ 15 w 20"/>
                <a:gd name="T9" fmla="*/ 2 h 18"/>
                <a:gd name="T10" fmla="*/ 17 w 20"/>
                <a:gd name="T11" fmla="*/ 4 h 18"/>
                <a:gd name="T12" fmla="*/ 19 w 20"/>
                <a:gd name="T13" fmla="*/ 5 h 18"/>
                <a:gd name="T14" fmla="*/ 19 w 20"/>
                <a:gd name="T15" fmla="*/ 7 h 18"/>
                <a:gd name="T16" fmla="*/ 20 w 20"/>
                <a:gd name="T17" fmla="*/ 11 h 18"/>
                <a:gd name="T18" fmla="*/ 19 w 20"/>
                <a:gd name="T19" fmla="*/ 13 h 18"/>
                <a:gd name="T20" fmla="*/ 19 w 20"/>
                <a:gd name="T21" fmla="*/ 14 h 18"/>
                <a:gd name="T22" fmla="*/ 17 w 20"/>
                <a:gd name="T23" fmla="*/ 16 h 18"/>
                <a:gd name="T24" fmla="*/ 15 w 20"/>
                <a:gd name="T25" fmla="*/ 18 h 18"/>
                <a:gd name="T26" fmla="*/ 13 w 20"/>
                <a:gd name="T27" fmla="*/ 18 h 18"/>
                <a:gd name="T28" fmla="*/ 11 w 20"/>
                <a:gd name="T29" fmla="*/ 18 h 18"/>
                <a:gd name="T30" fmla="*/ 8 w 20"/>
                <a:gd name="T31" fmla="*/ 18 h 18"/>
                <a:gd name="T32" fmla="*/ 6 w 20"/>
                <a:gd name="T33" fmla="*/ 18 h 18"/>
                <a:gd name="T34" fmla="*/ 4 w 20"/>
                <a:gd name="T35" fmla="*/ 14 h 18"/>
                <a:gd name="T36" fmla="*/ 2 w 20"/>
                <a:gd name="T37" fmla="*/ 13 h 18"/>
                <a:gd name="T38" fmla="*/ 0 w 20"/>
                <a:gd name="T39" fmla="*/ 11 h 18"/>
                <a:gd name="T40" fmla="*/ 0 w 20"/>
                <a:gd name="T41" fmla="*/ 9 h 18"/>
                <a:gd name="T42" fmla="*/ 0 w 20"/>
                <a:gd name="T43" fmla="*/ 5 h 18"/>
                <a:gd name="T44" fmla="*/ 2 w 20"/>
                <a:gd name="T45" fmla="*/ 4 h 18"/>
                <a:gd name="T46" fmla="*/ 4 w 20"/>
                <a:gd name="T47" fmla="*/ 2 h 18"/>
                <a:gd name="T48" fmla="*/ 6 w 20"/>
                <a:gd name="T49" fmla="*/ 0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18"/>
                <a:gd name="T77" fmla="*/ 20 w 20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18">
                  <a:moveTo>
                    <a:pt x="6" y="0"/>
                  </a:moveTo>
                  <a:lnTo>
                    <a:pt x="8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0" y="11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60" name="Freeform 314"/>
            <p:cNvSpPr>
              <a:spLocks/>
            </p:cNvSpPr>
            <p:nvPr/>
          </p:nvSpPr>
          <p:spPr bwMode="auto">
            <a:xfrm>
              <a:off x="3139" y="1390"/>
              <a:ext cx="36" cy="34"/>
            </a:xfrm>
            <a:custGeom>
              <a:avLst/>
              <a:gdLst>
                <a:gd name="T0" fmla="*/ 18 w 36"/>
                <a:gd name="T1" fmla="*/ 0 h 34"/>
                <a:gd name="T2" fmla="*/ 22 w 36"/>
                <a:gd name="T3" fmla="*/ 0 h 34"/>
                <a:gd name="T4" fmla="*/ 25 w 36"/>
                <a:gd name="T5" fmla="*/ 2 h 34"/>
                <a:gd name="T6" fmla="*/ 27 w 36"/>
                <a:gd name="T7" fmla="*/ 4 h 34"/>
                <a:gd name="T8" fmla="*/ 31 w 36"/>
                <a:gd name="T9" fmla="*/ 6 h 34"/>
                <a:gd name="T10" fmla="*/ 32 w 36"/>
                <a:gd name="T11" fmla="*/ 7 h 34"/>
                <a:gd name="T12" fmla="*/ 34 w 36"/>
                <a:gd name="T13" fmla="*/ 11 h 34"/>
                <a:gd name="T14" fmla="*/ 36 w 36"/>
                <a:gd name="T15" fmla="*/ 15 h 34"/>
                <a:gd name="T16" fmla="*/ 36 w 36"/>
                <a:gd name="T17" fmla="*/ 18 h 34"/>
                <a:gd name="T18" fmla="*/ 36 w 36"/>
                <a:gd name="T19" fmla="*/ 22 h 34"/>
                <a:gd name="T20" fmla="*/ 34 w 36"/>
                <a:gd name="T21" fmla="*/ 25 h 34"/>
                <a:gd name="T22" fmla="*/ 32 w 36"/>
                <a:gd name="T23" fmla="*/ 27 h 34"/>
                <a:gd name="T24" fmla="*/ 31 w 36"/>
                <a:gd name="T25" fmla="*/ 31 h 34"/>
                <a:gd name="T26" fmla="*/ 29 w 36"/>
                <a:gd name="T27" fmla="*/ 33 h 34"/>
                <a:gd name="T28" fmla="*/ 25 w 36"/>
                <a:gd name="T29" fmla="*/ 33 h 34"/>
                <a:gd name="T30" fmla="*/ 22 w 36"/>
                <a:gd name="T31" fmla="*/ 34 h 34"/>
                <a:gd name="T32" fmla="*/ 18 w 36"/>
                <a:gd name="T33" fmla="*/ 34 h 34"/>
                <a:gd name="T34" fmla="*/ 14 w 36"/>
                <a:gd name="T35" fmla="*/ 34 h 34"/>
                <a:gd name="T36" fmla="*/ 11 w 36"/>
                <a:gd name="T37" fmla="*/ 33 h 34"/>
                <a:gd name="T38" fmla="*/ 9 w 36"/>
                <a:gd name="T39" fmla="*/ 31 h 34"/>
                <a:gd name="T40" fmla="*/ 5 w 36"/>
                <a:gd name="T41" fmla="*/ 29 h 34"/>
                <a:gd name="T42" fmla="*/ 3 w 36"/>
                <a:gd name="T43" fmla="*/ 25 h 34"/>
                <a:gd name="T44" fmla="*/ 2 w 36"/>
                <a:gd name="T45" fmla="*/ 24 h 34"/>
                <a:gd name="T46" fmla="*/ 0 w 36"/>
                <a:gd name="T47" fmla="*/ 20 h 34"/>
                <a:gd name="T48" fmla="*/ 0 w 36"/>
                <a:gd name="T49" fmla="*/ 16 h 34"/>
                <a:gd name="T50" fmla="*/ 0 w 36"/>
                <a:gd name="T51" fmla="*/ 13 h 34"/>
                <a:gd name="T52" fmla="*/ 2 w 36"/>
                <a:gd name="T53" fmla="*/ 9 h 34"/>
                <a:gd name="T54" fmla="*/ 3 w 36"/>
                <a:gd name="T55" fmla="*/ 7 h 34"/>
                <a:gd name="T56" fmla="*/ 5 w 36"/>
                <a:gd name="T57" fmla="*/ 4 h 34"/>
                <a:gd name="T58" fmla="*/ 9 w 36"/>
                <a:gd name="T59" fmla="*/ 2 h 34"/>
                <a:gd name="T60" fmla="*/ 11 w 36"/>
                <a:gd name="T61" fmla="*/ 0 h 34"/>
                <a:gd name="T62" fmla="*/ 14 w 36"/>
                <a:gd name="T63" fmla="*/ 0 h 34"/>
                <a:gd name="T64" fmla="*/ 18 w 36"/>
                <a:gd name="T65" fmla="*/ 0 h 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34"/>
                <a:gd name="T101" fmla="*/ 36 w 36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34">
                  <a:moveTo>
                    <a:pt x="18" y="0"/>
                  </a:moveTo>
                  <a:lnTo>
                    <a:pt x="22" y="0"/>
                  </a:lnTo>
                  <a:lnTo>
                    <a:pt x="25" y="2"/>
                  </a:lnTo>
                  <a:lnTo>
                    <a:pt x="27" y="4"/>
                  </a:lnTo>
                  <a:lnTo>
                    <a:pt x="31" y="6"/>
                  </a:lnTo>
                  <a:lnTo>
                    <a:pt x="32" y="7"/>
                  </a:lnTo>
                  <a:lnTo>
                    <a:pt x="34" y="11"/>
                  </a:lnTo>
                  <a:lnTo>
                    <a:pt x="36" y="15"/>
                  </a:lnTo>
                  <a:lnTo>
                    <a:pt x="36" y="18"/>
                  </a:lnTo>
                  <a:lnTo>
                    <a:pt x="36" y="22"/>
                  </a:lnTo>
                  <a:lnTo>
                    <a:pt x="34" y="25"/>
                  </a:lnTo>
                  <a:lnTo>
                    <a:pt x="32" y="27"/>
                  </a:lnTo>
                  <a:lnTo>
                    <a:pt x="31" y="31"/>
                  </a:lnTo>
                  <a:lnTo>
                    <a:pt x="29" y="33"/>
                  </a:lnTo>
                  <a:lnTo>
                    <a:pt x="25" y="33"/>
                  </a:lnTo>
                  <a:lnTo>
                    <a:pt x="22" y="34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1" y="33"/>
                  </a:lnTo>
                  <a:lnTo>
                    <a:pt x="9" y="31"/>
                  </a:lnTo>
                  <a:lnTo>
                    <a:pt x="5" y="29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4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61" name="Freeform 315"/>
            <p:cNvSpPr>
              <a:spLocks/>
            </p:cNvSpPr>
            <p:nvPr/>
          </p:nvSpPr>
          <p:spPr bwMode="auto">
            <a:xfrm>
              <a:off x="3139" y="1390"/>
              <a:ext cx="36" cy="34"/>
            </a:xfrm>
            <a:custGeom>
              <a:avLst/>
              <a:gdLst>
                <a:gd name="T0" fmla="*/ 18 w 36"/>
                <a:gd name="T1" fmla="*/ 0 h 34"/>
                <a:gd name="T2" fmla="*/ 22 w 36"/>
                <a:gd name="T3" fmla="*/ 0 h 34"/>
                <a:gd name="T4" fmla="*/ 25 w 36"/>
                <a:gd name="T5" fmla="*/ 2 h 34"/>
                <a:gd name="T6" fmla="*/ 27 w 36"/>
                <a:gd name="T7" fmla="*/ 4 h 34"/>
                <a:gd name="T8" fmla="*/ 31 w 36"/>
                <a:gd name="T9" fmla="*/ 6 h 34"/>
                <a:gd name="T10" fmla="*/ 32 w 36"/>
                <a:gd name="T11" fmla="*/ 7 h 34"/>
                <a:gd name="T12" fmla="*/ 34 w 36"/>
                <a:gd name="T13" fmla="*/ 11 h 34"/>
                <a:gd name="T14" fmla="*/ 36 w 36"/>
                <a:gd name="T15" fmla="*/ 15 h 34"/>
                <a:gd name="T16" fmla="*/ 36 w 36"/>
                <a:gd name="T17" fmla="*/ 18 h 34"/>
                <a:gd name="T18" fmla="*/ 36 w 36"/>
                <a:gd name="T19" fmla="*/ 22 h 34"/>
                <a:gd name="T20" fmla="*/ 34 w 36"/>
                <a:gd name="T21" fmla="*/ 25 h 34"/>
                <a:gd name="T22" fmla="*/ 32 w 36"/>
                <a:gd name="T23" fmla="*/ 27 h 34"/>
                <a:gd name="T24" fmla="*/ 31 w 36"/>
                <a:gd name="T25" fmla="*/ 31 h 34"/>
                <a:gd name="T26" fmla="*/ 29 w 36"/>
                <a:gd name="T27" fmla="*/ 33 h 34"/>
                <a:gd name="T28" fmla="*/ 25 w 36"/>
                <a:gd name="T29" fmla="*/ 33 h 34"/>
                <a:gd name="T30" fmla="*/ 22 w 36"/>
                <a:gd name="T31" fmla="*/ 34 h 34"/>
                <a:gd name="T32" fmla="*/ 18 w 36"/>
                <a:gd name="T33" fmla="*/ 34 h 34"/>
                <a:gd name="T34" fmla="*/ 14 w 36"/>
                <a:gd name="T35" fmla="*/ 34 h 34"/>
                <a:gd name="T36" fmla="*/ 11 w 36"/>
                <a:gd name="T37" fmla="*/ 33 h 34"/>
                <a:gd name="T38" fmla="*/ 9 w 36"/>
                <a:gd name="T39" fmla="*/ 31 h 34"/>
                <a:gd name="T40" fmla="*/ 5 w 36"/>
                <a:gd name="T41" fmla="*/ 29 h 34"/>
                <a:gd name="T42" fmla="*/ 3 w 36"/>
                <a:gd name="T43" fmla="*/ 25 h 34"/>
                <a:gd name="T44" fmla="*/ 2 w 36"/>
                <a:gd name="T45" fmla="*/ 24 h 34"/>
                <a:gd name="T46" fmla="*/ 0 w 36"/>
                <a:gd name="T47" fmla="*/ 20 h 34"/>
                <a:gd name="T48" fmla="*/ 0 w 36"/>
                <a:gd name="T49" fmla="*/ 16 h 34"/>
                <a:gd name="T50" fmla="*/ 0 w 36"/>
                <a:gd name="T51" fmla="*/ 13 h 34"/>
                <a:gd name="T52" fmla="*/ 2 w 36"/>
                <a:gd name="T53" fmla="*/ 9 h 34"/>
                <a:gd name="T54" fmla="*/ 3 w 36"/>
                <a:gd name="T55" fmla="*/ 7 h 34"/>
                <a:gd name="T56" fmla="*/ 5 w 36"/>
                <a:gd name="T57" fmla="*/ 4 h 34"/>
                <a:gd name="T58" fmla="*/ 9 w 36"/>
                <a:gd name="T59" fmla="*/ 2 h 34"/>
                <a:gd name="T60" fmla="*/ 11 w 36"/>
                <a:gd name="T61" fmla="*/ 0 h 34"/>
                <a:gd name="T62" fmla="*/ 14 w 36"/>
                <a:gd name="T63" fmla="*/ 0 h 34"/>
                <a:gd name="T64" fmla="*/ 18 w 36"/>
                <a:gd name="T65" fmla="*/ 0 h 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34"/>
                <a:gd name="T101" fmla="*/ 36 w 36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34">
                  <a:moveTo>
                    <a:pt x="18" y="0"/>
                  </a:moveTo>
                  <a:lnTo>
                    <a:pt x="22" y="0"/>
                  </a:lnTo>
                  <a:lnTo>
                    <a:pt x="25" y="2"/>
                  </a:lnTo>
                  <a:lnTo>
                    <a:pt x="27" y="4"/>
                  </a:lnTo>
                  <a:lnTo>
                    <a:pt x="31" y="6"/>
                  </a:lnTo>
                  <a:lnTo>
                    <a:pt x="32" y="7"/>
                  </a:lnTo>
                  <a:lnTo>
                    <a:pt x="34" y="11"/>
                  </a:lnTo>
                  <a:lnTo>
                    <a:pt x="36" y="15"/>
                  </a:lnTo>
                  <a:lnTo>
                    <a:pt x="36" y="18"/>
                  </a:lnTo>
                  <a:lnTo>
                    <a:pt x="36" y="22"/>
                  </a:lnTo>
                  <a:lnTo>
                    <a:pt x="34" y="25"/>
                  </a:lnTo>
                  <a:lnTo>
                    <a:pt x="32" y="27"/>
                  </a:lnTo>
                  <a:lnTo>
                    <a:pt x="31" y="31"/>
                  </a:lnTo>
                  <a:lnTo>
                    <a:pt x="29" y="33"/>
                  </a:lnTo>
                  <a:lnTo>
                    <a:pt x="25" y="33"/>
                  </a:lnTo>
                  <a:lnTo>
                    <a:pt x="22" y="34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1" y="33"/>
                  </a:lnTo>
                  <a:lnTo>
                    <a:pt x="9" y="31"/>
                  </a:lnTo>
                  <a:lnTo>
                    <a:pt x="5" y="29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4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62" name="Freeform 316"/>
            <p:cNvSpPr>
              <a:spLocks/>
            </p:cNvSpPr>
            <p:nvPr/>
          </p:nvSpPr>
          <p:spPr bwMode="auto">
            <a:xfrm>
              <a:off x="3148" y="1399"/>
              <a:ext cx="20" cy="16"/>
            </a:xfrm>
            <a:custGeom>
              <a:avLst/>
              <a:gdLst>
                <a:gd name="T0" fmla="*/ 3 w 20"/>
                <a:gd name="T1" fmla="*/ 0 h 16"/>
                <a:gd name="T2" fmla="*/ 5 w 20"/>
                <a:gd name="T3" fmla="*/ 0 h 16"/>
                <a:gd name="T4" fmla="*/ 9 w 20"/>
                <a:gd name="T5" fmla="*/ 0 h 16"/>
                <a:gd name="T6" fmla="*/ 11 w 20"/>
                <a:gd name="T7" fmla="*/ 0 h 16"/>
                <a:gd name="T8" fmla="*/ 14 w 20"/>
                <a:gd name="T9" fmla="*/ 0 h 16"/>
                <a:gd name="T10" fmla="*/ 16 w 20"/>
                <a:gd name="T11" fmla="*/ 2 h 16"/>
                <a:gd name="T12" fmla="*/ 16 w 20"/>
                <a:gd name="T13" fmla="*/ 4 h 16"/>
                <a:gd name="T14" fmla="*/ 18 w 20"/>
                <a:gd name="T15" fmla="*/ 7 h 16"/>
                <a:gd name="T16" fmla="*/ 20 w 20"/>
                <a:gd name="T17" fmla="*/ 9 h 16"/>
                <a:gd name="T18" fmla="*/ 18 w 20"/>
                <a:gd name="T19" fmla="*/ 11 h 16"/>
                <a:gd name="T20" fmla="*/ 16 w 20"/>
                <a:gd name="T21" fmla="*/ 13 h 16"/>
                <a:gd name="T22" fmla="*/ 16 w 20"/>
                <a:gd name="T23" fmla="*/ 15 h 16"/>
                <a:gd name="T24" fmla="*/ 14 w 20"/>
                <a:gd name="T25" fmla="*/ 16 h 16"/>
                <a:gd name="T26" fmla="*/ 11 w 20"/>
                <a:gd name="T27" fmla="*/ 16 h 16"/>
                <a:gd name="T28" fmla="*/ 9 w 20"/>
                <a:gd name="T29" fmla="*/ 16 h 16"/>
                <a:gd name="T30" fmla="*/ 5 w 20"/>
                <a:gd name="T31" fmla="*/ 16 h 16"/>
                <a:gd name="T32" fmla="*/ 3 w 20"/>
                <a:gd name="T33" fmla="*/ 16 h 16"/>
                <a:gd name="T34" fmla="*/ 2 w 20"/>
                <a:gd name="T35" fmla="*/ 15 h 16"/>
                <a:gd name="T36" fmla="*/ 2 w 20"/>
                <a:gd name="T37" fmla="*/ 11 h 16"/>
                <a:gd name="T38" fmla="*/ 0 w 20"/>
                <a:gd name="T39" fmla="*/ 9 h 16"/>
                <a:gd name="T40" fmla="*/ 0 w 20"/>
                <a:gd name="T41" fmla="*/ 7 h 16"/>
                <a:gd name="T42" fmla="*/ 0 w 20"/>
                <a:gd name="T43" fmla="*/ 6 h 16"/>
                <a:gd name="T44" fmla="*/ 2 w 20"/>
                <a:gd name="T45" fmla="*/ 4 h 16"/>
                <a:gd name="T46" fmla="*/ 2 w 20"/>
                <a:gd name="T47" fmla="*/ 2 h 16"/>
                <a:gd name="T48" fmla="*/ 3 w 20"/>
                <a:gd name="T49" fmla="*/ 0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16"/>
                <a:gd name="T77" fmla="*/ 20 w 20"/>
                <a:gd name="T78" fmla="*/ 16 h 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16">
                  <a:moveTo>
                    <a:pt x="3" y="0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8" y="7"/>
                  </a:lnTo>
                  <a:lnTo>
                    <a:pt x="20" y="9"/>
                  </a:lnTo>
                  <a:lnTo>
                    <a:pt x="18" y="11"/>
                  </a:lnTo>
                  <a:lnTo>
                    <a:pt x="16" y="13"/>
                  </a:lnTo>
                  <a:lnTo>
                    <a:pt x="16" y="15"/>
                  </a:lnTo>
                  <a:lnTo>
                    <a:pt x="14" y="16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63" name="Freeform 317"/>
            <p:cNvSpPr>
              <a:spLocks/>
            </p:cNvSpPr>
            <p:nvPr/>
          </p:nvSpPr>
          <p:spPr bwMode="auto">
            <a:xfrm>
              <a:off x="3148" y="1399"/>
              <a:ext cx="20" cy="16"/>
            </a:xfrm>
            <a:custGeom>
              <a:avLst/>
              <a:gdLst>
                <a:gd name="T0" fmla="*/ 3 w 20"/>
                <a:gd name="T1" fmla="*/ 0 h 16"/>
                <a:gd name="T2" fmla="*/ 5 w 20"/>
                <a:gd name="T3" fmla="*/ 0 h 16"/>
                <a:gd name="T4" fmla="*/ 9 w 20"/>
                <a:gd name="T5" fmla="*/ 0 h 16"/>
                <a:gd name="T6" fmla="*/ 11 w 20"/>
                <a:gd name="T7" fmla="*/ 0 h 16"/>
                <a:gd name="T8" fmla="*/ 14 w 20"/>
                <a:gd name="T9" fmla="*/ 0 h 16"/>
                <a:gd name="T10" fmla="*/ 16 w 20"/>
                <a:gd name="T11" fmla="*/ 2 h 16"/>
                <a:gd name="T12" fmla="*/ 16 w 20"/>
                <a:gd name="T13" fmla="*/ 4 h 16"/>
                <a:gd name="T14" fmla="*/ 18 w 20"/>
                <a:gd name="T15" fmla="*/ 7 h 16"/>
                <a:gd name="T16" fmla="*/ 20 w 20"/>
                <a:gd name="T17" fmla="*/ 9 h 16"/>
                <a:gd name="T18" fmla="*/ 18 w 20"/>
                <a:gd name="T19" fmla="*/ 11 h 16"/>
                <a:gd name="T20" fmla="*/ 16 w 20"/>
                <a:gd name="T21" fmla="*/ 13 h 16"/>
                <a:gd name="T22" fmla="*/ 16 w 20"/>
                <a:gd name="T23" fmla="*/ 15 h 16"/>
                <a:gd name="T24" fmla="*/ 14 w 20"/>
                <a:gd name="T25" fmla="*/ 16 h 16"/>
                <a:gd name="T26" fmla="*/ 11 w 20"/>
                <a:gd name="T27" fmla="*/ 16 h 16"/>
                <a:gd name="T28" fmla="*/ 9 w 20"/>
                <a:gd name="T29" fmla="*/ 16 h 16"/>
                <a:gd name="T30" fmla="*/ 5 w 20"/>
                <a:gd name="T31" fmla="*/ 16 h 16"/>
                <a:gd name="T32" fmla="*/ 3 w 20"/>
                <a:gd name="T33" fmla="*/ 16 h 16"/>
                <a:gd name="T34" fmla="*/ 2 w 20"/>
                <a:gd name="T35" fmla="*/ 15 h 16"/>
                <a:gd name="T36" fmla="*/ 2 w 20"/>
                <a:gd name="T37" fmla="*/ 11 h 16"/>
                <a:gd name="T38" fmla="*/ 0 w 20"/>
                <a:gd name="T39" fmla="*/ 9 h 16"/>
                <a:gd name="T40" fmla="*/ 0 w 20"/>
                <a:gd name="T41" fmla="*/ 7 h 16"/>
                <a:gd name="T42" fmla="*/ 0 w 20"/>
                <a:gd name="T43" fmla="*/ 6 h 16"/>
                <a:gd name="T44" fmla="*/ 2 w 20"/>
                <a:gd name="T45" fmla="*/ 4 h 16"/>
                <a:gd name="T46" fmla="*/ 2 w 20"/>
                <a:gd name="T47" fmla="*/ 2 h 16"/>
                <a:gd name="T48" fmla="*/ 3 w 20"/>
                <a:gd name="T49" fmla="*/ 0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16"/>
                <a:gd name="T77" fmla="*/ 20 w 20"/>
                <a:gd name="T78" fmla="*/ 16 h 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16">
                  <a:moveTo>
                    <a:pt x="3" y="0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8" y="7"/>
                  </a:lnTo>
                  <a:lnTo>
                    <a:pt x="20" y="9"/>
                  </a:lnTo>
                  <a:lnTo>
                    <a:pt x="18" y="11"/>
                  </a:lnTo>
                  <a:lnTo>
                    <a:pt x="16" y="13"/>
                  </a:lnTo>
                  <a:lnTo>
                    <a:pt x="16" y="15"/>
                  </a:lnTo>
                  <a:lnTo>
                    <a:pt x="14" y="16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64" name="Freeform 318"/>
            <p:cNvSpPr>
              <a:spLocks/>
            </p:cNvSpPr>
            <p:nvPr/>
          </p:nvSpPr>
          <p:spPr bwMode="auto">
            <a:xfrm>
              <a:off x="3550" y="1410"/>
              <a:ext cx="38" cy="36"/>
            </a:xfrm>
            <a:custGeom>
              <a:avLst/>
              <a:gdLst>
                <a:gd name="T0" fmla="*/ 20 w 38"/>
                <a:gd name="T1" fmla="*/ 0 h 36"/>
                <a:gd name="T2" fmla="*/ 24 w 38"/>
                <a:gd name="T3" fmla="*/ 0 h 36"/>
                <a:gd name="T4" fmla="*/ 27 w 38"/>
                <a:gd name="T5" fmla="*/ 2 h 36"/>
                <a:gd name="T6" fmla="*/ 29 w 38"/>
                <a:gd name="T7" fmla="*/ 4 h 36"/>
                <a:gd name="T8" fmla="*/ 33 w 38"/>
                <a:gd name="T9" fmla="*/ 5 h 36"/>
                <a:gd name="T10" fmla="*/ 35 w 38"/>
                <a:gd name="T11" fmla="*/ 9 h 36"/>
                <a:gd name="T12" fmla="*/ 36 w 38"/>
                <a:gd name="T13" fmla="*/ 11 h 36"/>
                <a:gd name="T14" fmla="*/ 38 w 38"/>
                <a:gd name="T15" fmla="*/ 14 h 36"/>
                <a:gd name="T16" fmla="*/ 38 w 38"/>
                <a:gd name="T17" fmla="*/ 18 h 36"/>
                <a:gd name="T18" fmla="*/ 38 w 38"/>
                <a:gd name="T19" fmla="*/ 22 h 36"/>
                <a:gd name="T20" fmla="*/ 36 w 38"/>
                <a:gd name="T21" fmla="*/ 25 h 36"/>
                <a:gd name="T22" fmla="*/ 35 w 38"/>
                <a:gd name="T23" fmla="*/ 29 h 36"/>
                <a:gd name="T24" fmla="*/ 33 w 38"/>
                <a:gd name="T25" fmla="*/ 31 h 36"/>
                <a:gd name="T26" fmla="*/ 29 w 38"/>
                <a:gd name="T27" fmla="*/ 34 h 36"/>
                <a:gd name="T28" fmla="*/ 27 w 38"/>
                <a:gd name="T29" fmla="*/ 36 h 36"/>
                <a:gd name="T30" fmla="*/ 24 w 38"/>
                <a:gd name="T31" fmla="*/ 36 h 36"/>
                <a:gd name="T32" fmla="*/ 20 w 38"/>
                <a:gd name="T33" fmla="*/ 36 h 36"/>
                <a:gd name="T34" fmla="*/ 17 w 38"/>
                <a:gd name="T35" fmla="*/ 36 h 36"/>
                <a:gd name="T36" fmla="*/ 13 w 38"/>
                <a:gd name="T37" fmla="*/ 34 h 36"/>
                <a:gd name="T38" fmla="*/ 9 w 38"/>
                <a:gd name="T39" fmla="*/ 33 h 36"/>
                <a:gd name="T40" fmla="*/ 6 w 38"/>
                <a:gd name="T41" fmla="*/ 31 h 36"/>
                <a:gd name="T42" fmla="*/ 4 w 38"/>
                <a:gd name="T43" fmla="*/ 27 h 36"/>
                <a:gd name="T44" fmla="*/ 2 w 38"/>
                <a:gd name="T45" fmla="*/ 23 h 36"/>
                <a:gd name="T46" fmla="*/ 0 w 38"/>
                <a:gd name="T47" fmla="*/ 20 h 36"/>
                <a:gd name="T48" fmla="*/ 0 w 38"/>
                <a:gd name="T49" fmla="*/ 16 h 36"/>
                <a:gd name="T50" fmla="*/ 0 w 38"/>
                <a:gd name="T51" fmla="*/ 13 h 36"/>
                <a:gd name="T52" fmla="*/ 2 w 38"/>
                <a:gd name="T53" fmla="*/ 9 h 36"/>
                <a:gd name="T54" fmla="*/ 4 w 38"/>
                <a:gd name="T55" fmla="*/ 7 h 36"/>
                <a:gd name="T56" fmla="*/ 6 w 38"/>
                <a:gd name="T57" fmla="*/ 4 h 36"/>
                <a:gd name="T58" fmla="*/ 9 w 38"/>
                <a:gd name="T59" fmla="*/ 2 h 36"/>
                <a:gd name="T60" fmla="*/ 13 w 38"/>
                <a:gd name="T61" fmla="*/ 0 h 36"/>
                <a:gd name="T62" fmla="*/ 17 w 38"/>
                <a:gd name="T63" fmla="*/ 0 h 36"/>
                <a:gd name="T64" fmla="*/ 20 w 38"/>
                <a:gd name="T65" fmla="*/ 0 h 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"/>
                <a:gd name="T100" fmla="*/ 0 h 36"/>
                <a:gd name="T101" fmla="*/ 38 w 38"/>
                <a:gd name="T102" fmla="*/ 36 h 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" h="36">
                  <a:moveTo>
                    <a:pt x="20" y="0"/>
                  </a:moveTo>
                  <a:lnTo>
                    <a:pt x="24" y="0"/>
                  </a:lnTo>
                  <a:lnTo>
                    <a:pt x="27" y="2"/>
                  </a:lnTo>
                  <a:lnTo>
                    <a:pt x="29" y="4"/>
                  </a:lnTo>
                  <a:lnTo>
                    <a:pt x="33" y="5"/>
                  </a:lnTo>
                  <a:lnTo>
                    <a:pt x="35" y="9"/>
                  </a:lnTo>
                  <a:lnTo>
                    <a:pt x="36" y="11"/>
                  </a:lnTo>
                  <a:lnTo>
                    <a:pt x="38" y="14"/>
                  </a:lnTo>
                  <a:lnTo>
                    <a:pt x="38" y="18"/>
                  </a:lnTo>
                  <a:lnTo>
                    <a:pt x="38" y="22"/>
                  </a:lnTo>
                  <a:lnTo>
                    <a:pt x="36" y="25"/>
                  </a:lnTo>
                  <a:lnTo>
                    <a:pt x="35" y="29"/>
                  </a:lnTo>
                  <a:lnTo>
                    <a:pt x="33" y="31"/>
                  </a:lnTo>
                  <a:lnTo>
                    <a:pt x="29" y="34"/>
                  </a:lnTo>
                  <a:lnTo>
                    <a:pt x="27" y="36"/>
                  </a:lnTo>
                  <a:lnTo>
                    <a:pt x="24" y="36"/>
                  </a:lnTo>
                  <a:lnTo>
                    <a:pt x="20" y="36"/>
                  </a:lnTo>
                  <a:lnTo>
                    <a:pt x="17" y="36"/>
                  </a:lnTo>
                  <a:lnTo>
                    <a:pt x="13" y="34"/>
                  </a:lnTo>
                  <a:lnTo>
                    <a:pt x="9" y="33"/>
                  </a:lnTo>
                  <a:lnTo>
                    <a:pt x="6" y="31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2" y="9"/>
                  </a:lnTo>
                  <a:lnTo>
                    <a:pt x="4" y="7"/>
                  </a:lnTo>
                  <a:lnTo>
                    <a:pt x="6" y="4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65" name="Freeform 319"/>
            <p:cNvSpPr>
              <a:spLocks/>
            </p:cNvSpPr>
            <p:nvPr/>
          </p:nvSpPr>
          <p:spPr bwMode="auto">
            <a:xfrm>
              <a:off x="3550" y="1410"/>
              <a:ext cx="38" cy="36"/>
            </a:xfrm>
            <a:custGeom>
              <a:avLst/>
              <a:gdLst>
                <a:gd name="T0" fmla="*/ 20 w 38"/>
                <a:gd name="T1" fmla="*/ 0 h 36"/>
                <a:gd name="T2" fmla="*/ 24 w 38"/>
                <a:gd name="T3" fmla="*/ 0 h 36"/>
                <a:gd name="T4" fmla="*/ 27 w 38"/>
                <a:gd name="T5" fmla="*/ 2 h 36"/>
                <a:gd name="T6" fmla="*/ 29 w 38"/>
                <a:gd name="T7" fmla="*/ 4 h 36"/>
                <a:gd name="T8" fmla="*/ 33 w 38"/>
                <a:gd name="T9" fmla="*/ 5 h 36"/>
                <a:gd name="T10" fmla="*/ 35 w 38"/>
                <a:gd name="T11" fmla="*/ 9 h 36"/>
                <a:gd name="T12" fmla="*/ 36 w 38"/>
                <a:gd name="T13" fmla="*/ 11 h 36"/>
                <a:gd name="T14" fmla="*/ 38 w 38"/>
                <a:gd name="T15" fmla="*/ 14 h 36"/>
                <a:gd name="T16" fmla="*/ 38 w 38"/>
                <a:gd name="T17" fmla="*/ 18 h 36"/>
                <a:gd name="T18" fmla="*/ 38 w 38"/>
                <a:gd name="T19" fmla="*/ 22 h 36"/>
                <a:gd name="T20" fmla="*/ 36 w 38"/>
                <a:gd name="T21" fmla="*/ 25 h 36"/>
                <a:gd name="T22" fmla="*/ 35 w 38"/>
                <a:gd name="T23" fmla="*/ 29 h 36"/>
                <a:gd name="T24" fmla="*/ 33 w 38"/>
                <a:gd name="T25" fmla="*/ 31 h 36"/>
                <a:gd name="T26" fmla="*/ 29 w 38"/>
                <a:gd name="T27" fmla="*/ 34 h 36"/>
                <a:gd name="T28" fmla="*/ 27 w 38"/>
                <a:gd name="T29" fmla="*/ 36 h 36"/>
                <a:gd name="T30" fmla="*/ 24 w 38"/>
                <a:gd name="T31" fmla="*/ 36 h 36"/>
                <a:gd name="T32" fmla="*/ 20 w 38"/>
                <a:gd name="T33" fmla="*/ 36 h 36"/>
                <a:gd name="T34" fmla="*/ 17 w 38"/>
                <a:gd name="T35" fmla="*/ 36 h 36"/>
                <a:gd name="T36" fmla="*/ 13 w 38"/>
                <a:gd name="T37" fmla="*/ 34 h 36"/>
                <a:gd name="T38" fmla="*/ 9 w 38"/>
                <a:gd name="T39" fmla="*/ 33 h 36"/>
                <a:gd name="T40" fmla="*/ 6 w 38"/>
                <a:gd name="T41" fmla="*/ 31 h 36"/>
                <a:gd name="T42" fmla="*/ 4 w 38"/>
                <a:gd name="T43" fmla="*/ 27 h 36"/>
                <a:gd name="T44" fmla="*/ 2 w 38"/>
                <a:gd name="T45" fmla="*/ 23 h 36"/>
                <a:gd name="T46" fmla="*/ 0 w 38"/>
                <a:gd name="T47" fmla="*/ 20 h 36"/>
                <a:gd name="T48" fmla="*/ 0 w 38"/>
                <a:gd name="T49" fmla="*/ 16 h 36"/>
                <a:gd name="T50" fmla="*/ 0 w 38"/>
                <a:gd name="T51" fmla="*/ 13 h 36"/>
                <a:gd name="T52" fmla="*/ 2 w 38"/>
                <a:gd name="T53" fmla="*/ 9 h 36"/>
                <a:gd name="T54" fmla="*/ 4 w 38"/>
                <a:gd name="T55" fmla="*/ 7 h 36"/>
                <a:gd name="T56" fmla="*/ 6 w 38"/>
                <a:gd name="T57" fmla="*/ 4 h 36"/>
                <a:gd name="T58" fmla="*/ 9 w 38"/>
                <a:gd name="T59" fmla="*/ 2 h 36"/>
                <a:gd name="T60" fmla="*/ 13 w 38"/>
                <a:gd name="T61" fmla="*/ 0 h 36"/>
                <a:gd name="T62" fmla="*/ 17 w 38"/>
                <a:gd name="T63" fmla="*/ 0 h 36"/>
                <a:gd name="T64" fmla="*/ 20 w 38"/>
                <a:gd name="T65" fmla="*/ 0 h 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"/>
                <a:gd name="T100" fmla="*/ 0 h 36"/>
                <a:gd name="T101" fmla="*/ 38 w 38"/>
                <a:gd name="T102" fmla="*/ 36 h 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" h="36">
                  <a:moveTo>
                    <a:pt x="20" y="0"/>
                  </a:moveTo>
                  <a:lnTo>
                    <a:pt x="24" y="0"/>
                  </a:lnTo>
                  <a:lnTo>
                    <a:pt x="27" y="2"/>
                  </a:lnTo>
                  <a:lnTo>
                    <a:pt x="29" y="4"/>
                  </a:lnTo>
                  <a:lnTo>
                    <a:pt x="33" y="5"/>
                  </a:lnTo>
                  <a:lnTo>
                    <a:pt x="35" y="9"/>
                  </a:lnTo>
                  <a:lnTo>
                    <a:pt x="36" y="11"/>
                  </a:lnTo>
                  <a:lnTo>
                    <a:pt x="38" y="14"/>
                  </a:lnTo>
                  <a:lnTo>
                    <a:pt x="38" y="18"/>
                  </a:lnTo>
                  <a:lnTo>
                    <a:pt x="38" y="22"/>
                  </a:lnTo>
                  <a:lnTo>
                    <a:pt x="36" y="25"/>
                  </a:lnTo>
                  <a:lnTo>
                    <a:pt x="35" y="29"/>
                  </a:lnTo>
                  <a:lnTo>
                    <a:pt x="33" y="31"/>
                  </a:lnTo>
                  <a:lnTo>
                    <a:pt x="29" y="34"/>
                  </a:lnTo>
                  <a:lnTo>
                    <a:pt x="27" y="36"/>
                  </a:lnTo>
                  <a:lnTo>
                    <a:pt x="24" y="36"/>
                  </a:lnTo>
                  <a:lnTo>
                    <a:pt x="20" y="36"/>
                  </a:lnTo>
                  <a:lnTo>
                    <a:pt x="17" y="36"/>
                  </a:lnTo>
                  <a:lnTo>
                    <a:pt x="13" y="34"/>
                  </a:lnTo>
                  <a:lnTo>
                    <a:pt x="9" y="33"/>
                  </a:lnTo>
                  <a:lnTo>
                    <a:pt x="6" y="31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2" y="9"/>
                  </a:lnTo>
                  <a:lnTo>
                    <a:pt x="4" y="7"/>
                  </a:lnTo>
                  <a:lnTo>
                    <a:pt x="6" y="4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66" name="Freeform 320"/>
            <p:cNvSpPr>
              <a:spLocks/>
            </p:cNvSpPr>
            <p:nvPr/>
          </p:nvSpPr>
          <p:spPr bwMode="auto">
            <a:xfrm>
              <a:off x="3559" y="1419"/>
              <a:ext cx="20" cy="18"/>
            </a:xfrm>
            <a:custGeom>
              <a:avLst/>
              <a:gdLst>
                <a:gd name="T0" fmla="*/ 6 w 20"/>
                <a:gd name="T1" fmla="*/ 0 h 18"/>
                <a:gd name="T2" fmla="*/ 8 w 20"/>
                <a:gd name="T3" fmla="*/ 0 h 18"/>
                <a:gd name="T4" fmla="*/ 9 w 20"/>
                <a:gd name="T5" fmla="*/ 0 h 18"/>
                <a:gd name="T6" fmla="*/ 13 w 20"/>
                <a:gd name="T7" fmla="*/ 0 h 18"/>
                <a:gd name="T8" fmla="*/ 15 w 20"/>
                <a:gd name="T9" fmla="*/ 0 h 18"/>
                <a:gd name="T10" fmla="*/ 17 w 20"/>
                <a:gd name="T11" fmla="*/ 2 h 18"/>
                <a:gd name="T12" fmla="*/ 18 w 20"/>
                <a:gd name="T13" fmla="*/ 4 h 18"/>
                <a:gd name="T14" fmla="*/ 18 w 20"/>
                <a:gd name="T15" fmla="*/ 7 h 18"/>
                <a:gd name="T16" fmla="*/ 20 w 20"/>
                <a:gd name="T17" fmla="*/ 9 h 18"/>
                <a:gd name="T18" fmla="*/ 18 w 20"/>
                <a:gd name="T19" fmla="*/ 11 h 18"/>
                <a:gd name="T20" fmla="*/ 18 w 20"/>
                <a:gd name="T21" fmla="*/ 14 h 18"/>
                <a:gd name="T22" fmla="*/ 17 w 20"/>
                <a:gd name="T23" fmla="*/ 16 h 18"/>
                <a:gd name="T24" fmla="*/ 15 w 20"/>
                <a:gd name="T25" fmla="*/ 18 h 18"/>
                <a:gd name="T26" fmla="*/ 13 w 20"/>
                <a:gd name="T27" fmla="*/ 18 h 18"/>
                <a:gd name="T28" fmla="*/ 9 w 20"/>
                <a:gd name="T29" fmla="*/ 18 h 18"/>
                <a:gd name="T30" fmla="*/ 8 w 20"/>
                <a:gd name="T31" fmla="*/ 18 h 18"/>
                <a:gd name="T32" fmla="*/ 6 w 20"/>
                <a:gd name="T33" fmla="*/ 16 h 18"/>
                <a:gd name="T34" fmla="*/ 4 w 20"/>
                <a:gd name="T35" fmla="*/ 14 h 18"/>
                <a:gd name="T36" fmla="*/ 2 w 20"/>
                <a:gd name="T37" fmla="*/ 13 h 18"/>
                <a:gd name="T38" fmla="*/ 0 w 20"/>
                <a:gd name="T39" fmla="*/ 11 h 18"/>
                <a:gd name="T40" fmla="*/ 0 w 20"/>
                <a:gd name="T41" fmla="*/ 9 h 18"/>
                <a:gd name="T42" fmla="*/ 0 w 20"/>
                <a:gd name="T43" fmla="*/ 5 h 18"/>
                <a:gd name="T44" fmla="*/ 2 w 20"/>
                <a:gd name="T45" fmla="*/ 4 h 18"/>
                <a:gd name="T46" fmla="*/ 4 w 20"/>
                <a:gd name="T47" fmla="*/ 2 h 18"/>
                <a:gd name="T48" fmla="*/ 6 w 20"/>
                <a:gd name="T49" fmla="*/ 0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18"/>
                <a:gd name="T77" fmla="*/ 20 w 20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18">
                  <a:moveTo>
                    <a:pt x="6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18" y="4"/>
                  </a:lnTo>
                  <a:lnTo>
                    <a:pt x="18" y="7"/>
                  </a:lnTo>
                  <a:lnTo>
                    <a:pt x="20" y="9"/>
                  </a:lnTo>
                  <a:lnTo>
                    <a:pt x="18" y="11"/>
                  </a:lnTo>
                  <a:lnTo>
                    <a:pt x="18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67" name="Freeform 321"/>
            <p:cNvSpPr>
              <a:spLocks/>
            </p:cNvSpPr>
            <p:nvPr/>
          </p:nvSpPr>
          <p:spPr bwMode="auto">
            <a:xfrm>
              <a:off x="3559" y="1419"/>
              <a:ext cx="20" cy="18"/>
            </a:xfrm>
            <a:custGeom>
              <a:avLst/>
              <a:gdLst>
                <a:gd name="T0" fmla="*/ 6 w 20"/>
                <a:gd name="T1" fmla="*/ 0 h 18"/>
                <a:gd name="T2" fmla="*/ 8 w 20"/>
                <a:gd name="T3" fmla="*/ 0 h 18"/>
                <a:gd name="T4" fmla="*/ 9 w 20"/>
                <a:gd name="T5" fmla="*/ 0 h 18"/>
                <a:gd name="T6" fmla="*/ 13 w 20"/>
                <a:gd name="T7" fmla="*/ 0 h 18"/>
                <a:gd name="T8" fmla="*/ 15 w 20"/>
                <a:gd name="T9" fmla="*/ 0 h 18"/>
                <a:gd name="T10" fmla="*/ 17 w 20"/>
                <a:gd name="T11" fmla="*/ 2 h 18"/>
                <a:gd name="T12" fmla="*/ 18 w 20"/>
                <a:gd name="T13" fmla="*/ 4 h 18"/>
                <a:gd name="T14" fmla="*/ 18 w 20"/>
                <a:gd name="T15" fmla="*/ 7 h 18"/>
                <a:gd name="T16" fmla="*/ 20 w 20"/>
                <a:gd name="T17" fmla="*/ 9 h 18"/>
                <a:gd name="T18" fmla="*/ 18 w 20"/>
                <a:gd name="T19" fmla="*/ 11 h 18"/>
                <a:gd name="T20" fmla="*/ 18 w 20"/>
                <a:gd name="T21" fmla="*/ 14 h 18"/>
                <a:gd name="T22" fmla="*/ 17 w 20"/>
                <a:gd name="T23" fmla="*/ 16 h 18"/>
                <a:gd name="T24" fmla="*/ 15 w 20"/>
                <a:gd name="T25" fmla="*/ 18 h 18"/>
                <a:gd name="T26" fmla="*/ 13 w 20"/>
                <a:gd name="T27" fmla="*/ 18 h 18"/>
                <a:gd name="T28" fmla="*/ 9 w 20"/>
                <a:gd name="T29" fmla="*/ 18 h 18"/>
                <a:gd name="T30" fmla="*/ 8 w 20"/>
                <a:gd name="T31" fmla="*/ 18 h 18"/>
                <a:gd name="T32" fmla="*/ 6 w 20"/>
                <a:gd name="T33" fmla="*/ 16 h 18"/>
                <a:gd name="T34" fmla="*/ 4 w 20"/>
                <a:gd name="T35" fmla="*/ 14 h 18"/>
                <a:gd name="T36" fmla="*/ 2 w 20"/>
                <a:gd name="T37" fmla="*/ 13 h 18"/>
                <a:gd name="T38" fmla="*/ 0 w 20"/>
                <a:gd name="T39" fmla="*/ 11 h 18"/>
                <a:gd name="T40" fmla="*/ 0 w 20"/>
                <a:gd name="T41" fmla="*/ 9 h 18"/>
                <a:gd name="T42" fmla="*/ 0 w 20"/>
                <a:gd name="T43" fmla="*/ 5 h 18"/>
                <a:gd name="T44" fmla="*/ 2 w 20"/>
                <a:gd name="T45" fmla="*/ 4 h 18"/>
                <a:gd name="T46" fmla="*/ 4 w 20"/>
                <a:gd name="T47" fmla="*/ 2 h 18"/>
                <a:gd name="T48" fmla="*/ 6 w 20"/>
                <a:gd name="T49" fmla="*/ 0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18"/>
                <a:gd name="T77" fmla="*/ 20 w 20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18">
                  <a:moveTo>
                    <a:pt x="6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18" y="4"/>
                  </a:lnTo>
                  <a:lnTo>
                    <a:pt x="18" y="7"/>
                  </a:lnTo>
                  <a:lnTo>
                    <a:pt x="20" y="9"/>
                  </a:lnTo>
                  <a:lnTo>
                    <a:pt x="18" y="11"/>
                  </a:lnTo>
                  <a:lnTo>
                    <a:pt x="18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68" name="Freeform 322"/>
            <p:cNvSpPr>
              <a:spLocks/>
            </p:cNvSpPr>
            <p:nvPr/>
          </p:nvSpPr>
          <p:spPr bwMode="auto">
            <a:xfrm>
              <a:off x="3016" y="2163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22 w 36"/>
                <a:gd name="T3" fmla="*/ 0 h 36"/>
                <a:gd name="T4" fmla="*/ 25 w 36"/>
                <a:gd name="T5" fmla="*/ 2 h 36"/>
                <a:gd name="T6" fmla="*/ 27 w 36"/>
                <a:gd name="T7" fmla="*/ 3 h 36"/>
                <a:gd name="T8" fmla="*/ 31 w 36"/>
                <a:gd name="T9" fmla="*/ 7 h 36"/>
                <a:gd name="T10" fmla="*/ 33 w 36"/>
                <a:gd name="T11" fmla="*/ 9 h 36"/>
                <a:gd name="T12" fmla="*/ 34 w 36"/>
                <a:gd name="T13" fmla="*/ 12 h 36"/>
                <a:gd name="T14" fmla="*/ 34 w 36"/>
                <a:gd name="T15" fmla="*/ 16 h 36"/>
                <a:gd name="T16" fmla="*/ 36 w 36"/>
                <a:gd name="T17" fmla="*/ 20 h 36"/>
                <a:gd name="T18" fmla="*/ 34 w 36"/>
                <a:gd name="T19" fmla="*/ 23 h 36"/>
                <a:gd name="T20" fmla="*/ 34 w 36"/>
                <a:gd name="T21" fmla="*/ 27 h 36"/>
                <a:gd name="T22" fmla="*/ 33 w 36"/>
                <a:gd name="T23" fmla="*/ 29 h 36"/>
                <a:gd name="T24" fmla="*/ 31 w 36"/>
                <a:gd name="T25" fmla="*/ 32 h 36"/>
                <a:gd name="T26" fmla="*/ 27 w 36"/>
                <a:gd name="T27" fmla="*/ 34 h 36"/>
                <a:gd name="T28" fmla="*/ 25 w 36"/>
                <a:gd name="T29" fmla="*/ 34 h 36"/>
                <a:gd name="T30" fmla="*/ 22 w 36"/>
                <a:gd name="T31" fmla="*/ 36 h 36"/>
                <a:gd name="T32" fmla="*/ 18 w 36"/>
                <a:gd name="T33" fmla="*/ 36 h 36"/>
                <a:gd name="T34" fmla="*/ 15 w 36"/>
                <a:gd name="T35" fmla="*/ 34 h 36"/>
                <a:gd name="T36" fmla="*/ 11 w 36"/>
                <a:gd name="T37" fmla="*/ 34 h 36"/>
                <a:gd name="T38" fmla="*/ 9 w 36"/>
                <a:gd name="T39" fmla="*/ 32 h 36"/>
                <a:gd name="T40" fmla="*/ 6 w 36"/>
                <a:gd name="T41" fmla="*/ 29 h 36"/>
                <a:gd name="T42" fmla="*/ 4 w 36"/>
                <a:gd name="T43" fmla="*/ 27 h 36"/>
                <a:gd name="T44" fmla="*/ 2 w 36"/>
                <a:gd name="T45" fmla="*/ 23 h 36"/>
                <a:gd name="T46" fmla="*/ 2 w 36"/>
                <a:gd name="T47" fmla="*/ 20 h 36"/>
                <a:gd name="T48" fmla="*/ 0 w 36"/>
                <a:gd name="T49" fmla="*/ 16 h 36"/>
                <a:gd name="T50" fmla="*/ 2 w 36"/>
                <a:gd name="T51" fmla="*/ 12 h 36"/>
                <a:gd name="T52" fmla="*/ 2 w 36"/>
                <a:gd name="T53" fmla="*/ 9 h 36"/>
                <a:gd name="T54" fmla="*/ 4 w 36"/>
                <a:gd name="T55" fmla="*/ 7 h 36"/>
                <a:gd name="T56" fmla="*/ 6 w 36"/>
                <a:gd name="T57" fmla="*/ 3 h 36"/>
                <a:gd name="T58" fmla="*/ 9 w 36"/>
                <a:gd name="T59" fmla="*/ 2 h 36"/>
                <a:gd name="T60" fmla="*/ 11 w 36"/>
                <a:gd name="T61" fmla="*/ 0 h 36"/>
                <a:gd name="T62" fmla="*/ 15 w 36"/>
                <a:gd name="T63" fmla="*/ 0 h 36"/>
                <a:gd name="T64" fmla="*/ 18 w 36"/>
                <a:gd name="T65" fmla="*/ 0 h 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36"/>
                <a:gd name="T101" fmla="*/ 36 w 36"/>
                <a:gd name="T102" fmla="*/ 36 h 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36">
                  <a:moveTo>
                    <a:pt x="18" y="0"/>
                  </a:moveTo>
                  <a:lnTo>
                    <a:pt x="22" y="0"/>
                  </a:lnTo>
                  <a:lnTo>
                    <a:pt x="25" y="2"/>
                  </a:lnTo>
                  <a:lnTo>
                    <a:pt x="27" y="3"/>
                  </a:lnTo>
                  <a:lnTo>
                    <a:pt x="31" y="7"/>
                  </a:lnTo>
                  <a:lnTo>
                    <a:pt x="33" y="9"/>
                  </a:lnTo>
                  <a:lnTo>
                    <a:pt x="34" y="12"/>
                  </a:lnTo>
                  <a:lnTo>
                    <a:pt x="34" y="16"/>
                  </a:lnTo>
                  <a:lnTo>
                    <a:pt x="36" y="20"/>
                  </a:lnTo>
                  <a:lnTo>
                    <a:pt x="34" y="23"/>
                  </a:lnTo>
                  <a:lnTo>
                    <a:pt x="34" y="27"/>
                  </a:lnTo>
                  <a:lnTo>
                    <a:pt x="33" y="29"/>
                  </a:lnTo>
                  <a:lnTo>
                    <a:pt x="31" y="32"/>
                  </a:lnTo>
                  <a:lnTo>
                    <a:pt x="27" y="34"/>
                  </a:lnTo>
                  <a:lnTo>
                    <a:pt x="25" y="34"/>
                  </a:lnTo>
                  <a:lnTo>
                    <a:pt x="22" y="36"/>
                  </a:lnTo>
                  <a:lnTo>
                    <a:pt x="18" y="36"/>
                  </a:lnTo>
                  <a:lnTo>
                    <a:pt x="15" y="34"/>
                  </a:lnTo>
                  <a:lnTo>
                    <a:pt x="11" y="34"/>
                  </a:lnTo>
                  <a:lnTo>
                    <a:pt x="9" y="32"/>
                  </a:lnTo>
                  <a:lnTo>
                    <a:pt x="6" y="29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9"/>
                  </a:lnTo>
                  <a:lnTo>
                    <a:pt x="4" y="7"/>
                  </a:lnTo>
                  <a:lnTo>
                    <a:pt x="6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69" name="Freeform 323"/>
            <p:cNvSpPr>
              <a:spLocks/>
            </p:cNvSpPr>
            <p:nvPr/>
          </p:nvSpPr>
          <p:spPr bwMode="auto">
            <a:xfrm>
              <a:off x="3016" y="2163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22 w 36"/>
                <a:gd name="T3" fmla="*/ 0 h 36"/>
                <a:gd name="T4" fmla="*/ 25 w 36"/>
                <a:gd name="T5" fmla="*/ 2 h 36"/>
                <a:gd name="T6" fmla="*/ 27 w 36"/>
                <a:gd name="T7" fmla="*/ 3 h 36"/>
                <a:gd name="T8" fmla="*/ 31 w 36"/>
                <a:gd name="T9" fmla="*/ 7 h 36"/>
                <a:gd name="T10" fmla="*/ 33 w 36"/>
                <a:gd name="T11" fmla="*/ 9 h 36"/>
                <a:gd name="T12" fmla="*/ 34 w 36"/>
                <a:gd name="T13" fmla="*/ 12 h 36"/>
                <a:gd name="T14" fmla="*/ 34 w 36"/>
                <a:gd name="T15" fmla="*/ 16 h 36"/>
                <a:gd name="T16" fmla="*/ 36 w 36"/>
                <a:gd name="T17" fmla="*/ 20 h 36"/>
                <a:gd name="T18" fmla="*/ 34 w 36"/>
                <a:gd name="T19" fmla="*/ 23 h 36"/>
                <a:gd name="T20" fmla="*/ 34 w 36"/>
                <a:gd name="T21" fmla="*/ 27 h 36"/>
                <a:gd name="T22" fmla="*/ 33 w 36"/>
                <a:gd name="T23" fmla="*/ 29 h 36"/>
                <a:gd name="T24" fmla="*/ 31 w 36"/>
                <a:gd name="T25" fmla="*/ 32 h 36"/>
                <a:gd name="T26" fmla="*/ 27 w 36"/>
                <a:gd name="T27" fmla="*/ 34 h 36"/>
                <a:gd name="T28" fmla="*/ 25 w 36"/>
                <a:gd name="T29" fmla="*/ 34 h 36"/>
                <a:gd name="T30" fmla="*/ 22 w 36"/>
                <a:gd name="T31" fmla="*/ 36 h 36"/>
                <a:gd name="T32" fmla="*/ 18 w 36"/>
                <a:gd name="T33" fmla="*/ 36 h 36"/>
                <a:gd name="T34" fmla="*/ 15 w 36"/>
                <a:gd name="T35" fmla="*/ 34 h 36"/>
                <a:gd name="T36" fmla="*/ 11 w 36"/>
                <a:gd name="T37" fmla="*/ 34 h 36"/>
                <a:gd name="T38" fmla="*/ 9 w 36"/>
                <a:gd name="T39" fmla="*/ 32 h 36"/>
                <a:gd name="T40" fmla="*/ 6 w 36"/>
                <a:gd name="T41" fmla="*/ 29 h 36"/>
                <a:gd name="T42" fmla="*/ 4 w 36"/>
                <a:gd name="T43" fmla="*/ 27 h 36"/>
                <a:gd name="T44" fmla="*/ 2 w 36"/>
                <a:gd name="T45" fmla="*/ 23 h 36"/>
                <a:gd name="T46" fmla="*/ 2 w 36"/>
                <a:gd name="T47" fmla="*/ 20 h 36"/>
                <a:gd name="T48" fmla="*/ 0 w 36"/>
                <a:gd name="T49" fmla="*/ 16 h 36"/>
                <a:gd name="T50" fmla="*/ 2 w 36"/>
                <a:gd name="T51" fmla="*/ 12 h 36"/>
                <a:gd name="T52" fmla="*/ 2 w 36"/>
                <a:gd name="T53" fmla="*/ 9 h 36"/>
                <a:gd name="T54" fmla="*/ 4 w 36"/>
                <a:gd name="T55" fmla="*/ 7 h 36"/>
                <a:gd name="T56" fmla="*/ 6 w 36"/>
                <a:gd name="T57" fmla="*/ 3 h 36"/>
                <a:gd name="T58" fmla="*/ 9 w 36"/>
                <a:gd name="T59" fmla="*/ 2 h 36"/>
                <a:gd name="T60" fmla="*/ 11 w 36"/>
                <a:gd name="T61" fmla="*/ 0 h 36"/>
                <a:gd name="T62" fmla="*/ 15 w 36"/>
                <a:gd name="T63" fmla="*/ 0 h 36"/>
                <a:gd name="T64" fmla="*/ 18 w 36"/>
                <a:gd name="T65" fmla="*/ 0 h 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36"/>
                <a:gd name="T101" fmla="*/ 36 w 36"/>
                <a:gd name="T102" fmla="*/ 36 h 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36">
                  <a:moveTo>
                    <a:pt x="18" y="0"/>
                  </a:moveTo>
                  <a:lnTo>
                    <a:pt x="22" y="0"/>
                  </a:lnTo>
                  <a:lnTo>
                    <a:pt x="25" y="2"/>
                  </a:lnTo>
                  <a:lnTo>
                    <a:pt x="27" y="3"/>
                  </a:lnTo>
                  <a:lnTo>
                    <a:pt x="31" y="7"/>
                  </a:lnTo>
                  <a:lnTo>
                    <a:pt x="33" y="9"/>
                  </a:lnTo>
                  <a:lnTo>
                    <a:pt x="34" y="12"/>
                  </a:lnTo>
                  <a:lnTo>
                    <a:pt x="34" y="16"/>
                  </a:lnTo>
                  <a:lnTo>
                    <a:pt x="36" y="20"/>
                  </a:lnTo>
                  <a:lnTo>
                    <a:pt x="34" y="23"/>
                  </a:lnTo>
                  <a:lnTo>
                    <a:pt x="34" y="27"/>
                  </a:lnTo>
                  <a:lnTo>
                    <a:pt x="33" y="29"/>
                  </a:lnTo>
                  <a:lnTo>
                    <a:pt x="31" y="32"/>
                  </a:lnTo>
                  <a:lnTo>
                    <a:pt x="27" y="34"/>
                  </a:lnTo>
                  <a:lnTo>
                    <a:pt x="25" y="34"/>
                  </a:lnTo>
                  <a:lnTo>
                    <a:pt x="22" y="36"/>
                  </a:lnTo>
                  <a:lnTo>
                    <a:pt x="18" y="36"/>
                  </a:lnTo>
                  <a:lnTo>
                    <a:pt x="15" y="34"/>
                  </a:lnTo>
                  <a:lnTo>
                    <a:pt x="11" y="34"/>
                  </a:lnTo>
                  <a:lnTo>
                    <a:pt x="9" y="32"/>
                  </a:lnTo>
                  <a:lnTo>
                    <a:pt x="6" y="29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9"/>
                  </a:lnTo>
                  <a:lnTo>
                    <a:pt x="4" y="7"/>
                  </a:lnTo>
                  <a:lnTo>
                    <a:pt x="6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70" name="Freeform 324"/>
            <p:cNvSpPr>
              <a:spLocks/>
            </p:cNvSpPr>
            <p:nvPr/>
          </p:nvSpPr>
          <p:spPr bwMode="auto">
            <a:xfrm>
              <a:off x="3023" y="2172"/>
              <a:ext cx="20" cy="18"/>
            </a:xfrm>
            <a:custGeom>
              <a:avLst/>
              <a:gdLst>
                <a:gd name="T0" fmla="*/ 6 w 20"/>
                <a:gd name="T1" fmla="*/ 0 h 18"/>
                <a:gd name="T2" fmla="*/ 8 w 20"/>
                <a:gd name="T3" fmla="*/ 0 h 18"/>
                <a:gd name="T4" fmla="*/ 11 w 20"/>
                <a:gd name="T5" fmla="*/ 0 h 18"/>
                <a:gd name="T6" fmla="*/ 13 w 20"/>
                <a:gd name="T7" fmla="*/ 0 h 18"/>
                <a:gd name="T8" fmla="*/ 15 w 20"/>
                <a:gd name="T9" fmla="*/ 0 h 18"/>
                <a:gd name="T10" fmla="*/ 17 w 20"/>
                <a:gd name="T11" fmla="*/ 3 h 18"/>
                <a:gd name="T12" fmla="*/ 18 w 20"/>
                <a:gd name="T13" fmla="*/ 5 h 18"/>
                <a:gd name="T14" fmla="*/ 18 w 20"/>
                <a:gd name="T15" fmla="*/ 7 h 18"/>
                <a:gd name="T16" fmla="*/ 20 w 20"/>
                <a:gd name="T17" fmla="*/ 9 h 18"/>
                <a:gd name="T18" fmla="*/ 18 w 20"/>
                <a:gd name="T19" fmla="*/ 11 h 18"/>
                <a:gd name="T20" fmla="*/ 18 w 20"/>
                <a:gd name="T21" fmla="*/ 14 h 18"/>
                <a:gd name="T22" fmla="*/ 17 w 20"/>
                <a:gd name="T23" fmla="*/ 16 h 18"/>
                <a:gd name="T24" fmla="*/ 15 w 20"/>
                <a:gd name="T25" fmla="*/ 18 h 18"/>
                <a:gd name="T26" fmla="*/ 13 w 20"/>
                <a:gd name="T27" fmla="*/ 18 h 18"/>
                <a:gd name="T28" fmla="*/ 11 w 20"/>
                <a:gd name="T29" fmla="*/ 18 h 18"/>
                <a:gd name="T30" fmla="*/ 8 w 20"/>
                <a:gd name="T31" fmla="*/ 16 h 18"/>
                <a:gd name="T32" fmla="*/ 6 w 20"/>
                <a:gd name="T33" fmla="*/ 16 h 18"/>
                <a:gd name="T34" fmla="*/ 4 w 20"/>
                <a:gd name="T35" fmla="*/ 14 h 18"/>
                <a:gd name="T36" fmla="*/ 4 w 20"/>
                <a:gd name="T37" fmla="*/ 12 h 18"/>
                <a:gd name="T38" fmla="*/ 2 w 20"/>
                <a:gd name="T39" fmla="*/ 11 h 18"/>
                <a:gd name="T40" fmla="*/ 0 w 20"/>
                <a:gd name="T41" fmla="*/ 7 h 18"/>
                <a:gd name="T42" fmla="*/ 2 w 20"/>
                <a:gd name="T43" fmla="*/ 5 h 18"/>
                <a:gd name="T44" fmla="*/ 4 w 20"/>
                <a:gd name="T45" fmla="*/ 3 h 18"/>
                <a:gd name="T46" fmla="*/ 4 w 20"/>
                <a:gd name="T47" fmla="*/ 2 h 18"/>
                <a:gd name="T48" fmla="*/ 6 w 20"/>
                <a:gd name="T49" fmla="*/ 0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18"/>
                <a:gd name="T77" fmla="*/ 20 w 20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18">
                  <a:moveTo>
                    <a:pt x="6" y="0"/>
                  </a:moveTo>
                  <a:lnTo>
                    <a:pt x="8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3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20" y="9"/>
                  </a:lnTo>
                  <a:lnTo>
                    <a:pt x="18" y="11"/>
                  </a:lnTo>
                  <a:lnTo>
                    <a:pt x="18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1" y="18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4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71" name="Freeform 325"/>
            <p:cNvSpPr>
              <a:spLocks/>
            </p:cNvSpPr>
            <p:nvPr/>
          </p:nvSpPr>
          <p:spPr bwMode="auto">
            <a:xfrm>
              <a:off x="3023" y="2172"/>
              <a:ext cx="20" cy="18"/>
            </a:xfrm>
            <a:custGeom>
              <a:avLst/>
              <a:gdLst>
                <a:gd name="T0" fmla="*/ 6 w 20"/>
                <a:gd name="T1" fmla="*/ 0 h 18"/>
                <a:gd name="T2" fmla="*/ 8 w 20"/>
                <a:gd name="T3" fmla="*/ 0 h 18"/>
                <a:gd name="T4" fmla="*/ 11 w 20"/>
                <a:gd name="T5" fmla="*/ 0 h 18"/>
                <a:gd name="T6" fmla="*/ 13 w 20"/>
                <a:gd name="T7" fmla="*/ 0 h 18"/>
                <a:gd name="T8" fmla="*/ 15 w 20"/>
                <a:gd name="T9" fmla="*/ 0 h 18"/>
                <a:gd name="T10" fmla="*/ 17 w 20"/>
                <a:gd name="T11" fmla="*/ 3 h 18"/>
                <a:gd name="T12" fmla="*/ 18 w 20"/>
                <a:gd name="T13" fmla="*/ 5 h 18"/>
                <a:gd name="T14" fmla="*/ 18 w 20"/>
                <a:gd name="T15" fmla="*/ 7 h 18"/>
                <a:gd name="T16" fmla="*/ 20 w 20"/>
                <a:gd name="T17" fmla="*/ 9 h 18"/>
                <a:gd name="T18" fmla="*/ 18 w 20"/>
                <a:gd name="T19" fmla="*/ 11 h 18"/>
                <a:gd name="T20" fmla="*/ 18 w 20"/>
                <a:gd name="T21" fmla="*/ 14 h 18"/>
                <a:gd name="T22" fmla="*/ 17 w 20"/>
                <a:gd name="T23" fmla="*/ 16 h 18"/>
                <a:gd name="T24" fmla="*/ 15 w 20"/>
                <a:gd name="T25" fmla="*/ 18 h 18"/>
                <a:gd name="T26" fmla="*/ 13 w 20"/>
                <a:gd name="T27" fmla="*/ 18 h 18"/>
                <a:gd name="T28" fmla="*/ 11 w 20"/>
                <a:gd name="T29" fmla="*/ 18 h 18"/>
                <a:gd name="T30" fmla="*/ 8 w 20"/>
                <a:gd name="T31" fmla="*/ 16 h 18"/>
                <a:gd name="T32" fmla="*/ 6 w 20"/>
                <a:gd name="T33" fmla="*/ 16 h 18"/>
                <a:gd name="T34" fmla="*/ 4 w 20"/>
                <a:gd name="T35" fmla="*/ 14 h 18"/>
                <a:gd name="T36" fmla="*/ 4 w 20"/>
                <a:gd name="T37" fmla="*/ 12 h 18"/>
                <a:gd name="T38" fmla="*/ 2 w 20"/>
                <a:gd name="T39" fmla="*/ 11 h 18"/>
                <a:gd name="T40" fmla="*/ 0 w 20"/>
                <a:gd name="T41" fmla="*/ 7 h 18"/>
                <a:gd name="T42" fmla="*/ 2 w 20"/>
                <a:gd name="T43" fmla="*/ 5 h 18"/>
                <a:gd name="T44" fmla="*/ 4 w 20"/>
                <a:gd name="T45" fmla="*/ 3 h 18"/>
                <a:gd name="T46" fmla="*/ 4 w 20"/>
                <a:gd name="T47" fmla="*/ 2 h 18"/>
                <a:gd name="T48" fmla="*/ 6 w 20"/>
                <a:gd name="T49" fmla="*/ 0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18"/>
                <a:gd name="T77" fmla="*/ 20 w 20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18">
                  <a:moveTo>
                    <a:pt x="6" y="0"/>
                  </a:moveTo>
                  <a:lnTo>
                    <a:pt x="8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3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20" y="9"/>
                  </a:lnTo>
                  <a:lnTo>
                    <a:pt x="18" y="11"/>
                  </a:lnTo>
                  <a:lnTo>
                    <a:pt x="18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1" y="18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4" y="2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72" name="Freeform 326"/>
            <p:cNvSpPr>
              <a:spLocks/>
            </p:cNvSpPr>
            <p:nvPr/>
          </p:nvSpPr>
          <p:spPr bwMode="auto">
            <a:xfrm>
              <a:off x="3680" y="1793"/>
              <a:ext cx="38" cy="38"/>
            </a:xfrm>
            <a:custGeom>
              <a:avLst/>
              <a:gdLst>
                <a:gd name="T0" fmla="*/ 18 w 38"/>
                <a:gd name="T1" fmla="*/ 0 h 38"/>
                <a:gd name="T2" fmla="*/ 22 w 38"/>
                <a:gd name="T3" fmla="*/ 0 h 38"/>
                <a:gd name="T4" fmla="*/ 25 w 38"/>
                <a:gd name="T5" fmla="*/ 1 h 38"/>
                <a:gd name="T6" fmla="*/ 29 w 38"/>
                <a:gd name="T7" fmla="*/ 3 h 38"/>
                <a:gd name="T8" fmla="*/ 33 w 38"/>
                <a:gd name="T9" fmla="*/ 5 h 38"/>
                <a:gd name="T10" fmla="*/ 34 w 38"/>
                <a:gd name="T11" fmla="*/ 9 h 38"/>
                <a:gd name="T12" fmla="*/ 36 w 38"/>
                <a:gd name="T13" fmla="*/ 12 h 38"/>
                <a:gd name="T14" fmla="*/ 38 w 38"/>
                <a:gd name="T15" fmla="*/ 16 h 38"/>
                <a:gd name="T16" fmla="*/ 38 w 38"/>
                <a:gd name="T17" fmla="*/ 20 h 38"/>
                <a:gd name="T18" fmla="*/ 38 w 38"/>
                <a:gd name="T19" fmla="*/ 23 h 38"/>
                <a:gd name="T20" fmla="*/ 36 w 38"/>
                <a:gd name="T21" fmla="*/ 27 h 38"/>
                <a:gd name="T22" fmla="*/ 34 w 38"/>
                <a:gd name="T23" fmla="*/ 30 h 38"/>
                <a:gd name="T24" fmla="*/ 33 w 38"/>
                <a:gd name="T25" fmla="*/ 32 h 38"/>
                <a:gd name="T26" fmla="*/ 29 w 38"/>
                <a:gd name="T27" fmla="*/ 34 h 38"/>
                <a:gd name="T28" fmla="*/ 25 w 38"/>
                <a:gd name="T29" fmla="*/ 36 h 38"/>
                <a:gd name="T30" fmla="*/ 22 w 38"/>
                <a:gd name="T31" fmla="*/ 38 h 38"/>
                <a:gd name="T32" fmla="*/ 18 w 38"/>
                <a:gd name="T33" fmla="*/ 38 h 38"/>
                <a:gd name="T34" fmla="*/ 15 w 38"/>
                <a:gd name="T35" fmla="*/ 36 h 38"/>
                <a:gd name="T36" fmla="*/ 11 w 38"/>
                <a:gd name="T37" fmla="*/ 36 h 38"/>
                <a:gd name="T38" fmla="*/ 9 w 38"/>
                <a:gd name="T39" fmla="*/ 34 h 38"/>
                <a:gd name="T40" fmla="*/ 6 w 38"/>
                <a:gd name="T41" fmla="*/ 30 h 38"/>
                <a:gd name="T42" fmla="*/ 4 w 38"/>
                <a:gd name="T43" fmla="*/ 29 h 38"/>
                <a:gd name="T44" fmla="*/ 2 w 38"/>
                <a:gd name="T45" fmla="*/ 25 h 38"/>
                <a:gd name="T46" fmla="*/ 0 w 38"/>
                <a:gd name="T47" fmla="*/ 21 h 38"/>
                <a:gd name="T48" fmla="*/ 0 w 38"/>
                <a:gd name="T49" fmla="*/ 18 h 38"/>
                <a:gd name="T50" fmla="*/ 0 w 38"/>
                <a:gd name="T51" fmla="*/ 14 h 38"/>
                <a:gd name="T52" fmla="*/ 2 w 38"/>
                <a:gd name="T53" fmla="*/ 11 h 38"/>
                <a:gd name="T54" fmla="*/ 4 w 38"/>
                <a:gd name="T55" fmla="*/ 7 h 38"/>
                <a:gd name="T56" fmla="*/ 6 w 38"/>
                <a:gd name="T57" fmla="*/ 5 h 38"/>
                <a:gd name="T58" fmla="*/ 7 w 38"/>
                <a:gd name="T59" fmla="*/ 3 h 38"/>
                <a:gd name="T60" fmla="*/ 11 w 38"/>
                <a:gd name="T61" fmla="*/ 1 h 38"/>
                <a:gd name="T62" fmla="*/ 15 w 38"/>
                <a:gd name="T63" fmla="*/ 0 h 38"/>
                <a:gd name="T64" fmla="*/ 18 w 38"/>
                <a:gd name="T65" fmla="*/ 0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"/>
                <a:gd name="T100" fmla="*/ 0 h 38"/>
                <a:gd name="T101" fmla="*/ 38 w 38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" h="38">
                  <a:moveTo>
                    <a:pt x="18" y="0"/>
                  </a:moveTo>
                  <a:lnTo>
                    <a:pt x="22" y="0"/>
                  </a:lnTo>
                  <a:lnTo>
                    <a:pt x="25" y="1"/>
                  </a:lnTo>
                  <a:lnTo>
                    <a:pt x="29" y="3"/>
                  </a:lnTo>
                  <a:lnTo>
                    <a:pt x="33" y="5"/>
                  </a:lnTo>
                  <a:lnTo>
                    <a:pt x="34" y="9"/>
                  </a:lnTo>
                  <a:lnTo>
                    <a:pt x="36" y="12"/>
                  </a:lnTo>
                  <a:lnTo>
                    <a:pt x="38" y="16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6" y="27"/>
                  </a:lnTo>
                  <a:lnTo>
                    <a:pt x="34" y="30"/>
                  </a:lnTo>
                  <a:lnTo>
                    <a:pt x="33" y="32"/>
                  </a:lnTo>
                  <a:lnTo>
                    <a:pt x="29" y="34"/>
                  </a:lnTo>
                  <a:lnTo>
                    <a:pt x="25" y="36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15" y="36"/>
                  </a:lnTo>
                  <a:lnTo>
                    <a:pt x="11" y="36"/>
                  </a:lnTo>
                  <a:lnTo>
                    <a:pt x="9" y="34"/>
                  </a:lnTo>
                  <a:lnTo>
                    <a:pt x="6" y="30"/>
                  </a:lnTo>
                  <a:lnTo>
                    <a:pt x="4" y="29"/>
                  </a:lnTo>
                  <a:lnTo>
                    <a:pt x="2" y="25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4" y="7"/>
                  </a:lnTo>
                  <a:lnTo>
                    <a:pt x="6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73" name="Freeform 327"/>
            <p:cNvSpPr>
              <a:spLocks/>
            </p:cNvSpPr>
            <p:nvPr/>
          </p:nvSpPr>
          <p:spPr bwMode="auto">
            <a:xfrm>
              <a:off x="3680" y="1793"/>
              <a:ext cx="38" cy="38"/>
            </a:xfrm>
            <a:custGeom>
              <a:avLst/>
              <a:gdLst>
                <a:gd name="T0" fmla="*/ 18 w 38"/>
                <a:gd name="T1" fmla="*/ 0 h 38"/>
                <a:gd name="T2" fmla="*/ 22 w 38"/>
                <a:gd name="T3" fmla="*/ 0 h 38"/>
                <a:gd name="T4" fmla="*/ 25 w 38"/>
                <a:gd name="T5" fmla="*/ 1 h 38"/>
                <a:gd name="T6" fmla="*/ 29 w 38"/>
                <a:gd name="T7" fmla="*/ 3 h 38"/>
                <a:gd name="T8" fmla="*/ 33 w 38"/>
                <a:gd name="T9" fmla="*/ 5 h 38"/>
                <a:gd name="T10" fmla="*/ 34 w 38"/>
                <a:gd name="T11" fmla="*/ 9 h 38"/>
                <a:gd name="T12" fmla="*/ 36 w 38"/>
                <a:gd name="T13" fmla="*/ 12 h 38"/>
                <a:gd name="T14" fmla="*/ 38 w 38"/>
                <a:gd name="T15" fmla="*/ 16 h 38"/>
                <a:gd name="T16" fmla="*/ 38 w 38"/>
                <a:gd name="T17" fmla="*/ 20 h 38"/>
                <a:gd name="T18" fmla="*/ 38 w 38"/>
                <a:gd name="T19" fmla="*/ 23 h 38"/>
                <a:gd name="T20" fmla="*/ 36 w 38"/>
                <a:gd name="T21" fmla="*/ 27 h 38"/>
                <a:gd name="T22" fmla="*/ 34 w 38"/>
                <a:gd name="T23" fmla="*/ 30 h 38"/>
                <a:gd name="T24" fmla="*/ 33 w 38"/>
                <a:gd name="T25" fmla="*/ 32 h 38"/>
                <a:gd name="T26" fmla="*/ 29 w 38"/>
                <a:gd name="T27" fmla="*/ 34 h 38"/>
                <a:gd name="T28" fmla="*/ 25 w 38"/>
                <a:gd name="T29" fmla="*/ 36 h 38"/>
                <a:gd name="T30" fmla="*/ 22 w 38"/>
                <a:gd name="T31" fmla="*/ 38 h 38"/>
                <a:gd name="T32" fmla="*/ 18 w 38"/>
                <a:gd name="T33" fmla="*/ 38 h 38"/>
                <a:gd name="T34" fmla="*/ 15 w 38"/>
                <a:gd name="T35" fmla="*/ 36 h 38"/>
                <a:gd name="T36" fmla="*/ 11 w 38"/>
                <a:gd name="T37" fmla="*/ 36 h 38"/>
                <a:gd name="T38" fmla="*/ 9 w 38"/>
                <a:gd name="T39" fmla="*/ 34 h 38"/>
                <a:gd name="T40" fmla="*/ 6 w 38"/>
                <a:gd name="T41" fmla="*/ 30 h 38"/>
                <a:gd name="T42" fmla="*/ 4 w 38"/>
                <a:gd name="T43" fmla="*/ 29 h 38"/>
                <a:gd name="T44" fmla="*/ 2 w 38"/>
                <a:gd name="T45" fmla="*/ 25 h 38"/>
                <a:gd name="T46" fmla="*/ 0 w 38"/>
                <a:gd name="T47" fmla="*/ 21 h 38"/>
                <a:gd name="T48" fmla="*/ 0 w 38"/>
                <a:gd name="T49" fmla="*/ 18 h 38"/>
                <a:gd name="T50" fmla="*/ 0 w 38"/>
                <a:gd name="T51" fmla="*/ 14 h 38"/>
                <a:gd name="T52" fmla="*/ 2 w 38"/>
                <a:gd name="T53" fmla="*/ 11 h 38"/>
                <a:gd name="T54" fmla="*/ 4 w 38"/>
                <a:gd name="T55" fmla="*/ 7 h 38"/>
                <a:gd name="T56" fmla="*/ 6 w 38"/>
                <a:gd name="T57" fmla="*/ 5 h 38"/>
                <a:gd name="T58" fmla="*/ 7 w 38"/>
                <a:gd name="T59" fmla="*/ 3 h 38"/>
                <a:gd name="T60" fmla="*/ 11 w 38"/>
                <a:gd name="T61" fmla="*/ 1 h 38"/>
                <a:gd name="T62" fmla="*/ 15 w 38"/>
                <a:gd name="T63" fmla="*/ 0 h 38"/>
                <a:gd name="T64" fmla="*/ 18 w 38"/>
                <a:gd name="T65" fmla="*/ 0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"/>
                <a:gd name="T100" fmla="*/ 0 h 38"/>
                <a:gd name="T101" fmla="*/ 38 w 38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" h="38">
                  <a:moveTo>
                    <a:pt x="18" y="0"/>
                  </a:moveTo>
                  <a:lnTo>
                    <a:pt x="22" y="0"/>
                  </a:lnTo>
                  <a:lnTo>
                    <a:pt x="25" y="1"/>
                  </a:lnTo>
                  <a:lnTo>
                    <a:pt x="29" y="3"/>
                  </a:lnTo>
                  <a:lnTo>
                    <a:pt x="33" y="5"/>
                  </a:lnTo>
                  <a:lnTo>
                    <a:pt x="34" y="9"/>
                  </a:lnTo>
                  <a:lnTo>
                    <a:pt x="36" y="12"/>
                  </a:lnTo>
                  <a:lnTo>
                    <a:pt x="38" y="16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6" y="27"/>
                  </a:lnTo>
                  <a:lnTo>
                    <a:pt x="34" y="30"/>
                  </a:lnTo>
                  <a:lnTo>
                    <a:pt x="33" y="32"/>
                  </a:lnTo>
                  <a:lnTo>
                    <a:pt x="29" y="34"/>
                  </a:lnTo>
                  <a:lnTo>
                    <a:pt x="25" y="36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15" y="36"/>
                  </a:lnTo>
                  <a:lnTo>
                    <a:pt x="11" y="36"/>
                  </a:lnTo>
                  <a:lnTo>
                    <a:pt x="9" y="34"/>
                  </a:lnTo>
                  <a:lnTo>
                    <a:pt x="6" y="30"/>
                  </a:lnTo>
                  <a:lnTo>
                    <a:pt x="4" y="29"/>
                  </a:lnTo>
                  <a:lnTo>
                    <a:pt x="2" y="25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4" y="7"/>
                  </a:lnTo>
                  <a:lnTo>
                    <a:pt x="6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74" name="Freeform 328"/>
            <p:cNvSpPr>
              <a:spLocks/>
            </p:cNvSpPr>
            <p:nvPr/>
          </p:nvSpPr>
          <p:spPr bwMode="auto">
            <a:xfrm>
              <a:off x="3687" y="1802"/>
              <a:ext cx="22" cy="18"/>
            </a:xfrm>
            <a:custGeom>
              <a:avLst/>
              <a:gdLst>
                <a:gd name="T0" fmla="*/ 6 w 22"/>
                <a:gd name="T1" fmla="*/ 0 h 18"/>
                <a:gd name="T2" fmla="*/ 9 w 22"/>
                <a:gd name="T3" fmla="*/ 0 h 18"/>
                <a:gd name="T4" fmla="*/ 11 w 22"/>
                <a:gd name="T5" fmla="*/ 0 h 18"/>
                <a:gd name="T6" fmla="*/ 15 w 22"/>
                <a:gd name="T7" fmla="*/ 0 h 18"/>
                <a:gd name="T8" fmla="*/ 17 w 22"/>
                <a:gd name="T9" fmla="*/ 2 h 18"/>
                <a:gd name="T10" fmla="*/ 18 w 22"/>
                <a:gd name="T11" fmla="*/ 3 h 18"/>
                <a:gd name="T12" fmla="*/ 18 w 22"/>
                <a:gd name="T13" fmla="*/ 5 h 18"/>
                <a:gd name="T14" fmla="*/ 20 w 22"/>
                <a:gd name="T15" fmla="*/ 7 h 18"/>
                <a:gd name="T16" fmla="*/ 22 w 22"/>
                <a:gd name="T17" fmla="*/ 11 h 18"/>
                <a:gd name="T18" fmla="*/ 20 w 22"/>
                <a:gd name="T19" fmla="*/ 12 h 18"/>
                <a:gd name="T20" fmla="*/ 20 w 22"/>
                <a:gd name="T21" fmla="*/ 14 h 18"/>
                <a:gd name="T22" fmla="*/ 18 w 22"/>
                <a:gd name="T23" fmla="*/ 16 h 18"/>
                <a:gd name="T24" fmla="*/ 17 w 22"/>
                <a:gd name="T25" fmla="*/ 18 h 18"/>
                <a:gd name="T26" fmla="*/ 15 w 22"/>
                <a:gd name="T27" fmla="*/ 18 h 18"/>
                <a:gd name="T28" fmla="*/ 11 w 22"/>
                <a:gd name="T29" fmla="*/ 18 h 18"/>
                <a:gd name="T30" fmla="*/ 9 w 22"/>
                <a:gd name="T31" fmla="*/ 18 h 18"/>
                <a:gd name="T32" fmla="*/ 6 w 22"/>
                <a:gd name="T33" fmla="*/ 18 h 18"/>
                <a:gd name="T34" fmla="*/ 6 w 22"/>
                <a:gd name="T35" fmla="*/ 16 h 18"/>
                <a:gd name="T36" fmla="*/ 4 w 22"/>
                <a:gd name="T37" fmla="*/ 14 h 18"/>
                <a:gd name="T38" fmla="*/ 2 w 22"/>
                <a:gd name="T39" fmla="*/ 11 h 18"/>
                <a:gd name="T40" fmla="*/ 0 w 22"/>
                <a:gd name="T41" fmla="*/ 9 h 18"/>
                <a:gd name="T42" fmla="*/ 2 w 22"/>
                <a:gd name="T43" fmla="*/ 7 h 18"/>
                <a:gd name="T44" fmla="*/ 4 w 22"/>
                <a:gd name="T45" fmla="*/ 3 h 18"/>
                <a:gd name="T46" fmla="*/ 6 w 22"/>
                <a:gd name="T47" fmla="*/ 2 h 18"/>
                <a:gd name="T48" fmla="*/ 6 w 22"/>
                <a:gd name="T49" fmla="*/ 0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18"/>
                <a:gd name="T77" fmla="*/ 22 w 22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18">
                  <a:moveTo>
                    <a:pt x="6" y="0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20" y="7"/>
                  </a:lnTo>
                  <a:lnTo>
                    <a:pt x="22" y="11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18" y="16"/>
                  </a:lnTo>
                  <a:lnTo>
                    <a:pt x="17" y="18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1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3"/>
                  </a:lnTo>
                  <a:lnTo>
                    <a:pt x="6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75" name="Freeform 329"/>
            <p:cNvSpPr>
              <a:spLocks/>
            </p:cNvSpPr>
            <p:nvPr/>
          </p:nvSpPr>
          <p:spPr bwMode="auto">
            <a:xfrm>
              <a:off x="3687" y="1802"/>
              <a:ext cx="22" cy="18"/>
            </a:xfrm>
            <a:custGeom>
              <a:avLst/>
              <a:gdLst>
                <a:gd name="T0" fmla="*/ 6 w 22"/>
                <a:gd name="T1" fmla="*/ 0 h 18"/>
                <a:gd name="T2" fmla="*/ 9 w 22"/>
                <a:gd name="T3" fmla="*/ 0 h 18"/>
                <a:gd name="T4" fmla="*/ 11 w 22"/>
                <a:gd name="T5" fmla="*/ 0 h 18"/>
                <a:gd name="T6" fmla="*/ 15 w 22"/>
                <a:gd name="T7" fmla="*/ 0 h 18"/>
                <a:gd name="T8" fmla="*/ 17 w 22"/>
                <a:gd name="T9" fmla="*/ 2 h 18"/>
                <a:gd name="T10" fmla="*/ 18 w 22"/>
                <a:gd name="T11" fmla="*/ 3 h 18"/>
                <a:gd name="T12" fmla="*/ 18 w 22"/>
                <a:gd name="T13" fmla="*/ 5 h 18"/>
                <a:gd name="T14" fmla="*/ 20 w 22"/>
                <a:gd name="T15" fmla="*/ 7 h 18"/>
                <a:gd name="T16" fmla="*/ 22 w 22"/>
                <a:gd name="T17" fmla="*/ 11 h 18"/>
                <a:gd name="T18" fmla="*/ 20 w 22"/>
                <a:gd name="T19" fmla="*/ 12 h 18"/>
                <a:gd name="T20" fmla="*/ 20 w 22"/>
                <a:gd name="T21" fmla="*/ 14 h 18"/>
                <a:gd name="T22" fmla="*/ 18 w 22"/>
                <a:gd name="T23" fmla="*/ 16 h 18"/>
                <a:gd name="T24" fmla="*/ 17 w 22"/>
                <a:gd name="T25" fmla="*/ 18 h 18"/>
                <a:gd name="T26" fmla="*/ 15 w 22"/>
                <a:gd name="T27" fmla="*/ 18 h 18"/>
                <a:gd name="T28" fmla="*/ 11 w 22"/>
                <a:gd name="T29" fmla="*/ 18 h 18"/>
                <a:gd name="T30" fmla="*/ 9 w 22"/>
                <a:gd name="T31" fmla="*/ 18 h 18"/>
                <a:gd name="T32" fmla="*/ 6 w 22"/>
                <a:gd name="T33" fmla="*/ 18 h 18"/>
                <a:gd name="T34" fmla="*/ 6 w 22"/>
                <a:gd name="T35" fmla="*/ 16 h 18"/>
                <a:gd name="T36" fmla="*/ 4 w 22"/>
                <a:gd name="T37" fmla="*/ 14 h 18"/>
                <a:gd name="T38" fmla="*/ 2 w 22"/>
                <a:gd name="T39" fmla="*/ 11 h 18"/>
                <a:gd name="T40" fmla="*/ 0 w 22"/>
                <a:gd name="T41" fmla="*/ 9 h 18"/>
                <a:gd name="T42" fmla="*/ 2 w 22"/>
                <a:gd name="T43" fmla="*/ 7 h 18"/>
                <a:gd name="T44" fmla="*/ 4 w 22"/>
                <a:gd name="T45" fmla="*/ 3 h 18"/>
                <a:gd name="T46" fmla="*/ 6 w 22"/>
                <a:gd name="T47" fmla="*/ 2 h 18"/>
                <a:gd name="T48" fmla="*/ 6 w 22"/>
                <a:gd name="T49" fmla="*/ 0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18"/>
                <a:gd name="T77" fmla="*/ 22 w 22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18">
                  <a:moveTo>
                    <a:pt x="6" y="0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20" y="7"/>
                  </a:lnTo>
                  <a:lnTo>
                    <a:pt x="22" y="11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18" y="16"/>
                  </a:lnTo>
                  <a:lnTo>
                    <a:pt x="17" y="18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1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3"/>
                  </a:lnTo>
                  <a:lnTo>
                    <a:pt x="6" y="2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76" name="Freeform 330"/>
            <p:cNvSpPr>
              <a:spLocks/>
            </p:cNvSpPr>
            <p:nvPr/>
          </p:nvSpPr>
          <p:spPr bwMode="auto">
            <a:xfrm>
              <a:off x="3680" y="2222"/>
              <a:ext cx="38" cy="38"/>
            </a:xfrm>
            <a:custGeom>
              <a:avLst/>
              <a:gdLst>
                <a:gd name="T0" fmla="*/ 18 w 38"/>
                <a:gd name="T1" fmla="*/ 0 h 38"/>
                <a:gd name="T2" fmla="*/ 22 w 38"/>
                <a:gd name="T3" fmla="*/ 2 h 38"/>
                <a:gd name="T4" fmla="*/ 25 w 38"/>
                <a:gd name="T5" fmla="*/ 4 h 38"/>
                <a:gd name="T6" fmla="*/ 29 w 38"/>
                <a:gd name="T7" fmla="*/ 6 h 38"/>
                <a:gd name="T8" fmla="*/ 33 w 38"/>
                <a:gd name="T9" fmla="*/ 7 h 38"/>
                <a:gd name="T10" fmla="*/ 34 w 38"/>
                <a:gd name="T11" fmla="*/ 11 h 38"/>
                <a:gd name="T12" fmla="*/ 36 w 38"/>
                <a:gd name="T13" fmla="*/ 15 h 38"/>
                <a:gd name="T14" fmla="*/ 38 w 38"/>
                <a:gd name="T15" fmla="*/ 18 h 38"/>
                <a:gd name="T16" fmla="*/ 38 w 38"/>
                <a:gd name="T17" fmla="*/ 22 h 38"/>
                <a:gd name="T18" fmla="*/ 38 w 38"/>
                <a:gd name="T19" fmla="*/ 26 h 38"/>
                <a:gd name="T20" fmla="*/ 36 w 38"/>
                <a:gd name="T21" fmla="*/ 29 h 38"/>
                <a:gd name="T22" fmla="*/ 34 w 38"/>
                <a:gd name="T23" fmla="*/ 31 h 38"/>
                <a:gd name="T24" fmla="*/ 33 w 38"/>
                <a:gd name="T25" fmla="*/ 35 h 38"/>
                <a:gd name="T26" fmla="*/ 29 w 38"/>
                <a:gd name="T27" fmla="*/ 36 h 38"/>
                <a:gd name="T28" fmla="*/ 25 w 38"/>
                <a:gd name="T29" fmla="*/ 38 h 38"/>
                <a:gd name="T30" fmla="*/ 24 w 38"/>
                <a:gd name="T31" fmla="*/ 38 h 38"/>
                <a:gd name="T32" fmla="*/ 20 w 38"/>
                <a:gd name="T33" fmla="*/ 38 h 38"/>
                <a:gd name="T34" fmla="*/ 16 w 38"/>
                <a:gd name="T35" fmla="*/ 38 h 38"/>
                <a:gd name="T36" fmla="*/ 13 w 38"/>
                <a:gd name="T37" fmla="*/ 36 h 38"/>
                <a:gd name="T38" fmla="*/ 9 w 38"/>
                <a:gd name="T39" fmla="*/ 35 h 38"/>
                <a:gd name="T40" fmla="*/ 6 w 38"/>
                <a:gd name="T41" fmla="*/ 33 h 38"/>
                <a:gd name="T42" fmla="*/ 4 w 38"/>
                <a:gd name="T43" fmla="*/ 29 h 38"/>
                <a:gd name="T44" fmla="*/ 2 w 38"/>
                <a:gd name="T45" fmla="*/ 26 h 38"/>
                <a:gd name="T46" fmla="*/ 0 w 38"/>
                <a:gd name="T47" fmla="*/ 22 h 38"/>
                <a:gd name="T48" fmla="*/ 0 w 38"/>
                <a:gd name="T49" fmla="*/ 18 h 38"/>
                <a:gd name="T50" fmla="*/ 0 w 38"/>
                <a:gd name="T51" fmla="*/ 15 h 38"/>
                <a:gd name="T52" fmla="*/ 2 w 38"/>
                <a:gd name="T53" fmla="*/ 11 h 38"/>
                <a:gd name="T54" fmla="*/ 4 w 38"/>
                <a:gd name="T55" fmla="*/ 7 h 38"/>
                <a:gd name="T56" fmla="*/ 6 w 38"/>
                <a:gd name="T57" fmla="*/ 6 h 38"/>
                <a:gd name="T58" fmla="*/ 9 w 38"/>
                <a:gd name="T59" fmla="*/ 4 h 38"/>
                <a:gd name="T60" fmla="*/ 11 w 38"/>
                <a:gd name="T61" fmla="*/ 2 h 38"/>
                <a:gd name="T62" fmla="*/ 15 w 38"/>
                <a:gd name="T63" fmla="*/ 0 h 38"/>
                <a:gd name="T64" fmla="*/ 18 w 38"/>
                <a:gd name="T65" fmla="*/ 0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"/>
                <a:gd name="T100" fmla="*/ 0 h 38"/>
                <a:gd name="T101" fmla="*/ 38 w 38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" h="38">
                  <a:moveTo>
                    <a:pt x="18" y="0"/>
                  </a:moveTo>
                  <a:lnTo>
                    <a:pt x="22" y="2"/>
                  </a:lnTo>
                  <a:lnTo>
                    <a:pt x="25" y="4"/>
                  </a:lnTo>
                  <a:lnTo>
                    <a:pt x="29" y="6"/>
                  </a:lnTo>
                  <a:lnTo>
                    <a:pt x="33" y="7"/>
                  </a:lnTo>
                  <a:lnTo>
                    <a:pt x="34" y="11"/>
                  </a:lnTo>
                  <a:lnTo>
                    <a:pt x="36" y="15"/>
                  </a:lnTo>
                  <a:lnTo>
                    <a:pt x="38" y="18"/>
                  </a:lnTo>
                  <a:lnTo>
                    <a:pt x="38" y="22"/>
                  </a:lnTo>
                  <a:lnTo>
                    <a:pt x="38" y="26"/>
                  </a:lnTo>
                  <a:lnTo>
                    <a:pt x="36" y="29"/>
                  </a:lnTo>
                  <a:lnTo>
                    <a:pt x="34" y="31"/>
                  </a:lnTo>
                  <a:lnTo>
                    <a:pt x="33" y="35"/>
                  </a:lnTo>
                  <a:lnTo>
                    <a:pt x="29" y="36"/>
                  </a:lnTo>
                  <a:lnTo>
                    <a:pt x="25" y="38"/>
                  </a:lnTo>
                  <a:lnTo>
                    <a:pt x="24" y="38"/>
                  </a:lnTo>
                  <a:lnTo>
                    <a:pt x="20" y="38"/>
                  </a:lnTo>
                  <a:lnTo>
                    <a:pt x="16" y="38"/>
                  </a:lnTo>
                  <a:lnTo>
                    <a:pt x="13" y="36"/>
                  </a:lnTo>
                  <a:lnTo>
                    <a:pt x="9" y="35"/>
                  </a:lnTo>
                  <a:lnTo>
                    <a:pt x="6" y="33"/>
                  </a:lnTo>
                  <a:lnTo>
                    <a:pt x="4" y="29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4" y="7"/>
                  </a:lnTo>
                  <a:lnTo>
                    <a:pt x="6" y="6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77" name="Freeform 331"/>
            <p:cNvSpPr>
              <a:spLocks/>
            </p:cNvSpPr>
            <p:nvPr/>
          </p:nvSpPr>
          <p:spPr bwMode="auto">
            <a:xfrm>
              <a:off x="3680" y="2222"/>
              <a:ext cx="38" cy="38"/>
            </a:xfrm>
            <a:custGeom>
              <a:avLst/>
              <a:gdLst>
                <a:gd name="T0" fmla="*/ 18 w 38"/>
                <a:gd name="T1" fmla="*/ 0 h 38"/>
                <a:gd name="T2" fmla="*/ 22 w 38"/>
                <a:gd name="T3" fmla="*/ 2 h 38"/>
                <a:gd name="T4" fmla="*/ 25 w 38"/>
                <a:gd name="T5" fmla="*/ 4 h 38"/>
                <a:gd name="T6" fmla="*/ 29 w 38"/>
                <a:gd name="T7" fmla="*/ 6 h 38"/>
                <a:gd name="T8" fmla="*/ 33 w 38"/>
                <a:gd name="T9" fmla="*/ 7 h 38"/>
                <a:gd name="T10" fmla="*/ 34 w 38"/>
                <a:gd name="T11" fmla="*/ 11 h 38"/>
                <a:gd name="T12" fmla="*/ 36 w 38"/>
                <a:gd name="T13" fmla="*/ 15 h 38"/>
                <a:gd name="T14" fmla="*/ 38 w 38"/>
                <a:gd name="T15" fmla="*/ 18 h 38"/>
                <a:gd name="T16" fmla="*/ 38 w 38"/>
                <a:gd name="T17" fmla="*/ 22 h 38"/>
                <a:gd name="T18" fmla="*/ 38 w 38"/>
                <a:gd name="T19" fmla="*/ 26 h 38"/>
                <a:gd name="T20" fmla="*/ 36 w 38"/>
                <a:gd name="T21" fmla="*/ 29 h 38"/>
                <a:gd name="T22" fmla="*/ 34 w 38"/>
                <a:gd name="T23" fmla="*/ 31 h 38"/>
                <a:gd name="T24" fmla="*/ 33 w 38"/>
                <a:gd name="T25" fmla="*/ 35 h 38"/>
                <a:gd name="T26" fmla="*/ 29 w 38"/>
                <a:gd name="T27" fmla="*/ 36 h 38"/>
                <a:gd name="T28" fmla="*/ 25 w 38"/>
                <a:gd name="T29" fmla="*/ 38 h 38"/>
                <a:gd name="T30" fmla="*/ 24 w 38"/>
                <a:gd name="T31" fmla="*/ 38 h 38"/>
                <a:gd name="T32" fmla="*/ 20 w 38"/>
                <a:gd name="T33" fmla="*/ 38 h 38"/>
                <a:gd name="T34" fmla="*/ 16 w 38"/>
                <a:gd name="T35" fmla="*/ 38 h 38"/>
                <a:gd name="T36" fmla="*/ 13 w 38"/>
                <a:gd name="T37" fmla="*/ 36 h 38"/>
                <a:gd name="T38" fmla="*/ 9 w 38"/>
                <a:gd name="T39" fmla="*/ 35 h 38"/>
                <a:gd name="T40" fmla="*/ 6 w 38"/>
                <a:gd name="T41" fmla="*/ 33 h 38"/>
                <a:gd name="T42" fmla="*/ 4 w 38"/>
                <a:gd name="T43" fmla="*/ 29 h 38"/>
                <a:gd name="T44" fmla="*/ 2 w 38"/>
                <a:gd name="T45" fmla="*/ 26 h 38"/>
                <a:gd name="T46" fmla="*/ 0 w 38"/>
                <a:gd name="T47" fmla="*/ 22 h 38"/>
                <a:gd name="T48" fmla="*/ 0 w 38"/>
                <a:gd name="T49" fmla="*/ 18 h 38"/>
                <a:gd name="T50" fmla="*/ 0 w 38"/>
                <a:gd name="T51" fmla="*/ 15 h 38"/>
                <a:gd name="T52" fmla="*/ 2 w 38"/>
                <a:gd name="T53" fmla="*/ 11 h 38"/>
                <a:gd name="T54" fmla="*/ 4 w 38"/>
                <a:gd name="T55" fmla="*/ 7 h 38"/>
                <a:gd name="T56" fmla="*/ 6 w 38"/>
                <a:gd name="T57" fmla="*/ 6 h 38"/>
                <a:gd name="T58" fmla="*/ 9 w 38"/>
                <a:gd name="T59" fmla="*/ 4 h 38"/>
                <a:gd name="T60" fmla="*/ 11 w 38"/>
                <a:gd name="T61" fmla="*/ 2 h 38"/>
                <a:gd name="T62" fmla="*/ 15 w 38"/>
                <a:gd name="T63" fmla="*/ 0 h 38"/>
                <a:gd name="T64" fmla="*/ 18 w 38"/>
                <a:gd name="T65" fmla="*/ 0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"/>
                <a:gd name="T100" fmla="*/ 0 h 38"/>
                <a:gd name="T101" fmla="*/ 38 w 38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" h="38">
                  <a:moveTo>
                    <a:pt x="18" y="0"/>
                  </a:moveTo>
                  <a:lnTo>
                    <a:pt x="22" y="2"/>
                  </a:lnTo>
                  <a:lnTo>
                    <a:pt x="25" y="4"/>
                  </a:lnTo>
                  <a:lnTo>
                    <a:pt x="29" y="6"/>
                  </a:lnTo>
                  <a:lnTo>
                    <a:pt x="33" y="7"/>
                  </a:lnTo>
                  <a:lnTo>
                    <a:pt x="34" y="11"/>
                  </a:lnTo>
                  <a:lnTo>
                    <a:pt x="36" y="15"/>
                  </a:lnTo>
                  <a:lnTo>
                    <a:pt x="38" y="18"/>
                  </a:lnTo>
                  <a:lnTo>
                    <a:pt x="38" y="22"/>
                  </a:lnTo>
                  <a:lnTo>
                    <a:pt x="38" y="26"/>
                  </a:lnTo>
                  <a:lnTo>
                    <a:pt x="36" y="29"/>
                  </a:lnTo>
                  <a:lnTo>
                    <a:pt x="34" y="31"/>
                  </a:lnTo>
                  <a:lnTo>
                    <a:pt x="33" y="35"/>
                  </a:lnTo>
                  <a:lnTo>
                    <a:pt x="29" y="36"/>
                  </a:lnTo>
                  <a:lnTo>
                    <a:pt x="25" y="38"/>
                  </a:lnTo>
                  <a:lnTo>
                    <a:pt x="24" y="38"/>
                  </a:lnTo>
                  <a:lnTo>
                    <a:pt x="20" y="38"/>
                  </a:lnTo>
                  <a:lnTo>
                    <a:pt x="16" y="38"/>
                  </a:lnTo>
                  <a:lnTo>
                    <a:pt x="13" y="36"/>
                  </a:lnTo>
                  <a:lnTo>
                    <a:pt x="9" y="35"/>
                  </a:lnTo>
                  <a:lnTo>
                    <a:pt x="6" y="33"/>
                  </a:lnTo>
                  <a:lnTo>
                    <a:pt x="4" y="29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4" y="7"/>
                  </a:lnTo>
                  <a:lnTo>
                    <a:pt x="6" y="6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78" name="Freeform 332"/>
            <p:cNvSpPr>
              <a:spLocks/>
            </p:cNvSpPr>
            <p:nvPr/>
          </p:nvSpPr>
          <p:spPr bwMode="auto">
            <a:xfrm>
              <a:off x="3687" y="2233"/>
              <a:ext cx="22" cy="18"/>
            </a:xfrm>
            <a:custGeom>
              <a:avLst/>
              <a:gdLst>
                <a:gd name="T0" fmla="*/ 6 w 22"/>
                <a:gd name="T1" fmla="*/ 0 h 18"/>
                <a:gd name="T2" fmla="*/ 8 w 22"/>
                <a:gd name="T3" fmla="*/ 0 h 18"/>
                <a:gd name="T4" fmla="*/ 11 w 22"/>
                <a:gd name="T5" fmla="*/ 0 h 18"/>
                <a:gd name="T6" fmla="*/ 13 w 22"/>
                <a:gd name="T7" fmla="*/ 0 h 18"/>
                <a:gd name="T8" fmla="*/ 17 w 22"/>
                <a:gd name="T9" fmla="*/ 2 h 18"/>
                <a:gd name="T10" fmla="*/ 17 w 22"/>
                <a:gd name="T11" fmla="*/ 4 h 18"/>
                <a:gd name="T12" fmla="*/ 18 w 22"/>
                <a:gd name="T13" fmla="*/ 6 h 18"/>
                <a:gd name="T14" fmla="*/ 20 w 22"/>
                <a:gd name="T15" fmla="*/ 7 h 18"/>
                <a:gd name="T16" fmla="*/ 22 w 22"/>
                <a:gd name="T17" fmla="*/ 9 h 18"/>
                <a:gd name="T18" fmla="*/ 20 w 22"/>
                <a:gd name="T19" fmla="*/ 11 h 18"/>
                <a:gd name="T20" fmla="*/ 18 w 22"/>
                <a:gd name="T21" fmla="*/ 15 h 18"/>
                <a:gd name="T22" fmla="*/ 17 w 22"/>
                <a:gd name="T23" fmla="*/ 16 h 18"/>
                <a:gd name="T24" fmla="*/ 17 w 22"/>
                <a:gd name="T25" fmla="*/ 18 h 18"/>
                <a:gd name="T26" fmla="*/ 13 w 22"/>
                <a:gd name="T27" fmla="*/ 18 h 18"/>
                <a:gd name="T28" fmla="*/ 11 w 22"/>
                <a:gd name="T29" fmla="*/ 18 h 18"/>
                <a:gd name="T30" fmla="*/ 8 w 22"/>
                <a:gd name="T31" fmla="*/ 16 h 18"/>
                <a:gd name="T32" fmla="*/ 6 w 22"/>
                <a:gd name="T33" fmla="*/ 16 h 18"/>
                <a:gd name="T34" fmla="*/ 4 w 22"/>
                <a:gd name="T35" fmla="*/ 15 h 18"/>
                <a:gd name="T36" fmla="*/ 4 w 22"/>
                <a:gd name="T37" fmla="*/ 13 h 18"/>
                <a:gd name="T38" fmla="*/ 2 w 22"/>
                <a:gd name="T39" fmla="*/ 9 h 18"/>
                <a:gd name="T40" fmla="*/ 0 w 22"/>
                <a:gd name="T41" fmla="*/ 9 h 18"/>
                <a:gd name="T42" fmla="*/ 2 w 22"/>
                <a:gd name="T43" fmla="*/ 6 h 18"/>
                <a:gd name="T44" fmla="*/ 4 w 22"/>
                <a:gd name="T45" fmla="*/ 4 h 18"/>
                <a:gd name="T46" fmla="*/ 4 w 22"/>
                <a:gd name="T47" fmla="*/ 2 h 18"/>
                <a:gd name="T48" fmla="*/ 6 w 22"/>
                <a:gd name="T49" fmla="*/ 0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18"/>
                <a:gd name="T77" fmla="*/ 22 w 22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18">
                  <a:moveTo>
                    <a:pt x="6" y="0"/>
                  </a:moveTo>
                  <a:lnTo>
                    <a:pt x="8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8" y="6"/>
                  </a:lnTo>
                  <a:lnTo>
                    <a:pt x="20" y="7"/>
                  </a:lnTo>
                  <a:lnTo>
                    <a:pt x="22" y="9"/>
                  </a:lnTo>
                  <a:lnTo>
                    <a:pt x="20" y="11"/>
                  </a:lnTo>
                  <a:lnTo>
                    <a:pt x="18" y="15"/>
                  </a:lnTo>
                  <a:lnTo>
                    <a:pt x="17" y="16"/>
                  </a:lnTo>
                  <a:lnTo>
                    <a:pt x="17" y="18"/>
                  </a:lnTo>
                  <a:lnTo>
                    <a:pt x="13" y="18"/>
                  </a:lnTo>
                  <a:lnTo>
                    <a:pt x="11" y="18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79" name="Freeform 333"/>
            <p:cNvSpPr>
              <a:spLocks/>
            </p:cNvSpPr>
            <p:nvPr/>
          </p:nvSpPr>
          <p:spPr bwMode="auto">
            <a:xfrm>
              <a:off x="3687" y="2233"/>
              <a:ext cx="22" cy="18"/>
            </a:xfrm>
            <a:custGeom>
              <a:avLst/>
              <a:gdLst>
                <a:gd name="T0" fmla="*/ 6 w 22"/>
                <a:gd name="T1" fmla="*/ 0 h 18"/>
                <a:gd name="T2" fmla="*/ 8 w 22"/>
                <a:gd name="T3" fmla="*/ 0 h 18"/>
                <a:gd name="T4" fmla="*/ 11 w 22"/>
                <a:gd name="T5" fmla="*/ 0 h 18"/>
                <a:gd name="T6" fmla="*/ 13 w 22"/>
                <a:gd name="T7" fmla="*/ 0 h 18"/>
                <a:gd name="T8" fmla="*/ 17 w 22"/>
                <a:gd name="T9" fmla="*/ 2 h 18"/>
                <a:gd name="T10" fmla="*/ 17 w 22"/>
                <a:gd name="T11" fmla="*/ 4 h 18"/>
                <a:gd name="T12" fmla="*/ 18 w 22"/>
                <a:gd name="T13" fmla="*/ 6 h 18"/>
                <a:gd name="T14" fmla="*/ 20 w 22"/>
                <a:gd name="T15" fmla="*/ 7 h 18"/>
                <a:gd name="T16" fmla="*/ 22 w 22"/>
                <a:gd name="T17" fmla="*/ 9 h 18"/>
                <a:gd name="T18" fmla="*/ 20 w 22"/>
                <a:gd name="T19" fmla="*/ 11 h 18"/>
                <a:gd name="T20" fmla="*/ 18 w 22"/>
                <a:gd name="T21" fmla="*/ 15 h 18"/>
                <a:gd name="T22" fmla="*/ 17 w 22"/>
                <a:gd name="T23" fmla="*/ 16 h 18"/>
                <a:gd name="T24" fmla="*/ 17 w 22"/>
                <a:gd name="T25" fmla="*/ 18 h 18"/>
                <a:gd name="T26" fmla="*/ 13 w 22"/>
                <a:gd name="T27" fmla="*/ 18 h 18"/>
                <a:gd name="T28" fmla="*/ 11 w 22"/>
                <a:gd name="T29" fmla="*/ 18 h 18"/>
                <a:gd name="T30" fmla="*/ 8 w 22"/>
                <a:gd name="T31" fmla="*/ 16 h 18"/>
                <a:gd name="T32" fmla="*/ 6 w 22"/>
                <a:gd name="T33" fmla="*/ 16 h 18"/>
                <a:gd name="T34" fmla="*/ 4 w 22"/>
                <a:gd name="T35" fmla="*/ 15 h 18"/>
                <a:gd name="T36" fmla="*/ 4 w 22"/>
                <a:gd name="T37" fmla="*/ 13 h 18"/>
                <a:gd name="T38" fmla="*/ 2 w 22"/>
                <a:gd name="T39" fmla="*/ 9 h 18"/>
                <a:gd name="T40" fmla="*/ 0 w 22"/>
                <a:gd name="T41" fmla="*/ 9 h 18"/>
                <a:gd name="T42" fmla="*/ 2 w 22"/>
                <a:gd name="T43" fmla="*/ 6 h 18"/>
                <a:gd name="T44" fmla="*/ 4 w 22"/>
                <a:gd name="T45" fmla="*/ 4 h 18"/>
                <a:gd name="T46" fmla="*/ 4 w 22"/>
                <a:gd name="T47" fmla="*/ 2 h 18"/>
                <a:gd name="T48" fmla="*/ 6 w 22"/>
                <a:gd name="T49" fmla="*/ 0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18"/>
                <a:gd name="T77" fmla="*/ 22 w 22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18">
                  <a:moveTo>
                    <a:pt x="6" y="0"/>
                  </a:moveTo>
                  <a:lnTo>
                    <a:pt x="8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8" y="6"/>
                  </a:lnTo>
                  <a:lnTo>
                    <a:pt x="20" y="7"/>
                  </a:lnTo>
                  <a:lnTo>
                    <a:pt x="22" y="9"/>
                  </a:lnTo>
                  <a:lnTo>
                    <a:pt x="20" y="11"/>
                  </a:lnTo>
                  <a:lnTo>
                    <a:pt x="18" y="15"/>
                  </a:lnTo>
                  <a:lnTo>
                    <a:pt x="17" y="16"/>
                  </a:lnTo>
                  <a:lnTo>
                    <a:pt x="17" y="18"/>
                  </a:lnTo>
                  <a:lnTo>
                    <a:pt x="13" y="18"/>
                  </a:lnTo>
                  <a:lnTo>
                    <a:pt x="11" y="18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80" name="Freeform 334"/>
            <p:cNvSpPr>
              <a:spLocks/>
            </p:cNvSpPr>
            <p:nvPr/>
          </p:nvSpPr>
          <p:spPr bwMode="auto">
            <a:xfrm>
              <a:off x="3213" y="1298"/>
              <a:ext cx="31" cy="22"/>
            </a:xfrm>
            <a:custGeom>
              <a:avLst/>
              <a:gdLst>
                <a:gd name="T0" fmla="*/ 18 w 31"/>
                <a:gd name="T1" fmla="*/ 0 h 22"/>
                <a:gd name="T2" fmla="*/ 20 w 31"/>
                <a:gd name="T3" fmla="*/ 2 h 22"/>
                <a:gd name="T4" fmla="*/ 23 w 31"/>
                <a:gd name="T5" fmla="*/ 4 h 22"/>
                <a:gd name="T6" fmla="*/ 25 w 31"/>
                <a:gd name="T7" fmla="*/ 6 h 22"/>
                <a:gd name="T8" fmla="*/ 27 w 31"/>
                <a:gd name="T9" fmla="*/ 9 h 22"/>
                <a:gd name="T10" fmla="*/ 29 w 31"/>
                <a:gd name="T11" fmla="*/ 11 h 22"/>
                <a:gd name="T12" fmla="*/ 29 w 31"/>
                <a:gd name="T13" fmla="*/ 13 h 22"/>
                <a:gd name="T14" fmla="*/ 31 w 31"/>
                <a:gd name="T15" fmla="*/ 16 h 22"/>
                <a:gd name="T16" fmla="*/ 29 w 31"/>
                <a:gd name="T17" fmla="*/ 16 h 22"/>
                <a:gd name="T18" fmla="*/ 29 w 31"/>
                <a:gd name="T19" fmla="*/ 18 h 22"/>
                <a:gd name="T20" fmla="*/ 27 w 31"/>
                <a:gd name="T21" fmla="*/ 20 h 22"/>
                <a:gd name="T22" fmla="*/ 25 w 31"/>
                <a:gd name="T23" fmla="*/ 20 h 22"/>
                <a:gd name="T24" fmla="*/ 21 w 31"/>
                <a:gd name="T25" fmla="*/ 22 h 22"/>
                <a:gd name="T26" fmla="*/ 20 w 31"/>
                <a:gd name="T27" fmla="*/ 22 h 22"/>
                <a:gd name="T28" fmla="*/ 16 w 31"/>
                <a:gd name="T29" fmla="*/ 22 h 22"/>
                <a:gd name="T30" fmla="*/ 14 w 31"/>
                <a:gd name="T31" fmla="*/ 22 h 22"/>
                <a:gd name="T32" fmla="*/ 11 w 31"/>
                <a:gd name="T33" fmla="*/ 22 h 22"/>
                <a:gd name="T34" fmla="*/ 7 w 31"/>
                <a:gd name="T35" fmla="*/ 22 h 22"/>
                <a:gd name="T36" fmla="*/ 5 w 31"/>
                <a:gd name="T37" fmla="*/ 22 h 22"/>
                <a:gd name="T38" fmla="*/ 2 w 31"/>
                <a:gd name="T39" fmla="*/ 20 h 22"/>
                <a:gd name="T40" fmla="*/ 0 w 31"/>
                <a:gd name="T41" fmla="*/ 18 h 22"/>
                <a:gd name="T42" fmla="*/ 0 w 31"/>
                <a:gd name="T43" fmla="*/ 16 h 22"/>
                <a:gd name="T44" fmla="*/ 0 w 31"/>
                <a:gd name="T45" fmla="*/ 15 h 22"/>
                <a:gd name="T46" fmla="*/ 0 w 31"/>
                <a:gd name="T47" fmla="*/ 13 h 22"/>
                <a:gd name="T48" fmla="*/ 2 w 31"/>
                <a:gd name="T49" fmla="*/ 15 h 22"/>
                <a:gd name="T50" fmla="*/ 5 w 31"/>
                <a:gd name="T51" fmla="*/ 16 h 22"/>
                <a:gd name="T52" fmla="*/ 7 w 31"/>
                <a:gd name="T53" fmla="*/ 16 h 22"/>
                <a:gd name="T54" fmla="*/ 11 w 31"/>
                <a:gd name="T55" fmla="*/ 16 h 22"/>
                <a:gd name="T56" fmla="*/ 12 w 31"/>
                <a:gd name="T57" fmla="*/ 16 h 22"/>
                <a:gd name="T58" fmla="*/ 14 w 31"/>
                <a:gd name="T59" fmla="*/ 15 h 22"/>
                <a:gd name="T60" fmla="*/ 18 w 31"/>
                <a:gd name="T61" fmla="*/ 13 h 22"/>
                <a:gd name="T62" fmla="*/ 18 w 31"/>
                <a:gd name="T63" fmla="*/ 11 h 22"/>
                <a:gd name="T64" fmla="*/ 20 w 31"/>
                <a:gd name="T65" fmla="*/ 7 h 22"/>
                <a:gd name="T66" fmla="*/ 20 w 31"/>
                <a:gd name="T67" fmla="*/ 6 h 22"/>
                <a:gd name="T68" fmla="*/ 18 w 31"/>
                <a:gd name="T69" fmla="*/ 4 h 22"/>
                <a:gd name="T70" fmla="*/ 18 w 31"/>
                <a:gd name="T71" fmla="*/ 0 h 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"/>
                <a:gd name="T109" fmla="*/ 0 h 22"/>
                <a:gd name="T110" fmla="*/ 31 w 31"/>
                <a:gd name="T111" fmla="*/ 22 h 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" h="22">
                  <a:moveTo>
                    <a:pt x="18" y="0"/>
                  </a:moveTo>
                  <a:lnTo>
                    <a:pt x="20" y="2"/>
                  </a:lnTo>
                  <a:lnTo>
                    <a:pt x="23" y="4"/>
                  </a:lnTo>
                  <a:lnTo>
                    <a:pt x="25" y="6"/>
                  </a:lnTo>
                  <a:lnTo>
                    <a:pt x="27" y="9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31" y="16"/>
                  </a:lnTo>
                  <a:lnTo>
                    <a:pt x="29" y="16"/>
                  </a:lnTo>
                  <a:lnTo>
                    <a:pt x="29" y="18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1" y="22"/>
                  </a:lnTo>
                  <a:lnTo>
                    <a:pt x="20" y="22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5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4" y="15"/>
                  </a:lnTo>
                  <a:lnTo>
                    <a:pt x="18" y="13"/>
                  </a:lnTo>
                  <a:lnTo>
                    <a:pt x="18" y="11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81" name="Freeform 335"/>
            <p:cNvSpPr>
              <a:spLocks noEditPoints="1"/>
            </p:cNvSpPr>
            <p:nvPr/>
          </p:nvSpPr>
          <p:spPr bwMode="auto">
            <a:xfrm>
              <a:off x="3211" y="1294"/>
              <a:ext cx="22" cy="20"/>
            </a:xfrm>
            <a:custGeom>
              <a:avLst/>
              <a:gdLst>
                <a:gd name="T0" fmla="*/ 22 w 22"/>
                <a:gd name="T1" fmla="*/ 10 h 20"/>
                <a:gd name="T2" fmla="*/ 20 w 22"/>
                <a:gd name="T3" fmla="*/ 6 h 20"/>
                <a:gd name="T4" fmla="*/ 18 w 22"/>
                <a:gd name="T5" fmla="*/ 2 h 20"/>
                <a:gd name="T6" fmla="*/ 14 w 22"/>
                <a:gd name="T7" fmla="*/ 0 h 20"/>
                <a:gd name="T8" fmla="*/ 11 w 22"/>
                <a:gd name="T9" fmla="*/ 0 h 20"/>
                <a:gd name="T10" fmla="*/ 7 w 22"/>
                <a:gd name="T11" fmla="*/ 0 h 20"/>
                <a:gd name="T12" fmla="*/ 4 w 22"/>
                <a:gd name="T13" fmla="*/ 2 h 20"/>
                <a:gd name="T14" fmla="*/ 0 w 22"/>
                <a:gd name="T15" fmla="*/ 6 h 20"/>
                <a:gd name="T16" fmla="*/ 0 w 22"/>
                <a:gd name="T17" fmla="*/ 10 h 20"/>
                <a:gd name="T18" fmla="*/ 0 w 22"/>
                <a:gd name="T19" fmla="*/ 15 h 20"/>
                <a:gd name="T20" fmla="*/ 4 w 22"/>
                <a:gd name="T21" fmla="*/ 19 h 20"/>
                <a:gd name="T22" fmla="*/ 7 w 22"/>
                <a:gd name="T23" fmla="*/ 20 h 20"/>
                <a:gd name="T24" fmla="*/ 11 w 22"/>
                <a:gd name="T25" fmla="*/ 20 h 20"/>
                <a:gd name="T26" fmla="*/ 14 w 22"/>
                <a:gd name="T27" fmla="*/ 20 h 20"/>
                <a:gd name="T28" fmla="*/ 18 w 22"/>
                <a:gd name="T29" fmla="*/ 19 h 20"/>
                <a:gd name="T30" fmla="*/ 20 w 22"/>
                <a:gd name="T31" fmla="*/ 15 h 20"/>
                <a:gd name="T32" fmla="*/ 22 w 22"/>
                <a:gd name="T33" fmla="*/ 10 h 20"/>
                <a:gd name="T34" fmla="*/ 20 w 22"/>
                <a:gd name="T35" fmla="*/ 6 h 20"/>
                <a:gd name="T36" fmla="*/ 18 w 22"/>
                <a:gd name="T37" fmla="*/ 2 h 20"/>
                <a:gd name="T38" fmla="*/ 14 w 22"/>
                <a:gd name="T39" fmla="*/ 0 h 20"/>
                <a:gd name="T40" fmla="*/ 11 w 22"/>
                <a:gd name="T41" fmla="*/ 0 h 20"/>
                <a:gd name="T42" fmla="*/ 7 w 22"/>
                <a:gd name="T43" fmla="*/ 0 h 20"/>
                <a:gd name="T44" fmla="*/ 4 w 22"/>
                <a:gd name="T45" fmla="*/ 2 h 20"/>
                <a:gd name="T46" fmla="*/ 0 w 22"/>
                <a:gd name="T47" fmla="*/ 6 h 20"/>
                <a:gd name="T48" fmla="*/ 0 w 22"/>
                <a:gd name="T49" fmla="*/ 10 h 20"/>
                <a:gd name="T50" fmla="*/ 0 w 22"/>
                <a:gd name="T51" fmla="*/ 15 h 20"/>
                <a:gd name="T52" fmla="*/ 4 w 22"/>
                <a:gd name="T53" fmla="*/ 19 h 20"/>
                <a:gd name="T54" fmla="*/ 7 w 22"/>
                <a:gd name="T55" fmla="*/ 20 h 20"/>
                <a:gd name="T56" fmla="*/ 11 w 22"/>
                <a:gd name="T57" fmla="*/ 20 h 20"/>
                <a:gd name="T58" fmla="*/ 14 w 22"/>
                <a:gd name="T59" fmla="*/ 20 h 20"/>
                <a:gd name="T60" fmla="*/ 18 w 22"/>
                <a:gd name="T61" fmla="*/ 19 h 20"/>
                <a:gd name="T62" fmla="*/ 20 w 22"/>
                <a:gd name="T63" fmla="*/ 15 h 20"/>
                <a:gd name="T64" fmla="*/ 22 w 22"/>
                <a:gd name="T65" fmla="*/ 10 h 20"/>
                <a:gd name="T66" fmla="*/ 20 w 22"/>
                <a:gd name="T67" fmla="*/ 6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"/>
                <a:gd name="T103" fmla="*/ 0 h 20"/>
                <a:gd name="T104" fmla="*/ 22 w 22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" h="20">
                  <a:moveTo>
                    <a:pt x="22" y="10"/>
                  </a:moveTo>
                  <a:lnTo>
                    <a:pt x="20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8" y="19"/>
                  </a:lnTo>
                  <a:lnTo>
                    <a:pt x="20" y="15"/>
                  </a:lnTo>
                  <a:lnTo>
                    <a:pt x="22" y="10"/>
                  </a:lnTo>
                  <a:close/>
                  <a:moveTo>
                    <a:pt x="20" y="6"/>
                  </a:moveTo>
                  <a:lnTo>
                    <a:pt x="18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8" y="19"/>
                  </a:lnTo>
                  <a:lnTo>
                    <a:pt x="20" y="15"/>
                  </a:lnTo>
                  <a:lnTo>
                    <a:pt x="22" y="1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82" name="Freeform 336"/>
            <p:cNvSpPr>
              <a:spLocks noEditPoints="1"/>
            </p:cNvSpPr>
            <p:nvPr/>
          </p:nvSpPr>
          <p:spPr bwMode="auto">
            <a:xfrm>
              <a:off x="3211" y="1294"/>
              <a:ext cx="22" cy="20"/>
            </a:xfrm>
            <a:custGeom>
              <a:avLst/>
              <a:gdLst>
                <a:gd name="T0" fmla="*/ 22 w 22"/>
                <a:gd name="T1" fmla="*/ 10 h 20"/>
                <a:gd name="T2" fmla="*/ 20 w 22"/>
                <a:gd name="T3" fmla="*/ 6 h 20"/>
                <a:gd name="T4" fmla="*/ 18 w 22"/>
                <a:gd name="T5" fmla="*/ 2 h 20"/>
                <a:gd name="T6" fmla="*/ 14 w 22"/>
                <a:gd name="T7" fmla="*/ 0 h 20"/>
                <a:gd name="T8" fmla="*/ 11 w 22"/>
                <a:gd name="T9" fmla="*/ 0 h 20"/>
                <a:gd name="T10" fmla="*/ 7 w 22"/>
                <a:gd name="T11" fmla="*/ 0 h 20"/>
                <a:gd name="T12" fmla="*/ 4 w 22"/>
                <a:gd name="T13" fmla="*/ 2 h 20"/>
                <a:gd name="T14" fmla="*/ 0 w 22"/>
                <a:gd name="T15" fmla="*/ 6 h 20"/>
                <a:gd name="T16" fmla="*/ 0 w 22"/>
                <a:gd name="T17" fmla="*/ 10 h 20"/>
                <a:gd name="T18" fmla="*/ 0 w 22"/>
                <a:gd name="T19" fmla="*/ 15 h 20"/>
                <a:gd name="T20" fmla="*/ 4 w 22"/>
                <a:gd name="T21" fmla="*/ 19 h 20"/>
                <a:gd name="T22" fmla="*/ 7 w 22"/>
                <a:gd name="T23" fmla="*/ 20 h 20"/>
                <a:gd name="T24" fmla="*/ 11 w 22"/>
                <a:gd name="T25" fmla="*/ 20 h 20"/>
                <a:gd name="T26" fmla="*/ 14 w 22"/>
                <a:gd name="T27" fmla="*/ 20 h 20"/>
                <a:gd name="T28" fmla="*/ 18 w 22"/>
                <a:gd name="T29" fmla="*/ 19 h 20"/>
                <a:gd name="T30" fmla="*/ 20 w 22"/>
                <a:gd name="T31" fmla="*/ 15 h 20"/>
                <a:gd name="T32" fmla="*/ 22 w 22"/>
                <a:gd name="T33" fmla="*/ 10 h 20"/>
                <a:gd name="T34" fmla="*/ 20 w 22"/>
                <a:gd name="T35" fmla="*/ 6 h 20"/>
                <a:gd name="T36" fmla="*/ 18 w 22"/>
                <a:gd name="T37" fmla="*/ 2 h 20"/>
                <a:gd name="T38" fmla="*/ 14 w 22"/>
                <a:gd name="T39" fmla="*/ 0 h 20"/>
                <a:gd name="T40" fmla="*/ 11 w 22"/>
                <a:gd name="T41" fmla="*/ 0 h 20"/>
                <a:gd name="T42" fmla="*/ 7 w 22"/>
                <a:gd name="T43" fmla="*/ 0 h 20"/>
                <a:gd name="T44" fmla="*/ 4 w 22"/>
                <a:gd name="T45" fmla="*/ 2 h 20"/>
                <a:gd name="T46" fmla="*/ 0 w 22"/>
                <a:gd name="T47" fmla="*/ 6 h 20"/>
                <a:gd name="T48" fmla="*/ 0 w 22"/>
                <a:gd name="T49" fmla="*/ 10 h 20"/>
                <a:gd name="T50" fmla="*/ 0 w 22"/>
                <a:gd name="T51" fmla="*/ 15 h 20"/>
                <a:gd name="T52" fmla="*/ 4 w 22"/>
                <a:gd name="T53" fmla="*/ 19 h 20"/>
                <a:gd name="T54" fmla="*/ 7 w 22"/>
                <a:gd name="T55" fmla="*/ 20 h 20"/>
                <a:gd name="T56" fmla="*/ 11 w 22"/>
                <a:gd name="T57" fmla="*/ 20 h 20"/>
                <a:gd name="T58" fmla="*/ 14 w 22"/>
                <a:gd name="T59" fmla="*/ 20 h 20"/>
                <a:gd name="T60" fmla="*/ 18 w 22"/>
                <a:gd name="T61" fmla="*/ 19 h 20"/>
                <a:gd name="T62" fmla="*/ 20 w 22"/>
                <a:gd name="T63" fmla="*/ 15 h 20"/>
                <a:gd name="T64" fmla="*/ 22 w 22"/>
                <a:gd name="T65" fmla="*/ 10 h 20"/>
                <a:gd name="T66" fmla="*/ 20 w 22"/>
                <a:gd name="T67" fmla="*/ 6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"/>
                <a:gd name="T103" fmla="*/ 0 h 20"/>
                <a:gd name="T104" fmla="*/ 22 w 22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" h="20">
                  <a:moveTo>
                    <a:pt x="22" y="10"/>
                  </a:moveTo>
                  <a:lnTo>
                    <a:pt x="20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8" y="19"/>
                  </a:lnTo>
                  <a:lnTo>
                    <a:pt x="20" y="15"/>
                  </a:lnTo>
                  <a:lnTo>
                    <a:pt x="22" y="10"/>
                  </a:lnTo>
                  <a:close/>
                  <a:moveTo>
                    <a:pt x="20" y="6"/>
                  </a:moveTo>
                  <a:lnTo>
                    <a:pt x="18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8" y="19"/>
                  </a:lnTo>
                  <a:lnTo>
                    <a:pt x="20" y="15"/>
                  </a:lnTo>
                  <a:lnTo>
                    <a:pt x="22" y="1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83" name="Freeform 337"/>
            <p:cNvSpPr>
              <a:spLocks noEditPoints="1"/>
            </p:cNvSpPr>
            <p:nvPr/>
          </p:nvSpPr>
          <p:spPr bwMode="auto">
            <a:xfrm>
              <a:off x="3211" y="1294"/>
              <a:ext cx="22" cy="20"/>
            </a:xfrm>
            <a:custGeom>
              <a:avLst/>
              <a:gdLst>
                <a:gd name="T0" fmla="*/ 22 w 22"/>
                <a:gd name="T1" fmla="*/ 10 h 20"/>
                <a:gd name="T2" fmla="*/ 20 w 22"/>
                <a:gd name="T3" fmla="*/ 6 h 20"/>
                <a:gd name="T4" fmla="*/ 18 w 22"/>
                <a:gd name="T5" fmla="*/ 2 h 20"/>
                <a:gd name="T6" fmla="*/ 14 w 22"/>
                <a:gd name="T7" fmla="*/ 0 h 20"/>
                <a:gd name="T8" fmla="*/ 11 w 22"/>
                <a:gd name="T9" fmla="*/ 0 h 20"/>
                <a:gd name="T10" fmla="*/ 7 w 22"/>
                <a:gd name="T11" fmla="*/ 0 h 20"/>
                <a:gd name="T12" fmla="*/ 4 w 22"/>
                <a:gd name="T13" fmla="*/ 2 h 20"/>
                <a:gd name="T14" fmla="*/ 0 w 22"/>
                <a:gd name="T15" fmla="*/ 6 h 20"/>
                <a:gd name="T16" fmla="*/ 0 w 22"/>
                <a:gd name="T17" fmla="*/ 10 h 20"/>
                <a:gd name="T18" fmla="*/ 0 w 22"/>
                <a:gd name="T19" fmla="*/ 15 h 20"/>
                <a:gd name="T20" fmla="*/ 4 w 22"/>
                <a:gd name="T21" fmla="*/ 19 h 20"/>
                <a:gd name="T22" fmla="*/ 7 w 22"/>
                <a:gd name="T23" fmla="*/ 20 h 20"/>
                <a:gd name="T24" fmla="*/ 11 w 22"/>
                <a:gd name="T25" fmla="*/ 20 h 20"/>
                <a:gd name="T26" fmla="*/ 14 w 22"/>
                <a:gd name="T27" fmla="*/ 20 h 20"/>
                <a:gd name="T28" fmla="*/ 18 w 22"/>
                <a:gd name="T29" fmla="*/ 19 h 20"/>
                <a:gd name="T30" fmla="*/ 20 w 22"/>
                <a:gd name="T31" fmla="*/ 15 h 20"/>
                <a:gd name="T32" fmla="*/ 22 w 22"/>
                <a:gd name="T33" fmla="*/ 10 h 20"/>
                <a:gd name="T34" fmla="*/ 20 w 22"/>
                <a:gd name="T35" fmla="*/ 6 h 20"/>
                <a:gd name="T36" fmla="*/ 18 w 22"/>
                <a:gd name="T37" fmla="*/ 2 h 20"/>
                <a:gd name="T38" fmla="*/ 14 w 22"/>
                <a:gd name="T39" fmla="*/ 0 h 20"/>
                <a:gd name="T40" fmla="*/ 11 w 22"/>
                <a:gd name="T41" fmla="*/ 0 h 20"/>
                <a:gd name="T42" fmla="*/ 7 w 22"/>
                <a:gd name="T43" fmla="*/ 0 h 20"/>
                <a:gd name="T44" fmla="*/ 4 w 22"/>
                <a:gd name="T45" fmla="*/ 2 h 20"/>
                <a:gd name="T46" fmla="*/ 0 w 22"/>
                <a:gd name="T47" fmla="*/ 6 h 20"/>
                <a:gd name="T48" fmla="*/ 0 w 22"/>
                <a:gd name="T49" fmla="*/ 10 h 20"/>
                <a:gd name="T50" fmla="*/ 0 w 22"/>
                <a:gd name="T51" fmla="*/ 15 h 20"/>
                <a:gd name="T52" fmla="*/ 4 w 22"/>
                <a:gd name="T53" fmla="*/ 19 h 20"/>
                <a:gd name="T54" fmla="*/ 7 w 22"/>
                <a:gd name="T55" fmla="*/ 20 h 20"/>
                <a:gd name="T56" fmla="*/ 11 w 22"/>
                <a:gd name="T57" fmla="*/ 20 h 20"/>
                <a:gd name="T58" fmla="*/ 14 w 22"/>
                <a:gd name="T59" fmla="*/ 20 h 20"/>
                <a:gd name="T60" fmla="*/ 18 w 22"/>
                <a:gd name="T61" fmla="*/ 19 h 20"/>
                <a:gd name="T62" fmla="*/ 20 w 22"/>
                <a:gd name="T63" fmla="*/ 15 h 20"/>
                <a:gd name="T64" fmla="*/ 22 w 22"/>
                <a:gd name="T65" fmla="*/ 10 h 20"/>
                <a:gd name="T66" fmla="*/ 20 w 22"/>
                <a:gd name="T67" fmla="*/ 6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"/>
                <a:gd name="T103" fmla="*/ 0 h 20"/>
                <a:gd name="T104" fmla="*/ 22 w 22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" h="20">
                  <a:moveTo>
                    <a:pt x="22" y="10"/>
                  </a:moveTo>
                  <a:lnTo>
                    <a:pt x="20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8" y="19"/>
                  </a:lnTo>
                  <a:lnTo>
                    <a:pt x="20" y="15"/>
                  </a:lnTo>
                  <a:lnTo>
                    <a:pt x="22" y="10"/>
                  </a:lnTo>
                  <a:close/>
                  <a:moveTo>
                    <a:pt x="20" y="6"/>
                  </a:moveTo>
                  <a:lnTo>
                    <a:pt x="18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8" y="19"/>
                  </a:lnTo>
                  <a:lnTo>
                    <a:pt x="20" y="15"/>
                  </a:lnTo>
                  <a:lnTo>
                    <a:pt x="22" y="1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84" name="Freeform 338"/>
            <p:cNvSpPr>
              <a:spLocks noEditPoints="1"/>
            </p:cNvSpPr>
            <p:nvPr/>
          </p:nvSpPr>
          <p:spPr bwMode="auto">
            <a:xfrm>
              <a:off x="3211" y="1294"/>
              <a:ext cx="22" cy="20"/>
            </a:xfrm>
            <a:custGeom>
              <a:avLst/>
              <a:gdLst>
                <a:gd name="T0" fmla="*/ 22 w 22"/>
                <a:gd name="T1" fmla="*/ 10 h 20"/>
                <a:gd name="T2" fmla="*/ 20 w 22"/>
                <a:gd name="T3" fmla="*/ 6 h 20"/>
                <a:gd name="T4" fmla="*/ 18 w 22"/>
                <a:gd name="T5" fmla="*/ 2 h 20"/>
                <a:gd name="T6" fmla="*/ 14 w 22"/>
                <a:gd name="T7" fmla="*/ 0 h 20"/>
                <a:gd name="T8" fmla="*/ 11 w 22"/>
                <a:gd name="T9" fmla="*/ 0 h 20"/>
                <a:gd name="T10" fmla="*/ 7 w 22"/>
                <a:gd name="T11" fmla="*/ 0 h 20"/>
                <a:gd name="T12" fmla="*/ 4 w 22"/>
                <a:gd name="T13" fmla="*/ 2 h 20"/>
                <a:gd name="T14" fmla="*/ 0 w 22"/>
                <a:gd name="T15" fmla="*/ 6 h 20"/>
                <a:gd name="T16" fmla="*/ 0 w 22"/>
                <a:gd name="T17" fmla="*/ 10 h 20"/>
                <a:gd name="T18" fmla="*/ 0 w 22"/>
                <a:gd name="T19" fmla="*/ 15 h 20"/>
                <a:gd name="T20" fmla="*/ 4 w 22"/>
                <a:gd name="T21" fmla="*/ 19 h 20"/>
                <a:gd name="T22" fmla="*/ 7 w 22"/>
                <a:gd name="T23" fmla="*/ 20 h 20"/>
                <a:gd name="T24" fmla="*/ 11 w 22"/>
                <a:gd name="T25" fmla="*/ 20 h 20"/>
                <a:gd name="T26" fmla="*/ 14 w 22"/>
                <a:gd name="T27" fmla="*/ 20 h 20"/>
                <a:gd name="T28" fmla="*/ 18 w 22"/>
                <a:gd name="T29" fmla="*/ 19 h 20"/>
                <a:gd name="T30" fmla="*/ 20 w 22"/>
                <a:gd name="T31" fmla="*/ 15 h 20"/>
                <a:gd name="T32" fmla="*/ 22 w 22"/>
                <a:gd name="T33" fmla="*/ 10 h 20"/>
                <a:gd name="T34" fmla="*/ 20 w 22"/>
                <a:gd name="T35" fmla="*/ 6 h 20"/>
                <a:gd name="T36" fmla="*/ 18 w 22"/>
                <a:gd name="T37" fmla="*/ 2 h 20"/>
                <a:gd name="T38" fmla="*/ 14 w 22"/>
                <a:gd name="T39" fmla="*/ 0 h 20"/>
                <a:gd name="T40" fmla="*/ 11 w 22"/>
                <a:gd name="T41" fmla="*/ 0 h 20"/>
                <a:gd name="T42" fmla="*/ 7 w 22"/>
                <a:gd name="T43" fmla="*/ 0 h 20"/>
                <a:gd name="T44" fmla="*/ 4 w 22"/>
                <a:gd name="T45" fmla="*/ 2 h 20"/>
                <a:gd name="T46" fmla="*/ 0 w 22"/>
                <a:gd name="T47" fmla="*/ 6 h 20"/>
                <a:gd name="T48" fmla="*/ 0 w 22"/>
                <a:gd name="T49" fmla="*/ 10 h 20"/>
                <a:gd name="T50" fmla="*/ 0 w 22"/>
                <a:gd name="T51" fmla="*/ 15 h 20"/>
                <a:gd name="T52" fmla="*/ 4 w 22"/>
                <a:gd name="T53" fmla="*/ 19 h 20"/>
                <a:gd name="T54" fmla="*/ 7 w 22"/>
                <a:gd name="T55" fmla="*/ 20 h 20"/>
                <a:gd name="T56" fmla="*/ 11 w 22"/>
                <a:gd name="T57" fmla="*/ 20 h 20"/>
                <a:gd name="T58" fmla="*/ 14 w 22"/>
                <a:gd name="T59" fmla="*/ 20 h 20"/>
                <a:gd name="T60" fmla="*/ 18 w 22"/>
                <a:gd name="T61" fmla="*/ 19 h 20"/>
                <a:gd name="T62" fmla="*/ 20 w 22"/>
                <a:gd name="T63" fmla="*/ 15 h 20"/>
                <a:gd name="T64" fmla="*/ 22 w 22"/>
                <a:gd name="T65" fmla="*/ 10 h 20"/>
                <a:gd name="T66" fmla="*/ 20 w 22"/>
                <a:gd name="T67" fmla="*/ 6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"/>
                <a:gd name="T103" fmla="*/ 0 h 20"/>
                <a:gd name="T104" fmla="*/ 22 w 22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" h="20">
                  <a:moveTo>
                    <a:pt x="22" y="10"/>
                  </a:moveTo>
                  <a:lnTo>
                    <a:pt x="20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8" y="19"/>
                  </a:lnTo>
                  <a:lnTo>
                    <a:pt x="20" y="15"/>
                  </a:lnTo>
                  <a:lnTo>
                    <a:pt x="22" y="10"/>
                  </a:lnTo>
                  <a:close/>
                  <a:moveTo>
                    <a:pt x="20" y="6"/>
                  </a:moveTo>
                  <a:lnTo>
                    <a:pt x="18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8" y="19"/>
                  </a:lnTo>
                  <a:lnTo>
                    <a:pt x="20" y="15"/>
                  </a:lnTo>
                  <a:lnTo>
                    <a:pt x="22" y="1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04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85" name="Freeform 339"/>
            <p:cNvSpPr>
              <a:spLocks noEditPoints="1"/>
            </p:cNvSpPr>
            <p:nvPr/>
          </p:nvSpPr>
          <p:spPr bwMode="auto">
            <a:xfrm>
              <a:off x="3211" y="1294"/>
              <a:ext cx="22" cy="20"/>
            </a:xfrm>
            <a:custGeom>
              <a:avLst/>
              <a:gdLst>
                <a:gd name="T0" fmla="*/ 22 w 22"/>
                <a:gd name="T1" fmla="*/ 10 h 20"/>
                <a:gd name="T2" fmla="*/ 20 w 22"/>
                <a:gd name="T3" fmla="*/ 6 h 20"/>
                <a:gd name="T4" fmla="*/ 18 w 22"/>
                <a:gd name="T5" fmla="*/ 2 h 20"/>
                <a:gd name="T6" fmla="*/ 14 w 22"/>
                <a:gd name="T7" fmla="*/ 0 h 20"/>
                <a:gd name="T8" fmla="*/ 11 w 22"/>
                <a:gd name="T9" fmla="*/ 0 h 20"/>
                <a:gd name="T10" fmla="*/ 7 w 22"/>
                <a:gd name="T11" fmla="*/ 0 h 20"/>
                <a:gd name="T12" fmla="*/ 4 w 22"/>
                <a:gd name="T13" fmla="*/ 2 h 20"/>
                <a:gd name="T14" fmla="*/ 0 w 22"/>
                <a:gd name="T15" fmla="*/ 6 h 20"/>
                <a:gd name="T16" fmla="*/ 0 w 22"/>
                <a:gd name="T17" fmla="*/ 10 h 20"/>
                <a:gd name="T18" fmla="*/ 0 w 22"/>
                <a:gd name="T19" fmla="*/ 15 h 20"/>
                <a:gd name="T20" fmla="*/ 4 w 22"/>
                <a:gd name="T21" fmla="*/ 19 h 20"/>
                <a:gd name="T22" fmla="*/ 7 w 22"/>
                <a:gd name="T23" fmla="*/ 20 h 20"/>
                <a:gd name="T24" fmla="*/ 11 w 22"/>
                <a:gd name="T25" fmla="*/ 20 h 20"/>
                <a:gd name="T26" fmla="*/ 14 w 22"/>
                <a:gd name="T27" fmla="*/ 20 h 20"/>
                <a:gd name="T28" fmla="*/ 18 w 22"/>
                <a:gd name="T29" fmla="*/ 19 h 20"/>
                <a:gd name="T30" fmla="*/ 20 w 22"/>
                <a:gd name="T31" fmla="*/ 15 h 20"/>
                <a:gd name="T32" fmla="*/ 22 w 22"/>
                <a:gd name="T33" fmla="*/ 10 h 20"/>
                <a:gd name="T34" fmla="*/ 20 w 22"/>
                <a:gd name="T35" fmla="*/ 6 h 20"/>
                <a:gd name="T36" fmla="*/ 18 w 22"/>
                <a:gd name="T37" fmla="*/ 2 h 20"/>
                <a:gd name="T38" fmla="*/ 14 w 22"/>
                <a:gd name="T39" fmla="*/ 0 h 20"/>
                <a:gd name="T40" fmla="*/ 11 w 22"/>
                <a:gd name="T41" fmla="*/ 0 h 20"/>
                <a:gd name="T42" fmla="*/ 7 w 22"/>
                <a:gd name="T43" fmla="*/ 0 h 20"/>
                <a:gd name="T44" fmla="*/ 4 w 22"/>
                <a:gd name="T45" fmla="*/ 2 h 20"/>
                <a:gd name="T46" fmla="*/ 0 w 22"/>
                <a:gd name="T47" fmla="*/ 6 h 20"/>
                <a:gd name="T48" fmla="*/ 0 w 22"/>
                <a:gd name="T49" fmla="*/ 10 h 20"/>
                <a:gd name="T50" fmla="*/ 0 w 22"/>
                <a:gd name="T51" fmla="*/ 15 h 20"/>
                <a:gd name="T52" fmla="*/ 4 w 22"/>
                <a:gd name="T53" fmla="*/ 19 h 20"/>
                <a:gd name="T54" fmla="*/ 7 w 22"/>
                <a:gd name="T55" fmla="*/ 20 h 20"/>
                <a:gd name="T56" fmla="*/ 11 w 22"/>
                <a:gd name="T57" fmla="*/ 20 h 20"/>
                <a:gd name="T58" fmla="*/ 14 w 22"/>
                <a:gd name="T59" fmla="*/ 20 h 20"/>
                <a:gd name="T60" fmla="*/ 18 w 22"/>
                <a:gd name="T61" fmla="*/ 19 h 20"/>
                <a:gd name="T62" fmla="*/ 20 w 22"/>
                <a:gd name="T63" fmla="*/ 15 h 20"/>
                <a:gd name="T64" fmla="*/ 22 w 22"/>
                <a:gd name="T65" fmla="*/ 10 h 20"/>
                <a:gd name="T66" fmla="*/ 20 w 22"/>
                <a:gd name="T67" fmla="*/ 6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"/>
                <a:gd name="T103" fmla="*/ 0 h 20"/>
                <a:gd name="T104" fmla="*/ 22 w 22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" h="20">
                  <a:moveTo>
                    <a:pt x="22" y="10"/>
                  </a:moveTo>
                  <a:lnTo>
                    <a:pt x="20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8" y="19"/>
                  </a:lnTo>
                  <a:lnTo>
                    <a:pt x="20" y="15"/>
                  </a:lnTo>
                  <a:lnTo>
                    <a:pt x="22" y="10"/>
                  </a:lnTo>
                  <a:close/>
                  <a:moveTo>
                    <a:pt x="20" y="6"/>
                  </a:moveTo>
                  <a:lnTo>
                    <a:pt x="18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8" y="19"/>
                  </a:lnTo>
                  <a:lnTo>
                    <a:pt x="20" y="15"/>
                  </a:lnTo>
                  <a:lnTo>
                    <a:pt x="22" y="1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86" name="Freeform 340"/>
            <p:cNvSpPr>
              <a:spLocks noEditPoints="1"/>
            </p:cNvSpPr>
            <p:nvPr/>
          </p:nvSpPr>
          <p:spPr bwMode="auto">
            <a:xfrm>
              <a:off x="3211" y="1294"/>
              <a:ext cx="22" cy="20"/>
            </a:xfrm>
            <a:custGeom>
              <a:avLst/>
              <a:gdLst>
                <a:gd name="T0" fmla="*/ 22 w 22"/>
                <a:gd name="T1" fmla="*/ 10 h 20"/>
                <a:gd name="T2" fmla="*/ 20 w 22"/>
                <a:gd name="T3" fmla="*/ 6 h 20"/>
                <a:gd name="T4" fmla="*/ 18 w 22"/>
                <a:gd name="T5" fmla="*/ 2 h 20"/>
                <a:gd name="T6" fmla="*/ 14 w 22"/>
                <a:gd name="T7" fmla="*/ 0 h 20"/>
                <a:gd name="T8" fmla="*/ 11 w 22"/>
                <a:gd name="T9" fmla="*/ 0 h 20"/>
                <a:gd name="T10" fmla="*/ 7 w 22"/>
                <a:gd name="T11" fmla="*/ 0 h 20"/>
                <a:gd name="T12" fmla="*/ 4 w 22"/>
                <a:gd name="T13" fmla="*/ 2 h 20"/>
                <a:gd name="T14" fmla="*/ 0 w 22"/>
                <a:gd name="T15" fmla="*/ 6 h 20"/>
                <a:gd name="T16" fmla="*/ 0 w 22"/>
                <a:gd name="T17" fmla="*/ 10 h 20"/>
                <a:gd name="T18" fmla="*/ 0 w 22"/>
                <a:gd name="T19" fmla="*/ 15 h 20"/>
                <a:gd name="T20" fmla="*/ 4 w 22"/>
                <a:gd name="T21" fmla="*/ 19 h 20"/>
                <a:gd name="T22" fmla="*/ 7 w 22"/>
                <a:gd name="T23" fmla="*/ 20 h 20"/>
                <a:gd name="T24" fmla="*/ 11 w 22"/>
                <a:gd name="T25" fmla="*/ 20 h 20"/>
                <a:gd name="T26" fmla="*/ 14 w 22"/>
                <a:gd name="T27" fmla="*/ 20 h 20"/>
                <a:gd name="T28" fmla="*/ 18 w 22"/>
                <a:gd name="T29" fmla="*/ 19 h 20"/>
                <a:gd name="T30" fmla="*/ 20 w 22"/>
                <a:gd name="T31" fmla="*/ 15 h 20"/>
                <a:gd name="T32" fmla="*/ 22 w 22"/>
                <a:gd name="T33" fmla="*/ 10 h 20"/>
                <a:gd name="T34" fmla="*/ 20 w 22"/>
                <a:gd name="T35" fmla="*/ 6 h 20"/>
                <a:gd name="T36" fmla="*/ 18 w 22"/>
                <a:gd name="T37" fmla="*/ 2 h 20"/>
                <a:gd name="T38" fmla="*/ 14 w 22"/>
                <a:gd name="T39" fmla="*/ 0 h 20"/>
                <a:gd name="T40" fmla="*/ 11 w 22"/>
                <a:gd name="T41" fmla="*/ 0 h 20"/>
                <a:gd name="T42" fmla="*/ 7 w 22"/>
                <a:gd name="T43" fmla="*/ 0 h 20"/>
                <a:gd name="T44" fmla="*/ 4 w 22"/>
                <a:gd name="T45" fmla="*/ 2 h 20"/>
                <a:gd name="T46" fmla="*/ 0 w 22"/>
                <a:gd name="T47" fmla="*/ 6 h 20"/>
                <a:gd name="T48" fmla="*/ 0 w 22"/>
                <a:gd name="T49" fmla="*/ 10 h 20"/>
                <a:gd name="T50" fmla="*/ 0 w 22"/>
                <a:gd name="T51" fmla="*/ 15 h 20"/>
                <a:gd name="T52" fmla="*/ 4 w 22"/>
                <a:gd name="T53" fmla="*/ 19 h 20"/>
                <a:gd name="T54" fmla="*/ 7 w 22"/>
                <a:gd name="T55" fmla="*/ 20 h 20"/>
                <a:gd name="T56" fmla="*/ 11 w 22"/>
                <a:gd name="T57" fmla="*/ 20 h 20"/>
                <a:gd name="T58" fmla="*/ 14 w 22"/>
                <a:gd name="T59" fmla="*/ 20 h 20"/>
                <a:gd name="T60" fmla="*/ 18 w 22"/>
                <a:gd name="T61" fmla="*/ 19 h 20"/>
                <a:gd name="T62" fmla="*/ 20 w 22"/>
                <a:gd name="T63" fmla="*/ 15 h 20"/>
                <a:gd name="T64" fmla="*/ 22 w 22"/>
                <a:gd name="T65" fmla="*/ 10 h 20"/>
                <a:gd name="T66" fmla="*/ 20 w 22"/>
                <a:gd name="T67" fmla="*/ 6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"/>
                <a:gd name="T103" fmla="*/ 0 h 20"/>
                <a:gd name="T104" fmla="*/ 22 w 22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" h="20">
                  <a:moveTo>
                    <a:pt x="22" y="10"/>
                  </a:moveTo>
                  <a:lnTo>
                    <a:pt x="20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8" y="19"/>
                  </a:lnTo>
                  <a:lnTo>
                    <a:pt x="20" y="15"/>
                  </a:lnTo>
                  <a:lnTo>
                    <a:pt x="22" y="10"/>
                  </a:lnTo>
                  <a:close/>
                  <a:moveTo>
                    <a:pt x="20" y="6"/>
                  </a:moveTo>
                  <a:lnTo>
                    <a:pt x="18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8" y="19"/>
                  </a:lnTo>
                  <a:lnTo>
                    <a:pt x="20" y="15"/>
                  </a:lnTo>
                  <a:lnTo>
                    <a:pt x="22" y="1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060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87" name="Freeform 341"/>
            <p:cNvSpPr>
              <a:spLocks noEditPoints="1"/>
            </p:cNvSpPr>
            <p:nvPr/>
          </p:nvSpPr>
          <p:spPr bwMode="auto">
            <a:xfrm>
              <a:off x="3211" y="1294"/>
              <a:ext cx="22" cy="20"/>
            </a:xfrm>
            <a:custGeom>
              <a:avLst/>
              <a:gdLst>
                <a:gd name="T0" fmla="*/ 22 w 22"/>
                <a:gd name="T1" fmla="*/ 10 h 20"/>
                <a:gd name="T2" fmla="*/ 20 w 22"/>
                <a:gd name="T3" fmla="*/ 6 h 20"/>
                <a:gd name="T4" fmla="*/ 18 w 22"/>
                <a:gd name="T5" fmla="*/ 2 h 20"/>
                <a:gd name="T6" fmla="*/ 14 w 22"/>
                <a:gd name="T7" fmla="*/ 0 h 20"/>
                <a:gd name="T8" fmla="*/ 11 w 22"/>
                <a:gd name="T9" fmla="*/ 0 h 20"/>
                <a:gd name="T10" fmla="*/ 7 w 22"/>
                <a:gd name="T11" fmla="*/ 0 h 20"/>
                <a:gd name="T12" fmla="*/ 4 w 22"/>
                <a:gd name="T13" fmla="*/ 2 h 20"/>
                <a:gd name="T14" fmla="*/ 0 w 22"/>
                <a:gd name="T15" fmla="*/ 6 h 20"/>
                <a:gd name="T16" fmla="*/ 0 w 22"/>
                <a:gd name="T17" fmla="*/ 10 h 20"/>
                <a:gd name="T18" fmla="*/ 0 w 22"/>
                <a:gd name="T19" fmla="*/ 15 h 20"/>
                <a:gd name="T20" fmla="*/ 4 w 22"/>
                <a:gd name="T21" fmla="*/ 19 h 20"/>
                <a:gd name="T22" fmla="*/ 7 w 22"/>
                <a:gd name="T23" fmla="*/ 20 h 20"/>
                <a:gd name="T24" fmla="*/ 11 w 22"/>
                <a:gd name="T25" fmla="*/ 20 h 20"/>
                <a:gd name="T26" fmla="*/ 14 w 22"/>
                <a:gd name="T27" fmla="*/ 20 h 20"/>
                <a:gd name="T28" fmla="*/ 18 w 22"/>
                <a:gd name="T29" fmla="*/ 19 h 20"/>
                <a:gd name="T30" fmla="*/ 20 w 22"/>
                <a:gd name="T31" fmla="*/ 15 h 20"/>
                <a:gd name="T32" fmla="*/ 22 w 22"/>
                <a:gd name="T33" fmla="*/ 10 h 20"/>
                <a:gd name="T34" fmla="*/ 20 w 22"/>
                <a:gd name="T35" fmla="*/ 6 h 20"/>
                <a:gd name="T36" fmla="*/ 18 w 22"/>
                <a:gd name="T37" fmla="*/ 2 h 20"/>
                <a:gd name="T38" fmla="*/ 14 w 22"/>
                <a:gd name="T39" fmla="*/ 0 h 20"/>
                <a:gd name="T40" fmla="*/ 11 w 22"/>
                <a:gd name="T41" fmla="*/ 0 h 20"/>
                <a:gd name="T42" fmla="*/ 7 w 22"/>
                <a:gd name="T43" fmla="*/ 0 h 20"/>
                <a:gd name="T44" fmla="*/ 4 w 22"/>
                <a:gd name="T45" fmla="*/ 2 h 20"/>
                <a:gd name="T46" fmla="*/ 0 w 22"/>
                <a:gd name="T47" fmla="*/ 6 h 20"/>
                <a:gd name="T48" fmla="*/ 0 w 22"/>
                <a:gd name="T49" fmla="*/ 10 h 20"/>
                <a:gd name="T50" fmla="*/ 0 w 22"/>
                <a:gd name="T51" fmla="*/ 15 h 20"/>
                <a:gd name="T52" fmla="*/ 4 w 22"/>
                <a:gd name="T53" fmla="*/ 19 h 20"/>
                <a:gd name="T54" fmla="*/ 7 w 22"/>
                <a:gd name="T55" fmla="*/ 20 h 20"/>
                <a:gd name="T56" fmla="*/ 11 w 22"/>
                <a:gd name="T57" fmla="*/ 20 h 20"/>
                <a:gd name="T58" fmla="*/ 14 w 22"/>
                <a:gd name="T59" fmla="*/ 20 h 20"/>
                <a:gd name="T60" fmla="*/ 18 w 22"/>
                <a:gd name="T61" fmla="*/ 19 h 20"/>
                <a:gd name="T62" fmla="*/ 20 w 22"/>
                <a:gd name="T63" fmla="*/ 15 h 20"/>
                <a:gd name="T64" fmla="*/ 22 w 22"/>
                <a:gd name="T65" fmla="*/ 10 h 20"/>
                <a:gd name="T66" fmla="*/ 20 w 22"/>
                <a:gd name="T67" fmla="*/ 6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"/>
                <a:gd name="T103" fmla="*/ 0 h 20"/>
                <a:gd name="T104" fmla="*/ 22 w 22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" h="20">
                  <a:moveTo>
                    <a:pt x="22" y="10"/>
                  </a:moveTo>
                  <a:lnTo>
                    <a:pt x="20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8" y="19"/>
                  </a:lnTo>
                  <a:lnTo>
                    <a:pt x="20" y="15"/>
                  </a:lnTo>
                  <a:lnTo>
                    <a:pt x="22" y="10"/>
                  </a:lnTo>
                  <a:close/>
                  <a:moveTo>
                    <a:pt x="20" y="6"/>
                  </a:moveTo>
                  <a:lnTo>
                    <a:pt x="18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8" y="19"/>
                  </a:lnTo>
                  <a:lnTo>
                    <a:pt x="20" y="15"/>
                  </a:lnTo>
                  <a:lnTo>
                    <a:pt x="22" y="1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070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88" name="Freeform 342"/>
            <p:cNvSpPr>
              <a:spLocks noEditPoints="1"/>
            </p:cNvSpPr>
            <p:nvPr/>
          </p:nvSpPr>
          <p:spPr bwMode="auto">
            <a:xfrm>
              <a:off x="3211" y="1294"/>
              <a:ext cx="22" cy="20"/>
            </a:xfrm>
            <a:custGeom>
              <a:avLst/>
              <a:gdLst>
                <a:gd name="T0" fmla="*/ 22 w 22"/>
                <a:gd name="T1" fmla="*/ 10 h 20"/>
                <a:gd name="T2" fmla="*/ 20 w 22"/>
                <a:gd name="T3" fmla="*/ 6 h 20"/>
                <a:gd name="T4" fmla="*/ 18 w 22"/>
                <a:gd name="T5" fmla="*/ 2 h 20"/>
                <a:gd name="T6" fmla="*/ 14 w 22"/>
                <a:gd name="T7" fmla="*/ 0 h 20"/>
                <a:gd name="T8" fmla="*/ 11 w 22"/>
                <a:gd name="T9" fmla="*/ 0 h 20"/>
                <a:gd name="T10" fmla="*/ 7 w 22"/>
                <a:gd name="T11" fmla="*/ 0 h 20"/>
                <a:gd name="T12" fmla="*/ 4 w 22"/>
                <a:gd name="T13" fmla="*/ 2 h 20"/>
                <a:gd name="T14" fmla="*/ 0 w 22"/>
                <a:gd name="T15" fmla="*/ 6 h 20"/>
                <a:gd name="T16" fmla="*/ 0 w 22"/>
                <a:gd name="T17" fmla="*/ 10 h 20"/>
                <a:gd name="T18" fmla="*/ 0 w 22"/>
                <a:gd name="T19" fmla="*/ 15 h 20"/>
                <a:gd name="T20" fmla="*/ 4 w 22"/>
                <a:gd name="T21" fmla="*/ 19 h 20"/>
                <a:gd name="T22" fmla="*/ 7 w 22"/>
                <a:gd name="T23" fmla="*/ 20 h 20"/>
                <a:gd name="T24" fmla="*/ 11 w 22"/>
                <a:gd name="T25" fmla="*/ 20 h 20"/>
                <a:gd name="T26" fmla="*/ 14 w 22"/>
                <a:gd name="T27" fmla="*/ 20 h 20"/>
                <a:gd name="T28" fmla="*/ 18 w 22"/>
                <a:gd name="T29" fmla="*/ 19 h 20"/>
                <a:gd name="T30" fmla="*/ 20 w 22"/>
                <a:gd name="T31" fmla="*/ 15 h 20"/>
                <a:gd name="T32" fmla="*/ 22 w 22"/>
                <a:gd name="T33" fmla="*/ 10 h 20"/>
                <a:gd name="T34" fmla="*/ 20 w 22"/>
                <a:gd name="T35" fmla="*/ 6 h 20"/>
                <a:gd name="T36" fmla="*/ 18 w 22"/>
                <a:gd name="T37" fmla="*/ 2 h 20"/>
                <a:gd name="T38" fmla="*/ 14 w 22"/>
                <a:gd name="T39" fmla="*/ 0 h 20"/>
                <a:gd name="T40" fmla="*/ 11 w 22"/>
                <a:gd name="T41" fmla="*/ 0 h 20"/>
                <a:gd name="T42" fmla="*/ 7 w 22"/>
                <a:gd name="T43" fmla="*/ 0 h 20"/>
                <a:gd name="T44" fmla="*/ 4 w 22"/>
                <a:gd name="T45" fmla="*/ 2 h 20"/>
                <a:gd name="T46" fmla="*/ 0 w 22"/>
                <a:gd name="T47" fmla="*/ 6 h 20"/>
                <a:gd name="T48" fmla="*/ 0 w 22"/>
                <a:gd name="T49" fmla="*/ 10 h 20"/>
                <a:gd name="T50" fmla="*/ 0 w 22"/>
                <a:gd name="T51" fmla="*/ 15 h 20"/>
                <a:gd name="T52" fmla="*/ 4 w 22"/>
                <a:gd name="T53" fmla="*/ 19 h 20"/>
                <a:gd name="T54" fmla="*/ 7 w 22"/>
                <a:gd name="T55" fmla="*/ 20 h 20"/>
                <a:gd name="T56" fmla="*/ 11 w 22"/>
                <a:gd name="T57" fmla="*/ 20 h 20"/>
                <a:gd name="T58" fmla="*/ 14 w 22"/>
                <a:gd name="T59" fmla="*/ 20 h 20"/>
                <a:gd name="T60" fmla="*/ 18 w 22"/>
                <a:gd name="T61" fmla="*/ 19 h 20"/>
                <a:gd name="T62" fmla="*/ 20 w 22"/>
                <a:gd name="T63" fmla="*/ 15 h 20"/>
                <a:gd name="T64" fmla="*/ 22 w 22"/>
                <a:gd name="T65" fmla="*/ 10 h 20"/>
                <a:gd name="T66" fmla="*/ 20 w 22"/>
                <a:gd name="T67" fmla="*/ 6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"/>
                <a:gd name="T103" fmla="*/ 0 h 20"/>
                <a:gd name="T104" fmla="*/ 22 w 22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" h="20">
                  <a:moveTo>
                    <a:pt x="22" y="10"/>
                  </a:moveTo>
                  <a:lnTo>
                    <a:pt x="20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8" y="19"/>
                  </a:lnTo>
                  <a:lnTo>
                    <a:pt x="20" y="15"/>
                  </a:lnTo>
                  <a:lnTo>
                    <a:pt x="22" y="10"/>
                  </a:lnTo>
                  <a:close/>
                  <a:moveTo>
                    <a:pt x="20" y="6"/>
                  </a:moveTo>
                  <a:lnTo>
                    <a:pt x="18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8" y="19"/>
                  </a:lnTo>
                  <a:lnTo>
                    <a:pt x="20" y="15"/>
                  </a:lnTo>
                  <a:lnTo>
                    <a:pt x="22" y="1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89" name="Freeform 343"/>
            <p:cNvSpPr>
              <a:spLocks noEditPoints="1"/>
            </p:cNvSpPr>
            <p:nvPr/>
          </p:nvSpPr>
          <p:spPr bwMode="auto">
            <a:xfrm>
              <a:off x="3211" y="1294"/>
              <a:ext cx="22" cy="20"/>
            </a:xfrm>
            <a:custGeom>
              <a:avLst/>
              <a:gdLst>
                <a:gd name="T0" fmla="*/ 22 w 22"/>
                <a:gd name="T1" fmla="*/ 10 h 20"/>
                <a:gd name="T2" fmla="*/ 20 w 22"/>
                <a:gd name="T3" fmla="*/ 6 h 20"/>
                <a:gd name="T4" fmla="*/ 18 w 22"/>
                <a:gd name="T5" fmla="*/ 2 h 20"/>
                <a:gd name="T6" fmla="*/ 14 w 22"/>
                <a:gd name="T7" fmla="*/ 0 h 20"/>
                <a:gd name="T8" fmla="*/ 11 w 22"/>
                <a:gd name="T9" fmla="*/ 0 h 20"/>
                <a:gd name="T10" fmla="*/ 7 w 22"/>
                <a:gd name="T11" fmla="*/ 0 h 20"/>
                <a:gd name="T12" fmla="*/ 4 w 22"/>
                <a:gd name="T13" fmla="*/ 2 h 20"/>
                <a:gd name="T14" fmla="*/ 0 w 22"/>
                <a:gd name="T15" fmla="*/ 6 h 20"/>
                <a:gd name="T16" fmla="*/ 0 w 22"/>
                <a:gd name="T17" fmla="*/ 10 h 20"/>
                <a:gd name="T18" fmla="*/ 0 w 22"/>
                <a:gd name="T19" fmla="*/ 15 h 20"/>
                <a:gd name="T20" fmla="*/ 4 w 22"/>
                <a:gd name="T21" fmla="*/ 19 h 20"/>
                <a:gd name="T22" fmla="*/ 7 w 22"/>
                <a:gd name="T23" fmla="*/ 20 h 20"/>
                <a:gd name="T24" fmla="*/ 11 w 22"/>
                <a:gd name="T25" fmla="*/ 20 h 20"/>
                <a:gd name="T26" fmla="*/ 14 w 22"/>
                <a:gd name="T27" fmla="*/ 20 h 20"/>
                <a:gd name="T28" fmla="*/ 18 w 22"/>
                <a:gd name="T29" fmla="*/ 19 h 20"/>
                <a:gd name="T30" fmla="*/ 20 w 22"/>
                <a:gd name="T31" fmla="*/ 15 h 20"/>
                <a:gd name="T32" fmla="*/ 22 w 22"/>
                <a:gd name="T33" fmla="*/ 10 h 20"/>
                <a:gd name="T34" fmla="*/ 20 w 22"/>
                <a:gd name="T35" fmla="*/ 6 h 20"/>
                <a:gd name="T36" fmla="*/ 18 w 22"/>
                <a:gd name="T37" fmla="*/ 2 h 20"/>
                <a:gd name="T38" fmla="*/ 14 w 22"/>
                <a:gd name="T39" fmla="*/ 0 h 20"/>
                <a:gd name="T40" fmla="*/ 11 w 22"/>
                <a:gd name="T41" fmla="*/ 0 h 20"/>
                <a:gd name="T42" fmla="*/ 7 w 22"/>
                <a:gd name="T43" fmla="*/ 0 h 20"/>
                <a:gd name="T44" fmla="*/ 4 w 22"/>
                <a:gd name="T45" fmla="*/ 2 h 20"/>
                <a:gd name="T46" fmla="*/ 0 w 22"/>
                <a:gd name="T47" fmla="*/ 6 h 20"/>
                <a:gd name="T48" fmla="*/ 0 w 22"/>
                <a:gd name="T49" fmla="*/ 10 h 20"/>
                <a:gd name="T50" fmla="*/ 0 w 22"/>
                <a:gd name="T51" fmla="*/ 15 h 20"/>
                <a:gd name="T52" fmla="*/ 4 w 22"/>
                <a:gd name="T53" fmla="*/ 19 h 20"/>
                <a:gd name="T54" fmla="*/ 7 w 22"/>
                <a:gd name="T55" fmla="*/ 20 h 20"/>
                <a:gd name="T56" fmla="*/ 11 w 22"/>
                <a:gd name="T57" fmla="*/ 20 h 20"/>
                <a:gd name="T58" fmla="*/ 14 w 22"/>
                <a:gd name="T59" fmla="*/ 20 h 20"/>
                <a:gd name="T60" fmla="*/ 18 w 22"/>
                <a:gd name="T61" fmla="*/ 19 h 20"/>
                <a:gd name="T62" fmla="*/ 20 w 22"/>
                <a:gd name="T63" fmla="*/ 15 h 20"/>
                <a:gd name="T64" fmla="*/ 22 w 22"/>
                <a:gd name="T65" fmla="*/ 10 h 20"/>
                <a:gd name="T66" fmla="*/ 20 w 22"/>
                <a:gd name="T67" fmla="*/ 6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"/>
                <a:gd name="T103" fmla="*/ 0 h 20"/>
                <a:gd name="T104" fmla="*/ 22 w 22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" h="20">
                  <a:moveTo>
                    <a:pt x="22" y="10"/>
                  </a:moveTo>
                  <a:lnTo>
                    <a:pt x="20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8" y="19"/>
                  </a:lnTo>
                  <a:lnTo>
                    <a:pt x="20" y="15"/>
                  </a:lnTo>
                  <a:lnTo>
                    <a:pt x="22" y="10"/>
                  </a:lnTo>
                  <a:close/>
                  <a:moveTo>
                    <a:pt x="20" y="6"/>
                  </a:moveTo>
                  <a:lnTo>
                    <a:pt x="18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8" y="19"/>
                  </a:lnTo>
                  <a:lnTo>
                    <a:pt x="20" y="15"/>
                  </a:lnTo>
                  <a:lnTo>
                    <a:pt x="22" y="1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90" name="Freeform 344"/>
            <p:cNvSpPr>
              <a:spLocks/>
            </p:cNvSpPr>
            <p:nvPr/>
          </p:nvSpPr>
          <p:spPr bwMode="auto">
            <a:xfrm>
              <a:off x="3213" y="1298"/>
              <a:ext cx="20" cy="16"/>
            </a:xfrm>
            <a:custGeom>
              <a:avLst/>
              <a:gdLst>
                <a:gd name="T0" fmla="*/ 18 w 20"/>
                <a:gd name="T1" fmla="*/ 0 h 16"/>
                <a:gd name="T2" fmla="*/ 16 w 20"/>
                <a:gd name="T3" fmla="*/ 0 h 16"/>
                <a:gd name="T4" fmla="*/ 18 w 20"/>
                <a:gd name="T5" fmla="*/ 2 h 16"/>
                <a:gd name="T6" fmla="*/ 18 w 20"/>
                <a:gd name="T7" fmla="*/ 6 h 16"/>
                <a:gd name="T8" fmla="*/ 18 w 20"/>
                <a:gd name="T9" fmla="*/ 7 h 16"/>
                <a:gd name="T10" fmla="*/ 18 w 20"/>
                <a:gd name="T11" fmla="*/ 11 h 16"/>
                <a:gd name="T12" fmla="*/ 16 w 20"/>
                <a:gd name="T13" fmla="*/ 13 h 16"/>
                <a:gd name="T14" fmla="*/ 14 w 20"/>
                <a:gd name="T15" fmla="*/ 15 h 16"/>
                <a:gd name="T16" fmla="*/ 12 w 20"/>
                <a:gd name="T17" fmla="*/ 16 h 16"/>
                <a:gd name="T18" fmla="*/ 9 w 20"/>
                <a:gd name="T19" fmla="*/ 16 h 16"/>
                <a:gd name="T20" fmla="*/ 7 w 20"/>
                <a:gd name="T21" fmla="*/ 16 h 16"/>
                <a:gd name="T22" fmla="*/ 3 w 20"/>
                <a:gd name="T23" fmla="*/ 16 h 16"/>
                <a:gd name="T24" fmla="*/ 2 w 20"/>
                <a:gd name="T25" fmla="*/ 15 h 16"/>
                <a:gd name="T26" fmla="*/ 0 w 20"/>
                <a:gd name="T27" fmla="*/ 13 h 16"/>
                <a:gd name="T28" fmla="*/ 2 w 20"/>
                <a:gd name="T29" fmla="*/ 15 h 16"/>
                <a:gd name="T30" fmla="*/ 5 w 20"/>
                <a:gd name="T31" fmla="*/ 16 h 16"/>
                <a:gd name="T32" fmla="*/ 7 w 20"/>
                <a:gd name="T33" fmla="*/ 16 h 16"/>
                <a:gd name="T34" fmla="*/ 11 w 20"/>
                <a:gd name="T35" fmla="*/ 16 h 16"/>
                <a:gd name="T36" fmla="*/ 12 w 20"/>
                <a:gd name="T37" fmla="*/ 16 h 16"/>
                <a:gd name="T38" fmla="*/ 14 w 20"/>
                <a:gd name="T39" fmla="*/ 15 h 16"/>
                <a:gd name="T40" fmla="*/ 18 w 20"/>
                <a:gd name="T41" fmla="*/ 13 h 16"/>
                <a:gd name="T42" fmla="*/ 18 w 20"/>
                <a:gd name="T43" fmla="*/ 11 h 16"/>
                <a:gd name="T44" fmla="*/ 20 w 20"/>
                <a:gd name="T45" fmla="*/ 7 h 16"/>
                <a:gd name="T46" fmla="*/ 20 w 20"/>
                <a:gd name="T47" fmla="*/ 6 h 16"/>
                <a:gd name="T48" fmla="*/ 18 w 20"/>
                <a:gd name="T49" fmla="*/ 4 h 16"/>
                <a:gd name="T50" fmla="*/ 18 w 20"/>
                <a:gd name="T51" fmla="*/ 0 h 1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"/>
                <a:gd name="T79" fmla="*/ 0 h 16"/>
                <a:gd name="T80" fmla="*/ 20 w 20"/>
                <a:gd name="T81" fmla="*/ 16 h 1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" h="16">
                  <a:moveTo>
                    <a:pt x="18" y="0"/>
                  </a:moveTo>
                  <a:lnTo>
                    <a:pt x="16" y="0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11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2" y="15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4" y="15"/>
                  </a:lnTo>
                  <a:lnTo>
                    <a:pt x="18" y="13"/>
                  </a:lnTo>
                  <a:lnTo>
                    <a:pt x="18" y="11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91" name="Freeform 345"/>
            <p:cNvSpPr>
              <a:spLocks noEditPoints="1"/>
            </p:cNvSpPr>
            <p:nvPr/>
          </p:nvSpPr>
          <p:spPr bwMode="auto">
            <a:xfrm>
              <a:off x="3211" y="1294"/>
              <a:ext cx="22" cy="20"/>
            </a:xfrm>
            <a:custGeom>
              <a:avLst/>
              <a:gdLst>
                <a:gd name="T0" fmla="*/ 22 w 22"/>
                <a:gd name="T1" fmla="*/ 10 h 20"/>
                <a:gd name="T2" fmla="*/ 20 w 22"/>
                <a:gd name="T3" fmla="*/ 6 h 20"/>
                <a:gd name="T4" fmla="*/ 18 w 22"/>
                <a:gd name="T5" fmla="*/ 4 h 20"/>
                <a:gd name="T6" fmla="*/ 14 w 22"/>
                <a:gd name="T7" fmla="*/ 0 h 20"/>
                <a:gd name="T8" fmla="*/ 11 w 22"/>
                <a:gd name="T9" fmla="*/ 0 h 20"/>
                <a:gd name="T10" fmla="*/ 7 w 22"/>
                <a:gd name="T11" fmla="*/ 0 h 20"/>
                <a:gd name="T12" fmla="*/ 4 w 22"/>
                <a:gd name="T13" fmla="*/ 4 h 20"/>
                <a:gd name="T14" fmla="*/ 2 w 22"/>
                <a:gd name="T15" fmla="*/ 6 h 20"/>
                <a:gd name="T16" fmla="*/ 0 w 22"/>
                <a:gd name="T17" fmla="*/ 10 h 20"/>
                <a:gd name="T18" fmla="*/ 2 w 22"/>
                <a:gd name="T19" fmla="*/ 15 h 20"/>
                <a:gd name="T20" fmla="*/ 4 w 22"/>
                <a:gd name="T21" fmla="*/ 17 h 20"/>
                <a:gd name="T22" fmla="*/ 7 w 22"/>
                <a:gd name="T23" fmla="*/ 20 h 20"/>
                <a:gd name="T24" fmla="*/ 11 w 22"/>
                <a:gd name="T25" fmla="*/ 20 h 20"/>
                <a:gd name="T26" fmla="*/ 14 w 22"/>
                <a:gd name="T27" fmla="*/ 20 h 20"/>
                <a:gd name="T28" fmla="*/ 18 w 22"/>
                <a:gd name="T29" fmla="*/ 17 h 20"/>
                <a:gd name="T30" fmla="*/ 20 w 22"/>
                <a:gd name="T31" fmla="*/ 15 h 20"/>
                <a:gd name="T32" fmla="*/ 22 w 22"/>
                <a:gd name="T33" fmla="*/ 10 h 20"/>
                <a:gd name="T34" fmla="*/ 20 w 22"/>
                <a:gd name="T35" fmla="*/ 6 h 20"/>
                <a:gd name="T36" fmla="*/ 18 w 22"/>
                <a:gd name="T37" fmla="*/ 4 h 20"/>
                <a:gd name="T38" fmla="*/ 14 w 22"/>
                <a:gd name="T39" fmla="*/ 0 h 20"/>
                <a:gd name="T40" fmla="*/ 11 w 22"/>
                <a:gd name="T41" fmla="*/ 0 h 20"/>
                <a:gd name="T42" fmla="*/ 7 w 22"/>
                <a:gd name="T43" fmla="*/ 0 h 20"/>
                <a:gd name="T44" fmla="*/ 4 w 22"/>
                <a:gd name="T45" fmla="*/ 4 h 20"/>
                <a:gd name="T46" fmla="*/ 2 w 22"/>
                <a:gd name="T47" fmla="*/ 6 h 20"/>
                <a:gd name="T48" fmla="*/ 0 w 22"/>
                <a:gd name="T49" fmla="*/ 10 h 20"/>
                <a:gd name="T50" fmla="*/ 2 w 22"/>
                <a:gd name="T51" fmla="*/ 15 h 20"/>
                <a:gd name="T52" fmla="*/ 4 w 22"/>
                <a:gd name="T53" fmla="*/ 17 h 20"/>
                <a:gd name="T54" fmla="*/ 7 w 22"/>
                <a:gd name="T55" fmla="*/ 20 h 20"/>
                <a:gd name="T56" fmla="*/ 11 w 22"/>
                <a:gd name="T57" fmla="*/ 20 h 20"/>
                <a:gd name="T58" fmla="*/ 14 w 22"/>
                <a:gd name="T59" fmla="*/ 20 h 20"/>
                <a:gd name="T60" fmla="*/ 18 w 22"/>
                <a:gd name="T61" fmla="*/ 17 h 20"/>
                <a:gd name="T62" fmla="*/ 20 w 22"/>
                <a:gd name="T63" fmla="*/ 15 h 20"/>
                <a:gd name="T64" fmla="*/ 22 w 22"/>
                <a:gd name="T65" fmla="*/ 10 h 20"/>
                <a:gd name="T66" fmla="*/ 20 w 22"/>
                <a:gd name="T67" fmla="*/ 6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"/>
                <a:gd name="T103" fmla="*/ 0 h 20"/>
                <a:gd name="T104" fmla="*/ 22 w 22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" h="20">
                  <a:moveTo>
                    <a:pt x="22" y="10"/>
                  </a:move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2" y="10"/>
                  </a:lnTo>
                  <a:close/>
                  <a:moveTo>
                    <a:pt x="20" y="6"/>
                  </a:moveTo>
                  <a:lnTo>
                    <a:pt x="18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2" y="1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0B0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92" name="Freeform 346"/>
            <p:cNvSpPr>
              <a:spLocks noEditPoints="1"/>
            </p:cNvSpPr>
            <p:nvPr/>
          </p:nvSpPr>
          <p:spPr bwMode="auto">
            <a:xfrm>
              <a:off x="3211" y="1294"/>
              <a:ext cx="22" cy="20"/>
            </a:xfrm>
            <a:custGeom>
              <a:avLst/>
              <a:gdLst>
                <a:gd name="T0" fmla="*/ 22 w 22"/>
                <a:gd name="T1" fmla="*/ 10 h 20"/>
                <a:gd name="T2" fmla="*/ 20 w 22"/>
                <a:gd name="T3" fmla="*/ 6 h 20"/>
                <a:gd name="T4" fmla="*/ 18 w 22"/>
                <a:gd name="T5" fmla="*/ 4 h 20"/>
                <a:gd name="T6" fmla="*/ 14 w 22"/>
                <a:gd name="T7" fmla="*/ 0 h 20"/>
                <a:gd name="T8" fmla="*/ 11 w 22"/>
                <a:gd name="T9" fmla="*/ 0 h 20"/>
                <a:gd name="T10" fmla="*/ 7 w 22"/>
                <a:gd name="T11" fmla="*/ 0 h 20"/>
                <a:gd name="T12" fmla="*/ 4 w 22"/>
                <a:gd name="T13" fmla="*/ 4 h 20"/>
                <a:gd name="T14" fmla="*/ 2 w 22"/>
                <a:gd name="T15" fmla="*/ 6 h 20"/>
                <a:gd name="T16" fmla="*/ 0 w 22"/>
                <a:gd name="T17" fmla="*/ 10 h 20"/>
                <a:gd name="T18" fmla="*/ 2 w 22"/>
                <a:gd name="T19" fmla="*/ 15 h 20"/>
                <a:gd name="T20" fmla="*/ 4 w 22"/>
                <a:gd name="T21" fmla="*/ 17 h 20"/>
                <a:gd name="T22" fmla="*/ 7 w 22"/>
                <a:gd name="T23" fmla="*/ 20 h 20"/>
                <a:gd name="T24" fmla="*/ 11 w 22"/>
                <a:gd name="T25" fmla="*/ 20 h 20"/>
                <a:gd name="T26" fmla="*/ 14 w 22"/>
                <a:gd name="T27" fmla="*/ 20 h 20"/>
                <a:gd name="T28" fmla="*/ 18 w 22"/>
                <a:gd name="T29" fmla="*/ 17 h 20"/>
                <a:gd name="T30" fmla="*/ 20 w 22"/>
                <a:gd name="T31" fmla="*/ 15 h 20"/>
                <a:gd name="T32" fmla="*/ 22 w 22"/>
                <a:gd name="T33" fmla="*/ 10 h 20"/>
                <a:gd name="T34" fmla="*/ 20 w 22"/>
                <a:gd name="T35" fmla="*/ 6 h 20"/>
                <a:gd name="T36" fmla="*/ 18 w 22"/>
                <a:gd name="T37" fmla="*/ 4 h 20"/>
                <a:gd name="T38" fmla="*/ 14 w 22"/>
                <a:gd name="T39" fmla="*/ 0 h 20"/>
                <a:gd name="T40" fmla="*/ 11 w 22"/>
                <a:gd name="T41" fmla="*/ 0 h 20"/>
                <a:gd name="T42" fmla="*/ 7 w 22"/>
                <a:gd name="T43" fmla="*/ 0 h 20"/>
                <a:gd name="T44" fmla="*/ 4 w 22"/>
                <a:gd name="T45" fmla="*/ 4 h 20"/>
                <a:gd name="T46" fmla="*/ 2 w 22"/>
                <a:gd name="T47" fmla="*/ 6 h 20"/>
                <a:gd name="T48" fmla="*/ 0 w 22"/>
                <a:gd name="T49" fmla="*/ 10 h 20"/>
                <a:gd name="T50" fmla="*/ 2 w 22"/>
                <a:gd name="T51" fmla="*/ 15 h 20"/>
                <a:gd name="T52" fmla="*/ 4 w 22"/>
                <a:gd name="T53" fmla="*/ 17 h 20"/>
                <a:gd name="T54" fmla="*/ 7 w 22"/>
                <a:gd name="T55" fmla="*/ 20 h 20"/>
                <a:gd name="T56" fmla="*/ 11 w 22"/>
                <a:gd name="T57" fmla="*/ 20 h 20"/>
                <a:gd name="T58" fmla="*/ 14 w 22"/>
                <a:gd name="T59" fmla="*/ 20 h 20"/>
                <a:gd name="T60" fmla="*/ 18 w 22"/>
                <a:gd name="T61" fmla="*/ 17 h 20"/>
                <a:gd name="T62" fmla="*/ 20 w 22"/>
                <a:gd name="T63" fmla="*/ 15 h 20"/>
                <a:gd name="T64" fmla="*/ 22 w 22"/>
                <a:gd name="T65" fmla="*/ 10 h 20"/>
                <a:gd name="T66" fmla="*/ 20 w 22"/>
                <a:gd name="T67" fmla="*/ 6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"/>
                <a:gd name="T103" fmla="*/ 0 h 20"/>
                <a:gd name="T104" fmla="*/ 22 w 22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" h="20">
                  <a:moveTo>
                    <a:pt x="22" y="10"/>
                  </a:move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2" y="10"/>
                  </a:lnTo>
                  <a:close/>
                  <a:moveTo>
                    <a:pt x="20" y="6"/>
                  </a:moveTo>
                  <a:lnTo>
                    <a:pt x="18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2" y="1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93" name="Freeform 347"/>
            <p:cNvSpPr>
              <a:spLocks noEditPoints="1"/>
            </p:cNvSpPr>
            <p:nvPr/>
          </p:nvSpPr>
          <p:spPr bwMode="auto">
            <a:xfrm>
              <a:off x="3211" y="1294"/>
              <a:ext cx="22" cy="20"/>
            </a:xfrm>
            <a:custGeom>
              <a:avLst/>
              <a:gdLst>
                <a:gd name="T0" fmla="*/ 22 w 22"/>
                <a:gd name="T1" fmla="*/ 10 h 20"/>
                <a:gd name="T2" fmla="*/ 20 w 22"/>
                <a:gd name="T3" fmla="*/ 6 h 20"/>
                <a:gd name="T4" fmla="*/ 18 w 22"/>
                <a:gd name="T5" fmla="*/ 4 h 20"/>
                <a:gd name="T6" fmla="*/ 14 w 22"/>
                <a:gd name="T7" fmla="*/ 0 h 20"/>
                <a:gd name="T8" fmla="*/ 11 w 22"/>
                <a:gd name="T9" fmla="*/ 0 h 20"/>
                <a:gd name="T10" fmla="*/ 7 w 22"/>
                <a:gd name="T11" fmla="*/ 0 h 20"/>
                <a:gd name="T12" fmla="*/ 4 w 22"/>
                <a:gd name="T13" fmla="*/ 4 h 20"/>
                <a:gd name="T14" fmla="*/ 2 w 22"/>
                <a:gd name="T15" fmla="*/ 6 h 20"/>
                <a:gd name="T16" fmla="*/ 0 w 22"/>
                <a:gd name="T17" fmla="*/ 10 h 20"/>
                <a:gd name="T18" fmla="*/ 2 w 22"/>
                <a:gd name="T19" fmla="*/ 15 h 20"/>
                <a:gd name="T20" fmla="*/ 4 w 22"/>
                <a:gd name="T21" fmla="*/ 17 h 20"/>
                <a:gd name="T22" fmla="*/ 7 w 22"/>
                <a:gd name="T23" fmla="*/ 20 h 20"/>
                <a:gd name="T24" fmla="*/ 11 w 22"/>
                <a:gd name="T25" fmla="*/ 20 h 20"/>
                <a:gd name="T26" fmla="*/ 14 w 22"/>
                <a:gd name="T27" fmla="*/ 20 h 20"/>
                <a:gd name="T28" fmla="*/ 18 w 22"/>
                <a:gd name="T29" fmla="*/ 17 h 20"/>
                <a:gd name="T30" fmla="*/ 20 w 22"/>
                <a:gd name="T31" fmla="*/ 15 h 20"/>
                <a:gd name="T32" fmla="*/ 22 w 22"/>
                <a:gd name="T33" fmla="*/ 10 h 20"/>
                <a:gd name="T34" fmla="*/ 20 w 22"/>
                <a:gd name="T35" fmla="*/ 6 h 20"/>
                <a:gd name="T36" fmla="*/ 18 w 22"/>
                <a:gd name="T37" fmla="*/ 4 h 20"/>
                <a:gd name="T38" fmla="*/ 14 w 22"/>
                <a:gd name="T39" fmla="*/ 0 h 20"/>
                <a:gd name="T40" fmla="*/ 11 w 22"/>
                <a:gd name="T41" fmla="*/ 0 h 20"/>
                <a:gd name="T42" fmla="*/ 7 w 22"/>
                <a:gd name="T43" fmla="*/ 0 h 20"/>
                <a:gd name="T44" fmla="*/ 4 w 22"/>
                <a:gd name="T45" fmla="*/ 4 h 20"/>
                <a:gd name="T46" fmla="*/ 2 w 22"/>
                <a:gd name="T47" fmla="*/ 6 h 20"/>
                <a:gd name="T48" fmla="*/ 0 w 22"/>
                <a:gd name="T49" fmla="*/ 10 h 20"/>
                <a:gd name="T50" fmla="*/ 2 w 22"/>
                <a:gd name="T51" fmla="*/ 15 h 20"/>
                <a:gd name="T52" fmla="*/ 4 w 22"/>
                <a:gd name="T53" fmla="*/ 17 h 20"/>
                <a:gd name="T54" fmla="*/ 7 w 22"/>
                <a:gd name="T55" fmla="*/ 20 h 20"/>
                <a:gd name="T56" fmla="*/ 11 w 22"/>
                <a:gd name="T57" fmla="*/ 20 h 20"/>
                <a:gd name="T58" fmla="*/ 14 w 22"/>
                <a:gd name="T59" fmla="*/ 20 h 20"/>
                <a:gd name="T60" fmla="*/ 18 w 22"/>
                <a:gd name="T61" fmla="*/ 17 h 20"/>
                <a:gd name="T62" fmla="*/ 20 w 22"/>
                <a:gd name="T63" fmla="*/ 15 h 20"/>
                <a:gd name="T64" fmla="*/ 22 w 22"/>
                <a:gd name="T65" fmla="*/ 10 h 20"/>
                <a:gd name="T66" fmla="*/ 20 w 22"/>
                <a:gd name="T67" fmla="*/ 6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"/>
                <a:gd name="T103" fmla="*/ 0 h 20"/>
                <a:gd name="T104" fmla="*/ 22 w 22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" h="20">
                  <a:moveTo>
                    <a:pt x="22" y="10"/>
                  </a:move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2" y="10"/>
                  </a:lnTo>
                  <a:close/>
                  <a:moveTo>
                    <a:pt x="20" y="6"/>
                  </a:moveTo>
                  <a:lnTo>
                    <a:pt x="18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2" y="1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94" name="Freeform 348"/>
            <p:cNvSpPr>
              <a:spLocks noEditPoints="1"/>
            </p:cNvSpPr>
            <p:nvPr/>
          </p:nvSpPr>
          <p:spPr bwMode="auto">
            <a:xfrm>
              <a:off x="3211" y="1294"/>
              <a:ext cx="22" cy="20"/>
            </a:xfrm>
            <a:custGeom>
              <a:avLst/>
              <a:gdLst>
                <a:gd name="T0" fmla="*/ 22 w 22"/>
                <a:gd name="T1" fmla="*/ 10 h 20"/>
                <a:gd name="T2" fmla="*/ 20 w 22"/>
                <a:gd name="T3" fmla="*/ 6 h 20"/>
                <a:gd name="T4" fmla="*/ 18 w 22"/>
                <a:gd name="T5" fmla="*/ 4 h 20"/>
                <a:gd name="T6" fmla="*/ 14 w 22"/>
                <a:gd name="T7" fmla="*/ 0 h 20"/>
                <a:gd name="T8" fmla="*/ 11 w 22"/>
                <a:gd name="T9" fmla="*/ 0 h 20"/>
                <a:gd name="T10" fmla="*/ 7 w 22"/>
                <a:gd name="T11" fmla="*/ 0 h 20"/>
                <a:gd name="T12" fmla="*/ 4 w 22"/>
                <a:gd name="T13" fmla="*/ 4 h 20"/>
                <a:gd name="T14" fmla="*/ 2 w 22"/>
                <a:gd name="T15" fmla="*/ 6 h 20"/>
                <a:gd name="T16" fmla="*/ 0 w 22"/>
                <a:gd name="T17" fmla="*/ 10 h 20"/>
                <a:gd name="T18" fmla="*/ 2 w 22"/>
                <a:gd name="T19" fmla="*/ 15 h 20"/>
                <a:gd name="T20" fmla="*/ 4 w 22"/>
                <a:gd name="T21" fmla="*/ 17 h 20"/>
                <a:gd name="T22" fmla="*/ 7 w 22"/>
                <a:gd name="T23" fmla="*/ 20 h 20"/>
                <a:gd name="T24" fmla="*/ 11 w 22"/>
                <a:gd name="T25" fmla="*/ 20 h 20"/>
                <a:gd name="T26" fmla="*/ 14 w 22"/>
                <a:gd name="T27" fmla="*/ 20 h 20"/>
                <a:gd name="T28" fmla="*/ 18 w 22"/>
                <a:gd name="T29" fmla="*/ 17 h 20"/>
                <a:gd name="T30" fmla="*/ 20 w 22"/>
                <a:gd name="T31" fmla="*/ 15 h 20"/>
                <a:gd name="T32" fmla="*/ 22 w 22"/>
                <a:gd name="T33" fmla="*/ 10 h 20"/>
                <a:gd name="T34" fmla="*/ 20 w 22"/>
                <a:gd name="T35" fmla="*/ 6 h 20"/>
                <a:gd name="T36" fmla="*/ 18 w 22"/>
                <a:gd name="T37" fmla="*/ 4 h 20"/>
                <a:gd name="T38" fmla="*/ 14 w 22"/>
                <a:gd name="T39" fmla="*/ 0 h 20"/>
                <a:gd name="T40" fmla="*/ 11 w 22"/>
                <a:gd name="T41" fmla="*/ 0 h 20"/>
                <a:gd name="T42" fmla="*/ 7 w 22"/>
                <a:gd name="T43" fmla="*/ 0 h 20"/>
                <a:gd name="T44" fmla="*/ 4 w 22"/>
                <a:gd name="T45" fmla="*/ 4 h 20"/>
                <a:gd name="T46" fmla="*/ 2 w 22"/>
                <a:gd name="T47" fmla="*/ 6 h 20"/>
                <a:gd name="T48" fmla="*/ 0 w 22"/>
                <a:gd name="T49" fmla="*/ 10 h 20"/>
                <a:gd name="T50" fmla="*/ 2 w 22"/>
                <a:gd name="T51" fmla="*/ 15 h 20"/>
                <a:gd name="T52" fmla="*/ 4 w 22"/>
                <a:gd name="T53" fmla="*/ 17 h 20"/>
                <a:gd name="T54" fmla="*/ 7 w 22"/>
                <a:gd name="T55" fmla="*/ 20 h 20"/>
                <a:gd name="T56" fmla="*/ 11 w 22"/>
                <a:gd name="T57" fmla="*/ 20 h 20"/>
                <a:gd name="T58" fmla="*/ 14 w 22"/>
                <a:gd name="T59" fmla="*/ 20 h 20"/>
                <a:gd name="T60" fmla="*/ 18 w 22"/>
                <a:gd name="T61" fmla="*/ 17 h 20"/>
                <a:gd name="T62" fmla="*/ 20 w 22"/>
                <a:gd name="T63" fmla="*/ 15 h 20"/>
                <a:gd name="T64" fmla="*/ 22 w 22"/>
                <a:gd name="T65" fmla="*/ 10 h 20"/>
                <a:gd name="T66" fmla="*/ 20 w 22"/>
                <a:gd name="T67" fmla="*/ 6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"/>
                <a:gd name="T103" fmla="*/ 0 h 20"/>
                <a:gd name="T104" fmla="*/ 22 w 22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" h="20">
                  <a:moveTo>
                    <a:pt x="22" y="10"/>
                  </a:move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2" y="10"/>
                  </a:lnTo>
                  <a:close/>
                  <a:moveTo>
                    <a:pt x="20" y="6"/>
                  </a:moveTo>
                  <a:lnTo>
                    <a:pt x="18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2" y="1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0E0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95" name="Freeform 349"/>
            <p:cNvSpPr>
              <a:spLocks noEditPoints="1"/>
            </p:cNvSpPr>
            <p:nvPr/>
          </p:nvSpPr>
          <p:spPr bwMode="auto">
            <a:xfrm>
              <a:off x="3211" y="1294"/>
              <a:ext cx="22" cy="20"/>
            </a:xfrm>
            <a:custGeom>
              <a:avLst/>
              <a:gdLst>
                <a:gd name="T0" fmla="*/ 22 w 22"/>
                <a:gd name="T1" fmla="*/ 10 h 20"/>
                <a:gd name="T2" fmla="*/ 20 w 22"/>
                <a:gd name="T3" fmla="*/ 6 h 20"/>
                <a:gd name="T4" fmla="*/ 18 w 22"/>
                <a:gd name="T5" fmla="*/ 4 h 20"/>
                <a:gd name="T6" fmla="*/ 14 w 22"/>
                <a:gd name="T7" fmla="*/ 0 h 20"/>
                <a:gd name="T8" fmla="*/ 11 w 22"/>
                <a:gd name="T9" fmla="*/ 0 h 20"/>
                <a:gd name="T10" fmla="*/ 7 w 22"/>
                <a:gd name="T11" fmla="*/ 0 h 20"/>
                <a:gd name="T12" fmla="*/ 4 w 22"/>
                <a:gd name="T13" fmla="*/ 4 h 20"/>
                <a:gd name="T14" fmla="*/ 2 w 22"/>
                <a:gd name="T15" fmla="*/ 6 h 20"/>
                <a:gd name="T16" fmla="*/ 0 w 22"/>
                <a:gd name="T17" fmla="*/ 10 h 20"/>
                <a:gd name="T18" fmla="*/ 2 w 22"/>
                <a:gd name="T19" fmla="*/ 15 h 20"/>
                <a:gd name="T20" fmla="*/ 4 w 22"/>
                <a:gd name="T21" fmla="*/ 17 h 20"/>
                <a:gd name="T22" fmla="*/ 7 w 22"/>
                <a:gd name="T23" fmla="*/ 20 h 20"/>
                <a:gd name="T24" fmla="*/ 11 w 22"/>
                <a:gd name="T25" fmla="*/ 20 h 20"/>
                <a:gd name="T26" fmla="*/ 14 w 22"/>
                <a:gd name="T27" fmla="*/ 20 h 20"/>
                <a:gd name="T28" fmla="*/ 18 w 22"/>
                <a:gd name="T29" fmla="*/ 17 h 20"/>
                <a:gd name="T30" fmla="*/ 20 w 22"/>
                <a:gd name="T31" fmla="*/ 15 h 20"/>
                <a:gd name="T32" fmla="*/ 22 w 22"/>
                <a:gd name="T33" fmla="*/ 10 h 20"/>
                <a:gd name="T34" fmla="*/ 20 w 22"/>
                <a:gd name="T35" fmla="*/ 6 h 20"/>
                <a:gd name="T36" fmla="*/ 18 w 22"/>
                <a:gd name="T37" fmla="*/ 4 h 20"/>
                <a:gd name="T38" fmla="*/ 14 w 22"/>
                <a:gd name="T39" fmla="*/ 0 h 20"/>
                <a:gd name="T40" fmla="*/ 11 w 22"/>
                <a:gd name="T41" fmla="*/ 0 h 20"/>
                <a:gd name="T42" fmla="*/ 7 w 22"/>
                <a:gd name="T43" fmla="*/ 0 h 20"/>
                <a:gd name="T44" fmla="*/ 4 w 22"/>
                <a:gd name="T45" fmla="*/ 4 h 20"/>
                <a:gd name="T46" fmla="*/ 2 w 22"/>
                <a:gd name="T47" fmla="*/ 6 h 20"/>
                <a:gd name="T48" fmla="*/ 0 w 22"/>
                <a:gd name="T49" fmla="*/ 10 h 20"/>
                <a:gd name="T50" fmla="*/ 2 w 22"/>
                <a:gd name="T51" fmla="*/ 15 h 20"/>
                <a:gd name="T52" fmla="*/ 4 w 22"/>
                <a:gd name="T53" fmla="*/ 17 h 20"/>
                <a:gd name="T54" fmla="*/ 7 w 22"/>
                <a:gd name="T55" fmla="*/ 20 h 20"/>
                <a:gd name="T56" fmla="*/ 11 w 22"/>
                <a:gd name="T57" fmla="*/ 20 h 20"/>
                <a:gd name="T58" fmla="*/ 14 w 22"/>
                <a:gd name="T59" fmla="*/ 20 h 20"/>
                <a:gd name="T60" fmla="*/ 18 w 22"/>
                <a:gd name="T61" fmla="*/ 17 h 20"/>
                <a:gd name="T62" fmla="*/ 20 w 22"/>
                <a:gd name="T63" fmla="*/ 15 h 20"/>
                <a:gd name="T64" fmla="*/ 22 w 22"/>
                <a:gd name="T65" fmla="*/ 10 h 20"/>
                <a:gd name="T66" fmla="*/ 20 w 22"/>
                <a:gd name="T67" fmla="*/ 6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"/>
                <a:gd name="T103" fmla="*/ 0 h 20"/>
                <a:gd name="T104" fmla="*/ 22 w 22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" h="20">
                  <a:moveTo>
                    <a:pt x="22" y="10"/>
                  </a:move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2" y="10"/>
                  </a:lnTo>
                  <a:close/>
                  <a:moveTo>
                    <a:pt x="20" y="6"/>
                  </a:moveTo>
                  <a:lnTo>
                    <a:pt x="18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2" y="1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96" name="Freeform 350"/>
            <p:cNvSpPr>
              <a:spLocks noEditPoints="1"/>
            </p:cNvSpPr>
            <p:nvPr/>
          </p:nvSpPr>
          <p:spPr bwMode="auto">
            <a:xfrm>
              <a:off x="3211" y="1294"/>
              <a:ext cx="22" cy="20"/>
            </a:xfrm>
            <a:custGeom>
              <a:avLst/>
              <a:gdLst>
                <a:gd name="T0" fmla="*/ 22 w 22"/>
                <a:gd name="T1" fmla="*/ 10 h 20"/>
                <a:gd name="T2" fmla="*/ 20 w 22"/>
                <a:gd name="T3" fmla="*/ 6 h 20"/>
                <a:gd name="T4" fmla="*/ 18 w 22"/>
                <a:gd name="T5" fmla="*/ 4 h 20"/>
                <a:gd name="T6" fmla="*/ 14 w 22"/>
                <a:gd name="T7" fmla="*/ 0 h 20"/>
                <a:gd name="T8" fmla="*/ 11 w 22"/>
                <a:gd name="T9" fmla="*/ 0 h 20"/>
                <a:gd name="T10" fmla="*/ 7 w 22"/>
                <a:gd name="T11" fmla="*/ 0 h 20"/>
                <a:gd name="T12" fmla="*/ 4 w 22"/>
                <a:gd name="T13" fmla="*/ 4 h 20"/>
                <a:gd name="T14" fmla="*/ 2 w 22"/>
                <a:gd name="T15" fmla="*/ 6 h 20"/>
                <a:gd name="T16" fmla="*/ 0 w 22"/>
                <a:gd name="T17" fmla="*/ 10 h 20"/>
                <a:gd name="T18" fmla="*/ 2 w 22"/>
                <a:gd name="T19" fmla="*/ 15 h 20"/>
                <a:gd name="T20" fmla="*/ 4 w 22"/>
                <a:gd name="T21" fmla="*/ 17 h 20"/>
                <a:gd name="T22" fmla="*/ 7 w 22"/>
                <a:gd name="T23" fmla="*/ 20 h 20"/>
                <a:gd name="T24" fmla="*/ 11 w 22"/>
                <a:gd name="T25" fmla="*/ 20 h 20"/>
                <a:gd name="T26" fmla="*/ 14 w 22"/>
                <a:gd name="T27" fmla="*/ 20 h 20"/>
                <a:gd name="T28" fmla="*/ 18 w 22"/>
                <a:gd name="T29" fmla="*/ 17 h 20"/>
                <a:gd name="T30" fmla="*/ 20 w 22"/>
                <a:gd name="T31" fmla="*/ 15 h 20"/>
                <a:gd name="T32" fmla="*/ 22 w 22"/>
                <a:gd name="T33" fmla="*/ 10 h 20"/>
                <a:gd name="T34" fmla="*/ 20 w 22"/>
                <a:gd name="T35" fmla="*/ 6 h 20"/>
                <a:gd name="T36" fmla="*/ 18 w 22"/>
                <a:gd name="T37" fmla="*/ 4 h 20"/>
                <a:gd name="T38" fmla="*/ 14 w 22"/>
                <a:gd name="T39" fmla="*/ 0 h 20"/>
                <a:gd name="T40" fmla="*/ 11 w 22"/>
                <a:gd name="T41" fmla="*/ 0 h 20"/>
                <a:gd name="T42" fmla="*/ 7 w 22"/>
                <a:gd name="T43" fmla="*/ 0 h 20"/>
                <a:gd name="T44" fmla="*/ 4 w 22"/>
                <a:gd name="T45" fmla="*/ 4 h 20"/>
                <a:gd name="T46" fmla="*/ 2 w 22"/>
                <a:gd name="T47" fmla="*/ 6 h 20"/>
                <a:gd name="T48" fmla="*/ 0 w 22"/>
                <a:gd name="T49" fmla="*/ 10 h 20"/>
                <a:gd name="T50" fmla="*/ 2 w 22"/>
                <a:gd name="T51" fmla="*/ 15 h 20"/>
                <a:gd name="T52" fmla="*/ 4 w 22"/>
                <a:gd name="T53" fmla="*/ 17 h 20"/>
                <a:gd name="T54" fmla="*/ 7 w 22"/>
                <a:gd name="T55" fmla="*/ 20 h 20"/>
                <a:gd name="T56" fmla="*/ 11 w 22"/>
                <a:gd name="T57" fmla="*/ 20 h 20"/>
                <a:gd name="T58" fmla="*/ 14 w 22"/>
                <a:gd name="T59" fmla="*/ 20 h 20"/>
                <a:gd name="T60" fmla="*/ 18 w 22"/>
                <a:gd name="T61" fmla="*/ 17 h 20"/>
                <a:gd name="T62" fmla="*/ 20 w 22"/>
                <a:gd name="T63" fmla="*/ 15 h 20"/>
                <a:gd name="T64" fmla="*/ 22 w 22"/>
                <a:gd name="T65" fmla="*/ 10 h 20"/>
                <a:gd name="T66" fmla="*/ 20 w 22"/>
                <a:gd name="T67" fmla="*/ 6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"/>
                <a:gd name="T103" fmla="*/ 0 h 20"/>
                <a:gd name="T104" fmla="*/ 22 w 22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" h="20">
                  <a:moveTo>
                    <a:pt x="22" y="10"/>
                  </a:move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2" y="10"/>
                  </a:lnTo>
                  <a:close/>
                  <a:moveTo>
                    <a:pt x="20" y="6"/>
                  </a:moveTo>
                  <a:lnTo>
                    <a:pt x="18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2" y="1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97" name="Freeform 351"/>
            <p:cNvSpPr>
              <a:spLocks noEditPoints="1"/>
            </p:cNvSpPr>
            <p:nvPr/>
          </p:nvSpPr>
          <p:spPr bwMode="auto">
            <a:xfrm>
              <a:off x="3211" y="1294"/>
              <a:ext cx="22" cy="20"/>
            </a:xfrm>
            <a:custGeom>
              <a:avLst/>
              <a:gdLst>
                <a:gd name="T0" fmla="*/ 22 w 22"/>
                <a:gd name="T1" fmla="*/ 10 h 20"/>
                <a:gd name="T2" fmla="*/ 20 w 22"/>
                <a:gd name="T3" fmla="*/ 6 h 20"/>
                <a:gd name="T4" fmla="*/ 18 w 22"/>
                <a:gd name="T5" fmla="*/ 4 h 20"/>
                <a:gd name="T6" fmla="*/ 14 w 22"/>
                <a:gd name="T7" fmla="*/ 0 h 20"/>
                <a:gd name="T8" fmla="*/ 11 w 22"/>
                <a:gd name="T9" fmla="*/ 0 h 20"/>
                <a:gd name="T10" fmla="*/ 7 w 22"/>
                <a:gd name="T11" fmla="*/ 0 h 20"/>
                <a:gd name="T12" fmla="*/ 4 w 22"/>
                <a:gd name="T13" fmla="*/ 4 h 20"/>
                <a:gd name="T14" fmla="*/ 2 w 22"/>
                <a:gd name="T15" fmla="*/ 6 h 20"/>
                <a:gd name="T16" fmla="*/ 0 w 22"/>
                <a:gd name="T17" fmla="*/ 10 h 20"/>
                <a:gd name="T18" fmla="*/ 2 w 22"/>
                <a:gd name="T19" fmla="*/ 15 h 20"/>
                <a:gd name="T20" fmla="*/ 4 w 22"/>
                <a:gd name="T21" fmla="*/ 17 h 20"/>
                <a:gd name="T22" fmla="*/ 7 w 22"/>
                <a:gd name="T23" fmla="*/ 20 h 20"/>
                <a:gd name="T24" fmla="*/ 11 w 22"/>
                <a:gd name="T25" fmla="*/ 20 h 20"/>
                <a:gd name="T26" fmla="*/ 14 w 22"/>
                <a:gd name="T27" fmla="*/ 20 h 20"/>
                <a:gd name="T28" fmla="*/ 18 w 22"/>
                <a:gd name="T29" fmla="*/ 17 h 20"/>
                <a:gd name="T30" fmla="*/ 20 w 22"/>
                <a:gd name="T31" fmla="*/ 15 h 20"/>
                <a:gd name="T32" fmla="*/ 22 w 22"/>
                <a:gd name="T33" fmla="*/ 10 h 20"/>
                <a:gd name="T34" fmla="*/ 20 w 22"/>
                <a:gd name="T35" fmla="*/ 6 h 20"/>
                <a:gd name="T36" fmla="*/ 18 w 22"/>
                <a:gd name="T37" fmla="*/ 4 h 20"/>
                <a:gd name="T38" fmla="*/ 14 w 22"/>
                <a:gd name="T39" fmla="*/ 0 h 20"/>
                <a:gd name="T40" fmla="*/ 11 w 22"/>
                <a:gd name="T41" fmla="*/ 0 h 20"/>
                <a:gd name="T42" fmla="*/ 7 w 22"/>
                <a:gd name="T43" fmla="*/ 0 h 20"/>
                <a:gd name="T44" fmla="*/ 4 w 22"/>
                <a:gd name="T45" fmla="*/ 4 h 20"/>
                <a:gd name="T46" fmla="*/ 2 w 22"/>
                <a:gd name="T47" fmla="*/ 6 h 20"/>
                <a:gd name="T48" fmla="*/ 0 w 22"/>
                <a:gd name="T49" fmla="*/ 10 h 20"/>
                <a:gd name="T50" fmla="*/ 2 w 22"/>
                <a:gd name="T51" fmla="*/ 15 h 20"/>
                <a:gd name="T52" fmla="*/ 4 w 22"/>
                <a:gd name="T53" fmla="*/ 17 h 20"/>
                <a:gd name="T54" fmla="*/ 7 w 22"/>
                <a:gd name="T55" fmla="*/ 20 h 20"/>
                <a:gd name="T56" fmla="*/ 11 w 22"/>
                <a:gd name="T57" fmla="*/ 20 h 20"/>
                <a:gd name="T58" fmla="*/ 14 w 22"/>
                <a:gd name="T59" fmla="*/ 20 h 20"/>
                <a:gd name="T60" fmla="*/ 18 w 22"/>
                <a:gd name="T61" fmla="*/ 17 h 20"/>
                <a:gd name="T62" fmla="*/ 20 w 22"/>
                <a:gd name="T63" fmla="*/ 15 h 20"/>
                <a:gd name="T64" fmla="*/ 22 w 22"/>
                <a:gd name="T65" fmla="*/ 10 h 20"/>
                <a:gd name="T66" fmla="*/ 20 w 22"/>
                <a:gd name="T67" fmla="*/ 6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"/>
                <a:gd name="T103" fmla="*/ 0 h 20"/>
                <a:gd name="T104" fmla="*/ 22 w 22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" h="20">
                  <a:moveTo>
                    <a:pt x="22" y="10"/>
                  </a:move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2" y="10"/>
                  </a:lnTo>
                  <a:close/>
                  <a:moveTo>
                    <a:pt x="20" y="6"/>
                  </a:moveTo>
                  <a:lnTo>
                    <a:pt x="18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2" y="1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98" name="Freeform 352"/>
            <p:cNvSpPr>
              <a:spLocks noEditPoints="1"/>
            </p:cNvSpPr>
            <p:nvPr/>
          </p:nvSpPr>
          <p:spPr bwMode="auto">
            <a:xfrm>
              <a:off x="3211" y="1294"/>
              <a:ext cx="22" cy="20"/>
            </a:xfrm>
            <a:custGeom>
              <a:avLst/>
              <a:gdLst>
                <a:gd name="T0" fmla="*/ 22 w 22"/>
                <a:gd name="T1" fmla="*/ 10 h 20"/>
                <a:gd name="T2" fmla="*/ 20 w 22"/>
                <a:gd name="T3" fmla="*/ 6 h 20"/>
                <a:gd name="T4" fmla="*/ 18 w 22"/>
                <a:gd name="T5" fmla="*/ 4 h 20"/>
                <a:gd name="T6" fmla="*/ 14 w 22"/>
                <a:gd name="T7" fmla="*/ 0 h 20"/>
                <a:gd name="T8" fmla="*/ 11 w 22"/>
                <a:gd name="T9" fmla="*/ 0 h 20"/>
                <a:gd name="T10" fmla="*/ 7 w 22"/>
                <a:gd name="T11" fmla="*/ 0 h 20"/>
                <a:gd name="T12" fmla="*/ 4 w 22"/>
                <a:gd name="T13" fmla="*/ 4 h 20"/>
                <a:gd name="T14" fmla="*/ 2 w 22"/>
                <a:gd name="T15" fmla="*/ 6 h 20"/>
                <a:gd name="T16" fmla="*/ 0 w 22"/>
                <a:gd name="T17" fmla="*/ 10 h 20"/>
                <a:gd name="T18" fmla="*/ 2 w 22"/>
                <a:gd name="T19" fmla="*/ 15 h 20"/>
                <a:gd name="T20" fmla="*/ 4 w 22"/>
                <a:gd name="T21" fmla="*/ 17 h 20"/>
                <a:gd name="T22" fmla="*/ 7 w 22"/>
                <a:gd name="T23" fmla="*/ 20 h 20"/>
                <a:gd name="T24" fmla="*/ 11 w 22"/>
                <a:gd name="T25" fmla="*/ 20 h 20"/>
                <a:gd name="T26" fmla="*/ 14 w 22"/>
                <a:gd name="T27" fmla="*/ 20 h 20"/>
                <a:gd name="T28" fmla="*/ 18 w 22"/>
                <a:gd name="T29" fmla="*/ 17 h 20"/>
                <a:gd name="T30" fmla="*/ 20 w 22"/>
                <a:gd name="T31" fmla="*/ 15 h 20"/>
                <a:gd name="T32" fmla="*/ 22 w 22"/>
                <a:gd name="T33" fmla="*/ 10 h 20"/>
                <a:gd name="T34" fmla="*/ 20 w 22"/>
                <a:gd name="T35" fmla="*/ 6 h 20"/>
                <a:gd name="T36" fmla="*/ 18 w 22"/>
                <a:gd name="T37" fmla="*/ 4 h 20"/>
                <a:gd name="T38" fmla="*/ 14 w 22"/>
                <a:gd name="T39" fmla="*/ 0 h 20"/>
                <a:gd name="T40" fmla="*/ 11 w 22"/>
                <a:gd name="T41" fmla="*/ 0 h 20"/>
                <a:gd name="T42" fmla="*/ 7 w 22"/>
                <a:gd name="T43" fmla="*/ 0 h 20"/>
                <a:gd name="T44" fmla="*/ 4 w 22"/>
                <a:gd name="T45" fmla="*/ 4 h 20"/>
                <a:gd name="T46" fmla="*/ 2 w 22"/>
                <a:gd name="T47" fmla="*/ 6 h 20"/>
                <a:gd name="T48" fmla="*/ 0 w 22"/>
                <a:gd name="T49" fmla="*/ 10 h 20"/>
                <a:gd name="T50" fmla="*/ 2 w 22"/>
                <a:gd name="T51" fmla="*/ 15 h 20"/>
                <a:gd name="T52" fmla="*/ 4 w 22"/>
                <a:gd name="T53" fmla="*/ 17 h 20"/>
                <a:gd name="T54" fmla="*/ 7 w 22"/>
                <a:gd name="T55" fmla="*/ 20 h 20"/>
                <a:gd name="T56" fmla="*/ 11 w 22"/>
                <a:gd name="T57" fmla="*/ 20 h 20"/>
                <a:gd name="T58" fmla="*/ 14 w 22"/>
                <a:gd name="T59" fmla="*/ 20 h 20"/>
                <a:gd name="T60" fmla="*/ 18 w 22"/>
                <a:gd name="T61" fmla="*/ 17 h 20"/>
                <a:gd name="T62" fmla="*/ 20 w 22"/>
                <a:gd name="T63" fmla="*/ 15 h 20"/>
                <a:gd name="T64" fmla="*/ 22 w 22"/>
                <a:gd name="T65" fmla="*/ 10 h 20"/>
                <a:gd name="T66" fmla="*/ 20 w 22"/>
                <a:gd name="T67" fmla="*/ 6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"/>
                <a:gd name="T103" fmla="*/ 0 h 20"/>
                <a:gd name="T104" fmla="*/ 22 w 22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" h="20">
                  <a:moveTo>
                    <a:pt x="22" y="10"/>
                  </a:move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2" y="10"/>
                  </a:lnTo>
                  <a:close/>
                  <a:moveTo>
                    <a:pt x="20" y="6"/>
                  </a:moveTo>
                  <a:lnTo>
                    <a:pt x="18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2" y="1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99" name="Freeform 353"/>
            <p:cNvSpPr>
              <a:spLocks noEditPoints="1"/>
            </p:cNvSpPr>
            <p:nvPr/>
          </p:nvSpPr>
          <p:spPr bwMode="auto">
            <a:xfrm>
              <a:off x="3211" y="1294"/>
              <a:ext cx="22" cy="20"/>
            </a:xfrm>
            <a:custGeom>
              <a:avLst/>
              <a:gdLst>
                <a:gd name="T0" fmla="*/ 22 w 22"/>
                <a:gd name="T1" fmla="*/ 10 h 20"/>
                <a:gd name="T2" fmla="*/ 20 w 22"/>
                <a:gd name="T3" fmla="*/ 6 h 20"/>
                <a:gd name="T4" fmla="*/ 18 w 22"/>
                <a:gd name="T5" fmla="*/ 4 h 20"/>
                <a:gd name="T6" fmla="*/ 14 w 22"/>
                <a:gd name="T7" fmla="*/ 0 h 20"/>
                <a:gd name="T8" fmla="*/ 11 w 22"/>
                <a:gd name="T9" fmla="*/ 0 h 20"/>
                <a:gd name="T10" fmla="*/ 7 w 22"/>
                <a:gd name="T11" fmla="*/ 0 h 20"/>
                <a:gd name="T12" fmla="*/ 4 w 22"/>
                <a:gd name="T13" fmla="*/ 4 h 20"/>
                <a:gd name="T14" fmla="*/ 2 w 22"/>
                <a:gd name="T15" fmla="*/ 6 h 20"/>
                <a:gd name="T16" fmla="*/ 0 w 22"/>
                <a:gd name="T17" fmla="*/ 10 h 20"/>
                <a:gd name="T18" fmla="*/ 2 w 22"/>
                <a:gd name="T19" fmla="*/ 15 h 20"/>
                <a:gd name="T20" fmla="*/ 4 w 22"/>
                <a:gd name="T21" fmla="*/ 17 h 20"/>
                <a:gd name="T22" fmla="*/ 7 w 22"/>
                <a:gd name="T23" fmla="*/ 20 h 20"/>
                <a:gd name="T24" fmla="*/ 11 w 22"/>
                <a:gd name="T25" fmla="*/ 20 h 20"/>
                <a:gd name="T26" fmla="*/ 14 w 22"/>
                <a:gd name="T27" fmla="*/ 20 h 20"/>
                <a:gd name="T28" fmla="*/ 18 w 22"/>
                <a:gd name="T29" fmla="*/ 17 h 20"/>
                <a:gd name="T30" fmla="*/ 20 w 22"/>
                <a:gd name="T31" fmla="*/ 15 h 20"/>
                <a:gd name="T32" fmla="*/ 22 w 22"/>
                <a:gd name="T33" fmla="*/ 10 h 20"/>
                <a:gd name="T34" fmla="*/ 20 w 22"/>
                <a:gd name="T35" fmla="*/ 6 h 20"/>
                <a:gd name="T36" fmla="*/ 18 w 22"/>
                <a:gd name="T37" fmla="*/ 4 h 20"/>
                <a:gd name="T38" fmla="*/ 14 w 22"/>
                <a:gd name="T39" fmla="*/ 0 h 20"/>
                <a:gd name="T40" fmla="*/ 11 w 22"/>
                <a:gd name="T41" fmla="*/ 0 h 20"/>
                <a:gd name="T42" fmla="*/ 7 w 22"/>
                <a:gd name="T43" fmla="*/ 0 h 20"/>
                <a:gd name="T44" fmla="*/ 4 w 22"/>
                <a:gd name="T45" fmla="*/ 4 h 20"/>
                <a:gd name="T46" fmla="*/ 2 w 22"/>
                <a:gd name="T47" fmla="*/ 6 h 20"/>
                <a:gd name="T48" fmla="*/ 0 w 22"/>
                <a:gd name="T49" fmla="*/ 10 h 20"/>
                <a:gd name="T50" fmla="*/ 2 w 22"/>
                <a:gd name="T51" fmla="*/ 15 h 20"/>
                <a:gd name="T52" fmla="*/ 4 w 22"/>
                <a:gd name="T53" fmla="*/ 17 h 20"/>
                <a:gd name="T54" fmla="*/ 7 w 22"/>
                <a:gd name="T55" fmla="*/ 20 h 20"/>
                <a:gd name="T56" fmla="*/ 11 w 22"/>
                <a:gd name="T57" fmla="*/ 20 h 20"/>
                <a:gd name="T58" fmla="*/ 14 w 22"/>
                <a:gd name="T59" fmla="*/ 20 h 20"/>
                <a:gd name="T60" fmla="*/ 18 w 22"/>
                <a:gd name="T61" fmla="*/ 17 h 20"/>
                <a:gd name="T62" fmla="*/ 20 w 22"/>
                <a:gd name="T63" fmla="*/ 15 h 20"/>
                <a:gd name="T64" fmla="*/ 22 w 22"/>
                <a:gd name="T65" fmla="*/ 10 h 20"/>
                <a:gd name="T66" fmla="*/ 20 w 22"/>
                <a:gd name="T67" fmla="*/ 6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"/>
                <a:gd name="T103" fmla="*/ 0 h 20"/>
                <a:gd name="T104" fmla="*/ 22 w 22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" h="20">
                  <a:moveTo>
                    <a:pt x="22" y="10"/>
                  </a:move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2" y="10"/>
                  </a:lnTo>
                  <a:close/>
                  <a:moveTo>
                    <a:pt x="20" y="6"/>
                  </a:moveTo>
                  <a:lnTo>
                    <a:pt x="18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2" y="1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13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00" name="Freeform 354"/>
            <p:cNvSpPr>
              <a:spLocks/>
            </p:cNvSpPr>
            <p:nvPr/>
          </p:nvSpPr>
          <p:spPr bwMode="auto">
            <a:xfrm>
              <a:off x="3213" y="1298"/>
              <a:ext cx="18" cy="16"/>
            </a:xfrm>
            <a:custGeom>
              <a:avLst/>
              <a:gdLst>
                <a:gd name="T0" fmla="*/ 16 w 18"/>
                <a:gd name="T1" fmla="*/ 0 h 16"/>
                <a:gd name="T2" fmla="*/ 18 w 18"/>
                <a:gd name="T3" fmla="*/ 2 h 16"/>
                <a:gd name="T4" fmla="*/ 18 w 18"/>
                <a:gd name="T5" fmla="*/ 6 h 16"/>
                <a:gd name="T6" fmla="*/ 18 w 18"/>
                <a:gd name="T7" fmla="*/ 7 h 16"/>
                <a:gd name="T8" fmla="*/ 18 w 18"/>
                <a:gd name="T9" fmla="*/ 11 h 16"/>
                <a:gd name="T10" fmla="*/ 16 w 18"/>
                <a:gd name="T11" fmla="*/ 13 h 16"/>
                <a:gd name="T12" fmla="*/ 14 w 18"/>
                <a:gd name="T13" fmla="*/ 15 h 16"/>
                <a:gd name="T14" fmla="*/ 12 w 18"/>
                <a:gd name="T15" fmla="*/ 16 h 16"/>
                <a:gd name="T16" fmla="*/ 9 w 18"/>
                <a:gd name="T17" fmla="*/ 16 h 16"/>
                <a:gd name="T18" fmla="*/ 7 w 18"/>
                <a:gd name="T19" fmla="*/ 16 h 16"/>
                <a:gd name="T20" fmla="*/ 3 w 18"/>
                <a:gd name="T21" fmla="*/ 15 h 16"/>
                <a:gd name="T22" fmla="*/ 2 w 18"/>
                <a:gd name="T23" fmla="*/ 13 h 16"/>
                <a:gd name="T24" fmla="*/ 2 w 18"/>
                <a:gd name="T25" fmla="*/ 11 h 16"/>
                <a:gd name="T26" fmla="*/ 0 w 18"/>
                <a:gd name="T27" fmla="*/ 11 h 16"/>
                <a:gd name="T28" fmla="*/ 0 w 18"/>
                <a:gd name="T29" fmla="*/ 13 h 16"/>
                <a:gd name="T30" fmla="*/ 2 w 18"/>
                <a:gd name="T31" fmla="*/ 15 h 16"/>
                <a:gd name="T32" fmla="*/ 3 w 18"/>
                <a:gd name="T33" fmla="*/ 16 h 16"/>
                <a:gd name="T34" fmla="*/ 7 w 18"/>
                <a:gd name="T35" fmla="*/ 16 h 16"/>
                <a:gd name="T36" fmla="*/ 9 w 18"/>
                <a:gd name="T37" fmla="*/ 16 h 16"/>
                <a:gd name="T38" fmla="*/ 12 w 18"/>
                <a:gd name="T39" fmla="*/ 16 h 16"/>
                <a:gd name="T40" fmla="*/ 14 w 18"/>
                <a:gd name="T41" fmla="*/ 15 h 16"/>
                <a:gd name="T42" fmla="*/ 16 w 18"/>
                <a:gd name="T43" fmla="*/ 13 h 16"/>
                <a:gd name="T44" fmla="*/ 18 w 18"/>
                <a:gd name="T45" fmla="*/ 11 h 16"/>
                <a:gd name="T46" fmla="*/ 18 w 18"/>
                <a:gd name="T47" fmla="*/ 7 h 16"/>
                <a:gd name="T48" fmla="*/ 18 w 18"/>
                <a:gd name="T49" fmla="*/ 6 h 16"/>
                <a:gd name="T50" fmla="*/ 18 w 18"/>
                <a:gd name="T51" fmla="*/ 2 h 16"/>
                <a:gd name="T52" fmla="*/ 16 w 18"/>
                <a:gd name="T53" fmla="*/ 0 h 1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"/>
                <a:gd name="T82" fmla="*/ 0 h 16"/>
                <a:gd name="T83" fmla="*/ 18 w 18"/>
                <a:gd name="T84" fmla="*/ 16 h 1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" h="16">
                  <a:moveTo>
                    <a:pt x="16" y="0"/>
                  </a:moveTo>
                  <a:lnTo>
                    <a:pt x="18" y="2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11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3" y="15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14" y="15"/>
                  </a:lnTo>
                  <a:lnTo>
                    <a:pt x="16" y="13"/>
                  </a:lnTo>
                  <a:lnTo>
                    <a:pt x="18" y="11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01" name="Freeform 355"/>
            <p:cNvSpPr>
              <a:spLocks noEditPoints="1"/>
            </p:cNvSpPr>
            <p:nvPr/>
          </p:nvSpPr>
          <p:spPr bwMode="auto">
            <a:xfrm>
              <a:off x="3211" y="1294"/>
              <a:ext cx="20" cy="20"/>
            </a:xfrm>
            <a:custGeom>
              <a:avLst/>
              <a:gdLst>
                <a:gd name="T0" fmla="*/ 20 w 20"/>
                <a:gd name="T1" fmla="*/ 10 h 20"/>
                <a:gd name="T2" fmla="*/ 20 w 20"/>
                <a:gd name="T3" fmla="*/ 6 h 20"/>
                <a:gd name="T4" fmla="*/ 18 w 20"/>
                <a:gd name="T5" fmla="*/ 4 h 20"/>
                <a:gd name="T6" fmla="*/ 14 w 20"/>
                <a:gd name="T7" fmla="*/ 0 h 20"/>
                <a:gd name="T8" fmla="*/ 11 w 20"/>
                <a:gd name="T9" fmla="*/ 0 h 20"/>
                <a:gd name="T10" fmla="*/ 7 w 20"/>
                <a:gd name="T11" fmla="*/ 0 h 20"/>
                <a:gd name="T12" fmla="*/ 4 w 20"/>
                <a:gd name="T13" fmla="*/ 4 h 20"/>
                <a:gd name="T14" fmla="*/ 2 w 20"/>
                <a:gd name="T15" fmla="*/ 6 h 20"/>
                <a:gd name="T16" fmla="*/ 0 w 20"/>
                <a:gd name="T17" fmla="*/ 10 h 20"/>
                <a:gd name="T18" fmla="*/ 2 w 20"/>
                <a:gd name="T19" fmla="*/ 13 h 20"/>
                <a:gd name="T20" fmla="*/ 4 w 20"/>
                <a:gd name="T21" fmla="*/ 17 h 20"/>
                <a:gd name="T22" fmla="*/ 7 w 20"/>
                <a:gd name="T23" fmla="*/ 19 h 20"/>
                <a:gd name="T24" fmla="*/ 11 w 20"/>
                <a:gd name="T25" fmla="*/ 20 h 20"/>
                <a:gd name="T26" fmla="*/ 14 w 20"/>
                <a:gd name="T27" fmla="*/ 19 h 20"/>
                <a:gd name="T28" fmla="*/ 18 w 20"/>
                <a:gd name="T29" fmla="*/ 17 h 20"/>
                <a:gd name="T30" fmla="*/ 20 w 20"/>
                <a:gd name="T31" fmla="*/ 13 h 20"/>
                <a:gd name="T32" fmla="*/ 20 w 20"/>
                <a:gd name="T33" fmla="*/ 10 h 20"/>
                <a:gd name="T34" fmla="*/ 20 w 20"/>
                <a:gd name="T35" fmla="*/ 6 h 20"/>
                <a:gd name="T36" fmla="*/ 18 w 20"/>
                <a:gd name="T37" fmla="*/ 4 h 20"/>
                <a:gd name="T38" fmla="*/ 14 w 20"/>
                <a:gd name="T39" fmla="*/ 0 h 20"/>
                <a:gd name="T40" fmla="*/ 11 w 20"/>
                <a:gd name="T41" fmla="*/ 0 h 20"/>
                <a:gd name="T42" fmla="*/ 7 w 20"/>
                <a:gd name="T43" fmla="*/ 0 h 20"/>
                <a:gd name="T44" fmla="*/ 4 w 20"/>
                <a:gd name="T45" fmla="*/ 4 h 20"/>
                <a:gd name="T46" fmla="*/ 2 w 20"/>
                <a:gd name="T47" fmla="*/ 6 h 20"/>
                <a:gd name="T48" fmla="*/ 0 w 20"/>
                <a:gd name="T49" fmla="*/ 10 h 20"/>
                <a:gd name="T50" fmla="*/ 2 w 20"/>
                <a:gd name="T51" fmla="*/ 13 h 20"/>
                <a:gd name="T52" fmla="*/ 4 w 20"/>
                <a:gd name="T53" fmla="*/ 17 h 20"/>
                <a:gd name="T54" fmla="*/ 7 w 20"/>
                <a:gd name="T55" fmla="*/ 19 h 20"/>
                <a:gd name="T56" fmla="*/ 11 w 20"/>
                <a:gd name="T57" fmla="*/ 20 h 20"/>
                <a:gd name="T58" fmla="*/ 14 w 20"/>
                <a:gd name="T59" fmla="*/ 19 h 20"/>
                <a:gd name="T60" fmla="*/ 18 w 20"/>
                <a:gd name="T61" fmla="*/ 17 h 20"/>
                <a:gd name="T62" fmla="*/ 20 w 20"/>
                <a:gd name="T63" fmla="*/ 13 h 20"/>
                <a:gd name="T64" fmla="*/ 20 w 20"/>
                <a:gd name="T65" fmla="*/ 10 h 20"/>
                <a:gd name="T66" fmla="*/ 20 w 20"/>
                <a:gd name="T67" fmla="*/ 6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"/>
                <a:gd name="T103" fmla="*/ 0 h 20"/>
                <a:gd name="T104" fmla="*/ 20 w 20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" h="20">
                  <a:moveTo>
                    <a:pt x="20" y="10"/>
                  </a:move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1" y="20"/>
                  </a:lnTo>
                  <a:lnTo>
                    <a:pt x="14" y="19"/>
                  </a:lnTo>
                  <a:lnTo>
                    <a:pt x="18" y="17"/>
                  </a:lnTo>
                  <a:lnTo>
                    <a:pt x="20" y="13"/>
                  </a:lnTo>
                  <a:lnTo>
                    <a:pt x="20" y="10"/>
                  </a:lnTo>
                  <a:close/>
                  <a:moveTo>
                    <a:pt x="20" y="6"/>
                  </a:moveTo>
                  <a:lnTo>
                    <a:pt x="18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1" y="20"/>
                  </a:lnTo>
                  <a:lnTo>
                    <a:pt x="14" y="19"/>
                  </a:lnTo>
                  <a:lnTo>
                    <a:pt x="18" y="17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02" name="Freeform 356"/>
            <p:cNvSpPr>
              <a:spLocks noEditPoints="1"/>
            </p:cNvSpPr>
            <p:nvPr/>
          </p:nvSpPr>
          <p:spPr bwMode="auto">
            <a:xfrm>
              <a:off x="3211" y="1294"/>
              <a:ext cx="20" cy="20"/>
            </a:xfrm>
            <a:custGeom>
              <a:avLst/>
              <a:gdLst>
                <a:gd name="T0" fmla="*/ 20 w 20"/>
                <a:gd name="T1" fmla="*/ 10 h 20"/>
                <a:gd name="T2" fmla="*/ 20 w 20"/>
                <a:gd name="T3" fmla="*/ 6 h 20"/>
                <a:gd name="T4" fmla="*/ 18 w 20"/>
                <a:gd name="T5" fmla="*/ 4 h 20"/>
                <a:gd name="T6" fmla="*/ 14 w 20"/>
                <a:gd name="T7" fmla="*/ 0 h 20"/>
                <a:gd name="T8" fmla="*/ 11 w 20"/>
                <a:gd name="T9" fmla="*/ 0 h 20"/>
                <a:gd name="T10" fmla="*/ 7 w 20"/>
                <a:gd name="T11" fmla="*/ 0 h 20"/>
                <a:gd name="T12" fmla="*/ 4 w 20"/>
                <a:gd name="T13" fmla="*/ 4 h 20"/>
                <a:gd name="T14" fmla="*/ 2 w 20"/>
                <a:gd name="T15" fmla="*/ 6 h 20"/>
                <a:gd name="T16" fmla="*/ 0 w 20"/>
                <a:gd name="T17" fmla="*/ 10 h 20"/>
                <a:gd name="T18" fmla="*/ 2 w 20"/>
                <a:gd name="T19" fmla="*/ 13 h 20"/>
                <a:gd name="T20" fmla="*/ 4 w 20"/>
                <a:gd name="T21" fmla="*/ 17 h 20"/>
                <a:gd name="T22" fmla="*/ 7 w 20"/>
                <a:gd name="T23" fmla="*/ 19 h 20"/>
                <a:gd name="T24" fmla="*/ 11 w 20"/>
                <a:gd name="T25" fmla="*/ 20 h 20"/>
                <a:gd name="T26" fmla="*/ 14 w 20"/>
                <a:gd name="T27" fmla="*/ 19 h 20"/>
                <a:gd name="T28" fmla="*/ 18 w 20"/>
                <a:gd name="T29" fmla="*/ 17 h 20"/>
                <a:gd name="T30" fmla="*/ 20 w 20"/>
                <a:gd name="T31" fmla="*/ 13 h 20"/>
                <a:gd name="T32" fmla="*/ 20 w 20"/>
                <a:gd name="T33" fmla="*/ 10 h 20"/>
                <a:gd name="T34" fmla="*/ 20 w 20"/>
                <a:gd name="T35" fmla="*/ 6 h 20"/>
                <a:gd name="T36" fmla="*/ 18 w 20"/>
                <a:gd name="T37" fmla="*/ 4 h 20"/>
                <a:gd name="T38" fmla="*/ 14 w 20"/>
                <a:gd name="T39" fmla="*/ 0 h 20"/>
                <a:gd name="T40" fmla="*/ 11 w 20"/>
                <a:gd name="T41" fmla="*/ 0 h 20"/>
                <a:gd name="T42" fmla="*/ 7 w 20"/>
                <a:gd name="T43" fmla="*/ 0 h 20"/>
                <a:gd name="T44" fmla="*/ 4 w 20"/>
                <a:gd name="T45" fmla="*/ 4 h 20"/>
                <a:gd name="T46" fmla="*/ 2 w 20"/>
                <a:gd name="T47" fmla="*/ 6 h 20"/>
                <a:gd name="T48" fmla="*/ 0 w 20"/>
                <a:gd name="T49" fmla="*/ 10 h 20"/>
                <a:gd name="T50" fmla="*/ 2 w 20"/>
                <a:gd name="T51" fmla="*/ 13 h 20"/>
                <a:gd name="T52" fmla="*/ 4 w 20"/>
                <a:gd name="T53" fmla="*/ 17 h 20"/>
                <a:gd name="T54" fmla="*/ 7 w 20"/>
                <a:gd name="T55" fmla="*/ 19 h 20"/>
                <a:gd name="T56" fmla="*/ 11 w 20"/>
                <a:gd name="T57" fmla="*/ 20 h 20"/>
                <a:gd name="T58" fmla="*/ 14 w 20"/>
                <a:gd name="T59" fmla="*/ 19 h 20"/>
                <a:gd name="T60" fmla="*/ 18 w 20"/>
                <a:gd name="T61" fmla="*/ 17 h 20"/>
                <a:gd name="T62" fmla="*/ 20 w 20"/>
                <a:gd name="T63" fmla="*/ 13 h 20"/>
                <a:gd name="T64" fmla="*/ 20 w 20"/>
                <a:gd name="T65" fmla="*/ 10 h 20"/>
                <a:gd name="T66" fmla="*/ 20 w 20"/>
                <a:gd name="T67" fmla="*/ 6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"/>
                <a:gd name="T103" fmla="*/ 0 h 20"/>
                <a:gd name="T104" fmla="*/ 20 w 20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" h="20">
                  <a:moveTo>
                    <a:pt x="20" y="10"/>
                  </a:move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1" y="20"/>
                  </a:lnTo>
                  <a:lnTo>
                    <a:pt x="14" y="19"/>
                  </a:lnTo>
                  <a:lnTo>
                    <a:pt x="18" y="17"/>
                  </a:lnTo>
                  <a:lnTo>
                    <a:pt x="20" y="13"/>
                  </a:lnTo>
                  <a:lnTo>
                    <a:pt x="20" y="10"/>
                  </a:lnTo>
                  <a:close/>
                  <a:moveTo>
                    <a:pt x="20" y="6"/>
                  </a:moveTo>
                  <a:lnTo>
                    <a:pt x="18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1" y="20"/>
                  </a:lnTo>
                  <a:lnTo>
                    <a:pt x="14" y="19"/>
                  </a:lnTo>
                  <a:lnTo>
                    <a:pt x="18" y="17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03" name="Freeform 357"/>
            <p:cNvSpPr>
              <a:spLocks noEditPoints="1"/>
            </p:cNvSpPr>
            <p:nvPr/>
          </p:nvSpPr>
          <p:spPr bwMode="auto">
            <a:xfrm>
              <a:off x="3211" y="1294"/>
              <a:ext cx="20" cy="20"/>
            </a:xfrm>
            <a:custGeom>
              <a:avLst/>
              <a:gdLst>
                <a:gd name="T0" fmla="*/ 20 w 20"/>
                <a:gd name="T1" fmla="*/ 10 h 20"/>
                <a:gd name="T2" fmla="*/ 20 w 20"/>
                <a:gd name="T3" fmla="*/ 6 h 20"/>
                <a:gd name="T4" fmla="*/ 18 w 20"/>
                <a:gd name="T5" fmla="*/ 4 h 20"/>
                <a:gd name="T6" fmla="*/ 14 w 20"/>
                <a:gd name="T7" fmla="*/ 0 h 20"/>
                <a:gd name="T8" fmla="*/ 11 w 20"/>
                <a:gd name="T9" fmla="*/ 0 h 20"/>
                <a:gd name="T10" fmla="*/ 7 w 20"/>
                <a:gd name="T11" fmla="*/ 0 h 20"/>
                <a:gd name="T12" fmla="*/ 4 w 20"/>
                <a:gd name="T13" fmla="*/ 4 h 20"/>
                <a:gd name="T14" fmla="*/ 2 w 20"/>
                <a:gd name="T15" fmla="*/ 6 h 20"/>
                <a:gd name="T16" fmla="*/ 0 w 20"/>
                <a:gd name="T17" fmla="*/ 10 h 20"/>
                <a:gd name="T18" fmla="*/ 2 w 20"/>
                <a:gd name="T19" fmla="*/ 13 h 20"/>
                <a:gd name="T20" fmla="*/ 4 w 20"/>
                <a:gd name="T21" fmla="*/ 17 h 20"/>
                <a:gd name="T22" fmla="*/ 7 w 20"/>
                <a:gd name="T23" fmla="*/ 19 h 20"/>
                <a:gd name="T24" fmla="*/ 11 w 20"/>
                <a:gd name="T25" fmla="*/ 20 h 20"/>
                <a:gd name="T26" fmla="*/ 14 w 20"/>
                <a:gd name="T27" fmla="*/ 19 h 20"/>
                <a:gd name="T28" fmla="*/ 18 w 20"/>
                <a:gd name="T29" fmla="*/ 17 h 20"/>
                <a:gd name="T30" fmla="*/ 20 w 20"/>
                <a:gd name="T31" fmla="*/ 13 h 20"/>
                <a:gd name="T32" fmla="*/ 20 w 20"/>
                <a:gd name="T33" fmla="*/ 10 h 20"/>
                <a:gd name="T34" fmla="*/ 20 w 20"/>
                <a:gd name="T35" fmla="*/ 6 h 20"/>
                <a:gd name="T36" fmla="*/ 18 w 20"/>
                <a:gd name="T37" fmla="*/ 4 h 20"/>
                <a:gd name="T38" fmla="*/ 14 w 20"/>
                <a:gd name="T39" fmla="*/ 0 h 20"/>
                <a:gd name="T40" fmla="*/ 11 w 20"/>
                <a:gd name="T41" fmla="*/ 0 h 20"/>
                <a:gd name="T42" fmla="*/ 7 w 20"/>
                <a:gd name="T43" fmla="*/ 0 h 20"/>
                <a:gd name="T44" fmla="*/ 4 w 20"/>
                <a:gd name="T45" fmla="*/ 4 h 20"/>
                <a:gd name="T46" fmla="*/ 2 w 20"/>
                <a:gd name="T47" fmla="*/ 6 h 20"/>
                <a:gd name="T48" fmla="*/ 0 w 20"/>
                <a:gd name="T49" fmla="*/ 10 h 20"/>
                <a:gd name="T50" fmla="*/ 2 w 20"/>
                <a:gd name="T51" fmla="*/ 13 h 20"/>
                <a:gd name="T52" fmla="*/ 4 w 20"/>
                <a:gd name="T53" fmla="*/ 17 h 20"/>
                <a:gd name="T54" fmla="*/ 7 w 20"/>
                <a:gd name="T55" fmla="*/ 19 h 20"/>
                <a:gd name="T56" fmla="*/ 11 w 20"/>
                <a:gd name="T57" fmla="*/ 20 h 20"/>
                <a:gd name="T58" fmla="*/ 14 w 20"/>
                <a:gd name="T59" fmla="*/ 19 h 20"/>
                <a:gd name="T60" fmla="*/ 18 w 20"/>
                <a:gd name="T61" fmla="*/ 17 h 20"/>
                <a:gd name="T62" fmla="*/ 20 w 20"/>
                <a:gd name="T63" fmla="*/ 13 h 20"/>
                <a:gd name="T64" fmla="*/ 20 w 20"/>
                <a:gd name="T65" fmla="*/ 10 h 20"/>
                <a:gd name="T66" fmla="*/ 20 w 20"/>
                <a:gd name="T67" fmla="*/ 6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"/>
                <a:gd name="T103" fmla="*/ 0 h 20"/>
                <a:gd name="T104" fmla="*/ 20 w 20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" h="20">
                  <a:moveTo>
                    <a:pt x="20" y="10"/>
                  </a:move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1" y="20"/>
                  </a:lnTo>
                  <a:lnTo>
                    <a:pt x="14" y="19"/>
                  </a:lnTo>
                  <a:lnTo>
                    <a:pt x="18" y="17"/>
                  </a:lnTo>
                  <a:lnTo>
                    <a:pt x="20" y="13"/>
                  </a:lnTo>
                  <a:lnTo>
                    <a:pt x="20" y="10"/>
                  </a:lnTo>
                  <a:close/>
                  <a:moveTo>
                    <a:pt x="20" y="6"/>
                  </a:moveTo>
                  <a:lnTo>
                    <a:pt x="18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1" y="20"/>
                  </a:lnTo>
                  <a:lnTo>
                    <a:pt x="14" y="19"/>
                  </a:lnTo>
                  <a:lnTo>
                    <a:pt x="18" y="17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04" name="Freeform 358"/>
            <p:cNvSpPr>
              <a:spLocks noEditPoints="1"/>
            </p:cNvSpPr>
            <p:nvPr/>
          </p:nvSpPr>
          <p:spPr bwMode="auto">
            <a:xfrm>
              <a:off x="3211" y="1294"/>
              <a:ext cx="20" cy="20"/>
            </a:xfrm>
            <a:custGeom>
              <a:avLst/>
              <a:gdLst>
                <a:gd name="T0" fmla="*/ 20 w 20"/>
                <a:gd name="T1" fmla="*/ 10 h 20"/>
                <a:gd name="T2" fmla="*/ 20 w 20"/>
                <a:gd name="T3" fmla="*/ 6 h 20"/>
                <a:gd name="T4" fmla="*/ 18 w 20"/>
                <a:gd name="T5" fmla="*/ 4 h 20"/>
                <a:gd name="T6" fmla="*/ 14 w 20"/>
                <a:gd name="T7" fmla="*/ 0 h 20"/>
                <a:gd name="T8" fmla="*/ 11 w 20"/>
                <a:gd name="T9" fmla="*/ 0 h 20"/>
                <a:gd name="T10" fmla="*/ 7 w 20"/>
                <a:gd name="T11" fmla="*/ 0 h 20"/>
                <a:gd name="T12" fmla="*/ 4 w 20"/>
                <a:gd name="T13" fmla="*/ 4 h 20"/>
                <a:gd name="T14" fmla="*/ 2 w 20"/>
                <a:gd name="T15" fmla="*/ 6 h 20"/>
                <a:gd name="T16" fmla="*/ 0 w 20"/>
                <a:gd name="T17" fmla="*/ 10 h 20"/>
                <a:gd name="T18" fmla="*/ 2 w 20"/>
                <a:gd name="T19" fmla="*/ 13 h 20"/>
                <a:gd name="T20" fmla="*/ 4 w 20"/>
                <a:gd name="T21" fmla="*/ 17 h 20"/>
                <a:gd name="T22" fmla="*/ 7 w 20"/>
                <a:gd name="T23" fmla="*/ 19 h 20"/>
                <a:gd name="T24" fmla="*/ 11 w 20"/>
                <a:gd name="T25" fmla="*/ 20 h 20"/>
                <a:gd name="T26" fmla="*/ 14 w 20"/>
                <a:gd name="T27" fmla="*/ 19 h 20"/>
                <a:gd name="T28" fmla="*/ 18 w 20"/>
                <a:gd name="T29" fmla="*/ 17 h 20"/>
                <a:gd name="T30" fmla="*/ 20 w 20"/>
                <a:gd name="T31" fmla="*/ 13 h 20"/>
                <a:gd name="T32" fmla="*/ 20 w 20"/>
                <a:gd name="T33" fmla="*/ 10 h 20"/>
                <a:gd name="T34" fmla="*/ 20 w 20"/>
                <a:gd name="T35" fmla="*/ 6 h 20"/>
                <a:gd name="T36" fmla="*/ 18 w 20"/>
                <a:gd name="T37" fmla="*/ 4 h 20"/>
                <a:gd name="T38" fmla="*/ 14 w 20"/>
                <a:gd name="T39" fmla="*/ 0 h 20"/>
                <a:gd name="T40" fmla="*/ 11 w 20"/>
                <a:gd name="T41" fmla="*/ 0 h 20"/>
                <a:gd name="T42" fmla="*/ 7 w 20"/>
                <a:gd name="T43" fmla="*/ 0 h 20"/>
                <a:gd name="T44" fmla="*/ 4 w 20"/>
                <a:gd name="T45" fmla="*/ 4 h 20"/>
                <a:gd name="T46" fmla="*/ 2 w 20"/>
                <a:gd name="T47" fmla="*/ 6 h 20"/>
                <a:gd name="T48" fmla="*/ 0 w 20"/>
                <a:gd name="T49" fmla="*/ 10 h 20"/>
                <a:gd name="T50" fmla="*/ 2 w 20"/>
                <a:gd name="T51" fmla="*/ 13 h 20"/>
                <a:gd name="T52" fmla="*/ 4 w 20"/>
                <a:gd name="T53" fmla="*/ 17 h 20"/>
                <a:gd name="T54" fmla="*/ 7 w 20"/>
                <a:gd name="T55" fmla="*/ 19 h 20"/>
                <a:gd name="T56" fmla="*/ 11 w 20"/>
                <a:gd name="T57" fmla="*/ 20 h 20"/>
                <a:gd name="T58" fmla="*/ 14 w 20"/>
                <a:gd name="T59" fmla="*/ 19 h 20"/>
                <a:gd name="T60" fmla="*/ 18 w 20"/>
                <a:gd name="T61" fmla="*/ 17 h 20"/>
                <a:gd name="T62" fmla="*/ 20 w 20"/>
                <a:gd name="T63" fmla="*/ 13 h 20"/>
                <a:gd name="T64" fmla="*/ 20 w 20"/>
                <a:gd name="T65" fmla="*/ 10 h 20"/>
                <a:gd name="T66" fmla="*/ 20 w 20"/>
                <a:gd name="T67" fmla="*/ 6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"/>
                <a:gd name="T103" fmla="*/ 0 h 20"/>
                <a:gd name="T104" fmla="*/ 20 w 20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" h="20">
                  <a:moveTo>
                    <a:pt x="20" y="10"/>
                  </a:move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1" y="20"/>
                  </a:lnTo>
                  <a:lnTo>
                    <a:pt x="14" y="19"/>
                  </a:lnTo>
                  <a:lnTo>
                    <a:pt x="18" y="17"/>
                  </a:lnTo>
                  <a:lnTo>
                    <a:pt x="20" y="13"/>
                  </a:lnTo>
                  <a:lnTo>
                    <a:pt x="20" y="10"/>
                  </a:lnTo>
                  <a:close/>
                  <a:moveTo>
                    <a:pt x="20" y="6"/>
                  </a:moveTo>
                  <a:lnTo>
                    <a:pt x="18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1" y="20"/>
                  </a:lnTo>
                  <a:lnTo>
                    <a:pt x="14" y="19"/>
                  </a:lnTo>
                  <a:lnTo>
                    <a:pt x="18" y="17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05" name="Freeform 359"/>
            <p:cNvSpPr>
              <a:spLocks noEditPoints="1"/>
            </p:cNvSpPr>
            <p:nvPr/>
          </p:nvSpPr>
          <p:spPr bwMode="auto">
            <a:xfrm>
              <a:off x="3211" y="1294"/>
              <a:ext cx="20" cy="20"/>
            </a:xfrm>
            <a:custGeom>
              <a:avLst/>
              <a:gdLst>
                <a:gd name="T0" fmla="*/ 20 w 20"/>
                <a:gd name="T1" fmla="*/ 10 h 20"/>
                <a:gd name="T2" fmla="*/ 20 w 20"/>
                <a:gd name="T3" fmla="*/ 6 h 20"/>
                <a:gd name="T4" fmla="*/ 18 w 20"/>
                <a:gd name="T5" fmla="*/ 4 h 20"/>
                <a:gd name="T6" fmla="*/ 14 w 20"/>
                <a:gd name="T7" fmla="*/ 0 h 20"/>
                <a:gd name="T8" fmla="*/ 11 w 20"/>
                <a:gd name="T9" fmla="*/ 0 h 20"/>
                <a:gd name="T10" fmla="*/ 7 w 20"/>
                <a:gd name="T11" fmla="*/ 0 h 20"/>
                <a:gd name="T12" fmla="*/ 4 w 20"/>
                <a:gd name="T13" fmla="*/ 4 h 20"/>
                <a:gd name="T14" fmla="*/ 2 w 20"/>
                <a:gd name="T15" fmla="*/ 6 h 20"/>
                <a:gd name="T16" fmla="*/ 0 w 20"/>
                <a:gd name="T17" fmla="*/ 10 h 20"/>
                <a:gd name="T18" fmla="*/ 2 w 20"/>
                <a:gd name="T19" fmla="*/ 13 h 20"/>
                <a:gd name="T20" fmla="*/ 4 w 20"/>
                <a:gd name="T21" fmla="*/ 17 h 20"/>
                <a:gd name="T22" fmla="*/ 7 w 20"/>
                <a:gd name="T23" fmla="*/ 19 h 20"/>
                <a:gd name="T24" fmla="*/ 11 w 20"/>
                <a:gd name="T25" fmla="*/ 20 h 20"/>
                <a:gd name="T26" fmla="*/ 14 w 20"/>
                <a:gd name="T27" fmla="*/ 19 h 20"/>
                <a:gd name="T28" fmla="*/ 18 w 20"/>
                <a:gd name="T29" fmla="*/ 17 h 20"/>
                <a:gd name="T30" fmla="*/ 20 w 20"/>
                <a:gd name="T31" fmla="*/ 13 h 20"/>
                <a:gd name="T32" fmla="*/ 20 w 20"/>
                <a:gd name="T33" fmla="*/ 10 h 20"/>
                <a:gd name="T34" fmla="*/ 20 w 20"/>
                <a:gd name="T35" fmla="*/ 6 h 20"/>
                <a:gd name="T36" fmla="*/ 18 w 20"/>
                <a:gd name="T37" fmla="*/ 4 h 20"/>
                <a:gd name="T38" fmla="*/ 14 w 20"/>
                <a:gd name="T39" fmla="*/ 0 h 20"/>
                <a:gd name="T40" fmla="*/ 11 w 20"/>
                <a:gd name="T41" fmla="*/ 0 h 20"/>
                <a:gd name="T42" fmla="*/ 7 w 20"/>
                <a:gd name="T43" fmla="*/ 0 h 20"/>
                <a:gd name="T44" fmla="*/ 4 w 20"/>
                <a:gd name="T45" fmla="*/ 4 h 20"/>
                <a:gd name="T46" fmla="*/ 2 w 20"/>
                <a:gd name="T47" fmla="*/ 6 h 20"/>
                <a:gd name="T48" fmla="*/ 0 w 20"/>
                <a:gd name="T49" fmla="*/ 10 h 20"/>
                <a:gd name="T50" fmla="*/ 2 w 20"/>
                <a:gd name="T51" fmla="*/ 13 h 20"/>
                <a:gd name="T52" fmla="*/ 4 w 20"/>
                <a:gd name="T53" fmla="*/ 17 h 20"/>
                <a:gd name="T54" fmla="*/ 7 w 20"/>
                <a:gd name="T55" fmla="*/ 19 h 20"/>
                <a:gd name="T56" fmla="*/ 11 w 20"/>
                <a:gd name="T57" fmla="*/ 20 h 20"/>
                <a:gd name="T58" fmla="*/ 14 w 20"/>
                <a:gd name="T59" fmla="*/ 19 h 20"/>
                <a:gd name="T60" fmla="*/ 18 w 20"/>
                <a:gd name="T61" fmla="*/ 17 h 20"/>
                <a:gd name="T62" fmla="*/ 20 w 20"/>
                <a:gd name="T63" fmla="*/ 13 h 20"/>
                <a:gd name="T64" fmla="*/ 20 w 20"/>
                <a:gd name="T65" fmla="*/ 10 h 20"/>
                <a:gd name="T66" fmla="*/ 20 w 20"/>
                <a:gd name="T67" fmla="*/ 6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"/>
                <a:gd name="T103" fmla="*/ 0 h 20"/>
                <a:gd name="T104" fmla="*/ 20 w 20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" h="20">
                  <a:moveTo>
                    <a:pt x="20" y="10"/>
                  </a:move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1" y="20"/>
                  </a:lnTo>
                  <a:lnTo>
                    <a:pt x="14" y="19"/>
                  </a:lnTo>
                  <a:lnTo>
                    <a:pt x="18" y="17"/>
                  </a:lnTo>
                  <a:lnTo>
                    <a:pt x="20" y="13"/>
                  </a:lnTo>
                  <a:lnTo>
                    <a:pt x="20" y="10"/>
                  </a:lnTo>
                  <a:close/>
                  <a:moveTo>
                    <a:pt x="20" y="6"/>
                  </a:moveTo>
                  <a:lnTo>
                    <a:pt x="18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1" y="20"/>
                  </a:lnTo>
                  <a:lnTo>
                    <a:pt x="14" y="19"/>
                  </a:lnTo>
                  <a:lnTo>
                    <a:pt x="18" y="17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06" name="Freeform 360"/>
            <p:cNvSpPr>
              <a:spLocks noEditPoints="1"/>
            </p:cNvSpPr>
            <p:nvPr/>
          </p:nvSpPr>
          <p:spPr bwMode="auto">
            <a:xfrm>
              <a:off x="3211" y="1294"/>
              <a:ext cx="20" cy="20"/>
            </a:xfrm>
            <a:custGeom>
              <a:avLst/>
              <a:gdLst>
                <a:gd name="T0" fmla="*/ 20 w 20"/>
                <a:gd name="T1" fmla="*/ 10 h 20"/>
                <a:gd name="T2" fmla="*/ 20 w 20"/>
                <a:gd name="T3" fmla="*/ 6 h 20"/>
                <a:gd name="T4" fmla="*/ 18 w 20"/>
                <a:gd name="T5" fmla="*/ 4 h 20"/>
                <a:gd name="T6" fmla="*/ 14 w 20"/>
                <a:gd name="T7" fmla="*/ 0 h 20"/>
                <a:gd name="T8" fmla="*/ 11 w 20"/>
                <a:gd name="T9" fmla="*/ 0 h 20"/>
                <a:gd name="T10" fmla="*/ 7 w 20"/>
                <a:gd name="T11" fmla="*/ 0 h 20"/>
                <a:gd name="T12" fmla="*/ 4 w 20"/>
                <a:gd name="T13" fmla="*/ 4 h 20"/>
                <a:gd name="T14" fmla="*/ 2 w 20"/>
                <a:gd name="T15" fmla="*/ 6 h 20"/>
                <a:gd name="T16" fmla="*/ 0 w 20"/>
                <a:gd name="T17" fmla="*/ 10 h 20"/>
                <a:gd name="T18" fmla="*/ 2 w 20"/>
                <a:gd name="T19" fmla="*/ 13 h 20"/>
                <a:gd name="T20" fmla="*/ 4 w 20"/>
                <a:gd name="T21" fmla="*/ 17 h 20"/>
                <a:gd name="T22" fmla="*/ 7 w 20"/>
                <a:gd name="T23" fmla="*/ 19 h 20"/>
                <a:gd name="T24" fmla="*/ 11 w 20"/>
                <a:gd name="T25" fmla="*/ 20 h 20"/>
                <a:gd name="T26" fmla="*/ 14 w 20"/>
                <a:gd name="T27" fmla="*/ 19 h 20"/>
                <a:gd name="T28" fmla="*/ 18 w 20"/>
                <a:gd name="T29" fmla="*/ 17 h 20"/>
                <a:gd name="T30" fmla="*/ 20 w 20"/>
                <a:gd name="T31" fmla="*/ 13 h 20"/>
                <a:gd name="T32" fmla="*/ 20 w 20"/>
                <a:gd name="T33" fmla="*/ 10 h 20"/>
                <a:gd name="T34" fmla="*/ 20 w 20"/>
                <a:gd name="T35" fmla="*/ 6 h 20"/>
                <a:gd name="T36" fmla="*/ 18 w 20"/>
                <a:gd name="T37" fmla="*/ 4 h 20"/>
                <a:gd name="T38" fmla="*/ 14 w 20"/>
                <a:gd name="T39" fmla="*/ 0 h 20"/>
                <a:gd name="T40" fmla="*/ 11 w 20"/>
                <a:gd name="T41" fmla="*/ 0 h 20"/>
                <a:gd name="T42" fmla="*/ 7 w 20"/>
                <a:gd name="T43" fmla="*/ 0 h 20"/>
                <a:gd name="T44" fmla="*/ 4 w 20"/>
                <a:gd name="T45" fmla="*/ 4 h 20"/>
                <a:gd name="T46" fmla="*/ 2 w 20"/>
                <a:gd name="T47" fmla="*/ 6 h 20"/>
                <a:gd name="T48" fmla="*/ 0 w 20"/>
                <a:gd name="T49" fmla="*/ 10 h 20"/>
                <a:gd name="T50" fmla="*/ 2 w 20"/>
                <a:gd name="T51" fmla="*/ 13 h 20"/>
                <a:gd name="T52" fmla="*/ 4 w 20"/>
                <a:gd name="T53" fmla="*/ 17 h 20"/>
                <a:gd name="T54" fmla="*/ 7 w 20"/>
                <a:gd name="T55" fmla="*/ 19 h 20"/>
                <a:gd name="T56" fmla="*/ 11 w 20"/>
                <a:gd name="T57" fmla="*/ 20 h 20"/>
                <a:gd name="T58" fmla="*/ 14 w 20"/>
                <a:gd name="T59" fmla="*/ 19 h 20"/>
                <a:gd name="T60" fmla="*/ 18 w 20"/>
                <a:gd name="T61" fmla="*/ 17 h 20"/>
                <a:gd name="T62" fmla="*/ 20 w 20"/>
                <a:gd name="T63" fmla="*/ 13 h 20"/>
                <a:gd name="T64" fmla="*/ 20 w 20"/>
                <a:gd name="T65" fmla="*/ 10 h 20"/>
                <a:gd name="T66" fmla="*/ 20 w 20"/>
                <a:gd name="T67" fmla="*/ 6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"/>
                <a:gd name="T103" fmla="*/ 0 h 20"/>
                <a:gd name="T104" fmla="*/ 20 w 20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" h="20">
                  <a:moveTo>
                    <a:pt x="20" y="10"/>
                  </a:move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1" y="20"/>
                  </a:lnTo>
                  <a:lnTo>
                    <a:pt x="14" y="19"/>
                  </a:lnTo>
                  <a:lnTo>
                    <a:pt x="18" y="17"/>
                  </a:lnTo>
                  <a:lnTo>
                    <a:pt x="20" y="13"/>
                  </a:lnTo>
                  <a:lnTo>
                    <a:pt x="20" y="10"/>
                  </a:lnTo>
                  <a:close/>
                  <a:moveTo>
                    <a:pt x="20" y="6"/>
                  </a:moveTo>
                  <a:lnTo>
                    <a:pt x="18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1" y="20"/>
                  </a:lnTo>
                  <a:lnTo>
                    <a:pt x="14" y="19"/>
                  </a:lnTo>
                  <a:lnTo>
                    <a:pt x="18" y="17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07" name="Freeform 361"/>
            <p:cNvSpPr>
              <a:spLocks noEditPoints="1"/>
            </p:cNvSpPr>
            <p:nvPr/>
          </p:nvSpPr>
          <p:spPr bwMode="auto">
            <a:xfrm>
              <a:off x="3211" y="1294"/>
              <a:ext cx="20" cy="20"/>
            </a:xfrm>
            <a:custGeom>
              <a:avLst/>
              <a:gdLst>
                <a:gd name="T0" fmla="*/ 20 w 20"/>
                <a:gd name="T1" fmla="*/ 10 h 20"/>
                <a:gd name="T2" fmla="*/ 20 w 20"/>
                <a:gd name="T3" fmla="*/ 6 h 20"/>
                <a:gd name="T4" fmla="*/ 18 w 20"/>
                <a:gd name="T5" fmla="*/ 4 h 20"/>
                <a:gd name="T6" fmla="*/ 14 w 20"/>
                <a:gd name="T7" fmla="*/ 0 h 20"/>
                <a:gd name="T8" fmla="*/ 11 w 20"/>
                <a:gd name="T9" fmla="*/ 0 h 20"/>
                <a:gd name="T10" fmla="*/ 7 w 20"/>
                <a:gd name="T11" fmla="*/ 0 h 20"/>
                <a:gd name="T12" fmla="*/ 4 w 20"/>
                <a:gd name="T13" fmla="*/ 4 h 20"/>
                <a:gd name="T14" fmla="*/ 2 w 20"/>
                <a:gd name="T15" fmla="*/ 6 h 20"/>
                <a:gd name="T16" fmla="*/ 0 w 20"/>
                <a:gd name="T17" fmla="*/ 10 h 20"/>
                <a:gd name="T18" fmla="*/ 2 w 20"/>
                <a:gd name="T19" fmla="*/ 13 h 20"/>
                <a:gd name="T20" fmla="*/ 4 w 20"/>
                <a:gd name="T21" fmla="*/ 17 h 20"/>
                <a:gd name="T22" fmla="*/ 7 w 20"/>
                <a:gd name="T23" fmla="*/ 19 h 20"/>
                <a:gd name="T24" fmla="*/ 11 w 20"/>
                <a:gd name="T25" fmla="*/ 20 h 20"/>
                <a:gd name="T26" fmla="*/ 14 w 20"/>
                <a:gd name="T27" fmla="*/ 19 h 20"/>
                <a:gd name="T28" fmla="*/ 18 w 20"/>
                <a:gd name="T29" fmla="*/ 17 h 20"/>
                <a:gd name="T30" fmla="*/ 20 w 20"/>
                <a:gd name="T31" fmla="*/ 13 h 20"/>
                <a:gd name="T32" fmla="*/ 20 w 20"/>
                <a:gd name="T33" fmla="*/ 10 h 20"/>
                <a:gd name="T34" fmla="*/ 20 w 20"/>
                <a:gd name="T35" fmla="*/ 6 h 20"/>
                <a:gd name="T36" fmla="*/ 18 w 20"/>
                <a:gd name="T37" fmla="*/ 4 h 20"/>
                <a:gd name="T38" fmla="*/ 14 w 20"/>
                <a:gd name="T39" fmla="*/ 0 h 20"/>
                <a:gd name="T40" fmla="*/ 11 w 20"/>
                <a:gd name="T41" fmla="*/ 0 h 20"/>
                <a:gd name="T42" fmla="*/ 7 w 20"/>
                <a:gd name="T43" fmla="*/ 0 h 20"/>
                <a:gd name="T44" fmla="*/ 4 w 20"/>
                <a:gd name="T45" fmla="*/ 4 h 20"/>
                <a:gd name="T46" fmla="*/ 2 w 20"/>
                <a:gd name="T47" fmla="*/ 6 h 20"/>
                <a:gd name="T48" fmla="*/ 0 w 20"/>
                <a:gd name="T49" fmla="*/ 10 h 20"/>
                <a:gd name="T50" fmla="*/ 2 w 20"/>
                <a:gd name="T51" fmla="*/ 13 h 20"/>
                <a:gd name="T52" fmla="*/ 4 w 20"/>
                <a:gd name="T53" fmla="*/ 17 h 20"/>
                <a:gd name="T54" fmla="*/ 7 w 20"/>
                <a:gd name="T55" fmla="*/ 19 h 20"/>
                <a:gd name="T56" fmla="*/ 11 w 20"/>
                <a:gd name="T57" fmla="*/ 20 h 20"/>
                <a:gd name="T58" fmla="*/ 14 w 20"/>
                <a:gd name="T59" fmla="*/ 19 h 20"/>
                <a:gd name="T60" fmla="*/ 18 w 20"/>
                <a:gd name="T61" fmla="*/ 17 h 20"/>
                <a:gd name="T62" fmla="*/ 20 w 20"/>
                <a:gd name="T63" fmla="*/ 13 h 20"/>
                <a:gd name="T64" fmla="*/ 20 w 20"/>
                <a:gd name="T65" fmla="*/ 10 h 20"/>
                <a:gd name="T66" fmla="*/ 20 w 20"/>
                <a:gd name="T67" fmla="*/ 6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"/>
                <a:gd name="T103" fmla="*/ 0 h 20"/>
                <a:gd name="T104" fmla="*/ 20 w 20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" h="20">
                  <a:moveTo>
                    <a:pt x="20" y="10"/>
                  </a:move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1" y="20"/>
                  </a:lnTo>
                  <a:lnTo>
                    <a:pt x="14" y="19"/>
                  </a:lnTo>
                  <a:lnTo>
                    <a:pt x="18" y="17"/>
                  </a:lnTo>
                  <a:lnTo>
                    <a:pt x="20" y="13"/>
                  </a:lnTo>
                  <a:lnTo>
                    <a:pt x="20" y="10"/>
                  </a:lnTo>
                  <a:close/>
                  <a:moveTo>
                    <a:pt x="20" y="6"/>
                  </a:moveTo>
                  <a:lnTo>
                    <a:pt x="18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1" y="20"/>
                  </a:lnTo>
                  <a:lnTo>
                    <a:pt x="14" y="19"/>
                  </a:lnTo>
                  <a:lnTo>
                    <a:pt x="18" y="17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08" name="Freeform 362"/>
            <p:cNvSpPr>
              <a:spLocks noEditPoints="1"/>
            </p:cNvSpPr>
            <p:nvPr/>
          </p:nvSpPr>
          <p:spPr bwMode="auto">
            <a:xfrm>
              <a:off x="3211" y="1294"/>
              <a:ext cx="20" cy="20"/>
            </a:xfrm>
            <a:custGeom>
              <a:avLst/>
              <a:gdLst>
                <a:gd name="T0" fmla="*/ 20 w 20"/>
                <a:gd name="T1" fmla="*/ 10 h 20"/>
                <a:gd name="T2" fmla="*/ 20 w 20"/>
                <a:gd name="T3" fmla="*/ 6 h 20"/>
                <a:gd name="T4" fmla="*/ 18 w 20"/>
                <a:gd name="T5" fmla="*/ 4 h 20"/>
                <a:gd name="T6" fmla="*/ 14 w 20"/>
                <a:gd name="T7" fmla="*/ 0 h 20"/>
                <a:gd name="T8" fmla="*/ 11 w 20"/>
                <a:gd name="T9" fmla="*/ 0 h 20"/>
                <a:gd name="T10" fmla="*/ 7 w 20"/>
                <a:gd name="T11" fmla="*/ 0 h 20"/>
                <a:gd name="T12" fmla="*/ 4 w 20"/>
                <a:gd name="T13" fmla="*/ 4 h 20"/>
                <a:gd name="T14" fmla="*/ 2 w 20"/>
                <a:gd name="T15" fmla="*/ 6 h 20"/>
                <a:gd name="T16" fmla="*/ 0 w 20"/>
                <a:gd name="T17" fmla="*/ 10 h 20"/>
                <a:gd name="T18" fmla="*/ 2 w 20"/>
                <a:gd name="T19" fmla="*/ 13 h 20"/>
                <a:gd name="T20" fmla="*/ 4 w 20"/>
                <a:gd name="T21" fmla="*/ 17 h 20"/>
                <a:gd name="T22" fmla="*/ 7 w 20"/>
                <a:gd name="T23" fmla="*/ 19 h 20"/>
                <a:gd name="T24" fmla="*/ 11 w 20"/>
                <a:gd name="T25" fmla="*/ 20 h 20"/>
                <a:gd name="T26" fmla="*/ 14 w 20"/>
                <a:gd name="T27" fmla="*/ 19 h 20"/>
                <a:gd name="T28" fmla="*/ 18 w 20"/>
                <a:gd name="T29" fmla="*/ 17 h 20"/>
                <a:gd name="T30" fmla="*/ 20 w 20"/>
                <a:gd name="T31" fmla="*/ 13 h 20"/>
                <a:gd name="T32" fmla="*/ 20 w 20"/>
                <a:gd name="T33" fmla="*/ 10 h 20"/>
                <a:gd name="T34" fmla="*/ 20 w 20"/>
                <a:gd name="T35" fmla="*/ 6 h 20"/>
                <a:gd name="T36" fmla="*/ 18 w 20"/>
                <a:gd name="T37" fmla="*/ 4 h 20"/>
                <a:gd name="T38" fmla="*/ 14 w 20"/>
                <a:gd name="T39" fmla="*/ 0 h 20"/>
                <a:gd name="T40" fmla="*/ 11 w 20"/>
                <a:gd name="T41" fmla="*/ 0 h 20"/>
                <a:gd name="T42" fmla="*/ 7 w 20"/>
                <a:gd name="T43" fmla="*/ 0 h 20"/>
                <a:gd name="T44" fmla="*/ 4 w 20"/>
                <a:gd name="T45" fmla="*/ 4 h 20"/>
                <a:gd name="T46" fmla="*/ 2 w 20"/>
                <a:gd name="T47" fmla="*/ 6 h 20"/>
                <a:gd name="T48" fmla="*/ 0 w 20"/>
                <a:gd name="T49" fmla="*/ 10 h 20"/>
                <a:gd name="T50" fmla="*/ 2 w 20"/>
                <a:gd name="T51" fmla="*/ 13 h 20"/>
                <a:gd name="T52" fmla="*/ 4 w 20"/>
                <a:gd name="T53" fmla="*/ 17 h 20"/>
                <a:gd name="T54" fmla="*/ 7 w 20"/>
                <a:gd name="T55" fmla="*/ 19 h 20"/>
                <a:gd name="T56" fmla="*/ 11 w 20"/>
                <a:gd name="T57" fmla="*/ 20 h 20"/>
                <a:gd name="T58" fmla="*/ 14 w 20"/>
                <a:gd name="T59" fmla="*/ 19 h 20"/>
                <a:gd name="T60" fmla="*/ 18 w 20"/>
                <a:gd name="T61" fmla="*/ 17 h 20"/>
                <a:gd name="T62" fmla="*/ 20 w 20"/>
                <a:gd name="T63" fmla="*/ 13 h 20"/>
                <a:gd name="T64" fmla="*/ 20 w 20"/>
                <a:gd name="T65" fmla="*/ 10 h 20"/>
                <a:gd name="T66" fmla="*/ 20 w 20"/>
                <a:gd name="T67" fmla="*/ 6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"/>
                <a:gd name="T103" fmla="*/ 0 h 20"/>
                <a:gd name="T104" fmla="*/ 20 w 20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" h="20">
                  <a:moveTo>
                    <a:pt x="20" y="10"/>
                  </a:move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1" y="20"/>
                  </a:lnTo>
                  <a:lnTo>
                    <a:pt x="14" y="19"/>
                  </a:lnTo>
                  <a:lnTo>
                    <a:pt x="18" y="17"/>
                  </a:lnTo>
                  <a:lnTo>
                    <a:pt x="20" y="13"/>
                  </a:lnTo>
                  <a:lnTo>
                    <a:pt x="20" y="10"/>
                  </a:lnTo>
                  <a:close/>
                  <a:moveTo>
                    <a:pt x="20" y="6"/>
                  </a:moveTo>
                  <a:lnTo>
                    <a:pt x="18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1" y="20"/>
                  </a:lnTo>
                  <a:lnTo>
                    <a:pt x="14" y="19"/>
                  </a:lnTo>
                  <a:lnTo>
                    <a:pt x="18" y="17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09" name="Freeform 363"/>
            <p:cNvSpPr>
              <a:spLocks noEditPoints="1"/>
            </p:cNvSpPr>
            <p:nvPr/>
          </p:nvSpPr>
          <p:spPr bwMode="auto">
            <a:xfrm>
              <a:off x="3211" y="1294"/>
              <a:ext cx="20" cy="20"/>
            </a:xfrm>
            <a:custGeom>
              <a:avLst/>
              <a:gdLst>
                <a:gd name="T0" fmla="*/ 20 w 20"/>
                <a:gd name="T1" fmla="*/ 10 h 20"/>
                <a:gd name="T2" fmla="*/ 20 w 20"/>
                <a:gd name="T3" fmla="*/ 6 h 20"/>
                <a:gd name="T4" fmla="*/ 18 w 20"/>
                <a:gd name="T5" fmla="*/ 4 h 20"/>
                <a:gd name="T6" fmla="*/ 14 w 20"/>
                <a:gd name="T7" fmla="*/ 0 h 20"/>
                <a:gd name="T8" fmla="*/ 11 w 20"/>
                <a:gd name="T9" fmla="*/ 0 h 20"/>
                <a:gd name="T10" fmla="*/ 7 w 20"/>
                <a:gd name="T11" fmla="*/ 0 h 20"/>
                <a:gd name="T12" fmla="*/ 4 w 20"/>
                <a:gd name="T13" fmla="*/ 4 h 20"/>
                <a:gd name="T14" fmla="*/ 2 w 20"/>
                <a:gd name="T15" fmla="*/ 6 h 20"/>
                <a:gd name="T16" fmla="*/ 0 w 20"/>
                <a:gd name="T17" fmla="*/ 10 h 20"/>
                <a:gd name="T18" fmla="*/ 2 w 20"/>
                <a:gd name="T19" fmla="*/ 13 h 20"/>
                <a:gd name="T20" fmla="*/ 4 w 20"/>
                <a:gd name="T21" fmla="*/ 17 h 20"/>
                <a:gd name="T22" fmla="*/ 7 w 20"/>
                <a:gd name="T23" fmla="*/ 19 h 20"/>
                <a:gd name="T24" fmla="*/ 11 w 20"/>
                <a:gd name="T25" fmla="*/ 20 h 20"/>
                <a:gd name="T26" fmla="*/ 14 w 20"/>
                <a:gd name="T27" fmla="*/ 19 h 20"/>
                <a:gd name="T28" fmla="*/ 18 w 20"/>
                <a:gd name="T29" fmla="*/ 17 h 20"/>
                <a:gd name="T30" fmla="*/ 20 w 20"/>
                <a:gd name="T31" fmla="*/ 13 h 20"/>
                <a:gd name="T32" fmla="*/ 20 w 20"/>
                <a:gd name="T33" fmla="*/ 10 h 20"/>
                <a:gd name="T34" fmla="*/ 20 w 20"/>
                <a:gd name="T35" fmla="*/ 6 h 20"/>
                <a:gd name="T36" fmla="*/ 18 w 20"/>
                <a:gd name="T37" fmla="*/ 4 h 20"/>
                <a:gd name="T38" fmla="*/ 14 w 20"/>
                <a:gd name="T39" fmla="*/ 0 h 20"/>
                <a:gd name="T40" fmla="*/ 11 w 20"/>
                <a:gd name="T41" fmla="*/ 0 h 20"/>
                <a:gd name="T42" fmla="*/ 7 w 20"/>
                <a:gd name="T43" fmla="*/ 0 h 20"/>
                <a:gd name="T44" fmla="*/ 4 w 20"/>
                <a:gd name="T45" fmla="*/ 4 h 20"/>
                <a:gd name="T46" fmla="*/ 2 w 20"/>
                <a:gd name="T47" fmla="*/ 6 h 20"/>
                <a:gd name="T48" fmla="*/ 0 w 20"/>
                <a:gd name="T49" fmla="*/ 10 h 20"/>
                <a:gd name="T50" fmla="*/ 2 w 20"/>
                <a:gd name="T51" fmla="*/ 13 h 20"/>
                <a:gd name="T52" fmla="*/ 4 w 20"/>
                <a:gd name="T53" fmla="*/ 17 h 20"/>
                <a:gd name="T54" fmla="*/ 7 w 20"/>
                <a:gd name="T55" fmla="*/ 19 h 20"/>
                <a:gd name="T56" fmla="*/ 11 w 20"/>
                <a:gd name="T57" fmla="*/ 20 h 20"/>
                <a:gd name="T58" fmla="*/ 14 w 20"/>
                <a:gd name="T59" fmla="*/ 19 h 20"/>
                <a:gd name="T60" fmla="*/ 18 w 20"/>
                <a:gd name="T61" fmla="*/ 17 h 20"/>
                <a:gd name="T62" fmla="*/ 20 w 20"/>
                <a:gd name="T63" fmla="*/ 13 h 20"/>
                <a:gd name="T64" fmla="*/ 20 w 20"/>
                <a:gd name="T65" fmla="*/ 10 h 20"/>
                <a:gd name="T66" fmla="*/ 20 w 20"/>
                <a:gd name="T67" fmla="*/ 6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"/>
                <a:gd name="T103" fmla="*/ 0 h 20"/>
                <a:gd name="T104" fmla="*/ 20 w 20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" h="20">
                  <a:moveTo>
                    <a:pt x="20" y="10"/>
                  </a:move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1" y="20"/>
                  </a:lnTo>
                  <a:lnTo>
                    <a:pt x="14" y="19"/>
                  </a:lnTo>
                  <a:lnTo>
                    <a:pt x="18" y="17"/>
                  </a:lnTo>
                  <a:lnTo>
                    <a:pt x="20" y="13"/>
                  </a:lnTo>
                  <a:lnTo>
                    <a:pt x="20" y="10"/>
                  </a:lnTo>
                  <a:close/>
                  <a:moveTo>
                    <a:pt x="20" y="6"/>
                  </a:moveTo>
                  <a:lnTo>
                    <a:pt x="18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1" y="20"/>
                  </a:lnTo>
                  <a:lnTo>
                    <a:pt x="14" y="19"/>
                  </a:lnTo>
                  <a:lnTo>
                    <a:pt x="18" y="17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1D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10" name="Freeform 364"/>
            <p:cNvSpPr>
              <a:spLocks/>
            </p:cNvSpPr>
            <p:nvPr/>
          </p:nvSpPr>
          <p:spPr bwMode="auto">
            <a:xfrm>
              <a:off x="3215" y="1298"/>
              <a:ext cx="16" cy="16"/>
            </a:xfrm>
            <a:custGeom>
              <a:avLst/>
              <a:gdLst>
                <a:gd name="T0" fmla="*/ 14 w 16"/>
                <a:gd name="T1" fmla="*/ 0 h 16"/>
                <a:gd name="T2" fmla="*/ 16 w 16"/>
                <a:gd name="T3" fmla="*/ 2 h 16"/>
                <a:gd name="T4" fmla="*/ 16 w 16"/>
                <a:gd name="T5" fmla="*/ 4 h 16"/>
                <a:gd name="T6" fmla="*/ 16 w 16"/>
                <a:gd name="T7" fmla="*/ 7 h 16"/>
                <a:gd name="T8" fmla="*/ 16 w 16"/>
                <a:gd name="T9" fmla="*/ 9 h 16"/>
                <a:gd name="T10" fmla="*/ 14 w 16"/>
                <a:gd name="T11" fmla="*/ 13 h 16"/>
                <a:gd name="T12" fmla="*/ 12 w 16"/>
                <a:gd name="T13" fmla="*/ 15 h 16"/>
                <a:gd name="T14" fmla="*/ 10 w 16"/>
                <a:gd name="T15" fmla="*/ 15 h 16"/>
                <a:gd name="T16" fmla="*/ 7 w 16"/>
                <a:gd name="T17" fmla="*/ 16 h 16"/>
                <a:gd name="T18" fmla="*/ 5 w 16"/>
                <a:gd name="T19" fmla="*/ 16 h 16"/>
                <a:gd name="T20" fmla="*/ 1 w 16"/>
                <a:gd name="T21" fmla="*/ 15 h 16"/>
                <a:gd name="T22" fmla="*/ 0 w 16"/>
                <a:gd name="T23" fmla="*/ 13 h 16"/>
                <a:gd name="T24" fmla="*/ 0 w 16"/>
                <a:gd name="T25" fmla="*/ 11 h 16"/>
                <a:gd name="T26" fmla="*/ 0 w 16"/>
                <a:gd name="T27" fmla="*/ 13 h 16"/>
                <a:gd name="T28" fmla="*/ 1 w 16"/>
                <a:gd name="T29" fmla="*/ 15 h 16"/>
                <a:gd name="T30" fmla="*/ 5 w 16"/>
                <a:gd name="T31" fmla="*/ 16 h 16"/>
                <a:gd name="T32" fmla="*/ 7 w 16"/>
                <a:gd name="T33" fmla="*/ 16 h 16"/>
                <a:gd name="T34" fmla="*/ 10 w 16"/>
                <a:gd name="T35" fmla="*/ 16 h 16"/>
                <a:gd name="T36" fmla="*/ 12 w 16"/>
                <a:gd name="T37" fmla="*/ 15 h 16"/>
                <a:gd name="T38" fmla="*/ 14 w 16"/>
                <a:gd name="T39" fmla="*/ 13 h 16"/>
                <a:gd name="T40" fmla="*/ 16 w 16"/>
                <a:gd name="T41" fmla="*/ 11 h 16"/>
                <a:gd name="T42" fmla="*/ 16 w 16"/>
                <a:gd name="T43" fmla="*/ 7 h 16"/>
                <a:gd name="T44" fmla="*/ 16 w 16"/>
                <a:gd name="T45" fmla="*/ 6 h 16"/>
                <a:gd name="T46" fmla="*/ 16 w 16"/>
                <a:gd name="T47" fmla="*/ 2 h 16"/>
                <a:gd name="T48" fmla="*/ 14 w 16"/>
                <a:gd name="T49" fmla="*/ 0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"/>
                <a:gd name="T76" fmla="*/ 0 h 16"/>
                <a:gd name="T77" fmla="*/ 16 w 16"/>
                <a:gd name="T78" fmla="*/ 16 h 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" h="16">
                  <a:moveTo>
                    <a:pt x="14" y="0"/>
                  </a:moveTo>
                  <a:lnTo>
                    <a:pt x="16" y="2"/>
                  </a:lnTo>
                  <a:lnTo>
                    <a:pt x="16" y="4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10" y="16"/>
                  </a:lnTo>
                  <a:lnTo>
                    <a:pt x="12" y="15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11" name="Freeform 365"/>
            <p:cNvSpPr>
              <a:spLocks noEditPoints="1"/>
            </p:cNvSpPr>
            <p:nvPr/>
          </p:nvSpPr>
          <p:spPr bwMode="auto">
            <a:xfrm>
              <a:off x="3213" y="1294"/>
              <a:ext cx="18" cy="20"/>
            </a:xfrm>
            <a:custGeom>
              <a:avLst/>
              <a:gdLst>
                <a:gd name="T0" fmla="*/ 18 w 18"/>
                <a:gd name="T1" fmla="*/ 10 h 20"/>
                <a:gd name="T2" fmla="*/ 18 w 18"/>
                <a:gd name="T3" fmla="*/ 8 h 20"/>
                <a:gd name="T4" fmla="*/ 16 w 18"/>
                <a:gd name="T5" fmla="*/ 4 h 20"/>
                <a:gd name="T6" fmla="*/ 12 w 18"/>
                <a:gd name="T7" fmla="*/ 2 h 20"/>
                <a:gd name="T8" fmla="*/ 9 w 18"/>
                <a:gd name="T9" fmla="*/ 0 h 20"/>
                <a:gd name="T10" fmla="*/ 5 w 18"/>
                <a:gd name="T11" fmla="*/ 2 h 20"/>
                <a:gd name="T12" fmla="*/ 2 w 18"/>
                <a:gd name="T13" fmla="*/ 4 h 20"/>
                <a:gd name="T14" fmla="*/ 0 w 18"/>
                <a:gd name="T15" fmla="*/ 8 h 20"/>
                <a:gd name="T16" fmla="*/ 0 w 18"/>
                <a:gd name="T17" fmla="*/ 10 h 20"/>
                <a:gd name="T18" fmla="*/ 0 w 18"/>
                <a:gd name="T19" fmla="*/ 13 h 20"/>
                <a:gd name="T20" fmla="*/ 2 w 18"/>
                <a:gd name="T21" fmla="*/ 17 h 20"/>
                <a:gd name="T22" fmla="*/ 5 w 18"/>
                <a:gd name="T23" fmla="*/ 19 h 20"/>
                <a:gd name="T24" fmla="*/ 9 w 18"/>
                <a:gd name="T25" fmla="*/ 20 h 20"/>
                <a:gd name="T26" fmla="*/ 12 w 18"/>
                <a:gd name="T27" fmla="*/ 19 h 20"/>
                <a:gd name="T28" fmla="*/ 16 w 18"/>
                <a:gd name="T29" fmla="*/ 17 h 20"/>
                <a:gd name="T30" fmla="*/ 18 w 18"/>
                <a:gd name="T31" fmla="*/ 13 h 20"/>
                <a:gd name="T32" fmla="*/ 18 w 18"/>
                <a:gd name="T33" fmla="*/ 10 h 20"/>
                <a:gd name="T34" fmla="*/ 18 w 18"/>
                <a:gd name="T35" fmla="*/ 8 h 20"/>
                <a:gd name="T36" fmla="*/ 16 w 18"/>
                <a:gd name="T37" fmla="*/ 4 h 20"/>
                <a:gd name="T38" fmla="*/ 12 w 18"/>
                <a:gd name="T39" fmla="*/ 2 h 20"/>
                <a:gd name="T40" fmla="*/ 9 w 18"/>
                <a:gd name="T41" fmla="*/ 0 h 20"/>
                <a:gd name="T42" fmla="*/ 5 w 18"/>
                <a:gd name="T43" fmla="*/ 2 h 20"/>
                <a:gd name="T44" fmla="*/ 2 w 18"/>
                <a:gd name="T45" fmla="*/ 4 h 20"/>
                <a:gd name="T46" fmla="*/ 0 w 18"/>
                <a:gd name="T47" fmla="*/ 8 h 20"/>
                <a:gd name="T48" fmla="*/ 0 w 18"/>
                <a:gd name="T49" fmla="*/ 10 h 20"/>
                <a:gd name="T50" fmla="*/ 0 w 18"/>
                <a:gd name="T51" fmla="*/ 13 h 20"/>
                <a:gd name="T52" fmla="*/ 2 w 18"/>
                <a:gd name="T53" fmla="*/ 17 h 20"/>
                <a:gd name="T54" fmla="*/ 5 w 18"/>
                <a:gd name="T55" fmla="*/ 19 h 20"/>
                <a:gd name="T56" fmla="*/ 9 w 18"/>
                <a:gd name="T57" fmla="*/ 20 h 20"/>
                <a:gd name="T58" fmla="*/ 12 w 18"/>
                <a:gd name="T59" fmla="*/ 19 h 20"/>
                <a:gd name="T60" fmla="*/ 16 w 18"/>
                <a:gd name="T61" fmla="*/ 17 h 20"/>
                <a:gd name="T62" fmla="*/ 18 w 18"/>
                <a:gd name="T63" fmla="*/ 13 h 20"/>
                <a:gd name="T64" fmla="*/ 18 w 18"/>
                <a:gd name="T65" fmla="*/ 10 h 20"/>
                <a:gd name="T66" fmla="*/ 18 w 18"/>
                <a:gd name="T67" fmla="*/ 8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"/>
                <a:gd name="T103" fmla="*/ 0 h 20"/>
                <a:gd name="T104" fmla="*/ 18 w 18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" h="20">
                  <a:moveTo>
                    <a:pt x="18" y="10"/>
                  </a:moveTo>
                  <a:lnTo>
                    <a:pt x="18" y="8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9" y="20"/>
                  </a:lnTo>
                  <a:lnTo>
                    <a:pt x="12" y="19"/>
                  </a:lnTo>
                  <a:lnTo>
                    <a:pt x="16" y="17"/>
                  </a:lnTo>
                  <a:lnTo>
                    <a:pt x="18" y="13"/>
                  </a:lnTo>
                  <a:lnTo>
                    <a:pt x="18" y="10"/>
                  </a:lnTo>
                  <a:close/>
                  <a:moveTo>
                    <a:pt x="18" y="8"/>
                  </a:moveTo>
                  <a:lnTo>
                    <a:pt x="16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9" y="20"/>
                  </a:lnTo>
                  <a:lnTo>
                    <a:pt x="12" y="19"/>
                  </a:lnTo>
                  <a:lnTo>
                    <a:pt x="16" y="17"/>
                  </a:lnTo>
                  <a:lnTo>
                    <a:pt x="18" y="13"/>
                  </a:lnTo>
                  <a:lnTo>
                    <a:pt x="18" y="10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12" name="Freeform 366"/>
            <p:cNvSpPr>
              <a:spLocks noEditPoints="1"/>
            </p:cNvSpPr>
            <p:nvPr/>
          </p:nvSpPr>
          <p:spPr bwMode="auto">
            <a:xfrm>
              <a:off x="3213" y="1294"/>
              <a:ext cx="18" cy="20"/>
            </a:xfrm>
            <a:custGeom>
              <a:avLst/>
              <a:gdLst>
                <a:gd name="T0" fmla="*/ 18 w 18"/>
                <a:gd name="T1" fmla="*/ 10 h 20"/>
                <a:gd name="T2" fmla="*/ 18 w 18"/>
                <a:gd name="T3" fmla="*/ 8 h 20"/>
                <a:gd name="T4" fmla="*/ 16 w 18"/>
                <a:gd name="T5" fmla="*/ 4 h 20"/>
                <a:gd name="T6" fmla="*/ 12 w 18"/>
                <a:gd name="T7" fmla="*/ 2 h 20"/>
                <a:gd name="T8" fmla="*/ 9 w 18"/>
                <a:gd name="T9" fmla="*/ 0 h 20"/>
                <a:gd name="T10" fmla="*/ 5 w 18"/>
                <a:gd name="T11" fmla="*/ 2 h 20"/>
                <a:gd name="T12" fmla="*/ 2 w 18"/>
                <a:gd name="T13" fmla="*/ 4 h 20"/>
                <a:gd name="T14" fmla="*/ 0 w 18"/>
                <a:gd name="T15" fmla="*/ 8 h 20"/>
                <a:gd name="T16" fmla="*/ 0 w 18"/>
                <a:gd name="T17" fmla="*/ 10 h 20"/>
                <a:gd name="T18" fmla="*/ 0 w 18"/>
                <a:gd name="T19" fmla="*/ 13 h 20"/>
                <a:gd name="T20" fmla="*/ 2 w 18"/>
                <a:gd name="T21" fmla="*/ 17 h 20"/>
                <a:gd name="T22" fmla="*/ 5 w 18"/>
                <a:gd name="T23" fmla="*/ 19 h 20"/>
                <a:gd name="T24" fmla="*/ 9 w 18"/>
                <a:gd name="T25" fmla="*/ 20 h 20"/>
                <a:gd name="T26" fmla="*/ 12 w 18"/>
                <a:gd name="T27" fmla="*/ 19 h 20"/>
                <a:gd name="T28" fmla="*/ 16 w 18"/>
                <a:gd name="T29" fmla="*/ 17 h 20"/>
                <a:gd name="T30" fmla="*/ 18 w 18"/>
                <a:gd name="T31" fmla="*/ 13 h 20"/>
                <a:gd name="T32" fmla="*/ 18 w 18"/>
                <a:gd name="T33" fmla="*/ 10 h 20"/>
                <a:gd name="T34" fmla="*/ 18 w 18"/>
                <a:gd name="T35" fmla="*/ 8 h 20"/>
                <a:gd name="T36" fmla="*/ 16 w 18"/>
                <a:gd name="T37" fmla="*/ 4 h 20"/>
                <a:gd name="T38" fmla="*/ 12 w 18"/>
                <a:gd name="T39" fmla="*/ 2 h 20"/>
                <a:gd name="T40" fmla="*/ 9 w 18"/>
                <a:gd name="T41" fmla="*/ 0 h 20"/>
                <a:gd name="T42" fmla="*/ 5 w 18"/>
                <a:gd name="T43" fmla="*/ 2 h 20"/>
                <a:gd name="T44" fmla="*/ 2 w 18"/>
                <a:gd name="T45" fmla="*/ 4 h 20"/>
                <a:gd name="T46" fmla="*/ 0 w 18"/>
                <a:gd name="T47" fmla="*/ 8 h 20"/>
                <a:gd name="T48" fmla="*/ 0 w 18"/>
                <a:gd name="T49" fmla="*/ 10 h 20"/>
                <a:gd name="T50" fmla="*/ 0 w 18"/>
                <a:gd name="T51" fmla="*/ 13 h 20"/>
                <a:gd name="T52" fmla="*/ 2 w 18"/>
                <a:gd name="T53" fmla="*/ 17 h 20"/>
                <a:gd name="T54" fmla="*/ 5 w 18"/>
                <a:gd name="T55" fmla="*/ 19 h 20"/>
                <a:gd name="T56" fmla="*/ 9 w 18"/>
                <a:gd name="T57" fmla="*/ 20 h 20"/>
                <a:gd name="T58" fmla="*/ 12 w 18"/>
                <a:gd name="T59" fmla="*/ 19 h 20"/>
                <a:gd name="T60" fmla="*/ 16 w 18"/>
                <a:gd name="T61" fmla="*/ 17 h 20"/>
                <a:gd name="T62" fmla="*/ 18 w 18"/>
                <a:gd name="T63" fmla="*/ 13 h 20"/>
                <a:gd name="T64" fmla="*/ 18 w 18"/>
                <a:gd name="T65" fmla="*/ 10 h 20"/>
                <a:gd name="T66" fmla="*/ 18 w 18"/>
                <a:gd name="T67" fmla="*/ 8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"/>
                <a:gd name="T103" fmla="*/ 0 h 20"/>
                <a:gd name="T104" fmla="*/ 18 w 18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" h="20">
                  <a:moveTo>
                    <a:pt x="18" y="10"/>
                  </a:moveTo>
                  <a:lnTo>
                    <a:pt x="18" y="8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9" y="20"/>
                  </a:lnTo>
                  <a:lnTo>
                    <a:pt x="12" y="19"/>
                  </a:lnTo>
                  <a:lnTo>
                    <a:pt x="16" y="17"/>
                  </a:lnTo>
                  <a:lnTo>
                    <a:pt x="18" y="13"/>
                  </a:lnTo>
                  <a:lnTo>
                    <a:pt x="18" y="10"/>
                  </a:lnTo>
                  <a:close/>
                  <a:moveTo>
                    <a:pt x="18" y="8"/>
                  </a:moveTo>
                  <a:lnTo>
                    <a:pt x="16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9" y="20"/>
                  </a:lnTo>
                  <a:lnTo>
                    <a:pt x="12" y="19"/>
                  </a:lnTo>
                  <a:lnTo>
                    <a:pt x="16" y="17"/>
                  </a:lnTo>
                  <a:lnTo>
                    <a:pt x="18" y="13"/>
                  </a:lnTo>
                  <a:lnTo>
                    <a:pt x="18" y="10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13" name="Freeform 367"/>
            <p:cNvSpPr>
              <a:spLocks noEditPoints="1"/>
            </p:cNvSpPr>
            <p:nvPr/>
          </p:nvSpPr>
          <p:spPr bwMode="auto">
            <a:xfrm>
              <a:off x="3213" y="1294"/>
              <a:ext cx="18" cy="20"/>
            </a:xfrm>
            <a:custGeom>
              <a:avLst/>
              <a:gdLst>
                <a:gd name="T0" fmla="*/ 18 w 18"/>
                <a:gd name="T1" fmla="*/ 10 h 20"/>
                <a:gd name="T2" fmla="*/ 18 w 18"/>
                <a:gd name="T3" fmla="*/ 8 h 20"/>
                <a:gd name="T4" fmla="*/ 16 w 18"/>
                <a:gd name="T5" fmla="*/ 4 h 20"/>
                <a:gd name="T6" fmla="*/ 12 w 18"/>
                <a:gd name="T7" fmla="*/ 2 h 20"/>
                <a:gd name="T8" fmla="*/ 9 w 18"/>
                <a:gd name="T9" fmla="*/ 0 h 20"/>
                <a:gd name="T10" fmla="*/ 5 w 18"/>
                <a:gd name="T11" fmla="*/ 2 h 20"/>
                <a:gd name="T12" fmla="*/ 2 w 18"/>
                <a:gd name="T13" fmla="*/ 4 h 20"/>
                <a:gd name="T14" fmla="*/ 0 w 18"/>
                <a:gd name="T15" fmla="*/ 8 h 20"/>
                <a:gd name="T16" fmla="*/ 0 w 18"/>
                <a:gd name="T17" fmla="*/ 10 h 20"/>
                <a:gd name="T18" fmla="*/ 0 w 18"/>
                <a:gd name="T19" fmla="*/ 13 h 20"/>
                <a:gd name="T20" fmla="*/ 2 w 18"/>
                <a:gd name="T21" fmla="*/ 17 h 20"/>
                <a:gd name="T22" fmla="*/ 5 w 18"/>
                <a:gd name="T23" fmla="*/ 19 h 20"/>
                <a:gd name="T24" fmla="*/ 9 w 18"/>
                <a:gd name="T25" fmla="*/ 20 h 20"/>
                <a:gd name="T26" fmla="*/ 12 w 18"/>
                <a:gd name="T27" fmla="*/ 19 h 20"/>
                <a:gd name="T28" fmla="*/ 16 w 18"/>
                <a:gd name="T29" fmla="*/ 17 h 20"/>
                <a:gd name="T30" fmla="*/ 18 w 18"/>
                <a:gd name="T31" fmla="*/ 13 h 20"/>
                <a:gd name="T32" fmla="*/ 18 w 18"/>
                <a:gd name="T33" fmla="*/ 10 h 20"/>
                <a:gd name="T34" fmla="*/ 18 w 18"/>
                <a:gd name="T35" fmla="*/ 8 h 20"/>
                <a:gd name="T36" fmla="*/ 16 w 18"/>
                <a:gd name="T37" fmla="*/ 4 h 20"/>
                <a:gd name="T38" fmla="*/ 12 w 18"/>
                <a:gd name="T39" fmla="*/ 2 h 20"/>
                <a:gd name="T40" fmla="*/ 9 w 18"/>
                <a:gd name="T41" fmla="*/ 0 h 20"/>
                <a:gd name="T42" fmla="*/ 5 w 18"/>
                <a:gd name="T43" fmla="*/ 2 h 20"/>
                <a:gd name="T44" fmla="*/ 2 w 18"/>
                <a:gd name="T45" fmla="*/ 4 h 20"/>
                <a:gd name="T46" fmla="*/ 0 w 18"/>
                <a:gd name="T47" fmla="*/ 8 h 20"/>
                <a:gd name="T48" fmla="*/ 0 w 18"/>
                <a:gd name="T49" fmla="*/ 10 h 20"/>
                <a:gd name="T50" fmla="*/ 0 w 18"/>
                <a:gd name="T51" fmla="*/ 13 h 20"/>
                <a:gd name="T52" fmla="*/ 2 w 18"/>
                <a:gd name="T53" fmla="*/ 17 h 20"/>
                <a:gd name="T54" fmla="*/ 5 w 18"/>
                <a:gd name="T55" fmla="*/ 19 h 20"/>
                <a:gd name="T56" fmla="*/ 9 w 18"/>
                <a:gd name="T57" fmla="*/ 20 h 20"/>
                <a:gd name="T58" fmla="*/ 12 w 18"/>
                <a:gd name="T59" fmla="*/ 19 h 20"/>
                <a:gd name="T60" fmla="*/ 16 w 18"/>
                <a:gd name="T61" fmla="*/ 17 h 20"/>
                <a:gd name="T62" fmla="*/ 18 w 18"/>
                <a:gd name="T63" fmla="*/ 13 h 20"/>
                <a:gd name="T64" fmla="*/ 18 w 18"/>
                <a:gd name="T65" fmla="*/ 10 h 20"/>
                <a:gd name="T66" fmla="*/ 18 w 18"/>
                <a:gd name="T67" fmla="*/ 8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"/>
                <a:gd name="T103" fmla="*/ 0 h 20"/>
                <a:gd name="T104" fmla="*/ 18 w 18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" h="20">
                  <a:moveTo>
                    <a:pt x="18" y="10"/>
                  </a:moveTo>
                  <a:lnTo>
                    <a:pt x="18" y="8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9" y="20"/>
                  </a:lnTo>
                  <a:lnTo>
                    <a:pt x="12" y="19"/>
                  </a:lnTo>
                  <a:lnTo>
                    <a:pt x="16" y="17"/>
                  </a:lnTo>
                  <a:lnTo>
                    <a:pt x="18" y="13"/>
                  </a:lnTo>
                  <a:lnTo>
                    <a:pt x="18" y="10"/>
                  </a:lnTo>
                  <a:close/>
                  <a:moveTo>
                    <a:pt x="18" y="8"/>
                  </a:moveTo>
                  <a:lnTo>
                    <a:pt x="16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9" y="20"/>
                  </a:lnTo>
                  <a:lnTo>
                    <a:pt x="12" y="19"/>
                  </a:lnTo>
                  <a:lnTo>
                    <a:pt x="16" y="17"/>
                  </a:lnTo>
                  <a:lnTo>
                    <a:pt x="18" y="13"/>
                  </a:lnTo>
                  <a:lnTo>
                    <a:pt x="18" y="10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14" name="Freeform 368"/>
            <p:cNvSpPr>
              <a:spLocks noEditPoints="1"/>
            </p:cNvSpPr>
            <p:nvPr/>
          </p:nvSpPr>
          <p:spPr bwMode="auto">
            <a:xfrm>
              <a:off x="3213" y="1294"/>
              <a:ext cx="18" cy="20"/>
            </a:xfrm>
            <a:custGeom>
              <a:avLst/>
              <a:gdLst>
                <a:gd name="T0" fmla="*/ 18 w 18"/>
                <a:gd name="T1" fmla="*/ 10 h 20"/>
                <a:gd name="T2" fmla="*/ 18 w 18"/>
                <a:gd name="T3" fmla="*/ 8 h 20"/>
                <a:gd name="T4" fmla="*/ 16 w 18"/>
                <a:gd name="T5" fmla="*/ 4 h 20"/>
                <a:gd name="T6" fmla="*/ 12 w 18"/>
                <a:gd name="T7" fmla="*/ 2 h 20"/>
                <a:gd name="T8" fmla="*/ 9 w 18"/>
                <a:gd name="T9" fmla="*/ 0 h 20"/>
                <a:gd name="T10" fmla="*/ 5 w 18"/>
                <a:gd name="T11" fmla="*/ 2 h 20"/>
                <a:gd name="T12" fmla="*/ 2 w 18"/>
                <a:gd name="T13" fmla="*/ 4 h 20"/>
                <a:gd name="T14" fmla="*/ 0 w 18"/>
                <a:gd name="T15" fmla="*/ 8 h 20"/>
                <a:gd name="T16" fmla="*/ 0 w 18"/>
                <a:gd name="T17" fmla="*/ 10 h 20"/>
                <a:gd name="T18" fmla="*/ 0 w 18"/>
                <a:gd name="T19" fmla="*/ 13 h 20"/>
                <a:gd name="T20" fmla="*/ 2 w 18"/>
                <a:gd name="T21" fmla="*/ 17 h 20"/>
                <a:gd name="T22" fmla="*/ 5 w 18"/>
                <a:gd name="T23" fmla="*/ 19 h 20"/>
                <a:gd name="T24" fmla="*/ 9 w 18"/>
                <a:gd name="T25" fmla="*/ 20 h 20"/>
                <a:gd name="T26" fmla="*/ 12 w 18"/>
                <a:gd name="T27" fmla="*/ 19 h 20"/>
                <a:gd name="T28" fmla="*/ 16 w 18"/>
                <a:gd name="T29" fmla="*/ 17 h 20"/>
                <a:gd name="T30" fmla="*/ 18 w 18"/>
                <a:gd name="T31" fmla="*/ 13 h 20"/>
                <a:gd name="T32" fmla="*/ 18 w 18"/>
                <a:gd name="T33" fmla="*/ 10 h 20"/>
                <a:gd name="T34" fmla="*/ 18 w 18"/>
                <a:gd name="T35" fmla="*/ 8 h 20"/>
                <a:gd name="T36" fmla="*/ 16 w 18"/>
                <a:gd name="T37" fmla="*/ 4 h 20"/>
                <a:gd name="T38" fmla="*/ 12 w 18"/>
                <a:gd name="T39" fmla="*/ 2 h 20"/>
                <a:gd name="T40" fmla="*/ 9 w 18"/>
                <a:gd name="T41" fmla="*/ 0 h 20"/>
                <a:gd name="T42" fmla="*/ 5 w 18"/>
                <a:gd name="T43" fmla="*/ 2 h 20"/>
                <a:gd name="T44" fmla="*/ 2 w 18"/>
                <a:gd name="T45" fmla="*/ 4 h 20"/>
                <a:gd name="T46" fmla="*/ 0 w 18"/>
                <a:gd name="T47" fmla="*/ 8 h 20"/>
                <a:gd name="T48" fmla="*/ 0 w 18"/>
                <a:gd name="T49" fmla="*/ 10 h 20"/>
                <a:gd name="T50" fmla="*/ 0 w 18"/>
                <a:gd name="T51" fmla="*/ 13 h 20"/>
                <a:gd name="T52" fmla="*/ 2 w 18"/>
                <a:gd name="T53" fmla="*/ 17 h 20"/>
                <a:gd name="T54" fmla="*/ 5 w 18"/>
                <a:gd name="T55" fmla="*/ 19 h 20"/>
                <a:gd name="T56" fmla="*/ 9 w 18"/>
                <a:gd name="T57" fmla="*/ 20 h 20"/>
                <a:gd name="T58" fmla="*/ 12 w 18"/>
                <a:gd name="T59" fmla="*/ 19 h 20"/>
                <a:gd name="T60" fmla="*/ 16 w 18"/>
                <a:gd name="T61" fmla="*/ 17 h 20"/>
                <a:gd name="T62" fmla="*/ 18 w 18"/>
                <a:gd name="T63" fmla="*/ 13 h 20"/>
                <a:gd name="T64" fmla="*/ 18 w 18"/>
                <a:gd name="T65" fmla="*/ 10 h 20"/>
                <a:gd name="T66" fmla="*/ 18 w 18"/>
                <a:gd name="T67" fmla="*/ 8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"/>
                <a:gd name="T103" fmla="*/ 0 h 20"/>
                <a:gd name="T104" fmla="*/ 18 w 18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" h="20">
                  <a:moveTo>
                    <a:pt x="18" y="10"/>
                  </a:moveTo>
                  <a:lnTo>
                    <a:pt x="18" y="8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9" y="20"/>
                  </a:lnTo>
                  <a:lnTo>
                    <a:pt x="12" y="19"/>
                  </a:lnTo>
                  <a:lnTo>
                    <a:pt x="16" y="17"/>
                  </a:lnTo>
                  <a:lnTo>
                    <a:pt x="18" y="13"/>
                  </a:lnTo>
                  <a:lnTo>
                    <a:pt x="18" y="10"/>
                  </a:lnTo>
                  <a:close/>
                  <a:moveTo>
                    <a:pt x="18" y="8"/>
                  </a:moveTo>
                  <a:lnTo>
                    <a:pt x="16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9" y="20"/>
                  </a:lnTo>
                  <a:lnTo>
                    <a:pt x="12" y="19"/>
                  </a:lnTo>
                  <a:lnTo>
                    <a:pt x="16" y="17"/>
                  </a:lnTo>
                  <a:lnTo>
                    <a:pt x="18" y="13"/>
                  </a:lnTo>
                  <a:lnTo>
                    <a:pt x="18" y="10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15" name="Freeform 369"/>
            <p:cNvSpPr>
              <a:spLocks noEditPoints="1"/>
            </p:cNvSpPr>
            <p:nvPr/>
          </p:nvSpPr>
          <p:spPr bwMode="auto">
            <a:xfrm>
              <a:off x="3213" y="1294"/>
              <a:ext cx="18" cy="20"/>
            </a:xfrm>
            <a:custGeom>
              <a:avLst/>
              <a:gdLst>
                <a:gd name="T0" fmla="*/ 18 w 18"/>
                <a:gd name="T1" fmla="*/ 10 h 20"/>
                <a:gd name="T2" fmla="*/ 18 w 18"/>
                <a:gd name="T3" fmla="*/ 8 h 20"/>
                <a:gd name="T4" fmla="*/ 16 w 18"/>
                <a:gd name="T5" fmla="*/ 4 h 20"/>
                <a:gd name="T6" fmla="*/ 12 w 18"/>
                <a:gd name="T7" fmla="*/ 2 h 20"/>
                <a:gd name="T8" fmla="*/ 9 w 18"/>
                <a:gd name="T9" fmla="*/ 0 h 20"/>
                <a:gd name="T10" fmla="*/ 5 w 18"/>
                <a:gd name="T11" fmla="*/ 2 h 20"/>
                <a:gd name="T12" fmla="*/ 2 w 18"/>
                <a:gd name="T13" fmla="*/ 4 h 20"/>
                <a:gd name="T14" fmla="*/ 0 w 18"/>
                <a:gd name="T15" fmla="*/ 8 h 20"/>
                <a:gd name="T16" fmla="*/ 0 w 18"/>
                <a:gd name="T17" fmla="*/ 10 h 20"/>
                <a:gd name="T18" fmla="*/ 0 w 18"/>
                <a:gd name="T19" fmla="*/ 13 h 20"/>
                <a:gd name="T20" fmla="*/ 2 w 18"/>
                <a:gd name="T21" fmla="*/ 17 h 20"/>
                <a:gd name="T22" fmla="*/ 5 w 18"/>
                <a:gd name="T23" fmla="*/ 19 h 20"/>
                <a:gd name="T24" fmla="*/ 9 w 18"/>
                <a:gd name="T25" fmla="*/ 20 h 20"/>
                <a:gd name="T26" fmla="*/ 12 w 18"/>
                <a:gd name="T27" fmla="*/ 19 h 20"/>
                <a:gd name="T28" fmla="*/ 16 w 18"/>
                <a:gd name="T29" fmla="*/ 17 h 20"/>
                <a:gd name="T30" fmla="*/ 18 w 18"/>
                <a:gd name="T31" fmla="*/ 13 h 20"/>
                <a:gd name="T32" fmla="*/ 18 w 18"/>
                <a:gd name="T33" fmla="*/ 10 h 20"/>
                <a:gd name="T34" fmla="*/ 18 w 18"/>
                <a:gd name="T35" fmla="*/ 8 h 20"/>
                <a:gd name="T36" fmla="*/ 16 w 18"/>
                <a:gd name="T37" fmla="*/ 4 h 20"/>
                <a:gd name="T38" fmla="*/ 12 w 18"/>
                <a:gd name="T39" fmla="*/ 2 h 20"/>
                <a:gd name="T40" fmla="*/ 9 w 18"/>
                <a:gd name="T41" fmla="*/ 0 h 20"/>
                <a:gd name="T42" fmla="*/ 5 w 18"/>
                <a:gd name="T43" fmla="*/ 2 h 20"/>
                <a:gd name="T44" fmla="*/ 2 w 18"/>
                <a:gd name="T45" fmla="*/ 4 h 20"/>
                <a:gd name="T46" fmla="*/ 0 w 18"/>
                <a:gd name="T47" fmla="*/ 8 h 20"/>
                <a:gd name="T48" fmla="*/ 0 w 18"/>
                <a:gd name="T49" fmla="*/ 10 h 20"/>
                <a:gd name="T50" fmla="*/ 0 w 18"/>
                <a:gd name="T51" fmla="*/ 13 h 20"/>
                <a:gd name="T52" fmla="*/ 2 w 18"/>
                <a:gd name="T53" fmla="*/ 17 h 20"/>
                <a:gd name="T54" fmla="*/ 5 w 18"/>
                <a:gd name="T55" fmla="*/ 19 h 20"/>
                <a:gd name="T56" fmla="*/ 9 w 18"/>
                <a:gd name="T57" fmla="*/ 20 h 20"/>
                <a:gd name="T58" fmla="*/ 12 w 18"/>
                <a:gd name="T59" fmla="*/ 19 h 20"/>
                <a:gd name="T60" fmla="*/ 16 w 18"/>
                <a:gd name="T61" fmla="*/ 17 h 20"/>
                <a:gd name="T62" fmla="*/ 18 w 18"/>
                <a:gd name="T63" fmla="*/ 13 h 20"/>
                <a:gd name="T64" fmla="*/ 18 w 18"/>
                <a:gd name="T65" fmla="*/ 10 h 20"/>
                <a:gd name="T66" fmla="*/ 18 w 18"/>
                <a:gd name="T67" fmla="*/ 8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"/>
                <a:gd name="T103" fmla="*/ 0 h 20"/>
                <a:gd name="T104" fmla="*/ 18 w 18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" h="20">
                  <a:moveTo>
                    <a:pt x="18" y="10"/>
                  </a:moveTo>
                  <a:lnTo>
                    <a:pt x="18" y="8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9" y="20"/>
                  </a:lnTo>
                  <a:lnTo>
                    <a:pt x="12" y="19"/>
                  </a:lnTo>
                  <a:lnTo>
                    <a:pt x="16" y="17"/>
                  </a:lnTo>
                  <a:lnTo>
                    <a:pt x="18" y="13"/>
                  </a:lnTo>
                  <a:lnTo>
                    <a:pt x="18" y="10"/>
                  </a:lnTo>
                  <a:close/>
                  <a:moveTo>
                    <a:pt x="18" y="8"/>
                  </a:moveTo>
                  <a:lnTo>
                    <a:pt x="16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9" y="20"/>
                  </a:lnTo>
                  <a:lnTo>
                    <a:pt x="12" y="19"/>
                  </a:lnTo>
                  <a:lnTo>
                    <a:pt x="16" y="17"/>
                  </a:lnTo>
                  <a:lnTo>
                    <a:pt x="18" y="13"/>
                  </a:lnTo>
                  <a:lnTo>
                    <a:pt x="18" y="10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16" name="Freeform 370"/>
            <p:cNvSpPr>
              <a:spLocks noEditPoints="1"/>
            </p:cNvSpPr>
            <p:nvPr/>
          </p:nvSpPr>
          <p:spPr bwMode="auto">
            <a:xfrm>
              <a:off x="3213" y="1294"/>
              <a:ext cx="18" cy="20"/>
            </a:xfrm>
            <a:custGeom>
              <a:avLst/>
              <a:gdLst>
                <a:gd name="T0" fmla="*/ 18 w 18"/>
                <a:gd name="T1" fmla="*/ 10 h 20"/>
                <a:gd name="T2" fmla="*/ 18 w 18"/>
                <a:gd name="T3" fmla="*/ 8 h 20"/>
                <a:gd name="T4" fmla="*/ 16 w 18"/>
                <a:gd name="T5" fmla="*/ 4 h 20"/>
                <a:gd name="T6" fmla="*/ 12 w 18"/>
                <a:gd name="T7" fmla="*/ 2 h 20"/>
                <a:gd name="T8" fmla="*/ 9 w 18"/>
                <a:gd name="T9" fmla="*/ 0 h 20"/>
                <a:gd name="T10" fmla="*/ 5 w 18"/>
                <a:gd name="T11" fmla="*/ 2 h 20"/>
                <a:gd name="T12" fmla="*/ 2 w 18"/>
                <a:gd name="T13" fmla="*/ 4 h 20"/>
                <a:gd name="T14" fmla="*/ 0 w 18"/>
                <a:gd name="T15" fmla="*/ 8 h 20"/>
                <a:gd name="T16" fmla="*/ 0 w 18"/>
                <a:gd name="T17" fmla="*/ 10 h 20"/>
                <a:gd name="T18" fmla="*/ 0 w 18"/>
                <a:gd name="T19" fmla="*/ 13 h 20"/>
                <a:gd name="T20" fmla="*/ 2 w 18"/>
                <a:gd name="T21" fmla="*/ 17 h 20"/>
                <a:gd name="T22" fmla="*/ 5 w 18"/>
                <a:gd name="T23" fmla="*/ 19 h 20"/>
                <a:gd name="T24" fmla="*/ 9 w 18"/>
                <a:gd name="T25" fmla="*/ 20 h 20"/>
                <a:gd name="T26" fmla="*/ 12 w 18"/>
                <a:gd name="T27" fmla="*/ 19 h 20"/>
                <a:gd name="T28" fmla="*/ 16 w 18"/>
                <a:gd name="T29" fmla="*/ 17 h 20"/>
                <a:gd name="T30" fmla="*/ 18 w 18"/>
                <a:gd name="T31" fmla="*/ 13 h 20"/>
                <a:gd name="T32" fmla="*/ 18 w 18"/>
                <a:gd name="T33" fmla="*/ 10 h 20"/>
                <a:gd name="T34" fmla="*/ 18 w 18"/>
                <a:gd name="T35" fmla="*/ 8 h 20"/>
                <a:gd name="T36" fmla="*/ 16 w 18"/>
                <a:gd name="T37" fmla="*/ 4 h 20"/>
                <a:gd name="T38" fmla="*/ 12 w 18"/>
                <a:gd name="T39" fmla="*/ 2 h 20"/>
                <a:gd name="T40" fmla="*/ 9 w 18"/>
                <a:gd name="T41" fmla="*/ 0 h 20"/>
                <a:gd name="T42" fmla="*/ 5 w 18"/>
                <a:gd name="T43" fmla="*/ 2 h 20"/>
                <a:gd name="T44" fmla="*/ 2 w 18"/>
                <a:gd name="T45" fmla="*/ 4 h 20"/>
                <a:gd name="T46" fmla="*/ 0 w 18"/>
                <a:gd name="T47" fmla="*/ 8 h 20"/>
                <a:gd name="T48" fmla="*/ 0 w 18"/>
                <a:gd name="T49" fmla="*/ 10 h 20"/>
                <a:gd name="T50" fmla="*/ 0 w 18"/>
                <a:gd name="T51" fmla="*/ 13 h 20"/>
                <a:gd name="T52" fmla="*/ 2 w 18"/>
                <a:gd name="T53" fmla="*/ 17 h 20"/>
                <a:gd name="T54" fmla="*/ 5 w 18"/>
                <a:gd name="T55" fmla="*/ 19 h 20"/>
                <a:gd name="T56" fmla="*/ 9 w 18"/>
                <a:gd name="T57" fmla="*/ 20 h 20"/>
                <a:gd name="T58" fmla="*/ 12 w 18"/>
                <a:gd name="T59" fmla="*/ 19 h 20"/>
                <a:gd name="T60" fmla="*/ 16 w 18"/>
                <a:gd name="T61" fmla="*/ 17 h 20"/>
                <a:gd name="T62" fmla="*/ 18 w 18"/>
                <a:gd name="T63" fmla="*/ 13 h 20"/>
                <a:gd name="T64" fmla="*/ 18 w 18"/>
                <a:gd name="T65" fmla="*/ 10 h 20"/>
                <a:gd name="T66" fmla="*/ 18 w 18"/>
                <a:gd name="T67" fmla="*/ 8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"/>
                <a:gd name="T103" fmla="*/ 0 h 20"/>
                <a:gd name="T104" fmla="*/ 18 w 18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" h="20">
                  <a:moveTo>
                    <a:pt x="18" y="10"/>
                  </a:moveTo>
                  <a:lnTo>
                    <a:pt x="18" y="8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9" y="20"/>
                  </a:lnTo>
                  <a:lnTo>
                    <a:pt x="12" y="19"/>
                  </a:lnTo>
                  <a:lnTo>
                    <a:pt x="16" y="17"/>
                  </a:lnTo>
                  <a:lnTo>
                    <a:pt x="18" y="13"/>
                  </a:lnTo>
                  <a:lnTo>
                    <a:pt x="18" y="10"/>
                  </a:lnTo>
                  <a:close/>
                  <a:moveTo>
                    <a:pt x="18" y="8"/>
                  </a:moveTo>
                  <a:lnTo>
                    <a:pt x="16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9" y="20"/>
                  </a:lnTo>
                  <a:lnTo>
                    <a:pt x="12" y="19"/>
                  </a:lnTo>
                  <a:lnTo>
                    <a:pt x="16" y="17"/>
                  </a:lnTo>
                  <a:lnTo>
                    <a:pt x="18" y="13"/>
                  </a:lnTo>
                  <a:lnTo>
                    <a:pt x="18" y="10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17" name="Freeform 371"/>
            <p:cNvSpPr>
              <a:spLocks noEditPoints="1"/>
            </p:cNvSpPr>
            <p:nvPr/>
          </p:nvSpPr>
          <p:spPr bwMode="auto">
            <a:xfrm>
              <a:off x="3213" y="1294"/>
              <a:ext cx="18" cy="20"/>
            </a:xfrm>
            <a:custGeom>
              <a:avLst/>
              <a:gdLst>
                <a:gd name="T0" fmla="*/ 18 w 18"/>
                <a:gd name="T1" fmla="*/ 10 h 20"/>
                <a:gd name="T2" fmla="*/ 18 w 18"/>
                <a:gd name="T3" fmla="*/ 8 h 20"/>
                <a:gd name="T4" fmla="*/ 16 w 18"/>
                <a:gd name="T5" fmla="*/ 4 h 20"/>
                <a:gd name="T6" fmla="*/ 12 w 18"/>
                <a:gd name="T7" fmla="*/ 2 h 20"/>
                <a:gd name="T8" fmla="*/ 9 w 18"/>
                <a:gd name="T9" fmla="*/ 0 h 20"/>
                <a:gd name="T10" fmla="*/ 5 w 18"/>
                <a:gd name="T11" fmla="*/ 2 h 20"/>
                <a:gd name="T12" fmla="*/ 2 w 18"/>
                <a:gd name="T13" fmla="*/ 4 h 20"/>
                <a:gd name="T14" fmla="*/ 0 w 18"/>
                <a:gd name="T15" fmla="*/ 8 h 20"/>
                <a:gd name="T16" fmla="*/ 0 w 18"/>
                <a:gd name="T17" fmla="*/ 10 h 20"/>
                <a:gd name="T18" fmla="*/ 0 w 18"/>
                <a:gd name="T19" fmla="*/ 13 h 20"/>
                <a:gd name="T20" fmla="*/ 2 w 18"/>
                <a:gd name="T21" fmla="*/ 17 h 20"/>
                <a:gd name="T22" fmla="*/ 5 w 18"/>
                <a:gd name="T23" fmla="*/ 19 h 20"/>
                <a:gd name="T24" fmla="*/ 9 w 18"/>
                <a:gd name="T25" fmla="*/ 20 h 20"/>
                <a:gd name="T26" fmla="*/ 12 w 18"/>
                <a:gd name="T27" fmla="*/ 19 h 20"/>
                <a:gd name="T28" fmla="*/ 16 w 18"/>
                <a:gd name="T29" fmla="*/ 17 h 20"/>
                <a:gd name="T30" fmla="*/ 18 w 18"/>
                <a:gd name="T31" fmla="*/ 13 h 20"/>
                <a:gd name="T32" fmla="*/ 18 w 18"/>
                <a:gd name="T33" fmla="*/ 10 h 20"/>
                <a:gd name="T34" fmla="*/ 18 w 18"/>
                <a:gd name="T35" fmla="*/ 8 h 20"/>
                <a:gd name="T36" fmla="*/ 16 w 18"/>
                <a:gd name="T37" fmla="*/ 4 h 20"/>
                <a:gd name="T38" fmla="*/ 12 w 18"/>
                <a:gd name="T39" fmla="*/ 2 h 20"/>
                <a:gd name="T40" fmla="*/ 9 w 18"/>
                <a:gd name="T41" fmla="*/ 0 h 20"/>
                <a:gd name="T42" fmla="*/ 5 w 18"/>
                <a:gd name="T43" fmla="*/ 2 h 20"/>
                <a:gd name="T44" fmla="*/ 2 w 18"/>
                <a:gd name="T45" fmla="*/ 4 h 20"/>
                <a:gd name="T46" fmla="*/ 0 w 18"/>
                <a:gd name="T47" fmla="*/ 8 h 20"/>
                <a:gd name="T48" fmla="*/ 0 w 18"/>
                <a:gd name="T49" fmla="*/ 10 h 20"/>
                <a:gd name="T50" fmla="*/ 0 w 18"/>
                <a:gd name="T51" fmla="*/ 13 h 20"/>
                <a:gd name="T52" fmla="*/ 2 w 18"/>
                <a:gd name="T53" fmla="*/ 17 h 20"/>
                <a:gd name="T54" fmla="*/ 5 w 18"/>
                <a:gd name="T55" fmla="*/ 19 h 20"/>
                <a:gd name="T56" fmla="*/ 9 w 18"/>
                <a:gd name="T57" fmla="*/ 20 h 20"/>
                <a:gd name="T58" fmla="*/ 12 w 18"/>
                <a:gd name="T59" fmla="*/ 19 h 20"/>
                <a:gd name="T60" fmla="*/ 16 w 18"/>
                <a:gd name="T61" fmla="*/ 17 h 20"/>
                <a:gd name="T62" fmla="*/ 18 w 18"/>
                <a:gd name="T63" fmla="*/ 13 h 20"/>
                <a:gd name="T64" fmla="*/ 18 w 18"/>
                <a:gd name="T65" fmla="*/ 10 h 20"/>
                <a:gd name="T66" fmla="*/ 18 w 18"/>
                <a:gd name="T67" fmla="*/ 8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"/>
                <a:gd name="T103" fmla="*/ 0 h 20"/>
                <a:gd name="T104" fmla="*/ 18 w 18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" h="20">
                  <a:moveTo>
                    <a:pt x="18" y="10"/>
                  </a:moveTo>
                  <a:lnTo>
                    <a:pt x="18" y="8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9" y="20"/>
                  </a:lnTo>
                  <a:lnTo>
                    <a:pt x="12" y="19"/>
                  </a:lnTo>
                  <a:lnTo>
                    <a:pt x="16" y="17"/>
                  </a:lnTo>
                  <a:lnTo>
                    <a:pt x="18" y="13"/>
                  </a:lnTo>
                  <a:lnTo>
                    <a:pt x="18" y="10"/>
                  </a:lnTo>
                  <a:close/>
                  <a:moveTo>
                    <a:pt x="18" y="8"/>
                  </a:moveTo>
                  <a:lnTo>
                    <a:pt x="16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9" y="20"/>
                  </a:lnTo>
                  <a:lnTo>
                    <a:pt x="12" y="19"/>
                  </a:lnTo>
                  <a:lnTo>
                    <a:pt x="16" y="17"/>
                  </a:lnTo>
                  <a:lnTo>
                    <a:pt x="18" y="13"/>
                  </a:lnTo>
                  <a:lnTo>
                    <a:pt x="18" y="10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18" name="Freeform 372"/>
            <p:cNvSpPr>
              <a:spLocks noEditPoints="1"/>
            </p:cNvSpPr>
            <p:nvPr/>
          </p:nvSpPr>
          <p:spPr bwMode="auto">
            <a:xfrm>
              <a:off x="3213" y="1294"/>
              <a:ext cx="18" cy="20"/>
            </a:xfrm>
            <a:custGeom>
              <a:avLst/>
              <a:gdLst>
                <a:gd name="T0" fmla="*/ 18 w 18"/>
                <a:gd name="T1" fmla="*/ 10 h 20"/>
                <a:gd name="T2" fmla="*/ 18 w 18"/>
                <a:gd name="T3" fmla="*/ 8 h 20"/>
                <a:gd name="T4" fmla="*/ 16 w 18"/>
                <a:gd name="T5" fmla="*/ 4 h 20"/>
                <a:gd name="T6" fmla="*/ 12 w 18"/>
                <a:gd name="T7" fmla="*/ 2 h 20"/>
                <a:gd name="T8" fmla="*/ 9 w 18"/>
                <a:gd name="T9" fmla="*/ 0 h 20"/>
                <a:gd name="T10" fmla="*/ 5 w 18"/>
                <a:gd name="T11" fmla="*/ 2 h 20"/>
                <a:gd name="T12" fmla="*/ 2 w 18"/>
                <a:gd name="T13" fmla="*/ 4 h 20"/>
                <a:gd name="T14" fmla="*/ 0 w 18"/>
                <a:gd name="T15" fmla="*/ 8 h 20"/>
                <a:gd name="T16" fmla="*/ 0 w 18"/>
                <a:gd name="T17" fmla="*/ 10 h 20"/>
                <a:gd name="T18" fmla="*/ 0 w 18"/>
                <a:gd name="T19" fmla="*/ 13 h 20"/>
                <a:gd name="T20" fmla="*/ 2 w 18"/>
                <a:gd name="T21" fmla="*/ 17 h 20"/>
                <a:gd name="T22" fmla="*/ 5 w 18"/>
                <a:gd name="T23" fmla="*/ 19 h 20"/>
                <a:gd name="T24" fmla="*/ 9 w 18"/>
                <a:gd name="T25" fmla="*/ 20 h 20"/>
                <a:gd name="T26" fmla="*/ 12 w 18"/>
                <a:gd name="T27" fmla="*/ 19 h 20"/>
                <a:gd name="T28" fmla="*/ 16 w 18"/>
                <a:gd name="T29" fmla="*/ 17 h 20"/>
                <a:gd name="T30" fmla="*/ 18 w 18"/>
                <a:gd name="T31" fmla="*/ 13 h 20"/>
                <a:gd name="T32" fmla="*/ 18 w 18"/>
                <a:gd name="T33" fmla="*/ 10 h 20"/>
                <a:gd name="T34" fmla="*/ 18 w 18"/>
                <a:gd name="T35" fmla="*/ 8 h 20"/>
                <a:gd name="T36" fmla="*/ 16 w 18"/>
                <a:gd name="T37" fmla="*/ 4 h 20"/>
                <a:gd name="T38" fmla="*/ 12 w 18"/>
                <a:gd name="T39" fmla="*/ 2 h 20"/>
                <a:gd name="T40" fmla="*/ 9 w 18"/>
                <a:gd name="T41" fmla="*/ 0 h 20"/>
                <a:gd name="T42" fmla="*/ 5 w 18"/>
                <a:gd name="T43" fmla="*/ 2 h 20"/>
                <a:gd name="T44" fmla="*/ 2 w 18"/>
                <a:gd name="T45" fmla="*/ 4 h 20"/>
                <a:gd name="T46" fmla="*/ 0 w 18"/>
                <a:gd name="T47" fmla="*/ 8 h 20"/>
                <a:gd name="T48" fmla="*/ 0 w 18"/>
                <a:gd name="T49" fmla="*/ 10 h 20"/>
                <a:gd name="T50" fmla="*/ 0 w 18"/>
                <a:gd name="T51" fmla="*/ 13 h 20"/>
                <a:gd name="T52" fmla="*/ 2 w 18"/>
                <a:gd name="T53" fmla="*/ 17 h 20"/>
                <a:gd name="T54" fmla="*/ 5 w 18"/>
                <a:gd name="T55" fmla="*/ 19 h 20"/>
                <a:gd name="T56" fmla="*/ 9 w 18"/>
                <a:gd name="T57" fmla="*/ 20 h 20"/>
                <a:gd name="T58" fmla="*/ 12 w 18"/>
                <a:gd name="T59" fmla="*/ 19 h 20"/>
                <a:gd name="T60" fmla="*/ 16 w 18"/>
                <a:gd name="T61" fmla="*/ 17 h 20"/>
                <a:gd name="T62" fmla="*/ 18 w 18"/>
                <a:gd name="T63" fmla="*/ 13 h 20"/>
                <a:gd name="T64" fmla="*/ 18 w 18"/>
                <a:gd name="T65" fmla="*/ 10 h 20"/>
                <a:gd name="T66" fmla="*/ 18 w 18"/>
                <a:gd name="T67" fmla="*/ 8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"/>
                <a:gd name="T103" fmla="*/ 0 h 20"/>
                <a:gd name="T104" fmla="*/ 18 w 18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" h="20">
                  <a:moveTo>
                    <a:pt x="18" y="10"/>
                  </a:moveTo>
                  <a:lnTo>
                    <a:pt x="18" y="8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9" y="20"/>
                  </a:lnTo>
                  <a:lnTo>
                    <a:pt x="12" y="19"/>
                  </a:lnTo>
                  <a:lnTo>
                    <a:pt x="16" y="17"/>
                  </a:lnTo>
                  <a:lnTo>
                    <a:pt x="18" y="13"/>
                  </a:lnTo>
                  <a:lnTo>
                    <a:pt x="18" y="10"/>
                  </a:lnTo>
                  <a:close/>
                  <a:moveTo>
                    <a:pt x="18" y="8"/>
                  </a:moveTo>
                  <a:lnTo>
                    <a:pt x="16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9" y="20"/>
                  </a:lnTo>
                  <a:lnTo>
                    <a:pt x="12" y="19"/>
                  </a:lnTo>
                  <a:lnTo>
                    <a:pt x="16" y="17"/>
                  </a:lnTo>
                  <a:lnTo>
                    <a:pt x="18" y="13"/>
                  </a:lnTo>
                  <a:lnTo>
                    <a:pt x="18" y="10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19" name="Freeform 373"/>
            <p:cNvSpPr>
              <a:spLocks noEditPoints="1"/>
            </p:cNvSpPr>
            <p:nvPr/>
          </p:nvSpPr>
          <p:spPr bwMode="auto">
            <a:xfrm>
              <a:off x="3213" y="1294"/>
              <a:ext cx="18" cy="20"/>
            </a:xfrm>
            <a:custGeom>
              <a:avLst/>
              <a:gdLst>
                <a:gd name="T0" fmla="*/ 18 w 18"/>
                <a:gd name="T1" fmla="*/ 10 h 20"/>
                <a:gd name="T2" fmla="*/ 18 w 18"/>
                <a:gd name="T3" fmla="*/ 8 h 20"/>
                <a:gd name="T4" fmla="*/ 16 w 18"/>
                <a:gd name="T5" fmla="*/ 4 h 20"/>
                <a:gd name="T6" fmla="*/ 12 w 18"/>
                <a:gd name="T7" fmla="*/ 2 h 20"/>
                <a:gd name="T8" fmla="*/ 9 w 18"/>
                <a:gd name="T9" fmla="*/ 0 h 20"/>
                <a:gd name="T10" fmla="*/ 5 w 18"/>
                <a:gd name="T11" fmla="*/ 2 h 20"/>
                <a:gd name="T12" fmla="*/ 2 w 18"/>
                <a:gd name="T13" fmla="*/ 4 h 20"/>
                <a:gd name="T14" fmla="*/ 0 w 18"/>
                <a:gd name="T15" fmla="*/ 8 h 20"/>
                <a:gd name="T16" fmla="*/ 0 w 18"/>
                <a:gd name="T17" fmla="*/ 10 h 20"/>
                <a:gd name="T18" fmla="*/ 0 w 18"/>
                <a:gd name="T19" fmla="*/ 13 h 20"/>
                <a:gd name="T20" fmla="*/ 2 w 18"/>
                <a:gd name="T21" fmla="*/ 17 h 20"/>
                <a:gd name="T22" fmla="*/ 5 w 18"/>
                <a:gd name="T23" fmla="*/ 19 h 20"/>
                <a:gd name="T24" fmla="*/ 9 w 18"/>
                <a:gd name="T25" fmla="*/ 20 h 20"/>
                <a:gd name="T26" fmla="*/ 12 w 18"/>
                <a:gd name="T27" fmla="*/ 19 h 20"/>
                <a:gd name="T28" fmla="*/ 16 w 18"/>
                <a:gd name="T29" fmla="*/ 17 h 20"/>
                <a:gd name="T30" fmla="*/ 18 w 18"/>
                <a:gd name="T31" fmla="*/ 13 h 20"/>
                <a:gd name="T32" fmla="*/ 18 w 18"/>
                <a:gd name="T33" fmla="*/ 10 h 20"/>
                <a:gd name="T34" fmla="*/ 18 w 18"/>
                <a:gd name="T35" fmla="*/ 8 h 20"/>
                <a:gd name="T36" fmla="*/ 16 w 18"/>
                <a:gd name="T37" fmla="*/ 4 h 20"/>
                <a:gd name="T38" fmla="*/ 12 w 18"/>
                <a:gd name="T39" fmla="*/ 2 h 20"/>
                <a:gd name="T40" fmla="*/ 9 w 18"/>
                <a:gd name="T41" fmla="*/ 0 h 20"/>
                <a:gd name="T42" fmla="*/ 5 w 18"/>
                <a:gd name="T43" fmla="*/ 2 h 20"/>
                <a:gd name="T44" fmla="*/ 2 w 18"/>
                <a:gd name="T45" fmla="*/ 4 h 20"/>
                <a:gd name="T46" fmla="*/ 0 w 18"/>
                <a:gd name="T47" fmla="*/ 8 h 20"/>
                <a:gd name="T48" fmla="*/ 0 w 18"/>
                <a:gd name="T49" fmla="*/ 10 h 20"/>
                <a:gd name="T50" fmla="*/ 0 w 18"/>
                <a:gd name="T51" fmla="*/ 13 h 20"/>
                <a:gd name="T52" fmla="*/ 2 w 18"/>
                <a:gd name="T53" fmla="*/ 17 h 20"/>
                <a:gd name="T54" fmla="*/ 5 w 18"/>
                <a:gd name="T55" fmla="*/ 19 h 20"/>
                <a:gd name="T56" fmla="*/ 9 w 18"/>
                <a:gd name="T57" fmla="*/ 20 h 20"/>
                <a:gd name="T58" fmla="*/ 12 w 18"/>
                <a:gd name="T59" fmla="*/ 19 h 20"/>
                <a:gd name="T60" fmla="*/ 16 w 18"/>
                <a:gd name="T61" fmla="*/ 17 h 20"/>
                <a:gd name="T62" fmla="*/ 18 w 18"/>
                <a:gd name="T63" fmla="*/ 13 h 20"/>
                <a:gd name="T64" fmla="*/ 18 w 18"/>
                <a:gd name="T65" fmla="*/ 10 h 20"/>
                <a:gd name="T66" fmla="*/ 18 w 18"/>
                <a:gd name="T67" fmla="*/ 8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"/>
                <a:gd name="T103" fmla="*/ 0 h 20"/>
                <a:gd name="T104" fmla="*/ 18 w 18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" h="20">
                  <a:moveTo>
                    <a:pt x="18" y="10"/>
                  </a:moveTo>
                  <a:lnTo>
                    <a:pt x="18" y="8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9" y="20"/>
                  </a:lnTo>
                  <a:lnTo>
                    <a:pt x="12" y="19"/>
                  </a:lnTo>
                  <a:lnTo>
                    <a:pt x="16" y="17"/>
                  </a:lnTo>
                  <a:lnTo>
                    <a:pt x="18" y="13"/>
                  </a:lnTo>
                  <a:lnTo>
                    <a:pt x="18" y="10"/>
                  </a:lnTo>
                  <a:close/>
                  <a:moveTo>
                    <a:pt x="18" y="8"/>
                  </a:moveTo>
                  <a:lnTo>
                    <a:pt x="16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9" y="20"/>
                  </a:lnTo>
                  <a:lnTo>
                    <a:pt x="12" y="19"/>
                  </a:lnTo>
                  <a:lnTo>
                    <a:pt x="16" y="17"/>
                  </a:lnTo>
                  <a:lnTo>
                    <a:pt x="18" y="13"/>
                  </a:lnTo>
                  <a:lnTo>
                    <a:pt x="18" y="10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20" name="Freeform 374"/>
            <p:cNvSpPr>
              <a:spLocks/>
            </p:cNvSpPr>
            <p:nvPr/>
          </p:nvSpPr>
          <p:spPr bwMode="auto">
            <a:xfrm>
              <a:off x="3215" y="1298"/>
              <a:ext cx="16" cy="16"/>
            </a:xfrm>
            <a:custGeom>
              <a:avLst/>
              <a:gdLst>
                <a:gd name="T0" fmla="*/ 14 w 16"/>
                <a:gd name="T1" fmla="*/ 0 h 16"/>
                <a:gd name="T2" fmla="*/ 12 w 16"/>
                <a:gd name="T3" fmla="*/ 0 h 16"/>
                <a:gd name="T4" fmla="*/ 14 w 16"/>
                <a:gd name="T5" fmla="*/ 2 h 16"/>
                <a:gd name="T6" fmla="*/ 16 w 16"/>
                <a:gd name="T7" fmla="*/ 4 h 16"/>
                <a:gd name="T8" fmla="*/ 16 w 16"/>
                <a:gd name="T9" fmla="*/ 6 h 16"/>
                <a:gd name="T10" fmla="*/ 16 w 16"/>
                <a:gd name="T11" fmla="*/ 9 h 16"/>
                <a:gd name="T12" fmla="*/ 14 w 16"/>
                <a:gd name="T13" fmla="*/ 11 h 16"/>
                <a:gd name="T14" fmla="*/ 12 w 16"/>
                <a:gd name="T15" fmla="*/ 13 h 16"/>
                <a:gd name="T16" fmla="*/ 10 w 16"/>
                <a:gd name="T17" fmla="*/ 15 h 16"/>
                <a:gd name="T18" fmla="*/ 7 w 16"/>
                <a:gd name="T19" fmla="*/ 15 h 16"/>
                <a:gd name="T20" fmla="*/ 5 w 16"/>
                <a:gd name="T21" fmla="*/ 15 h 16"/>
                <a:gd name="T22" fmla="*/ 1 w 16"/>
                <a:gd name="T23" fmla="*/ 15 h 16"/>
                <a:gd name="T24" fmla="*/ 0 w 16"/>
                <a:gd name="T25" fmla="*/ 13 h 16"/>
                <a:gd name="T26" fmla="*/ 0 w 16"/>
                <a:gd name="T27" fmla="*/ 11 h 16"/>
                <a:gd name="T28" fmla="*/ 0 w 16"/>
                <a:gd name="T29" fmla="*/ 13 h 16"/>
                <a:gd name="T30" fmla="*/ 1 w 16"/>
                <a:gd name="T31" fmla="*/ 15 h 16"/>
                <a:gd name="T32" fmla="*/ 5 w 16"/>
                <a:gd name="T33" fmla="*/ 16 h 16"/>
                <a:gd name="T34" fmla="*/ 7 w 16"/>
                <a:gd name="T35" fmla="*/ 16 h 16"/>
                <a:gd name="T36" fmla="*/ 10 w 16"/>
                <a:gd name="T37" fmla="*/ 15 h 16"/>
                <a:gd name="T38" fmla="*/ 12 w 16"/>
                <a:gd name="T39" fmla="*/ 15 h 16"/>
                <a:gd name="T40" fmla="*/ 14 w 16"/>
                <a:gd name="T41" fmla="*/ 13 h 16"/>
                <a:gd name="T42" fmla="*/ 16 w 16"/>
                <a:gd name="T43" fmla="*/ 9 h 16"/>
                <a:gd name="T44" fmla="*/ 16 w 16"/>
                <a:gd name="T45" fmla="*/ 7 h 16"/>
                <a:gd name="T46" fmla="*/ 16 w 16"/>
                <a:gd name="T47" fmla="*/ 4 h 16"/>
                <a:gd name="T48" fmla="*/ 16 w 16"/>
                <a:gd name="T49" fmla="*/ 2 h 16"/>
                <a:gd name="T50" fmla="*/ 14 w 16"/>
                <a:gd name="T51" fmla="*/ 0 h 1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"/>
                <a:gd name="T79" fmla="*/ 0 h 16"/>
                <a:gd name="T80" fmla="*/ 16 w 16"/>
                <a:gd name="T81" fmla="*/ 16 h 1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" h="16">
                  <a:moveTo>
                    <a:pt x="14" y="0"/>
                  </a:moveTo>
                  <a:lnTo>
                    <a:pt x="12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4" y="11"/>
                  </a:lnTo>
                  <a:lnTo>
                    <a:pt x="12" y="13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10" y="15"/>
                  </a:lnTo>
                  <a:lnTo>
                    <a:pt x="12" y="15"/>
                  </a:lnTo>
                  <a:lnTo>
                    <a:pt x="14" y="13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21" name="Freeform 375"/>
            <p:cNvSpPr>
              <a:spLocks noEditPoints="1"/>
            </p:cNvSpPr>
            <p:nvPr/>
          </p:nvSpPr>
          <p:spPr bwMode="auto">
            <a:xfrm>
              <a:off x="3213" y="1294"/>
              <a:ext cx="18" cy="19"/>
            </a:xfrm>
            <a:custGeom>
              <a:avLst/>
              <a:gdLst>
                <a:gd name="T0" fmla="*/ 18 w 18"/>
                <a:gd name="T1" fmla="*/ 10 h 19"/>
                <a:gd name="T2" fmla="*/ 16 w 18"/>
                <a:gd name="T3" fmla="*/ 8 h 19"/>
                <a:gd name="T4" fmla="*/ 14 w 18"/>
                <a:gd name="T5" fmla="*/ 4 h 19"/>
                <a:gd name="T6" fmla="*/ 12 w 18"/>
                <a:gd name="T7" fmla="*/ 2 h 19"/>
                <a:gd name="T8" fmla="*/ 9 w 18"/>
                <a:gd name="T9" fmla="*/ 0 h 19"/>
                <a:gd name="T10" fmla="*/ 5 w 18"/>
                <a:gd name="T11" fmla="*/ 2 h 19"/>
                <a:gd name="T12" fmla="*/ 2 w 18"/>
                <a:gd name="T13" fmla="*/ 4 h 19"/>
                <a:gd name="T14" fmla="*/ 0 w 18"/>
                <a:gd name="T15" fmla="*/ 8 h 19"/>
                <a:gd name="T16" fmla="*/ 0 w 18"/>
                <a:gd name="T17" fmla="*/ 10 h 19"/>
                <a:gd name="T18" fmla="*/ 0 w 18"/>
                <a:gd name="T19" fmla="*/ 13 h 19"/>
                <a:gd name="T20" fmla="*/ 2 w 18"/>
                <a:gd name="T21" fmla="*/ 17 h 19"/>
                <a:gd name="T22" fmla="*/ 5 w 18"/>
                <a:gd name="T23" fmla="*/ 19 h 19"/>
                <a:gd name="T24" fmla="*/ 9 w 18"/>
                <a:gd name="T25" fmla="*/ 19 h 19"/>
                <a:gd name="T26" fmla="*/ 12 w 18"/>
                <a:gd name="T27" fmla="*/ 19 h 19"/>
                <a:gd name="T28" fmla="*/ 14 w 18"/>
                <a:gd name="T29" fmla="*/ 17 h 19"/>
                <a:gd name="T30" fmla="*/ 16 w 18"/>
                <a:gd name="T31" fmla="*/ 13 h 19"/>
                <a:gd name="T32" fmla="*/ 18 w 18"/>
                <a:gd name="T33" fmla="*/ 10 h 19"/>
                <a:gd name="T34" fmla="*/ 16 w 18"/>
                <a:gd name="T35" fmla="*/ 8 h 19"/>
                <a:gd name="T36" fmla="*/ 14 w 18"/>
                <a:gd name="T37" fmla="*/ 4 h 19"/>
                <a:gd name="T38" fmla="*/ 12 w 18"/>
                <a:gd name="T39" fmla="*/ 2 h 19"/>
                <a:gd name="T40" fmla="*/ 9 w 18"/>
                <a:gd name="T41" fmla="*/ 0 h 19"/>
                <a:gd name="T42" fmla="*/ 5 w 18"/>
                <a:gd name="T43" fmla="*/ 2 h 19"/>
                <a:gd name="T44" fmla="*/ 2 w 18"/>
                <a:gd name="T45" fmla="*/ 4 h 19"/>
                <a:gd name="T46" fmla="*/ 0 w 18"/>
                <a:gd name="T47" fmla="*/ 8 h 19"/>
                <a:gd name="T48" fmla="*/ 0 w 18"/>
                <a:gd name="T49" fmla="*/ 10 h 19"/>
                <a:gd name="T50" fmla="*/ 0 w 18"/>
                <a:gd name="T51" fmla="*/ 13 h 19"/>
                <a:gd name="T52" fmla="*/ 2 w 18"/>
                <a:gd name="T53" fmla="*/ 17 h 19"/>
                <a:gd name="T54" fmla="*/ 5 w 18"/>
                <a:gd name="T55" fmla="*/ 19 h 19"/>
                <a:gd name="T56" fmla="*/ 9 w 18"/>
                <a:gd name="T57" fmla="*/ 19 h 19"/>
                <a:gd name="T58" fmla="*/ 12 w 18"/>
                <a:gd name="T59" fmla="*/ 19 h 19"/>
                <a:gd name="T60" fmla="*/ 14 w 18"/>
                <a:gd name="T61" fmla="*/ 17 h 19"/>
                <a:gd name="T62" fmla="*/ 16 w 18"/>
                <a:gd name="T63" fmla="*/ 13 h 19"/>
                <a:gd name="T64" fmla="*/ 18 w 18"/>
                <a:gd name="T65" fmla="*/ 10 h 19"/>
                <a:gd name="T66" fmla="*/ 16 w 18"/>
                <a:gd name="T67" fmla="*/ 8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"/>
                <a:gd name="T103" fmla="*/ 0 h 19"/>
                <a:gd name="T104" fmla="*/ 18 w 18"/>
                <a:gd name="T105" fmla="*/ 19 h 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" h="19">
                  <a:moveTo>
                    <a:pt x="18" y="10"/>
                  </a:moveTo>
                  <a:lnTo>
                    <a:pt x="16" y="8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8" y="10"/>
                  </a:lnTo>
                  <a:close/>
                  <a:moveTo>
                    <a:pt x="16" y="8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8" y="1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22" name="Freeform 376"/>
            <p:cNvSpPr>
              <a:spLocks noEditPoints="1"/>
            </p:cNvSpPr>
            <p:nvPr/>
          </p:nvSpPr>
          <p:spPr bwMode="auto">
            <a:xfrm>
              <a:off x="3213" y="1294"/>
              <a:ext cx="18" cy="19"/>
            </a:xfrm>
            <a:custGeom>
              <a:avLst/>
              <a:gdLst>
                <a:gd name="T0" fmla="*/ 18 w 18"/>
                <a:gd name="T1" fmla="*/ 10 h 19"/>
                <a:gd name="T2" fmla="*/ 16 w 18"/>
                <a:gd name="T3" fmla="*/ 8 h 19"/>
                <a:gd name="T4" fmla="*/ 14 w 18"/>
                <a:gd name="T5" fmla="*/ 4 h 19"/>
                <a:gd name="T6" fmla="*/ 12 w 18"/>
                <a:gd name="T7" fmla="*/ 2 h 19"/>
                <a:gd name="T8" fmla="*/ 9 w 18"/>
                <a:gd name="T9" fmla="*/ 0 h 19"/>
                <a:gd name="T10" fmla="*/ 5 w 18"/>
                <a:gd name="T11" fmla="*/ 2 h 19"/>
                <a:gd name="T12" fmla="*/ 2 w 18"/>
                <a:gd name="T13" fmla="*/ 4 h 19"/>
                <a:gd name="T14" fmla="*/ 0 w 18"/>
                <a:gd name="T15" fmla="*/ 8 h 19"/>
                <a:gd name="T16" fmla="*/ 0 w 18"/>
                <a:gd name="T17" fmla="*/ 10 h 19"/>
                <a:gd name="T18" fmla="*/ 0 w 18"/>
                <a:gd name="T19" fmla="*/ 13 h 19"/>
                <a:gd name="T20" fmla="*/ 2 w 18"/>
                <a:gd name="T21" fmla="*/ 17 h 19"/>
                <a:gd name="T22" fmla="*/ 5 w 18"/>
                <a:gd name="T23" fmla="*/ 19 h 19"/>
                <a:gd name="T24" fmla="*/ 9 w 18"/>
                <a:gd name="T25" fmla="*/ 19 h 19"/>
                <a:gd name="T26" fmla="*/ 12 w 18"/>
                <a:gd name="T27" fmla="*/ 19 h 19"/>
                <a:gd name="T28" fmla="*/ 14 w 18"/>
                <a:gd name="T29" fmla="*/ 17 h 19"/>
                <a:gd name="T30" fmla="*/ 16 w 18"/>
                <a:gd name="T31" fmla="*/ 13 h 19"/>
                <a:gd name="T32" fmla="*/ 18 w 18"/>
                <a:gd name="T33" fmla="*/ 10 h 19"/>
                <a:gd name="T34" fmla="*/ 16 w 18"/>
                <a:gd name="T35" fmla="*/ 8 h 19"/>
                <a:gd name="T36" fmla="*/ 14 w 18"/>
                <a:gd name="T37" fmla="*/ 4 h 19"/>
                <a:gd name="T38" fmla="*/ 12 w 18"/>
                <a:gd name="T39" fmla="*/ 2 h 19"/>
                <a:gd name="T40" fmla="*/ 9 w 18"/>
                <a:gd name="T41" fmla="*/ 0 h 19"/>
                <a:gd name="T42" fmla="*/ 5 w 18"/>
                <a:gd name="T43" fmla="*/ 2 h 19"/>
                <a:gd name="T44" fmla="*/ 2 w 18"/>
                <a:gd name="T45" fmla="*/ 4 h 19"/>
                <a:gd name="T46" fmla="*/ 0 w 18"/>
                <a:gd name="T47" fmla="*/ 8 h 19"/>
                <a:gd name="T48" fmla="*/ 0 w 18"/>
                <a:gd name="T49" fmla="*/ 10 h 19"/>
                <a:gd name="T50" fmla="*/ 0 w 18"/>
                <a:gd name="T51" fmla="*/ 13 h 19"/>
                <a:gd name="T52" fmla="*/ 2 w 18"/>
                <a:gd name="T53" fmla="*/ 17 h 19"/>
                <a:gd name="T54" fmla="*/ 5 w 18"/>
                <a:gd name="T55" fmla="*/ 19 h 19"/>
                <a:gd name="T56" fmla="*/ 9 w 18"/>
                <a:gd name="T57" fmla="*/ 19 h 19"/>
                <a:gd name="T58" fmla="*/ 12 w 18"/>
                <a:gd name="T59" fmla="*/ 19 h 19"/>
                <a:gd name="T60" fmla="*/ 14 w 18"/>
                <a:gd name="T61" fmla="*/ 17 h 19"/>
                <a:gd name="T62" fmla="*/ 16 w 18"/>
                <a:gd name="T63" fmla="*/ 13 h 19"/>
                <a:gd name="T64" fmla="*/ 18 w 18"/>
                <a:gd name="T65" fmla="*/ 10 h 19"/>
                <a:gd name="T66" fmla="*/ 16 w 18"/>
                <a:gd name="T67" fmla="*/ 8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"/>
                <a:gd name="T103" fmla="*/ 0 h 19"/>
                <a:gd name="T104" fmla="*/ 18 w 18"/>
                <a:gd name="T105" fmla="*/ 19 h 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" h="19">
                  <a:moveTo>
                    <a:pt x="18" y="10"/>
                  </a:moveTo>
                  <a:lnTo>
                    <a:pt x="16" y="8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8" y="10"/>
                  </a:lnTo>
                  <a:close/>
                  <a:moveTo>
                    <a:pt x="16" y="8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8" y="1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2A2A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23" name="Freeform 377"/>
            <p:cNvSpPr>
              <a:spLocks noEditPoints="1"/>
            </p:cNvSpPr>
            <p:nvPr/>
          </p:nvSpPr>
          <p:spPr bwMode="auto">
            <a:xfrm>
              <a:off x="3213" y="1294"/>
              <a:ext cx="18" cy="19"/>
            </a:xfrm>
            <a:custGeom>
              <a:avLst/>
              <a:gdLst>
                <a:gd name="T0" fmla="*/ 18 w 18"/>
                <a:gd name="T1" fmla="*/ 10 h 19"/>
                <a:gd name="T2" fmla="*/ 16 w 18"/>
                <a:gd name="T3" fmla="*/ 8 h 19"/>
                <a:gd name="T4" fmla="*/ 14 w 18"/>
                <a:gd name="T5" fmla="*/ 4 h 19"/>
                <a:gd name="T6" fmla="*/ 12 w 18"/>
                <a:gd name="T7" fmla="*/ 2 h 19"/>
                <a:gd name="T8" fmla="*/ 9 w 18"/>
                <a:gd name="T9" fmla="*/ 0 h 19"/>
                <a:gd name="T10" fmla="*/ 5 w 18"/>
                <a:gd name="T11" fmla="*/ 2 h 19"/>
                <a:gd name="T12" fmla="*/ 2 w 18"/>
                <a:gd name="T13" fmla="*/ 4 h 19"/>
                <a:gd name="T14" fmla="*/ 0 w 18"/>
                <a:gd name="T15" fmla="*/ 8 h 19"/>
                <a:gd name="T16" fmla="*/ 0 w 18"/>
                <a:gd name="T17" fmla="*/ 10 h 19"/>
                <a:gd name="T18" fmla="*/ 0 w 18"/>
                <a:gd name="T19" fmla="*/ 13 h 19"/>
                <a:gd name="T20" fmla="*/ 2 w 18"/>
                <a:gd name="T21" fmla="*/ 17 h 19"/>
                <a:gd name="T22" fmla="*/ 5 w 18"/>
                <a:gd name="T23" fmla="*/ 19 h 19"/>
                <a:gd name="T24" fmla="*/ 9 w 18"/>
                <a:gd name="T25" fmla="*/ 19 h 19"/>
                <a:gd name="T26" fmla="*/ 12 w 18"/>
                <a:gd name="T27" fmla="*/ 19 h 19"/>
                <a:gd name="T28" fmla="*/ 14 w 18"/>
                <a:gd name="T29" fmla="*/ 17 h 19"/>
                <a:gd name="T30" fmla="*/ 16 w 18"/>
                <a:gd name="T31" fmla="*/ 13 h 19"/>
                <a:gd name="T32" fmla="*/ 18 w 18"/>
                <a:gd name="T33" fmla="*/ 10 h 19"/>
                <a:gd name="T34" fmla="*/ 16 w 18"/>
                <a:gd name="T35" fmla="*/ 8 h 19"/>
                <a:gd name="T36" fmla="*/ 14 w 18"/>
                <a:gd name="T37" fmla="*/ 4 h 19"/>
                <a:gd name="T38" fmla="*/ 12 w 18"/>
                <a:gd name="T39" fmla="*/ 2 h 19"/>
                <a:gd name="T40" fmla="*/ 9 w 18"/>
                <a:gd name="T41" fmla="*/ 0 h 19"/>
                <a:gd name="T42" fmla="*/ 5 w 18"/>
                <a:gd name="T43" fmla="*/ 2 h 19"/>
                <a:gd name="T44" fmla="*/ 2 w 18"/>
                <a:gd name="T45" fmla="*/ 4 h 19"/>
                <a:gd name="T46" fmla="*/ 0 w 18"/>
                <a:gd name="T47" fmla="*/ 8 h 19"/>
                <a:gd name="T48" fmla="*/ 0 w 18"/>
                <a:gd name="T49" fmla="*/ 10 h 19"/>
                <a:gd name="T50" fmla="*/ 0 w 18"/>
                <a:gd name="T51" fmla="*/ 13 h 19"/>
                <a:gd name="T52" fmla="*/ 2 w 18"/>
                <a:gd name="T53" fmla="*/ 17 h 19"/>
                <a:gd name="T54" fmla="*/ 5 w 18"/>
                <a:gd name="T55" fmla="*/ 19 h 19"/>
                <a:gd name="T56" fmla="*/ 9 w 18"/>
                <a:gd name="T57" fmla="*/ 19 h 19"/>
                <a:gd name="T58" fmla="*/ 12 w 18"/>
                <a:gd name="T59" fmla="*/ 19 h 19"/>
                <a:gd name="T60" fmla="*/ 14 w 18"/>
                <a:gd name="T61" fmla="*/ 17 h 19"/>
                <a:gd name="T62" fmla="*/ 16 w 18"/>
                <a:gd name="T63" fmla="*/ 13 h 19"/>
                <a:gd name="T64" fmla="*/ 18 w 18"/>
                <a:gd name="T65" fmla="*/ 10 h 19"/>
                <a:gd name="T66" fmla="*/ 16 w 18"/>
                <a:gd name="T67" fmla="*/ 8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"/>
                <a:gd name="T103" fmla="*/ 0 h 19"/>
                <a:gd name="T104" fmla="*/ 18 w 18"/>
                <a:gd name="T105" fmla="*/ 19 h 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" h="19">
                  <a:moveTo>
                    <a:pt x="18" y="10"/>
                  </a:moveTo>
                  <a:lnTo>
                    <a:pt x="16" y="8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8" y="10"/>
                  </a:lnTo>
                  <a:close/>
                  <a:moveTo>
                    <a:pt x="16" y="8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8" y="1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24" name="Freeform 378"/>
            <p:cNvSpPr>
              <a:spLocks noEditPoints="1"/>
            </p:cNvSpPr>
            <p:nvPr/>
          </p:nvSpPr>
          <p:spPr bwMode="auto">
            <a:xfrm>
              <a:off x="3213" y="1294"/>
              <a:ext cx="18" cy="19"/>
            </a:xfrm>
            <a:custGeom>
              <a:avLst/>
              <a:gdLst>
                <a:gd name="T0" fmla="*/ 18 w 18"/>
                <a:gd name="T1" fmla="*/ 10 h 19"/>
                <a:gd name="T2" fmla="*/ 16 w 18"/>
                <a:gd name="T3" fmla="*/ 8 h 19"/>
                <a:gd name="T4" fmla="*/ 14 w 18"/>
                <a:gd name="T5" fmla="*/ 4 h 19"/>
                <a:gd name="T6" fmla="*/ 12 w 18"/>
                <a:gd name="T7" fmla="*/ 2 h 19"/>
                <a:gd name="T8" fmla="*/ 9 w 18"/>
                <a:gd name="T9" fmla="*/ 0 h 19"/>
                <a:gd name="T10" fmla="*/ 5 w 18"/>
                <a:gd name="T11" fmla="*/ 2 h 19"/>
                <a:gd name="T12" fmla="*/ 2 w 18"/>
                <a:gd name="T13" fmla="*/ 4 h 19"/>
                <a:gd name="T14" fmla="*/ 0 w 18"/>
                <a:gd name="T15" fmla="*/ 8 h 19"/>
                <a:gd name="T16" fmla="*/ 0 w 18"/>
                <a:gd name="T17" fmla="*/ 10 h 19"/>
                <a:gd name="T18" fmla="*/ 0 w 18"/>
                <a:gd name="T19" fmla="*/ 13 h 19"/>
                <a:gd name="T20" fmla="*/ 2 w 18"/>
                <a:gd name="T21" fmla="*/ 17 h 19"/>
                <a:gd name="T22" fmla="*/ 5 w 18"/>
                <a:gd name="T23" fmla="*/ 19 h 19"/>
                <a:gd name="T24" fmla="*/ 9 w 18"/>
                <a:gd name="T25" fmla="*/ 19 h 19"/>
                <a:gd name="T26" fmla="*/ 12 w 18"/>
                <a:gd name="T27" fmla="*/ 19 h 19"/>
                <a:gd name="T28" fmla="*/ 14 w 18"/>
                <a:gd name="T29" fmla="*/ 17 h 19"/>
                <a:gd name="T30" fmla="*/ 16 w 18"/>
                <a:gd name="T31" fmla="*/ 13 h 19"/>
                <a:gd name="T32" fmla="*/ 18 w 18"/>
                <a:gd name="T33" fmla="*/ 10 h 19"/>
                <a:gd name="T34" fmla="*/ 16 w 18"/>
                <a:gd name="T35" fmla="*/ 8 h 19"/>
                <a:gd name="T36" fmla="*/ 14 w 18"/>
                <a:gd name="T37" fmla="*/ 4 h 19"/>
                <a:gd name="T38" fmla="*/ 12 w 18"/>
                <a:gd name="T39" fmla="*/ 2 h 19"/>
                <a:gd name="T40" fmla="*/ 9 w 18"/>
                <a:gd name="T41" fmla="*/ 0 h 19"/>
                <a:gd name="T42" fmla="*/ 5 w 18"/>
                <a:gd name="T43" fmla="*/ 2 h 19"/>
                <a:gd name="T44" fmla="*/ 2 w 18"/>
                <a:gd name="T45" fmla="*/ 4 h 19"/>
                <a:gd name="T46" fmla="*/ 0 w 18"/>
                <a:gd name="T47" fmla="*/ 8 h 19"/>
                <a:gd name="T48" fmla="*/ 0 w 18"/>
                <a:gd name="T49" fmla="*/ 10 h 19"/>
                <a:gd name="T50" fmla="*/ 0 w 18"/>
                <a:gd name="T51" fmla="*/ 13 h 19"/>
                <a:gd name="T52" fmla="*/ 2 w 18"/>
                <a:gd name="T53" fmla="*/ 17 h 19"/>
                <a:gd name="T54" fmla="*/ 5 w 18"/>
                <a:gd name="T55" fmla="*/ 19 h 19"/>
                <a:gd name="T56" fmla="*/ 9 w 18"/>
                <a:gd name="T57" fmla="*/ 19 h 19"/>
                <a:gd name="T58" fmla="*/ 12 w 18"/>
                <a:gd name="T59" fmla="*/ 19 h 19"/>
                <a:gd name="T60" fmla="*/ 14 w 18"/>
                <a:gd name="T61" fmla="*/ 17 h 19"/>
                <a:gd name="T62" fmla="*/ 16 w 18"/>
                <a:gd name="T63" fmla="*/ 13 h 19"/>
                <a:gd name="T64" fmla="*/ 18 w 18"/>
                <a:gd name="T65" fmla="*/ 10 h 19"/>
                <a:gd name="T66" fmla="*/ 16 w 18"/>
                <a:gd name="T67" fmla="*/ 8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"/>
                <a:gd name="T103" fmla="*/ 0 h 19"/>
                <a:gd name="T104" fmla="*/ 18 w 18"/>
                <a:gd name="T105" fmla="*/ 19 h 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" h="19">
                  <a:moveTo>
                    <a:pt x="18" y="10"/>
                  </a:moveTo>
                  <a:lnTo>
                    <a:pt x="16" y="8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8" y="10"/>
                  </a:lnTo>
                  <a:close/>
                  <a:moveTo>
                    <a:pt x="16" y="8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8" y="1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25" name="Freeform 379"/>
            <p:cNvSpPr>
              <a:spLocks noEditPoints="1"/>
            </p:cNvSpPr>
            <p:nvPr/>
          </p:nvSpPr>
          <p:spPr bwMode="auto">
            <a:xfrm>
              <a:off x="3213" y="1294"/>
              <a:ext cx="18" cy="19"/>
            </a:xfrm>
            <a:custGeom>
              <a:avLst/>
              <a:gdLst>
                <a:gd name="T0" fmla="*/ 18 w 18"/>
                <a:gd name="T1" fmla="*/ 10 h 19"/>
                <a:gd name="T2" fmla="*/ 16 w 18"/>
                <a:gd name="T3" fmla="*/ 8 h 19"/>
                <a:gd name="T4" fmla="*/ 14 w 18"/>
                <a:gd name="T5" fmla="*/ 4 h 19"/>
                <a:gd name="T6" fmla="*/ 12 w 18"/>
                <a:gd name="T7" fmla="*/ 2 h 19"/>
                <a:gd name="T8" fmla="*/ 9 w 18"/>
                <a:gd name="T9" fmla="*/ 0 h 19"/>
                <a:gd name="T10" fmla="*/ 5 w 18"/>
                <a:gd name="T11" fmla="*/ 2 h 19"/>
                <a:gd name="T12" fmla="*/ 2 w 18"/>
                <a:gd name="T13" fmla="*/ 4 h 19"/>
                <a:gd name="T14" fmla="*/ 0 w 18"/>
                <a:gd name="T15" fmla="*/ 8 h 19"/>
                <a:gd name="T16" fmla="*/ 0 w 18"/>
                <a:gd name="T17" fmla="*/ 10 h 19"/>
                <a:gd name="T18" fmla="*/ 0 w 18"/>
                <a:gd name="T19" fmla="*/ 13 h 19"/>
                <a:gd name="T20" fmla="*/ 2 w 18"/>
                <a:gd name="T21" fmla="*/ 17 h 19"/>
                <a:gd name="T22" fmla="*/ 5 w 18"/>
                <a:gd name="T23" fmla="*/ 19 h 19"/>
                <a:gd name="T24" fmla="*/ 9 w 18"/>
                <a:gd name="T25" fmla="*/ 19 h 19"/>
                <a:gd name="T26" fmla="*/ 12 w 18"/>
                <a:gd name="T27" fmla="*/ 19 h 19"/>
                <a:gd name="T28" fmla="*/ 14 w 18"/>
                <a:gd name="T29" fmla="*/ 17 h 19"/>
                <a:gd name="T30" fmla="*/ 16 w 18"/>
                <a:gd name="T31" fmla="*/ 13 h 19"/>
                <a:gd name="T32" fmla="*/ 18 w 18"/>
                <a:gd name="T33" fmla="*/ 10 h 19"/>
                <a:gd name="T34" fmla="*/ 16 w 18"/>
                <a:gd name="T35" fmla="*/ 8 h 19"/>
                <a:gd name="T36" fmla="*/ 14 w 18"/>
                <a:gd name="T37" fmla="*/ 4 h 19"/>
                <a:gd name="T38" fmla="*/ 12 w 18"/>
                <a:gd name="T39" fmla="*/ 2 h 19"/>
                <a:gd name="T40" fmla="*/ 9 w 18"/>
                <a:gd name="T41" fmla="*/ 0 h 19"/>
                <a:gd name="T42" fmla="*/ 5 w 18"/>
                <a:gd name="T43" fmla="*/ 2 h 19"/>
                <a:gd name="T44" fmla="*/ 2 w 18"/>
                <a:gd name="T45" fmla="*/ 4 h 19"/>
                <a:gd name="T46" fmla="*/ 0 w 18"/>
                <a:gd name="T47" fmla="*/ 8 h 19"/>
                <a:gd name="T48" fmla="*/ 0 w 18"/>
                <a:gd name="T49" fmla="*/ 10 h 19"/>
                <a:gd name="T50" fmla="*/ 0 w 18"/>
                <a:gd name="T51" fmla="*/ 13 h 19"/>
                <a:gd name="T52" fmla="*/ 2 w 18"/>
                <a:gd name="T53" fmla="*/ 17 h 19"/>
                <a:gd name="T54" fmla="*/ 5 w 18"/>
                <a:gd name="T55" fmla="*/ 19 h 19"/>
                <a:gd name="T56" fmla="*/ 9 w 18"/>
                <a:gd name="T57" fmla="*/ 19 h 19"/>
                <a:gd name="T58" fmla="*/ 12 w 18"/>
                <a:gd name="T59" fmla="*/ 19 h 19"/>
                <a:gd name="T60" fmla="*/ 14 w 18"/>
                <a:gd name="T61" fmla="*/ 17 h 19"/>
                <a:gd name="T62" fmla="*/ 16 w 18"/>
                <a:gd name="T63" fmla="*/ 13 h 19"/>
                <a:gd name="T64" fmla="*/ 18 w 18"/>
                <a:gd name="T65" fmla="*/ 10 h 19"/>
                <a:gd name="T66" fmla="*/ 16 w 18"/>
                <a:gd name="T67" fmla="*/ 8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"/>
                <a:gd name="T103" fmla="*/ 0 h 19"/>
                <a:gd name="T104" fmla="*/ 18 w 18"/>
                <a:gd name="T105" fmla="*/ 19 h 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" h="19">
                  <a:moveTo>
                    <a:pt x="18" y="10"/>
                  </a:moveTo>
                  <a:lnTo>
                    <a:pt x="16" y="8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8" y="10"/>
                  </a:lnTo>
                  <a:close/>
                  <a:moveTo>
                    <a:pt x="16" y="8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8" y="1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26" name="Freeform 380"/>
            <p:cNvSpPr>
              <a:spLocks noEditPoints="1"/>
            </p:cNvSpPr>
            <p:nvPr/>
          </p:nvSpPr>
          <p:spPr bwMode="auto">
            <a:xfrm>
              <a:off x="3213" y="1294"/>
              <a:ext cx="18" cy="19"/>
            </a:xfrm>
            <a:custGeom>
              <a:avLst/>
              <a:gdLst>
                <a:gd name="T0" fmla="*/ 18 w 18"/>
                <a:gd name="T1" fmla="*/ 10 h 19"/>
                <a:gd name="T2" fmla="*/ 16 w 18"/>
                <a:gd name="T3" fmla="*/ 8 h 19"/>
                <a:gd name="T4" fmla="*/ 14 w 18"/>
                <a:gd name="T5" fmla="*/ 4 h 19"/>
                <a:gd name="T6" fmla="*/ 12 w 18"/>
                <a:gd name="T7" fmla="*/ 2 h 19"/>
                <a:gd name="T8" fmla="*/ 9 w 18"/>
                <a:gd name="T9" fmla="*/ 0 h 19"/>
                <a:gd name="T10" fmla="*/ 5 w 18"/>
                <a:gd name="T11" fmla="*/ 2 h 19"/>
                <a:gd name="T12" fmla="*/ 2 w 18"/>
                <a:gd name="T13" fmla="*/ 4 h 19"/>
                <a:gd name="T14" fmla="*/ 0 w 18"/>
                <a:gd name="T15" fmla="*/ 8 h 19"/>
                <a:gd name="T16" fmla="*/ 0 w 18"/>
                <a:gd name="T17" fmla="*/ 10 h 19"/>
                <a:gd name="T18" fmla="*/ 0 w 18"/>
                <a:gd name="T19" fmla="*/ 13 h 19"/>
                <a:gd name="T20" fmla="*/ 2 w 18"/>
                <a:gd name="T21" fmla="*/ 17 h 19"/>
                <a:gd name="T22" fmla="*/ 5 w 18"/>
                <a:gd name="T23" fmla="*/ 19 h 19"/>
                <a:gd name="T24" fmla="*/ 9 w 18"/>
                <a:gd name="T25" fmla="*/ 19 h 19"/>
                <a:gd name="T26" fmla="*/ 12 w 18"/>
                <a:gd name="T27" fmla="*/ 19 h 19"/>
                <a:gd name="T28" fmla="*/ 14 w 18"/>
                <a:gd name="T29" fmla="*/ 17 h 19"/>
                <a:gd name="T30" fmla="*/ 16 w 18"/>
                <a:gd name="T31" fmla="*/ 13 h 19"/>
                <a:gd name="T32" fmla="*/ 18 w 18"/>
                <a:gd name="T33" fmla="*/ 10 h 19"/>
                <a:gd name="T34" fmla="*/ 16 w 18"/>
                <a:gd name="T35" fmla="*/ 8 h 19"/>
                <a:gd name="T36" fmla="*/ 14 w 18"/>
                <a:gd name="T37" fmla="*/ 4 h 19"/>
                <a:gd name="T38" fmla="*/ 12 w 18"/>
                <a:gd name="T39" fmla="*/ 2 h 19"/>
                <a:gd name="T40" fmla="*/ 9 w 18"/>
                <a:gd name="T41" fmla="*/ 0 h 19"/>
                <a:gd name="T42" fmla="*/ 5 w 18"/>
                <a:gd name="T43" fmla="*/ 2 h 19"/>
                <a:gd name="T44" fmla="*/ 2 w 18"/>
                <a:gd name="T45" fmla="*/ 4 h 19"/>
                <a:gd name="T46" fmla="*/ 0 w 18"/>
                <a:gd name="T47" fmla="*/ 8 h 19"/>
                <a:gd name="T48" fmla="*/ 0 w 18"/>
                <a:gd name="T49" fmla="*/ 10 h 19"/>
                <a:gd name="T50" fmla="*/ 0 w 18"/>
                <a:gd name="T51" fmla="*/ 13 h 19"/>
                <a:gd name="T52" fmla="*/ 2 w 18"/>
                <a:gd name="T53" fmla="*/ 17 h 19"/>
                <a:gd name="T54" fmla="*/ 5 w 18"/>
                <a:gd name="T55" fmla="*/ 19 h 19"/>
                <a:gd name="T56" fmla="*/ 9 w 18"/>
                <a:gd name="T57" fmla="*/ 19 h 19"/>
                <a:gd name="T58" fmla="*/ 12 w 18"/>
                <a:gd name="T59" fmla="*/ 19 h 19"/>
                <a:gd name="T60" fmla="*/ 14 w 18"/>
                <a:gd name="T61" fmla="*/ 17 h 19"/>
                <a:gd name="T62" fmla="*/ 16 w 18"/>
                <a:gd name="T63" fmla="*/ 13 h 19"/>
                <a:gd name="T64" fmla="*/ 18 w 18"/>
                <a:gd name="T65" fmla="*/ 10 h 19"/>
                <a:gd name="T66" fmla="*/ 16 w 18"/>
                <a:gd name="T67" fmla="*/ 8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"/>
                <a:gd name="T103" fmla="*/ 0 h 19"/>
                <a:gd name="T104" fmla="*/ 18 w 18"/>
                <a:gd name="T105" fmla="*/ 19 h 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" h="19">
                  <a:moveTo>
                    <a:pt x="18" y="10"/>
                  </a:moveTo>
                  <a:lnTo>
                    <a:pt x="16" y="8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8" y="10"/>
                  </a:lnTo>
                  <a:close/>
                  <a:moveTo>
                    <a:pt x="16" y="8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8" y="1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27" name="Freeform 381"/>
            <p:cNvSpPr>
              <a:spLocks noEditPoints="1"/>
            </p:cNvSpPr>
            <p:nvPr/>
          </p:nvSpPr>
          <p:spPr bwMode="auto">
            <a:xfrm>
              <a:off x="3213" y="1294"/>
              <a:ext cx="18" cy="19"/>
            </a:xfrm>
            <a:custGeom>
              <a:avLst/>
              <a:gdLst>
                <a:gd name="T0" fmla="*/ 18 w 18"/>
                <a:gd name="T1" fmla="*/ 10 h 19"/>
                <a:gd name="T2" fmla="*/ 16 w 18"/>
                <a:gd name="T3" fmla="*/ 8 h 19"/>
                <a:gd name="T4" fmla="*/ 14 w 18"/>
                <a:gd name="T5" fmla="*/ 4 h 19"/>
                <a:gd name="T6" fmla="*/ 12 w 18"/>
                <a:gd name="T7" fmla="*/ 2 h 19"/>
                <a:gd name="T8" fmla="*/ 9 w 18"/>
                <a:gd name="T9" fmla="*/ 0 h 19"/>
                <a:gd name="T10" fmla="*/ 5 w 18"/>
                <a:gd name="T11" fmla="*/ 2 h 19"/>
                <a:gd name="T12" fmla="*/ 2 w 18"/>
                <a:gd name="T13" fmla="*/ 4 h 19"/>
                <a:gd name="T14" fmla="*/ 0 w 18"/>
                <a:gd name="T15" fmla="*/ 8 h 19"/>
                <a:gd name="T16" fmla="*/ 0 w 18"/>
                <a:gd name="T17" fmla="*/ 10 h 19"/>
                <a:gd name="T18" fmla="*/ 0 w 18"/>
                <a:gd name="T19" fmla="*/ 13 h 19"/>
                <a:gd name="T20" fmla="*/ 2 w 18"/>
                <a:gd name="T21" fmla="*/ 17 h 19"/>
                <a:gd name="T22" fmla="*/ 5 w 18"/>
                <a:gd name="T23" fmla="*/ 19 h 19"/>
                <a:gd name="T24" fmla="*/ 9 w 18"/>
                <a:gd name="T25" fmla="*/ 19 h 19"/>
                <a:gd name="T26" fmla="*/ 12 w 18"/>
                <a:gd name="T27" fmla="*/ 19 h 19"/>
                <a:gd name="T28" fmla="*/ 14 w 18"/>
                <a:gd name="T29" fmla="*/ 17 h 19"/>
                <a:gd name="T30" fmla="*/ 16 w 18"/>
                <a:gd name="T31" fmla="*/ 13 h 19"/>
                <a:gd name="T32" fmla="*/ 18 w 18"/>
                <a:gd name="T33" fmla="*/ 10 h 19"/>
                <a:gd name="T34" fmla="*/ 16 w 18"/>
                <a:gd name="T35" fmla="*/ 8 h 19"/>
                <a:gd name="T36" fmla="*/ 14 w 18"/>
                <a:gd name="T37" fmla="*/ 4 h 19"/>
                <a:gd name="T38" fmla="*/ 12 w 18"/>
                <a:gd name="T39" fmla="*/ 2 h 19"/>
                <a:gd name="T40" fmla="*/ 9 w 18"/>
                <a:gd name="T41" fmla="*/ 0 h 19"/>
                <a:gd name="T42" fmla="*/ 5 w 18"/>
                <a:gd name="T43" fmla="*/ 2 h 19"/>
                <a:gd name="T44" fmla="*/ 2 w 18"/>
                <a:gd name="T45" fmla="*/ 4 h 19"/>
                <a:gd name="T46" fmla="*/ 0 w 18"/>
                <a:gd name="T47" fmla="*/ 8 h 19"/>
                <a:gd name="T48" fmla="*/ 0 w 18"/>
                <a:gd name="T49" fmla="*/ 10 h 19"/>
                <a:gd name="T50" fmla="*/ 0 w 18"/>
                <a:gd name="T51" fmla="*/ 13 h 19"/>
                <a:gd name="T52" fmla="*/ 2 w 18"/>
                <a:gd name="T53" fmla="*/ 17 h 19"/>
                <a:gd name="T54" fmla="*/ 5 w 18"/>
                <a:gd name="T55" fmla="*/ 19 h 19"/>
                <a:gd name="T56" fmla="*/ 9 w 18"/>
                <a:gd name="T57" fmla="*/ 19 h 19"/>
                <a:gd name="T58" fmla="*/ 12 w 18"/>
                <a:gd name="T59" fmla="*/ 19 h 19"/>
                <a:gd name="T60" fmla="*/ 14 w 18"/>
                <a:gd name="T61" fmla="*/ 17 h 19"/>
                <a:gd name="T62" fmla="*/ 16 w 18"/>
                <a:gd name="T63" fmla="*/ 13 h 19"/>
                <a:gd name="T64" fmla="*/ 18 w 18"/>
                <a:gd name="T65" fmla="*/ 10 h 19"/>
                <a:gd name="T66" fmla="*/ 16 w 18"/>
                <a:gd name="T67" fmla="*/ 8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"/>
                <a:gd name="T103" fmla="*/ 0 h 19"/>
                <a:gd name="T104" fmla="*/ 18 w 18"/>
                <a:gd name="T105" fmla="*/ 19 h 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" h="19">
                  <a:moveTo>
                    <a:pt x="18" y="10"/>
                  </a:moveTo>
                  <a:lnTo>
                    <a:pt x="16" y="8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8" y="10"/>
                  </a:lnTo>
                  <a:close/>
                  <a:moveTo>
                    <a:pt x="16" y="8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8" y="1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28" name="Freeform 382"/>
            <p:cNvSpPr>
              <a:spLocks noEditPoints="1"/>
            </p:cNvSpPr>
            <p:nvPr/>
          </p:nvSpPr>
          <p:spPr bwMode="auto">
            <a:xfrm>
              <a:off x="3213" y="1294"/>
              <a:ext cx="18" cy="19"/>
            </a:xfrm>
            <a:custGeom>
              <a:avLst/>
              <a:gdLst>
                <a:gd name="T0" fmla="*/ 18 w 18"/>
                <a:gd name="T1" fmla="*/ 10 h 19"/>
                <a:gd name="T2" fmla="*/ 16 w 18"/>
                <a:gd name="T3" fmla="*/ 8 h 19"/>
                <a:gd name="T4" fmla="*/ 14 w 18"/>
                <a:gd name="T5" fmla="*/ 4 h 19"/>
                <a:gd name="T6" fmla="*/ 12 w 18"/>
                <a:gd name="T7" fmla="*/ 2 h 19"/>
                <a:gd name="T8" fmla="*/ 9 w 18"/>
                <a:gd name="T9" fmla="*/ 0 h 19"/>
                <a:gd name="T10" fmla="*/ 5 w 18"/>
                <a:gd name="T11" fmla="*/ 2 h 19"/>
                <a:gd name="T12" fmla="*/ 2 w 18"/>
                <a:gd name="T13" fmla="*/ 4 h 19"/>
                <a:gd name="T14" fmla="*/ 0 w 18"/>
                <a:gd name="T15" fmla="*/ 8 h 19"/>
                <a:gd name="T16" fmla="*/ 0 w 18"/>
                <a:gd name="T17" fmla="*/ 10 h 19"/>
                <a:gd name="T18" fmla="*/ 0 w 18"/>
                <a:gd name="T19" fmla="*/ 13 h 19"/>
                <a:gd name="T20" fmla="*/ 2 w 18"/>
                <a:gd name="T21" fmla="*/ 17 h 19"/>
                <a:gd name="T22" fmla="*/ 5 w 18"/>
                <a:gd name="T23" fmla="*/ 19 h 19"/>
                <a:gd name="T24" fmla="*/ 9 w 18"/>
                <a:gd name="T25" fmla="*/ 19 h 19"/>
                <a:gd name="T26" fmla="*/ 12 w 18"/>
                <a:gd name="T27" fmla="*/ 19 h 19"/>
                <a:gd name="T28" fmla="*/ 14 w 18"/>
                <a:gd name="T29" fmla="*/ 17 h 19"/>
                <a:gd name="T30" fmla="*/ 16 w 18"/>
                <a:gd name="T31" fmla="*/ 13 h 19"/>
                <a:gd name="T32" fmla="*/ 18 w 18"/>
                <a:gd name="T33" fmla="*/ 10 h 19"/>
                <a:gd name="T34" fmla="*/ 16 w 18"/>
                <a:gd name="T35" fmla="*/ 8 h 19"/>
                <a:gd name="T36" fmla="*/ 14 w 18"/>
                <a:gd name="T37" fmla="*/ 4 h 19"/>
                <a:gd name="T38" fmla="*/ 12 w 18"/>
                <a:gd name="T39" fmla="*/ 2 h 19"/>
                <a:gd name="T40" fmla="*/ 9 w 18"/>
                <a:gd name="T41" fmla="*/ 0 h 19"/>
                <a:gd name="T42" fmla="*/ 5 w 18"/>
                <a:gd name="T43" fmla="*/ 2 h 19"/>
                <a:gd name="T44" fmla="*/ 2 w 18"/>
                <a:gd name="T45" fmla="*/ 4 h 19"/>
                <a:gd name="T46" fmla="*/ 0 w 18"/>
                <a:gd name="T47" fmla="*/ 8 h 19"/>
                <a:gd name="T48" fmla="*/ 0 w 18"/>
                <a:gd name="T49" fmla="*/ 10 h 19"/>
                <a:gd name="T50" fmla="*/ 0 w 18"/>
                <a:gd name="T51" fmla="*/ 13 h 19"/>
                <a:gd name="T52" fmla="*/ 2 w 18"/>
                <a:gd name="T53" fmla="*/ 17 h 19"/>
                <a:gd name="T54" fmla="*/ 5 w 18"/>
                <a:gd name="T55" fmla="*/ 19 h 19"/>
                <a:gd name="T56" fmla="*/ 9 w 18"/>
                <a:gd name="T57" fmla="*/ 19 h 19"/>
                <a:gd name="T58" fmla="*/ 12 w 18"/>
                <a:gd name="T59" fmla="*/ 19 h 19"/>
                <a:gd name="T60" fmla="*/ 14 w 18"/>
                <a:gd name="T61" fmla="*/ 17 h 19"/>
                <a:gd name="T62" fmla="*/ 16 w 18"/>
                <a:gd name="T63" fmla="*/ 13 h 19"/>
                <a:gd name="T64" fmla="*/ 18 w 18"/>
                <a:gd name="T65" fmla="*/ 10 h 19"/>
                <a:gd name="T66" fmla="*/ 16 w 18"/>
                <a:gd name="T67" fmla="*/ 8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"/>
                <a:gd name="T103" fmla="*/ 0 h 19"/>
                <a:gd name="T104" fmla="*/ 18 w 18"/>
                <a:gd name="T105" fmla="*/ 19 h 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" h="19">
                  <a:moveTo>
                    <a:pt x="18" y="10"/>
                  </a:moveTo>
                  <a:lnTo>
                    <a:pt x="16" y="8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8" y="10"/>
                  </a:lnTo>
                  <a:close/>
                  <a:moveTo>
                    <a:pt x="16" y="8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8" y="1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29" name="Freeform 383"/>
            <p:cNvSpPr>
              <a:spLocks noEditPoints="1"/>
            </p:cNvSpPr>
            <p:nvPr/>
          </p:nvSpPr>
          <p:spPr bwMode="auto">
            <a:xfrm>
              <a:off x="3213" y="1294"/>
              <a:ext cx="18" cy="19"/>
            </a:xfrm>
            <a:custGeom>
              <a:avLst/>
              <a:gdLst>
                <a:gd name="T0" fmla="*/ 18 w 18"/>
                <a:gd name="T1" fmla="*/ 10 h 19"/>
                <a:gd name="T2" fmla="*/ 16 w 18"/>
                <a:gd name="T3" fmla="*/ 8 h 19"/>
                <a:gd name="T4" fmla="*/ 14 w 18"/>
                <a:gd name="T5" fmla="*/ 4 h 19"/>
                <a:gd name="T6" fmla="*/ 12 w 18"/>
                <a:gd name="T7" fmla="*/ 2 h 19"/>
                <a:gd name="T8" fmla="*/ 9 w 18"/>
                <a:gd name="T9" fmla="*/ 0 h 19"/>
                <a:gd name="T10" fmla="*/ 5 w 18"/>
                <a:gd name="T11" fmla="*/ 2 h 19"/>
                <a:gd name="T12" fmla="*/ 2 w 18"/>
                <a:gd name="T13" fmla="*/ 4 h 19"/>
                <a:gd name="T14" fmla="*/ 0 w 18"/>
                <a:gd name="T15" fmla="*/ 8 h 19"/>
                <a:gd name="T16" fmla="*/ 0 w 18"/>
                <a:gd name="T17" fmla="*/ 10 h 19"/>
                <a:gd name="T18" fmla="*/ 0 w 18"/>
                <a:gd name="T19" fmla="*/ 13 h 19"/>
                <a:gd name="T20" fmla="*/ 2 w 18"/>
                <a:gd name="T21" fmla="*/ 17 h 19"/>
                <a:gd name="T22" fmla="*/ 5 w 18"/>
                <a:gd name="T23" fmla="*/ 19 h 19"/>
                <a:gd name="T24" fmla="*/ 9 w 18"/>
                <a:gd name="T25" fmla="*/ 19 h 19"/>
                <a:gd name="T26" fmla="*/ 12 w 18"/>
                <a:gd name="T27" fmla="*/ 19 h 19"/>
                <a:gd name="T28" fmla="*/ 14 w 18"/>
                <a:gd name="T29" fmla="*/ 17 h 19"/>
                <a:gd name="T30" fmla="*/ 16 w 18"/>
                <a:gd name="T31" fmla="*/ 13 h 19"/>
                <a:gd name="T32" fmla="*/ 18 w 18"/>
                <a:gd name="T33" fmla="*/ 10 h 19"/>
                <a:gd name="T34" fmla="*/ 16 w 18"/>
                <a:gd name="T35" fmla="*/ 8 h 19"/>
                <a:gd name="T36" fmla="*/ 14 w 18"/>
                <a:gd name="T37" fmla="*/ 4 h 19"/>
                <a:gd name="T38" fmla="*/ 12 w 18"/>
                <a:gd name="T39" fmla="*/ 2 h 19"/>
                <a:gd name="T40" fmla="*/ 9 w 18"/>
                <a:gd name="T41" fmla="*/ 0 h 19"/>
                <a:gd name="T42" fmla="*/ 5 w 18"/>
                <a:gd name="T43" fmla="*/ 2 h 19"/>
                <a:gd name="T44" fmla="*/ 2 w 18"/>
                <a:gd name="T45" fmla="*/ 4 h 19"/>
                <a:gd name="T46" fmla="*/ 0 w 18"/>
                <a:gd name="T47" fmla="*/ 8 h 19"/>
                <a:gd name="T48" fmla="*/ 0 w 18"/>
                <a:gd name="T49" fmla="*/ 10 h 19"/>
                <a:gd name="T50" fmla="*/ 0 w 18"/>
                <a:gd name="T51" fmla="*/ 13 h 19"/>
                <a:gd name="T52" fmla="*/ 2 w 18"/>
                <a:gd name="T53" fmla="*/ 17 h 19"/>
                <a:gd name="T54" fmla="*/ 5 w 18"/>
                <a:gd name="T55" fmla="*/ 19 h 19"/>
                <a:gd name="T56" fmla="*/ 9 w 18"/>
                <a:gd name="T57" fmla="*/ 19 h 19"/>
                <a:gd name="T58" fmla="*/ 12 w 18"/>
                <a:gd name="T59" fmla="*/ 19 h 19"/>
                <a:gd name="T60" fmla="*/ 14 w 18"/>
                <a:gd name="T61" fmla="*/ 17 h 19"/>
                <a:gd name="T62" fmla="*/ 16 w 18"/>
                <a:gd name="T63" fmla="*/ 13 h 19"/>
                <a:gd name="T64" fmla="*/ 18 w 18"/>
                <a:gd name="T65" fmla="*/ 10 h 19"/>
                <a:gd name="T66" fmla="*/ 16 w 18"/>
                <a:gd name="T67" fmla="*/ 8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"/>
                <a:gd name="T103" fmla="*/ 0 h 19"/>
                <a:gd name="T104" fmla="*/ 18 w 18"/>
                <a:gd name="T105" fmla="*/ 19 h 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" h="19">
                  <a:moveTo>
                    <a:pt x="18" y="10"/>
                  </a:moveTo>
                  <a:lnTo>
                    <a:pt x="16" y="8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8" y="10"/>
                  </a:lnTo>
                  <a:close/>
                  <a:moveTo>
                    <a:pt x="16" y="8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8" y="1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30" name="Freeform 384"/>
            <p:cNvSpPr>
              <a:spLocks noEditPoints="1"/>
            </p:cNvSpPr>
            <p:nvPr/>
          </p:nvSpPr>
          <p:spPr bwMode="auto">
            <a:xfrm>
              <a:off x="3213" y="1294"/>
              <a:ext cx="18" cy="19"/>
            </a:xfrm>
            <a:custGeom>
              <a:avLst/>
              <a:gdLst>
                <a:gd name="T0" fmla="*/ 18 w 18"/>
                <a:gd name="T1" fmla="*/ 10 h 19"/>
                <a:gd name="T2" fmla="*/ 16 w 18"/>
                <a:gd name="T3" fmla="*/ 8 h 19"/>
                <a:gd name="T4" fmla="*/ 14 w 18"/>
                <a:gd name="T5" fmla="*/ 4 h 19"/>
                <a:gd name="T6" fmla="*/ 12 w 18"/>
                <a:gd name="T7" fmla="*/ 2 h 19"/>
                <a:gd name="T8" fmla="*/ 9 w 18"/>
                <a:gd name="T9" fmla="*/ 0 h 19"/>
                <a:gd name="T10" fmla="*/ 5 w 18"/>
                <a:gd name="T11" fmla="*/ 2 h 19"/>
                <a:gd name="T12" fmla="*/ 2 w 18"/>
                <a:gd name="T13" fmla="*/ 4 h 19"/>
                <a:gd name="T14" fmla="*/ 0 w 18"/>
                <a:gd name="T15" fmla="*/ 8 h 19"/>
                <a:gd name="T16" fmla="*/ 0 w 18"/>
                <a:gd name="T17" fmla="*/ 10 h 19"/>
                <a:gd name="T18" fmla="*/ 0 w 18"/>
                <a:gd name="T19" fmla="*/ 13 h 19"/>
                <a:gd name="T20" fmla="*/ 2 w 18"/>
                <a:gd name="T21" fmla="*/ 17 h 19"/>
                <a:gd name="T22" fmla="*/ 5 w 18"/>
                <a:gd name="T23" fmla="*/ 19 h 19"/>
                <a:gd name="T24" fmla="*/ 9 w 18"/>
                <a:gd name="T25" fmla="*/ 19 h 19"/>
                <a:gd name="T26" fmla="*/ 12 w 18"/>
                <a:gd name="T27" fmla="*/ 19 h 19"/>
                <a:gd name="T28" fmla="*/ 14 w 18"/>
                <a:gd name="T29" fmla="*/ 17 h 19"/>
                <a:gd name="T30" fmla="*/ 16 w 18"/>
                <a:gd name="T31" fmla="*/ 13 h 19"/>
                <a:gd name="T32" fmla="*/ 18 w 18"/>
                <a:gd name="T33" fmla="*/ 10 h 19"/>
                <a:gd name="T34" fmla="*/ 16 w 18"/>
                <a:gd name="T35" fmla="*/ 8 h 19"/>
                <a:gd name="T36" fmla="*/ 14 w 18"/>
                <a:gd name="T37" fmla="*/ 4 h 19"/>
                <a:gd name="T38" fmla="*/ 12 w 18"/>
                <a:gd name="T39" fmla="*/ 2 h 19"/>
                <a:gd name="T40" fmla="*/ 9 w 18"/>
                <a:gd name="T41" fmla="*/ 0 h 19"/>
                <a:gd name="T42" fmla="*/ 5 w 18"/>
                <a:gd name="T43" fmla="*/ 2 h 19"/>
                <a:gd name="T44" fmla="*/ 2 w 18"/>
                <a:gd name="T45" fmla="*/ 4 h 19"/>
                <a:gd name="T46" fmla="*/ 0 w 18"/>
                <a:gd name="T47" fmla="*/ 8 h 19"/>
                <a:gd name="T48" fmla="*/ 0 w 18"/>
                <a:gd name="T49" fmla="*/ 10 h 19"/>
                <a:gd name="T50" fmla="*/ 0 w 18"/>
                <a:gd name="T51" fmla="*/ 13 h 19"/>
                <a:gd name="T52" fmla="*/ 2 w 18"/>
                <a:gd name="T53" fmla="*/ 17 h 19"/>
                <a:gd name="T54" fmla="*/ 5 w 18"/>
                <a:gd name="T55" fmla="*/ 19 h 19"/>
                <a:gd name="T56" fmla="*/ 9 w 18"/>
                <a:gd name="T57" fmla="*/ 19 h 19"/>
                <a:gd name="T58" fmla="*/ 12 w 18"/>
                <a:gd name="T59" fmla="*/ 19 h 19"/>
                <a:gd name="T60" fmla="*/ 14 w 18"/>
                <a:gd name="T61" fmla="*/ 17 h 19"/>
                <a:gd name="T62" fmla="*/ 16 w 18"/>
                <a:gd name="T63" fmla="*/ 13 h 19"/>
                <a:gd name="T64" fmla="*/ 18 w 18"/>
                <a:gd name="T65" fmla="*/ 10 h 19"/>
                <a:gd name="T66" fmla="*/ 16 w 18"/>
                <a:gd name="T67" fmla="*/ 8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"/>
                <a:gd name="T103" fmla="*/ 0 h 19"/>
                <a:gd name="T104" fmla="*/ 18 w 18"/>
                <a:gd name="T105" fmla="*/ 19 h 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" h="19">
                  <a:moveTo>
                    <a:pt x="18" y="10"/>
                  </a:moveTo>
                  <a:lnTo>
                    <a:pt x="16" y="8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8" y="10"/>
                  </a:lnTo>
                  <a:close/>
                  <a:moveTo>
                    <a:pt x="16" y="8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8" y="1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31" name="Freeform 385"/>
            <p:cNvSpPr>
              <a:spLocks/>
            </p:cNvSpPr>
            <p:nvPr/>
          </p:nvSpPr>
          <p:spPr bwMode="auto">
            <a:xfrm>
              <a:off x="3215" y="1298"/>
              <a:ext cx="16" cy="15"/>
            </a:xfrm>
            <a:custGeom>
              <a:avLst/>
              <a:gdLst>
                <a:gd name="T0" fmla="*/ 12 w 16"/>
                <a:gd name="T1" fmla="*/ 0 h 15"/>
                <a:gd name="T2" fmla="*/ 14 w 16"/>
                <a:gd name="T3" fmla="*/ 2 h 15"/>
                <a:gd name="T4" fmla="*/ 14 w 16"/>
                <a:gd name="T5" fmla="*/ 4 h 15"/>
                <a:gd name="T6" fmla="*/ 16 w 16"/>
                <a:gd name="T7" fmla="*/ 6 h 15"/>
                <a:gd name="T8" fmla="*/ 14 w 16"/>
                <a:gd name="T9" fmla="*/ 9 h 15"/>
                <a:gd name="T10" fmla="*/ 14 w 16"/>
                <a:gd name="T11" fmla="*/ 11 h 15"/>
                <a:gd name="T12" fmla="*/ 12 w 16"/>
                <a:gd name="T13" fmla="*/ 13 h 15"/>
                <a:gd name="T14" fmla="*/ 10 w 16"/>
                <a:gd name="T15" fmla="*/ 15 h 15"/>
                <a:gd name="T16" fmla="*/ 7 w 16"/>
                <a:gd name="T17" fmla="*/ 15 h 15"/>
                <a:gd name="T18" fmla="*/ 5 w 16"/>
                <a:gd name="T19" fmla="*/ 15 h 15"/>
                <a:gd name="T20" fmla="*/ 1 w 16"/>
                <a:gd name="T21" fmla="*/ 13 h 15"/>
                <a:gd name="T22" fmla="*/ 0 w 16"/>
                <a:gd name="T23" fmla="*/ 13 h 15"/>
                <a:gd name="T24" fmla="*/ 0 w 16"/>
                <a:gd name="T25" fmla="*/ 9 h 15"/>
                <a:gd name="T26" fmla="*/ 0 w 16"/>
                <a:gd name="T27" fmla="*/ 11 h 15"/>
                <a:gd name="T28" fmla="*/ 0 w 16"/>
                <a:gd name="T29" fmla="*/ 13 h 15"/>
                <a:gd name="T30" fmla="*/ 1 w 16"/>
                <a:gd name="T31" fmla="*/ 15 h 15"/>
                <a:gd name="T32" fmla="*/ 5 w 16"/>
                <a:gd name="T33" fmla="*/ 15 h 15"/>
                <a:gd name="T34" fmla="*/ 7 w 16"/>
                <a:gd name="T35" fmla="*/ 15 h 15"/>
                <a:gd name="T36" fmla="*/ 10 w 16"/>
                <a:gd name="T37" fmla="*/ 15 h 15"/>
                <a:gd name="T38" fmla="*/ 12 w 16"/>
                <a:gd name="T39" fmla="*/ 13 h 15"/>
                <a:gd name="T40" fmla="*/ 14 w 16"/>
                <a:gd name="T41" fmla="*/ 11 h 15"/>
                <a:gd name="T42" fmla="*/ 16 w 16"/>
                <a:gd name="T43" fmla="*/ 9 h 15"/>
                <a:gd name="T44" fmla="*/ 16 w 16"/>
                <a:gd name="T45" fmla="*/ 6 h 15"/>
                <a:gd name="T46" fmla="*/ 16 w 16"/>
                <a:gd name="T47" fmla="*/ 4 h 15"/>
                <a:gd name="T48" fmla="*/ 14 w 16"/>
                <a:gd name="T49" fmla="*/ 2 h 15"/>
                <a:gd name="T50" fmla="*/ 12 w 16"/>
                <a:gd name="T51" fmla="*/ 0 h 1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"/>
                <a:gd name="T79" fmla="*/ 0 h 15"/>
                <a:gd name="T80" fmla="*/ 16 w 16"/>
                <a:gd name="T81" fmla="*/ 15 h 1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" h="15">
                  <a:moveTo>
                    <a:pt x="12" y="0"/>
                  </a:moveTo>
                  <a:lnTo>
                    <a:pt x="14" y="2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2" y="13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12" y="13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32" name="Freeform 386"/>
            <p:cNvSpPr>
              <a:spLocks noEditPoints="1"/>
            </p:cNvSpPr>
            <p:nvPr/>
          </p:nvSpPr>
          <p:spPr bwMode="auto">
            <a:xfrm>
              <a:off x="3213" y="1296"/>
              <a:ext cx="18" cy="17"/>
            </a:xfrm>
            <a:custGeom>
              <a:avLst/>
              <a:gdLst>
                <a:gd name="T0" fmla="*/ 18 w 18"/>
                <a:gd name="T1" fmla="*/ 8 h 17"/>
                <a:gd name="T2" fmla="*/ 16 w 18"/>
                <a:gd name="T3" fmla="*/ 6 h 17"/>
                <a:gd name="T4" fmla="*/ 14 w 18"/>
                <a:gd name="T5" fmla="*/ 2 h 17"/>
                <a:gd name="T6" fmla="*/ 12 w 18"/>
                <a:gd name="T7" fmla="*/ 0 h 17"/>
                <a:gd name="T8" fmla="*/ 9 w 18"/>
                <a:gd name="T9" fmla="*/ 0 h 17"/>
                <a:gd name="T10" fmla="*/ 5 w 18"/>
                <a:gd name="T11" fmla="*/ 0 h 17"/>
                <a:gd name="T12" fmla="*/ 3 w 18"/>
                <a:gd name="T13" fmla="*/ 2 h 17"/>
                <a:gd name="T14" fmla="*/ 2 w 18"/>
                <a:gd name="T15" fmla="*/ 6 h 17"/>
                <a:gd name="T16" fmla="*/ 0 w 18"/>
                <a:gd name="T17" fmla="*/ 8 h 17"/>
                <a:gd name="T18" fmla="*/ 2 w 18"/>
                <a:gd name="T19" fmla="*/ 11 h 17"/>
                <a:gd name="T20" fmla="*/ 3 w 18"/>
                <a:gd name="T21" fmla="*/ 15 h 17"/>
                <a:gd name="T22" fmla="*/ 5 w 18"/>
                <a:gd name="T23" fmla="*/ 17 h 17"/>
                <a:gd name="T24" fmla="*/ 9 w 18"/>
                <a:gd name="T25" fmla="*/ 17 h 17"/>
                <a:gd name="T26" fmla="*/ 12 w 18"/>
                <a:gd name="T27" fmla="*/ 17 h 17"/>
                <a:gd name="T28" fmla="*/ 14 w 18"/>
                <a:gd name="T29" fmla="*/ 15 h 17"/>
                <a:gd name="T30" fmla="*/ 16 w 18"/>
                <a:gd name="T31" fmla="*/ 11 h 17"/>
                <a:gd name="T32" fmla="*/ 18 w 18"/>
                <a:gd name="T33" fmla="*/ 8 h 17"/>
                <a:gd name="T34" fmla="*/ 16 w 18"/>
                <a:gd name="T35" fmla="*/ 6 h 17"/>
                <a:gd name="T36" fmla="*/ 14 w 18"/>
                <a:gd name="T37" fmla="*/ 2 h 17"/>
                <a:gd name="T38" fmla="*/ 12 w 18"/>
                <a:gd name="T39" fmla="*/ 0 h 17"/>
                <a:gd name="T40" fmla="*/ 9 w 18"/>
                <a:gd name="T41" fmla="*/ 0 h 17"/>
                <a:gd name="T42" fmla="*/ 5 w 18"/>
                <a:gd name="T43" fmla="*/ 0 h 17"/>
                <a:gd name="T44" fmla="*/ 3 w 18"/>
                <a:gd name="T45" fmla="*/ 2 h 17"/>
                <a:gd name="T46" fmla="*/ 2 w 18"/>
                <a:gd name="T47" fmla="*/ 6 h 17"/>
                <a:gd name="T48" fmla="*/ 0 w 18"/>
                <a:gd name="T49" fmla="*/ 8 h 17"/>
                <a:gd name="T50" fmla="*/ 2 w 18"/>
                <a:gd name="T51" fmla="*/ 11 h 17"/>
                <a:gd name="T52" fmla="*/ 3 w 18"/>
                <a:gd name="T53" fmla="*/ 15 h 17"/>
                <a:gd name="T54" fmla="*/ 5 w 18"/>
                <a:gd name="T55" fmla="*/ 17 h 17"/>
                <a:gd name="T56" fmla="*/ 9 w 18"/>
                <a:gd name="T57" fmla="*/ 17 h 17"/>
                <a:gd name="T58" fmla="*/ 12 w 18"/>
                <a:gd name="T59" fmla="*/ 17 h 17"/>
                <a:gd name="T60" fmla="*/ 14 w 18"/>
                <a:gd name="T61" fmla="*/ 15 h 17"/>
                <a:gd name="T62" fmla="*/ 16 w 18"/>
                <a:gd name="T63" fmla="*/ 11 h 17"/>
                <a:gd name="T64" fmla="*/ 18 w 18"/>
                <a:gd name="T65" fmla="*/ 8 h 17"/>
                <a:gd name="T66" fmla="*/ 16 w 18"/>
                <a:gd name="T67" fmla="*/ 6 h 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"/>
                <a:gd name="T103" fmla="*/ 0 h 17"/>
                <a:gd name="T104" fmla="*/ 18 w 18"/>
                <a:gd name="T105" fmla="*/ 17 h 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" h="17">
                  <a:moveTo>
                    <a:pt x="18" y="8"/>
                  </a:moveTo>
                  <a:lnTo>
                    <a:pt x="16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5" y="17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4" y="15"/>
                  </a:lnTo>
                  <a:lnTo>
                    <a:pt x="16" y="11"/>
                  </a:lnTo>
                  <a:lnTo>
                    <a:pt x="18" y="8"/>
                  </a:lnTo>
                  <a:close/>
                  <a:moveTo>
                    <a:pt x="16" y="6"/>
                  </a:moveTo>
                  <a:lnTo>
                    <a:pt x="14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5" y="17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4" y="15"/>
                  </a:lnTo>
                  <a:lnTo>
                    <a:pt x="16" y="11"/>
                  </a:lnTo>
                  <a:lnTo>
                    <a:pt x="18" y="8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33" name="Freeform 387"/>
            <p:cNvSpPr>
              <a:spLocks noEditPoints="1"/>
            </p:cNvSpPr>
            <p:nvPr/>
          </p:nvSpPr>
          <p:spPr bwMode="auto">
            <a:xfrm>
              <a:off x="3213" y="1296"/>
              <a:ext cx="18" cy="17"/>
            </a:xfrm>
            <a:custGeom>
              <a:avLst/>
              <a:gdLst>
                <a:gd name="T0" fmla="*/ 18 w 18"/>
                <a:gd name="T1" fmla="*/ 8 h 17"/>
                <a:gd name="T2" fmla="*/ 16 w 18"/>
                <a:gd name="T3" fmla="*/ 6 h 17"/>
                <a:gd name="T4" fmla="*/ 14 w 18"/>
                <a:gd name="T5" fmla="*/ 2 h 17"/>
                <a:gd name="T6" fmla="*/ 12 w 18"/>
                <a:gd name="T7" fmla="*/ 0 h 17"/>
                <a:gd name="T8" fmla="*/ 9 w 18"/>
                <a:gd name="T9" fmla="*/ 0 h 17"/>
                <a:gd name="T10" fmla="*/ 5 w 18"/>
                <a:gd name="T11" fmla="*/ 0 h 17"/>
                <a:gd name="T12" fmla="*/ 3 w 18"/>
                <a:gd name="T13" fmla="*/ 2 h 17"/>
                <a:gd name="T14" fmla="*/ 2 w 18"/>
                <a:gd name="T15" fmla="*/ 6 h 17"/>
                <a:gd name="T16" fmla="*/ 0 w 18"/>
                <a:gd name="T17" fmla="*/ 8 h 17"/>
                <a:gd name="T18" fmla="*/ 2 w 18"/>
                <a:gd name="T19" fmla="*/ 11 h 17"/>
                <a:gd name="T20" fmla="*/ 3 w 18"/>
                <a:gd name="T21" fmla="*/ 15 h 17"/>
                <a:gd name="T22" fmla="*/ 5 w 18"/>
                <a:gd name="T23" fmla="*/ 17 h 17"/>
                <a:gd name="T24" fmla="*/ 9 w 18"/>
                <a:gd name="T25" fmla="*/ 17 h 17"/>
                <a:gd name="T26" fmla="*/ 12 w 18"/>
                <a:gd name="T27" fmla="*/ 17 h 17"/>
                <a:gd name="T28" fmla="*/ 14 w 18"/>
                <a:gd name="T29" fmla="*/ 15 h 17"/>
                <a:gd name="T30" fmla="*/ 16 w 18"/>
                <a:gd name="T31" fmla="*/ 11 h 17"/>
                <a:gd name="T32" fmla="*/ 18 w 18"/>
                <a:gd name="T33" fmla="*/ 8 h 17"/>
                <a:gd name="T34" fmla="*/ 16 w 18"/>
                <a:gd name="T35" fmla="*/ 6 h 17"/>
                <a:gd name="T36" fmla="*/ 14 w 18"/>
                <a:gd name="T37" fmla="*/ 2 h 17"/>
                <a:gd name="T38" fmla="*/ 12 w 18"/>
                <a:gd name="T39" fmla="*/ 0 h 17"/>
                <a:gd name="T40" fmla="*/ 9 w 18"/>
                <a:gd name="T41" fmla="*/ 0 h 17"/>
                <a:gd name="T42" fmla="*/ 5 w 18"/>
                <a:gd name="T43" fmla="*/ 0 h 17"/>
                <a:gd name="T44" fmla="*/ 3 w 18"/>
                <a:gd name="T45" fmla="*/ 2 h 17"/>
                <a:gd name="T46" fmla="*/ 2 w 18"/>
                <a:gd name="T47" fmla="*/ 6 h 17"/>
                <a:gd name="T48" fmla="*/ 0 w 18"/>
                <a:gd name="T49" fmla="*/ 8 h 17"/>
                <a:gd name="T50" fmla="*/ 2 w 18"/>
                <a:gd name="T51" fmla="*/ 11 h 17"/>
                <a:gd name="T52" fmla="*/ 3 w 18"/>
                <a:gd name="T53" fmla="*/ 15 h 17"/>
                <a:gd name="T54" fmla="*/ 5 w 18"/>
                <a:gd name="T55" fmla="*/ 17 h 17"/>
                <a:gd name="T56" fmla="*/ 9 w 18"/>
                <a:gd name="T57" fmla="*/ 17 h 17"/>
                <a:gd name="T58" fmla="*/ 12 w 18"/>
                <a:gd name="T59" fmla="*/ 17 h 17"/>
                <a:gd name="T60" fmla="*/ 14 w 18"/>
                <a:gd name="T61" fmla="*/ 15 h 17"/>
                <a:gd name="T62" fmla="*/ 16 w 18"/>
                <a:gd name="T63" fmla="*/ 11 h 17"/>
                <a:gd name="T64" fmla="*/ 18 w 18"/>
                <a:gd name="T65" fmla="*/ 8 h 17"/>
                <a:gd name="T66" fmla="*/ 16 w 18"/>
                <a:gd name="T67" fmla="*/ 6 h 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"/>
                <a:gd name="T103" fmla="*/ 0 h 17"/>
                <a:gd name="T104" fmla="*/ 18 w 18"/>
                <a:gd name="T105" fmla="*/ 17 h 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" h="17">
                  <a:moveTo>
                    <a:pt x="18" y="8"/>
                  </a:moveTo>
                  <a:lnTo>
                    <a:pt x="16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5" y="17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4" y="15"/>
                  </a:lnTo>
                  <a:lnTo>
                    <a:pt x="16" y="11"/>
                  </a:lnTo>
                  <a:lnTo>
                    <a:pt x="18" y="8"/>
                  </a:lnTo>
                  <a:close/>
                  <a:moveTo>
                    <a:pt x="16" y="6"/>
                  </a:moveTo>
                  <a:lnTo>
                    <a:pt x="14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5" y="17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4" y="15"/>
                  </a:lnTo>
                  <a:lnTo>
                    <a:pt x="16" y="11"/>
                  </a:lnTo>
                  <a:lnTo>
                    <a:pt x="18" y="8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34" name="Freeform 388"/>
            <p:cNvSpPr>
              <a:spLocks noEditPoints="1"/>
            </p:cNvSpPr>
            <p:nvPr/>
          </p:nvSpPr>
          <p:spPr bwMode="auto">
            <a:xfrm>
              <a:off x="3213" y="1296"/>
              <a:ext cx="18" cy="17"/>
            </a:xfrm>
            <a:custGeom>
              <a:avLst/>
              <a:gdLst>
                <a:gd name="T0" fmla="*/ 18 w 18"/>
                <a:gd name="T1" fmla="*/ 8 h 17"/>
                <a:gd name="T2" fmla="*/ 16 w 18"/>
                <a:gd name="T3" fmla="*/ 6 h 17"/>
                <a:gd name="T4" fmla="*/ 14 w 18"/>
                <a:gd name="T5" fmla="*/ 2 h 17"/>
                <a:gd name="T6" fmla="*/ 12 w 18"/>
                <a:gd name="T7" fmla="*/ 0 h 17"/>
                <a:gd name="T8" fmla="*/ 9 w 18"/>
                <a:gd name="T9" fmla="*/ 0 h 17"/>
                <a:gd name="T10" fmla="*/ 5 w 18"/>
                <a:gd name="T11" fmla="*/ 0 h 17"/>
                <a:gd name="T12" fmla="*/ 3 w 18"/>
                <a:gd name="T13" fmla="*/ 2 h 17"/>
                <a:gd name="T14" fmla="*/ 2 w 18"/>
                <a:gd name="T15" fmla="*/ 6 h 17"/>
                <a:gd name="T16" fmla="*/ 0 w 18"/>
                <a:gd name="T17" fmla="*/ 8 h 17"/>
                <a:gd name="T18" fmla="*/ 2 w 18"/>
                <a:gd name="T19" fmla="*/ 11 h 17"/>
                <a:gd name="T20" fmla="*/ 3 w 18"/>
                <a:gd name="T21" fmla="*/ 15 h 17"/>
                <a:gd name="T22" fmla="*/ 5 w 18"/>
                <a:gd name="T23" fmla="*/ 17 h 17"/>
                <a:gd name="T24" fmla="*/ 9 w 18"/>
                <a:gd name="T25" fmla="*/ 17 h 17"/>
                <a:gd name="T26" fmla="*/ 12 w 18"/>
                <a:gd name="T27" fmla="*/ 17 h 17"/>
                <a:gd name="T28" fmla="*/ 14 w 18"/>
                <a:gd name="T29" fmla="*/ 15 h 17"/>
                <a:gd name="T30" fmla="*/ 16 w 18"/>
                <a:gd name="T31" fmla="*/ 11 h 17"/>
                <a:gd name="T32" fmla="*/ 18 w 18"/>
                <a:gd name="T33" fmla="*/ 8 h 17"/>
                <a:gd name="T34" fmla="*/ 16 w 18"/>
                <a:gd name="T35" fmla="*/ 6 h 17"/>
                <a:gd name="T36" fmla="*/ 14 w 18"/>
                <a:gd name="T37" fmla="*/ 2 h 17"/>
                <a:gd name="T38" fmla="*/ 12 w 18"/>
                <a:gd name="T39" fmla="*/ 0 h 17"/>
                <a:gd name="T40" fmla="*/ 9 w 18"/>
                <a:gd name="T41" fmla="*/ 0 h 17"/>
                <a:gd name="T42" fmla="*/ 5 w 18"/>
                <a:gd name="T43" fmla="*/ 0 h 17"/>
                <a:gd name="T44" fmla="*/ 3 w 18"/>
                <a:gd name="T45" fmla="*/ 2 h 17"/>
                <a:gd name="T46" fmla="*/ 2 w 18"/>
                <a:gd name="T47" fmla="*/ 6 h 17"/>
                <a:gd name="T48" fmla="*/ 0 w 18"/>
                <a:gd name="T49" fmla="*/ 8 h 17"/>
                <a:gd name="T50" fmla="*/ 2 w 18"/>
                <a:gd name="T51" fmla="*/ 11 h 17"/>
                <a:gd name="T52" fmla="*/ 3 w 18"/>
                <a:gd name="T53" fmla="*/ 15 h 17"/>
                <a:gd name="T54" fmla="*/ 5 w 18"/>
                <a:gd name="T55" fmla="*/ 17 h 17"/>
                <a:gd name="T56" fmla="*/ 9 w 18"/>
                <a:gd name="T57" fmla="*/ 17 h 17"/>
                <a:gd name="T58" fmla="*/ 12 w 18"/>
                <a:gd name="T59" fmla="*/ 17 h 17"/>
                <a:gd name="T60" fmla="*/ 14 w 18"/>
                <a:gd name="T61" fmla="*/ 15 h 17"/>
                <a:gd name="T62" fmla="*/ 16 w 18"/>
                <a:gd name="T63" fmla="*/ 11 h 17"/>
                <a:gd name="T64" fmla="*/ 18 w 18"/>
                <a:gd name="T65" fmla="*/ 8 h 17"/>
                <a:gd name="T66" fmla="*/ 16 w 18"/>
                <a:gd name="T67" fmla="*/ 6 h 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"/>
                <a:gd name="T103" fmla="*/ 0 h 17"/>
                <a:gd name="T104" fmla="*/ 18 w 18"/>
                <a:gd name="T105" fmla="*/ 17 h 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" h="17">
                  <a:moveTo>
                    <a:pt x="18" y="8"/>
                  </a:moveTo>
                  <a:lnTo>
                    <a:pt x="16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5" y="17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4" y="15"/>
                  </a:lnTo>
                  <a:lnTo>
                    <a:pt x="16" y="11"/>
                  </a:lnTo>
                  <a:lnTo>
                    <a:pt x="18" y="8"/>
                  </a:lnTo>
                  <a:close/>
                  <a:moveTo>
                    <a:pt x="16" y="6"/>
                  </a:moveTo>
                  <a:lnTo>
                    <a:pt x="14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5" y="17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4" y="15"/>
                  </a:lnTo>
                  <a:lnTo>
                    <a:pt x="16" y="11"/>
                  </a:lnTo>
                  <a:lnTo>
                    <a:pt x="18" y="8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35" name="Freeform 389"/>
            <p:cNvSpPr>
              <a:spLocks noEditPoints="1"/>
            </p:cNvSpPr>
            <p:nvPr/>
          </p:nvSpPr>
          <p:spPr bwMode="auto">
            <a:xfrm>
              <a:off x="3213" y="1296"/>
              <a:ext cx="18" cy="17"/>
            </a:xfrm>
            <a:custGeom>
              <a:avLst/>
              <a:gdLst>
                <a:gd name="T0" fmla="*/ 18 w 18"/>
                <a:gd name="T1" fmla="*/ 8 h 17"/>
                <a:gd name="T2" fmla="*/ 16 w 18"/>
                <a:gd name="T3" fmla="*/ 6 h 17"/>
                <a:gd name="T4" fmla="*/ 14 w 18"/>
                <a:gd name="T5" fmla="*/ 2 h 17"/>
                <a:gd name="T6" fmla="*/ 12 w 18"/>
                <a:gd name="T7" fmla="*/ 0 h 17"/>
                <a:gd name="T8" fmla="*/ 9 w 18"/>
                <a:gd name="T9" fmla="*/ 0 h 17"/>
                <a:gd name="T10" fmla="*/ 5 w 18"/>
                <a:gd name="T11" fmla="*/ 0 h 17"/>
                <a:gd name="T12" fmla="*/ 3 w 18"/>
                <a:gd name="T13" fmla="*/ 2 h 17"/>
                <a:gd name="T14" fmla="*/ 2 w 18"/>
                <a:gd name="T15" fmla="*/ 6 h 17"/>
                <a:gd name="T16" fmla="*/ 0 w 18"/>
                <a:gd name="T17" fmla="*/ 8 h 17"/>
                <a:gd name="T18" fmla="*/ 2 w 18"/>
                <a:gd name="T19" fmla="*/ 11 h 17"/>
                <a:gd name="T20" fmla="*/ 3 w 18"/>
                <a:gd name="T21" fmla="*/ 15 h 17"/>
                <a:gd name="T22" fmla="*/ 5 w 18"/>
                <a:gd name="T23" fmla="*/ 17 h 17"/>
                <a:gd name="T24" fmla="*/ 9 w 18"/>
                <a:gd name="T25" fmla="*/ 17 h 17"/>
                <a:gd name="T26" fmla="*/ 12 w 18"/>
                <a:gd name="T27" fmla="*/ 17 h 17"/>
                <a:gd name="T28" fmla="*/ 14 w 18"/>
                <a:gd name="T29" fmla="*/ 15 h 17"/>
                <a:gd name="T30" fmla="*/ 16 w 18"/>
                <a:gd name="T31" fmla="*/ 11 h 17"/>
                <a:gd name="T32" fmla="*/ 18 w 18"/>
                <a:gd name="T33" fmla="*/ 8 h 17"/>
                <a:gd name="T34" fmla="*/ 16 w 18"/>
                <a:gd name="T35" fmla="*/ 6 h 17"/>
                <a:gd name="T36" fmla="*/ 14 w 18"/>
                <a:gd name="T37" fmla="*/ 2 h 17"/>
                <a:gd name="T38" fmla="*/ 12 w 18"/>
                <a:gd name="T39" fmla="*/ 0 h 17"/>
                <a:gd name="T40" fmla="*/ 9 w 18"/>
                <a:gd name="T41" fmla="*/ 0 h 17"/>
                <a:gd name="T42" fmla="*/ 5 w 18"/>
                <a:gd name="T43" fmla="*/ 0 h 17"/>
                <a:gd name="T44" fmla="*/ 3 w 18"/>
                <a:gd name="T45" fmla="*/ 2 h 17"/>
                <a:gd name="T46" fmla="*/ 2 w 18"/>
                <a:gd name="T47" fmla="*/ 6 h 17"/>
                <a:gd name="T48" fmla="*/ 0 w 18"/>
                <a:gd name="T49" fmla="*/ 8 h 17"/>
                <a:gd name="T50" fmla="*/ 2 w 18"/>
                <a:gd name="T51" fmla="*/ 11 h 17"/>
                <a:gd name="T52" fmla="*/ 3 w 18"/>
                <a:gd name="T53" fmla="*/ 15 h 17"/>
                <a:gd name="T54" fmla="*/ 5 w 18"/>
                <a:gd name="T55" fmla="*/ 17 h 17"/>
                <a:gd name="T56" fmla="*/ 9 w 18"/>
                <a:gd name="T57" fmla="*/ 17 h 17"/>
                <a:gd name="T58" fmla="*/ 12 w 18"/>
                <a:gd name="T59" fmla="*/ 17 h 17"/>
                <a:gd name="T60" fmla="*/ 14 w 18"/>
                <a:gd name="T61" fmla="*/ 15 h 17"/>
                <a:gd name="T62" fmla="*/ 16 w 18"/>
                <a:gd name="T63" fmla="*/ 11 h 17"/>
                <a:gd name="T64" fmla="*/ 18 w 18"/>
                <a:gd name="T65" fmla="*/ 8 h 17"/>
                <a:gd name="T66" fmla="*/ 16 w 18"/>
                <a:gd name="T67" fmla="*/ 6 h 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"/>
                <a:gd name="T103" fmla="*/ 0 h 17"/>
                <a:gd name="T104" fmla="*/ 18 w 18"/>
                <a:gd name="T105" fmla="*/ 17 h 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" h="17">
                  <a:moveTo>
                    <a:pt x="18" y="8"/>
                  </a:moveTo>
                  <a:lnTo>
                    <a:pt x="16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5" y="17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4" y="15"/>
                  </a:lnTo>
                  <a:lnTo>
                    <a:pt x="16" y="11"/>
                  </a:lnTo>
                  <a:lnTo>
                    <a:pt x="18" y="8"/>
                  </a:lnTo>
                  <a:close/>
                  <a:moveTo>
                    <a:pt x="16" y="6"/>
                  </a:moveTo>
                  <a:lnTo>
                    <a:pt x="14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5" y="17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4" y="15"/>
                  </a:lnTo>
                  <a:lnTo>
                    <a:pt x="16" y="11"/>
                  </a:lnTo>
                  <a:lnTo>
                    <a:pt x="18" y="8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36" name="Freeform 390"/>
            <p:cNvSpPr>
              <a:spLocks noEditPoints="1"/>
            </p:cNvSpPr>
            <p:nvPr/>
          </p:nvSpPr>
          <p:spPr bwMode="auto">
            <a:xfrm>
              <a:off x="3213" y="1296"/>
              <a:ext cx="18" cy="17"/>
            </a:xfrm>
            <a:custGeom>
              <a:avLst/>
              <a:gdLst>
                <a:gd name="T0" fmla="*/ 18 w 18"/>
                <a:gd name="T1" fmla="*/ 8 h 17"/>
                <a:gd name="T2" fmla="*/ 16 w 18"/>
                <a:gd name="T3" fmla="*/ 6 h 17"/>
                <a:gd name="T4" fmla="*/ 14 w 18"/>
                <a:gd name="T5" fmla="*/ 2 h 17"/>
                <a:gd name="T6" fmla="*/ 12 w 18"/>
                <a:gd name="T7" fmla="*/ 0 h 17"/>
                <a:gd name="T8" fmla="*/ 9 w 18"/>
                <a:gd name="T9" fmla="*/ 0 h 17"/>
                <a:gd name="T10" fmla="*/ 5 w 18"/>
                <a:gd name="T11" fmla="*/ 0 h 17"/>
                <a:gd name="T12" fmla="*/ 3 w 18"/>
                <a:gd name="T13" fmla="*/ 2 h 17"/>
                <a:gd name="T14" fmla="*/ 2 w 18"/>
                <a:gd name="T15" fmla="*/ 6 h 17"/>
                <a:gd name="T16" fmla="*/ 0 w 18"/>
                <a:gd name="T17" fmla="*/ 8 h 17"/>
                <a:gd name="T18" fmla="*/ 2 w 18"/>
                <a:gd name="T19" fmla="*/ 11 h 17"/>
                <a:gd name="T20" fmla="*/ 3 w 18"/>
                <a:gd name="T21" fmla="*/ 15 h 17"/>
                <a:gd name="T22" fmla="*/ 5 w 18"/>
                <a:gd name="T23" fmla="*/ 17 h 17"/>
                <a:gd name="T24" fmla="*/ 9 w 18"/>
                <a:gd name="T25" fmla="*/ 17 h 17"/>
                <a:gd name="T26" fmla="*/ 12 w 18"/>
                <a:gd name="T27" fmla="*/ 17 h 17"/>
                <a:gd name="T28" fmla="*/ 14 w 18"/>
                <a:gd name="T29" fmla="*/ 15 h 17"/>
                <a:gd name="T30" fmla="*/ 16 w 18"/>
                <a:gd name="T31" fmla="*/ 11 h 17"/>
                <a:gd name="T32" fmla="*/ 18 w 18"/>
                <a:gd name="T33" fmla="*/ 8 h 17"/>
                <a:gd name="T34" fmla="*/ 16 w 18"/>
                <a:gd name="T35" fmla="*/ 6 h 17"/>
                <a:gd name="T36" fmla="*/ 14 w 18"/>
                <a:gd name="T37" fmla="*/ 2 h 17"/>
                <a:gd name="T38" fmla="*/ 12 w 18"/>
                <a:gd name="T39" fmla="*/ 0 h 17"/>
                <a:gd name="T40" fmla="*/ 9 w 18"/>
                <a:gd name="T41" fmla="*/ 0 h 17"/>
                <a:gd name="T42" fmla="*/ 5 w 18"/>
                <a:gd name="T43" fmla="*/ 0 h 17"/>
                <a:gd name="T44" fmla="*/ 3 w 18"/>
                <a:gd name="T45" fmla="*/ 2 h 17"/>
                <a:gd name="T46" fmla="*/ 2 w 18"/>
                <a:gd name="T47" fmla="*/ 6 h 17"/>
                <a:gd name="T48" fmla="*/ 0 w 18"/>
                <a:gd name="T49" fmla="*/ 8 h 17"/>
                <a:gd name="T50" fmla="*/ 2 w 18"/>
                <a:gd name="T51" fmla="*/ 11 h 17"/>
                <a:gd name="T52" fmla="*/ 3 w 18"/>
                <a:gd name="T53" fmla="*/ 15 h 17"/>
                <a:gd name="T54" fmla="*/ 5 w 18"/>
                <a:gd name="T55" fmla="*/ 17 h 17"/>
                <a:gd name="T56" fmla="*/ 9 w 18"/>
                <a:gd name="T57" fmla="*/ 17 h 17"/>
                <a:gd name="T58" fmla="*/ 12 w 18"/>
                <a:gd name="T59" fmla="*/ 17 h 17"/>
                <a:gd name="T60" fmla="*/ 14 w 18"/>
                <a:gd name="T61" fmla="*/ 15 h 17"/>
                <a:gd name="T62" fmla="*/ 16 w 18"/>
                <a:gd name="T63" fmla="*/ 11 h 17"/>
                <a:gd name="T64" fmla="*/ 18 w 18"/>
                <a:gd name="T65" fmla="*/ 8 h 17"/>
                <a:gd name="T66" fmla="*/ 16 w 18"/>
                <a:gd name="T67" fmla="*/ 6 h 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"/>
                <a:gd name="T103" fmla="*/ 0 h 17"/>
                <a:gd name="T104" fmla="*/ 18 w 18"/>
                <a:gd name="T105" fmla="*/ 17 h 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" h="17">
                  <a:moveTo>
                    <a:pt x="18" y="8"/>
                  </a:moveTo>
                  <a:lnTo>
                    <a:pt x="16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5" y="17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4" y="15"/>
                  </a:lnTo>
                  <a:lnTo>
                    <a:pt x="16" y="11"/>
                  </a:lnTo>
                  <a:lnTo>
                    <a:pt x="18" y="8"/>
                  </a:lnTo>
                  <a:close/>
                  <a:moveTo>
                    <a:pt x="16" y="6"/>
                  </a:moveTo>
                  <a:lnTo>
                    <a:pt x="14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5" y="17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4" y="15"/>
                  </a:lnTo>
                  <a:lnTo>
                    <a:pt x="16" y="11"/>
                  </a:lnTo>
                  <a:lnTo>
                    <a:pt x="18" y="8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37" name="Freeform 391"/>
            <p:cNvSpPr>
              <a:spLocks noEditPoints="1"/>
            </p:cNvSpPr>
            <p:nvPr/>
          </p:nvSpPr>
          <p:spPr bwMode="auto">
            <a:xfrm>
              <a:off x="3213" y="1296"/>
              <a:ext cx="18" cy="17"/>
            </a:xfrm>
            <a:custGeom>
              <a:avLst/>
              <a:gdLst>
                <a:gd name="T0" fmla="*/ 18 w 18"/>
                <a:gd name="T1" fmla="*/ 8 h 17"/>
                <a:gd name="T2" fmla="*/ 16 w 18"/>
                <a:gd name="T3" fmla="*/ 6 h 17"/>
                <a:gd name="T4" fmla="*/ 14 w 18"/>
                <a:gd name="T5" fmla="*/ 2 h 17"/>
                <a:gd name="T6" fmla="*/ 12 w 18"/>
                <a:gd name="T7" fmla="*/ 0 h 17"/>
                <a:gd name="T8" fmla="*/ 9 w 18"/>
                <a:gd name="T9" fmla="*/ 0 h 17"/>
                <a:gd name="T10" fmla="*/ 5 w 18"/>
                <a:gd name="T11" fmla="*/ 0 h 17"/>
                <a:gd name="T12" fmla="*/ 3 w 18"/>
                <a:gd name="T13" fmla="*/ 2 h 17"/>
                <a:gd name="T14" fmla="*/ 2 w 18"/>
                <a:gd name="T15" fmla="*/ 6 h 17"/>
                <a:gd name="T16" fmla="*/ 0 w 18"/>
                <a:gd name="T17" fmla="*/ 8 h 17"/>
                <a:gd name="T18" fmla="*/ 2 w 18"/>
                <a:gd name="T19" fmla="*/ 11 h 17"/>
                <a:gd name="T20" fmla="*/ 3 w 18"/>
                <a:gd name="T21" fmla="*/ 15 h 17"/>
                <a:gd name="T22" fmla="*/ 5 w 18"/>
                <a:gd name="T23" fmla="*/ 17 h 17"/>
                <a:gd name="T24" fmla="*/ 9 w 18"/>
                <a:gd name="T25" fmla="*/ 17 h 17"/>
                <a:gd name="T26" fmla="*/ 12 w 18"/>
                <a:gd name="T27" fmla="*/ 17 h 17"/>
                <a:gd name="T28" fmla="*/ 14 w 18"/>
                <a:gd name="T29" fmla="*/ 15 h 17"/>
                <a:gd name="T30" fmla="*/ 16 w 18"/>
                <a:gd name="T31" fmla="*/ 11 h 17"/>
                <a:gd name="T32" fmla="*/ 18 w 18"/>
                <a:gd name="T33" fmla="*/ 8 h 17"/>
                <a:gd name="T34" fmla="*/ 16 w 18"/>
                <a:gd name="T35" fmla="*/ 6 h 17"/>
                <a:gd name="T36" fmla="*/ 14 w 18"/>
                <a:gd name="T37" fmla="*/ 2 h 17"/>
                <a:gd name="T38" fmla="*/ 12 w 18"/>
                <a:gd name="T39" fmla="*/ 0 h 17"/>
                <a:gd name="T40" fmla="*/ 9 w 18"/>
                <a:gd name="T41" fmla="*/ 0 h 17"/>
                <a:gd name="T42" fmla="*/ 5 w 18"/>
                <a:gd name="T43" fmla="*/ 0 h 17"/>
                <a:gd name="T44" fmla="*/ 3 w 18"/>
                <a:gd name="T45" fmla="*/ 2 h 17"/>
                <a:gd name="T46" fmla="*/ 2 w 18"/>
                <a:gd name="T47" fmla="*/ 6 h 17"/>
                <a:gd name="T48" fmla="*/ 0 w 18"/>
                <a:gd name="T49" fmla="*/ 8 h 17"/>
                <a:gd name="T50" fmla="*/ 2 w 18"/>
                <a:gd name="T51" fmla="*/ 11 h 17"/>
                <a:gd name="T52" fmla="*/ 3 w 18"/>
                <a:gd name="T53" fmla="*/ 15 h 17"/>
                <a:gd name="T54" fmla="*/ 5 w 18"/>
                <a:gd name="T55" fmla="*/ 17 h 17"/>
                <a:gd name="T56" fmla="*/ 9 w 18"/>
                <a:gd name="T57" fmla="*/ 17 h 17"/>
                <a:gd name="T58" fmla="*/ 12 w 18"/>
                <a:gd name="T59" fmla="*/ 17 h 17"/>
                <a:gd name="T60" fmla="*/ 14 w 18"/>
                <a:gd name="T61" fmla="*/ 15 h 17"/>
                <a:gd name="T62" fmla="*/ 16 w 18"/>
                <a:gd name="T63" fmla="*/ 11 h 17"/>
                <a:gd name="T64" fmla="*/ 18 w 18"/>
                <a:gd name="T65" fmla="*/ 8 h 17"/>
                <a:gd name="T66" fmla="*/ 16 w 18"/>
                <a:gd name="T67" fmla="*/ 6 h 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"/>
                <a:gd name="T103" fmla="*/ 0 h 17"/>
                <a:gd name="T104" fmla="*/ 18 w 18"/>
                <a:gd name="T105" fmla="*/ 17 h 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" h="17">
                  <a:moveTo>
                    <a:pt x="18" y="8"/>
                  </a:moveTo>
                  <a:lnTo>
                    <a:pt x="16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5" y="17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4" y="15"/>
                  </a:lnTo>
                  <a:lnTo>
                    <a:pt x="16" y="11"/>
                  </a:lnTo>
                  <a:lnTo>
                    <a:pt x="18" y="8"/>
                  </a:lnTo>
                  <a:close/>
                  <a:moveTo>
                    <a:pt x="16" y="6"/>
                  </a:moveTo>
                  <a:lnTo>
                    <a:pt x="14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5" y="17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4" y="15"/>
                  </a:lnTo>
                  <a:lnTo>
                    <a:pt x="16" y="11"/>
                  </a:lnTo>
                  <a:lnTo>
                    <a:pt x="18" y="8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38" name="Freeform 392"/>
            <p:cNvSpPr>
              <a:spLocks noEditPoints="1"/>
            </p:cNvSpPr>
            <p:nvPr/>
          </p:nvSpPr>
          <p:spPr bwMode="auto">
            <a:xfrm>
              <a:off x="3213" y="1296"/>
              <a:ext cx="18" cy="17"/>
            </a:xfrm>
            <a:custGeom>
              <a:avLst/>
              <a:gdLst>
                <a:gd name="T0" fmla="*/ 18 w 18"/>
                <a:gd name="T1" fmla="*/ 8 h 17"/>
                <a:gd name="T2" fmla="*/ 16 w 18"/>
                <a:gd name="T3" fmla="*/ 6 h 17"/>
                <a:gd name="T4" fmla="*/ 14 w 18"/>
                <a:gd name="T5" fmla="*/ 2 h 17"/>
                <a:gd name="T6" fmla="*/ 12 w 18"/>
                <a:gd name="T7" fmla="*/ 0 h 17"/>
                <a:gd name="T8" fmla="*/ 9 w 18"/>
                <a:gd name="T9" fmla="*/ 0 h 17"/>
                <a:gd name="T10" fmla="*/ 5 w 18"/>
                <a:gd name="T11" fmla="*/ 0 h 17"/>
                <a:gd name="T12" fmla="*/ 3 w 18"/>
                <a:gd name="T13" fmla="*/ 2 h 17"/>
                <a:gd name="T14" fmla="*/ 2 w 18"/>
                <a:gd name="T15" fmla="*/ 6 h 17"/>
                <a:gd name="T16" fmla="*/ 0 w 18"/>
                <a:gd name="T17" fmla="*/ 8 h 17"/>
                <a:gd name="T18" fmla="*/ 2 w 18"/>
                <a:gd name="T19" fmla="*/ 11 h 17"/>
                <a:gd name="T20" fmla="*/ 3 w 18"/>
                <a:gd name="T21" fmla="*/ 15 h 17"/>
                <a:gd name="T22" fmla="*/ 5 w 18"/>
                <a:gd name="T23" fmla="*/ 17 h 17"/>
                <a:gd name="T24" fmla="*/ 9 w 18"/>
                <a:gd name="T25" fmla="*/ 17 h 17"/>
                <a:gd name="T26" fmla="*/ 12 w 18"/>
                <a:gd name="T27" fmla="*/ 17 h 17"/>
                <a:gd name="T28" fmla="*/ 14 w 18"/>
                <a:gd name="T29" fmla="*/ 15 h 17"/>
                <a:gd name="T30" fmla="*/ 16 w 18"/>
                <a:gd name="T31" fmla="*/ 11 h 17"/>
                <a:gd name="T32" fmla="*/ 18 w 18"/>
                <a:gd name="T33" fmla="*/ 8 h 17"/>
                <a:gd name="T34" fmla="*/ 16 w 18"/>
                <a:gd name="T35" fmla="*/ 6 h 17"/>
                <a:gd name="T36" fmla="*/ 14 w 18"/>
                <a:gd name="T37" fmla="*/ 2 h 17"/>
                <a:gd name="T38" fmla="*/ 12 w 18"/>
                <a:gd name="T39" fmla="*/ 0 h 17"/>
                <a:gd name="T40" fmla="*/ 9 w 18"/>
                <a:gd name="T41" fmla="*/ 0 h 17"/>
                <a:gd name="T42" fmla="*/ 5 w 18"/>
                <a:gd name="T43" fmla="*/ 0 h 17"/>
                <a:gd name="T44" fmla="*/ 3 w 18"/>
                <a:gd name="T45" fmla="*/ 2 h 17"/>
                <a:gd name="T46" fmla="*/ 2 w 18"/>
                <a:gd name="T47" fmla="*/ 6 h 17"/>
                <a:gd name="T48" fmla="*/ 0 w 18"/>
                <a:gd name="T49" fmla="*/ 8 h 17"/>
                <a:gd name="T50" fmla="*/ 2 w 18"/>
                <a:gd name="T51" fmla="*/ 11 h 17"/>
                <a:gd name="T52" fmla="*/ 3 w 18"/>
                <a:gd name="T53" fmla="*/ 15 h 17"/>
                <a:gd name="T54" fmla="*/ 5 w 18"/>
                <a:gd name="T55" fmla="*/ 17 h 17"/>
                <a:gd name="T56" fmla="*/ 9 w 18"/>
                <a:gd name="T57" fmla="*/ 17 h 17"/>
                <a:gd name="T58" fmla="*/ 12 w 18"/>
                <a:gd name="T59" fmla="*/ 17 h 17"/>
                <a:gd name="T60" fmla="*/ 14 w 18"/>
                <a:gd name="T61" fmla="*/ 15 h 17"/>
                <a:gd name="T62" fmla="*/ 16 w 18"/>
                <a:gd name="T63" fmla="*/ 11 h 17"/>
                <a:gd name="T64" fmla="*/ 18 w 18"/>
                <a:gd name="T65" fmla="*/ 8 h 17"/>
                <a:gd name="T66" fmla="*/ 16 w 18"/>
                <a:gd name="T67" fmla="*/ 6 h 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"/>
                <a:gd name="T103" fmla="*/ 0 h 17"/>
                <a:gd name="T104" fmla="*/ 18 w 18"/>
                <a:gd name="T105" fmla="*/ 17 h 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" h="17">
                  <a:moveTo>
                    <a:pt x="18" y="8"/>
                  </a:moveTo>
                  <a:lnTo>
                    <a:pt x="16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5" y="17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4" y="15"/>
                  </a:lnTo>
                  <a:lnTo>
                    <a:pt x="16" y="11"/>
                  </a:lnTo>
                  <a:lnTo>
                    <a:pt x="18" y="8"/>
                  </a:lnTo>
                  <a:close/>
                  <a:moveTo>
                    <a:pt x="16" y="6"/>
                  </a:moveTo>
                  <a:lnTo>
                    <a:pt x="14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5" y="17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4" y="15"/>
                  </a:lnTo>
                  <a:lnTo>
                    <a:pt x="16" y="11"/>
                  </a:lnTo>
                  <a:lnTo>
                    <a:pt x="18" y="8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39" name="Freeform 393"/>
            <p:cNvSpPr>
              <a:spLocks noEditPoints="1"/>
            </p:cNvSpPr>
            <p:nvPr/>
          </p:nvSpPr>
          <p:spPr bwMode="auto">
            <a:xfrm>
              <a:off x="3213" y="1296"/>
              <a:ext cx="18" cy="17"/>
            </a:xfrm>
            <a:custGeom>
              <a:avLst/>
              <a:gdLst>
                <a:gd name="T0" fmla="*/ 18 w 18"/>
                <a:gd name="T1" fmla="*/ 8 h 17"/>
                <a:gd name="T2" fmla="*/ 16 w 18"/>
                <a:gd name="T3" fmla="*/ 6 h 17"/>
                <a:gd name="T4" fmla="*/ 14 w 18"/>
                <a:gd name="T5" fmla="*/ 2 h 17"/>
                <a:gd name="T6" fmla="*/ 12 w 18"/>
                <a:gd name="T7" fmla="*/ 0 h 17"/>
                <a:gd name="T8" fmla="*/ 9 w 18"/>
                <a:gd name="T9" fmla="*/ 0 h 17"/>
                <a:gd name="T10" fmla="*/ 5 w 18"/>
                <a:gd name="T11" fmla="*/ 0 h 17"/>
                <a:gd name="T12" fmla="*/ 3 w 18"/>
                <a:gd name="T13" fmla="*/ 2 h 17"/>
                <a:gd name="T14" fmla="*/ 2 w 18"/>
                <a:gd name="T15" fmla="*/ 6 h 17"/>
                <a:gd name="T16" fmla="*/ 0 w 18"/>
                <a:gd name="T17" fmla="*/ 8 h 17"/>
                <a:gd name="T18" fmla="*/ 2 w 18"/>
                <a:gd name="T19" fmla="*/ 11 h 17"/>
                <a:gd name="T20" fmla="*/ 3 w 18"/>
                <a:gd name="T21" fmla="*/ 15 h 17"/>
                <a:gd name="T22" fmla="*/ 5 w 18"/>
                <a:gd name="T23" fmla="*/ 17 h 17"/>
                <a:gd name="T24" fmla="*/ 9 w 18"/>
                <a:gd name="T25" fmla="*/ 17 h 17"/>
                <a:gd name="T26" fmla="*/ 12 w 18"/>
                <a:gd name="T27" fmla="*/ 17 h 17"/>
                <a:gd name="T28" fmla="*/ 14 w 18"/>
                <a:gd name="T29" fmla="*/ 15 h 17"/>
                <a:gd name="T30" fmla="*/ 16 w 18"/>
                <a:gd name="T31" fmla="*/ 11 h 17"/>
                <a:gd name="T32" fmla="*/ 18 w 18"/>
                <a:gd name="T33" fmla="*/ 8 h 17"/>
                <a:gd name="T34" fmla="*/ 16 w 18"/>
                <a:gd name="T35" fmla="*/ 6 h 17"/>
                <a:gd name="T36" fmla="*/ 14 w 18"/>
                <a:gd name="T37" fmla="*/ 2 h 17"/>
                <a:gd name="T38" fmla="*/ 12 w 18"/>
                <a:gd name="T39" fmla="*/ 0 h 17"/>
                <a:gd name="T40" fmla="*/ 9 w 18"/>
                <a:gd name="T41" fmla="*/ 0 h 17"/>
                <a:gd name="T42" fmla="*/ 5 w 18"/>
                <a:gd name="T43" fmla="*/ 0 h 17"/>
                <a:gd name="T44" fmla="*/ 3 w 18"/>
                <a:gd name="T45" fmla="*/ 2 h 17"/>
                <a:gd name="T46" fmla="*/ 2 w 18"/>
                <a:gd name="T47" fmla="*/ 6 h 17"/>
                <a:gd name="T48" fmla="*/ 0 w 18"/>
                <a:gd name="T49" fmla="*/ 8 h 17"/>
                <a:gd name="T50" fmla="*/ 2 w 18"/>
                <a:gd name="T51" fmla="*/ 11 h 17"/>
                <a:gd name="T52" fmla="*/ 3 w 18"/>
                <a:gd name="T53" fmla="*/ 15 h 17"/>
                <a:gd name="T54" fmla="*/ 5 w 18"/>
                <a:gd name="T55" fmla="*/ 17 h 17"/>
                <a:gd name="T56" fmla="*/ 9 w 18"/>
                <a:gd name="T57" fmla="*/ 17 h 17"/>
                <a:gd name="T58" fmla="*/ 12 w 18"/>
                <a:gd name="T59" fmla="*/ 17 h 17"/>
                <a:gd name="T60" fmla="*/ 14 w 18"/>
                <a:gd name="T61" fmla="*/ 15 h 17"/>
                <a:gd name="T62" fmla="*/ 16 w 18"/>
                <a:gd name="T63" fmla="*/ 11 h 17"/>
                <a:gd name="T64" fmla="*/ 18 w 18"/>
                <a:gd name="T65" fmla="*/ 8 h 17"/>
                <a:gd name="T66" fmla="*/ 16 w 18"/>
                <a:gd name="T67" fmla="*/ 6 h 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"/>
                <a:gd name="T103" fmla="*/ 0 h 17"/>
                <a:gd name="T104" fmla="*/ 18 w 18"/>
                <a:gd name="T105" fmla="*/ 17 h 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" h="17">
                  <a:moveTo>
                    <a:pt x="18" y="8"/>
                  </a:moveTo>
                  <a:lnTo>
                    <a:pt x="16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5" y="17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4" y="15"/>
                  </a:lnTo>
                  <a:lnTo>
                    <a:pt x="16" y="11"/>
                  </a:lnTo>
                  <a:lnTo>
                    <a:pt x="18" y="8"/>
                  </a:lnTo>
                  <a:close/>
                  <a:moveTo>
                    <a:pt x="16" y="6"/>
                  </a:moveTo>
                  <a:lnTo>
                    <a:pt x="14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5" y="17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4" y="15"/>
                  </a:lnTo>
                  <a:lnTo>
                    <a:pt x="16" y="11"/>
                  </a:lnTo>
                  <a:lnTo>
                    <a:pt x="18" y="8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40" name="Freeform 394"/>
            <p:cNvSpPr>
              <a:spLocks noEditPoints="1"/>
            </p:cNvSpPr>
            <p:nvPr/>
          </p:nvSpPr>
          <p:spPr bwMode="auto">
            <a:xfrm>
              <a:off x="3213" y="1296"/>
              <a:ext cx="18" cy="17"/>
            </a:xfrm>
            <a:custGeom>
              <a:avLst/>
              <a:gdLst>
                <a:gd name="T0" fmla="*/ 18 w 18"/>
                <a:gd name="T1" fmla="*/ 8 h 17"/>
                <a:gd name="T2" fmla="*/ 16 w 18"/>
                <a:gd name="T3" fmla="*/ 6 h 17"/>
                <a:gd name="T4" fmla="*/ 14 w 18"/>
                <a:gd name="T5" fmla="*/ 2 h 17"/>
                <a:gd name="T6" fmla="*/ 12 w 18"/>
                <a:gd name="T7" fmla="*/ 0 h 17"/>
                <a:gd name="T8" fmla="*/ 9 w 18"/>
                <a:gd name="T9" fmla="*/ 0 h 17"/>
                <a:gd name="T10" fmla="*/ 5 w 18"/>
                <a:gd name="T11" fmla="*/ 0 h 17"/>
                <a:gd name="T12" fmla="*/ 3 w 18"/>
                <a:gd name="T13" fmla="*/ 2 h 17"/>
                <a:gd name="T14" fmla="*/ 2 w 18"/>
                <a:gd name="T15" fmla="*/ 6 h 17"/>
                <a:gd name="T16" fmla="*/ 0 w 18"/>
                <a:gd name="T17" fmla="*/ 8 h 17"/>
                <a:gd name="T18" fmla="*/ 2 w 18"/>
                <a:gd name="T19" fmla="*/ 11 h 17"/>
                <a:gd name="T20" fmla="*/ 3 w 18"/>
                <a:gd name="T21" fmla="*/ 15 h 17"/>
                <a:gd name="T22" fmla="*/ 5 w 18"/>
                <a:gd name="T23" fmla="*/ 17 h 17"/>
                <a:gd name="T24" fmla="*/ 9 w 18"/>
                <a:gd name="T25" fmla="*/ 17 h 17"/>
                <a:gd name="T26" fmla="*/ 12 w 18"/>
                <a:gd name="T27" fmla="*/ 17 h 17"/>
                <a:gd name="T28" fmla="*/ 14 w 18"/>
                <a:gd name="T29" fmla="*/ 15 h 17"/>
                <a:gd name="T30" fmla="*/ 16 w 18"/>
                <a:gd name="T31" fmla="*/ 11 h 17"/>
                <a:gd name="T32" fmla="*/ 18 w 18"/>
                <a:gd name="T33" fmla="*/ 8 h 17"/>
                <a:gd name="T34" fmla="*/ 16 w 18"/>
                <a:gd name="T35" fmla="*/ 6 h 17"/>
                <a:gd name="T36" fmla="*/ 14 w 18"/>
                <a:gd name="T37" fmla="*/ 2 h 17"/>
                <a:gd name="T38" fmla="*/ 12 w 18"/>
                <a:gd name="T39" fmla="*/ 0 h 17"/>
                <a:gd name="T40" fmla="*/ 9 w 18"/>
                <a:gd name="T41" fmla="*/ 0 h 17"/>
                <a:gd name="T42" fmla="*/ 5 w 18"/>
                <a:gd name="T43" fmla="*/ 0 h 17"/>
                <a:gd name="T44" fmla="*/ 3 w 18"/>
                <a:gd name="T45" fmla="*/ 2 h 17"/>
                <a:gd name="T46" fmla="*/ 2 w 18"/>
                <a:gd name="T47" fmla="*/ 6 h 17"/>
                <a:gd name="T48" fmla="*/ 0 w 18"/>
                <a:gd name="T49" fmla="*/ 8 h 17"/>
                <a:gd name="T50" fmla="*/ 2 w 18"/>
                <a:gd name="T51" fmla="*/ 11 h 17"/>
                <a:gd name="T52" fmla="*/ 3 w 18"/>
                <a:gd name="T53" fmla="*/ 15 h 17"/>
                <a:gd name="T54" fmla="*/ 5 w 18"/>
                <a:gd name="T55" fmla="*/ 17 h 17"/>
                <a:gd name="T56" fmla="*/ 9 w 18"/>
                <a:gd name="T57" fmla="*/ 17 h 17"/>
                <a:gd name="T58" fmla="*/ 12 w 18"/>
                <a:gd name="T59" fmla="*/ 17 h 17"/>
                <a:gd name="T60" fmla="*/ 14 w 18"/>
                <a:gd name="T61" fmla="*/ 15 h 17"/>
                <a:gd name="T62" fmla="*/ 16 w 18"/>
                <a:gd name="T63" fmla="*/ 11 h 17"/>
                <a:gd name="T64" fmla="*/ 18 w 18"/>
                <a:gd name="T65" fmla="*/ 8 h 17"/>
                <a:gd name="T66" fmla="*/ 16 w 18"/>
                <a:gd name="T67" fmla="*/ 6 h 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"/>
                <a:gd name="T103" fmla="*/ 0 h 17"/>
                <a:gd name="T104" fmla="*/ 18 w 18"/>
                <a:gd name="T105" fmla="*/ 17 h 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" h="17">
                  <a:moveTo>
                    <a:pt x="18" y="8"/>
                  </a:moveTo>
                  <a:lnTo>
                    <a:pt x="16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5" y="17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4" y="15"/>
                  </a:lnTo>
                  <a:lnTo>
                    <a:pt x="16" y="11"/>
                  </a:lnTo>
                  <a:lnTo>
                    <a:pt x="18" y="8"/>
                  </a:lnTo>
                  <a:close/>
                  <a:moveTo>
                    <a:pt x="16" y="6"/>
                  </a:moveTo>
                  <a:lnTo>
                    <a:pt x="14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5" y="17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4" y="15"/>
                  </a:lnTo>
                  <a:lnTo>
                    <a:pt x="16" y="11"/>
                  </a:lnTo>
                  <a:lnTo>
                    <a:pt x="18" y="8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41" name="Freeform 395"/>
            <p:cNvSpPr>
              <a:spLocks/>
            </p:cNvSpPr>
            <p:nvPr/>
          </p:nvSpPr>
          <p:spPr bwMode="auto">
            <a:xfrm>
              <a:off x="3215" y="1298"/>
              <a:ext cx="16" cy="15"/>
            </a:xfrm>
            <a:custGeom>
              <a:avLst/>
              <a:gdLst>
                <a:gd name="T0" fmla="*/ 12 w 16"/>
                <a:gd name="T1" fmla="*/ 0 h 15"/>
                <a:gd name="T2" fmla="*/ 10 w 16"/>
                <a:gd name="T3" fmla="*/ 0 h 15"/>
                <a:gd name="T4" fmla="*/ 12 w 16"/>
                <a:gd name="T5" fmla="*/ 2 h 15"/>
                <a:gd name="T6" fmla="*/ 14 w 16"/>
                <a:gd name="T7" fmla="*/ 4 h 15"/>
                <a:gd name="T8" fmla="*/ 14 w 16"/>
                <a:gd name="T9" fmla="*/ 6 h 15"/>
                <a:gd name="T10" fmla="*/ 14 w 16"/>
                <a:gd name="T11" fmla="*/ 9 h 15"/>
                <a:gd name="T12" fmla="*/ 14 w 16"/>
                <a:gd name="T13" fmla="*/ 11 h 15"/>
                <a:gd name="T14" fmla="*/ 12 w 16"/>
                <a:gd name="T15" fmla="*/ 13 h 15"/>
                <a:gd name="T16" fmla="*/ 10 w 16"/>
                <a:gd name="T17" fmla="*/ 15 h 15"/>
                <a:gd name="T18" fmla="*/ 7 w 16"/>
                <a:gd name="T19" fmla="*/ 15 h 15"/>
                <a:gd name="T20" fmla="*/ 5 w 16"/>
                <a:gd name="T21" fmla="*/ 15 h 15"/>
                <a:gd name="T22" fmla="*/ 1 w 16"/>
                <a:gd name="T23" fmla="*/ 13 h 15"/>
                <a:gd name="T24" fmla="*/ 0 w 16"/>
                <a:gd name="T25" fmla="*/ 11 h 15"/>
                <a:gd name="T26" fmla="*/ 0 w 16"/>
                <a:gd name="T27" fmla="*/ 9 h 15"/>
                <a:gd name="T28" fmla="*/ 0 w 16"/>
                <a:gd name="T29" fmla="*/ 13 h 15"/>
                <a:gd name="T30" fmla="*/ 1 w 16"/>
                <a:gd name="T31" fmla="*/ 13 h 15"/>
                <a:gd name="T32" fmla="*/ 5 w 16"/>
                <a:gd name="T33" fmla="*/ 15 h 15"/>
                <a:gd name="T34" fmla="*/ 7 w 16"/>
                <a:gd name="T35" fmla="*/ 15 h 15"/>
                <a:gd name="T36" fmla="*/ 10 w 16"/>
                <a:gd name="T37" fmla="*/ 15 h 15"/>
                <a:gd name="T38" fmla="*/ 12 w 16"/>
                <a:gd name="T39" fmla="*/ 13 h 15"/>
                <a:gd name="T40" fmla="*/ 14 w 16"/>
                <a:gd name="T41" fmla="*/ 11 h 15"/>
                <a:gd name="T42" fmla="*/ 14 w 16"/>
                <a:gd name="T43" fmla="*/ 9 h 15"/>
                <a:gd name="T44" fmla="*/ 16 w 16"/>
                <a:gd name="T45" fmla="*/ 6 h 15"/>
                <a:gd name="T46" fmla="*/ 14 w 16"/>
                <a:gd name="T47" fmla="*/ 4 h 15"/>
                <a:gd name="T48" fmla="*/ 14 w 16"/>
                <a:gd name="T49" fmla="*/ 2 h 15"/>
                <a:gd name="T50" fmla="*/ 12 w 16"/>
                <a:gd name="T51" fmla="*/ 0 h 1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"/>
                <a:gd name="T79" fmla="*/ 0 h 15"/>
                <a:gd name="T80" fmla="*/ 16 w 16"/>
                <a:gd name="T81" fmla="*/ 15 h 1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" h="15">
                  <a:moveTo>
                    <a:pt x="12" y="0"/>
                  </a:moveTo>
                  <a:lnTo>
                    <a:pt x="10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2" y="13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12" y="13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42" name="Freeform 396"/>
            <p:cNvSpPr>
              <a:spLocks noEditPoints="1"/>
            </p:cNvSpPr>
            <p:nvPr/>
          </p:nvSpPr>
          <p:spPr bwMode="auto">
            <a:xfrm>
              <a:off x="3213" y="1296"/>
              <a:ext cx="16" cy="17"/>
            </a:xfrm>
            <a:custGeom>
              <a:avLst/>
              <a:gdLst>
                <a:gd name="T0" fmla="*/ 16 w 16"/>
                <a:gd name="T1" fmla="*/ 8 h 17"/>
                <a:gd name="T2" fmla="*/ 16 w 16"/>
                <a:gd name="T3" fmla="*/ 6 h 17"/>
                <a:gd name="T4" fmla="*/ 14 w 16"/>
                <a:gd name="T5" fmla="*/ 4 h 17"/>
                <a:gd name="T6" fmla="*/ 12 w 16"/>
                <a:gd name="T7" fmla="*/ 2 h 17"/>
                <a:gd name="T8" fmla="*/ 9 w 16"/>
                <a:gd name="T9" fmla="*/ 0 h 17"/>
                <a:gd name="T10" fmla="*/ 5 w 16"/>
                <a:gd name="T11" fmla="*/ 2 h 17"/>
                <a:gd name="T12" fmla="*/ 3 w 16"/>
                <a:gd name="T13" fmla="*/ 4 h 17"/>
                <a:gd name="T14" fmla="*/ 2 w 16"/>
                <a:gd name="T15" fmla="*/ 6 h 17"/>
                <a:gd name="T16" fmla="*/ 0 w 16"/>
                <a:gd name="T17" fmla="*/ 8 h 17"/>
                <a:gd name="T18" fmla="*/ 2 w 16"/>
                <a:gd name="T19" fmla="*/ 11 h 17"/>
                <a:gd name="T20" fmla="*/ 3 w 16"/>
                <a:gd name="T21" fmla="*/ 13 h 17"/>
                <a:gd name="T22" fmla="*/ 5 w 16"/>
                <a:gd name="T23" fmla="*/ 15 h 17"/>
                <a:gd name="T24" fmla="*/ 9 w 16"/>
                <a:gd name="T25" fmla="*/ 17 h 17"/>
                <a:gd name="T26" fmla="*/ 12 w 16"/>
                <a:gd name="T27" fmla="*/ 15 h 17"/>
                <a:gd name="T28" fmla="*/ 14 w 16"/>
                <a:gd name="T29" fmla="*/ 13 h 17"/>
                <a:gd name="T30" fmla="*/ 16 w 16"/>
                <a:gd name="T31" fmla="*/ 11 h 17"/>
                <a:gd name="T32" fmla="*/ 16 w 16"/>
                <a:gd name="T33" fmla="*/ 8 h 17"/>
                <a:gd name="T34" fmla="*/ 16 w 16"/>
                <a:gd name="T35" fmla="*/ 6 h 17"/>
                <a:gd name="T36" fmla="*/ 14 w 16"/>
                <a:gd name="T37" fmla="*/ 4 h 17"/>
                <a:gd name="T38" fmla="*/ 12 w 16"/>
                <a:gd name="T39" fmla="*/ 2 h 17"/>
                <a:gd name="T40" fmla="*/ 9 w 16"/>
                <a:gd name="T41" fmla="*/ 0 h 17"/>
                <a:gd name="T42" fmla="*/ 5 w 16"/>
                <a:gd name="T43" fmla="*/ 2 h 17"/>
                <a:gd name="T44" fmla="*/ 3 w 16"/>
                <a:gd name="T45" fmla="*/ 4 h 17"/>
                <a:gd name="T46" fmla="*/ 2 w 16"/>
                <a:gd name="T47" fmla="*/ 6 h 17"/>
                <a:gd name="T48" fmla="*/ 0 w 16"/>
                <a:gd name="T49" fmla="*/ 8 h 17"/>
                <a:gd name="T50" fmla="*/ 2 w 16"/>
                <a:gd name="T51" fmla="*/ 11 h 17"/>
                <a:gd name="T52" fmla="*/ 3 w 16"/>
                <a:gd name="T53" fmla="*/ 13 h 17"/>
                <a:gd name="T54" fmla="*/ 5 w 16"/>
                <a:gd name="T55" fmla="*/ 15 h 17"/>
                <a:gd name="T56" fmla="*/ 9 w 16"/>
                <a:gd name="T57" fmla="*/ 17 h 17"/>
                <a:gd name="T58" fmla="*/ 12 w 16"/>
                <a:gd name="T59" fmla="*/ 15 h 17"/>
                <a:gd name="T60" fmla="*/ 14 w 16"/>
                <a:gd name="T61" fmla="*/ 13 h 17"/>
                <a:gd name="T62" fmla="*/ 16 w 16"/>
                <a:gd name="T63" fmla="*/ 11 h 17"/>
                <a:gd name="T64" fmla="*/ 16 w 16"/>
                <a:gd name="T65" fmla="*/ 8 h 17"/>
                <a:gd name="T66" fmla="*/ 16 w 16"/>
                <a:gd name="T67" fmla="*/ 6 h 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"/>
                <a:gd name="T103" fmla="*/ 0 h 17"/>
                <a:gd name="T104" fmla="*/ 16 w 16"/>
                <a:gd name="T105" fmla="*/ 17 h 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" h="17">
                  <a:moveTo>
                    <a:pt x="16" y="8"/>
                  </a:moveTo>
                  <a:lnTo>
                    <a:pt x="16" y="6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9" y="17"/>
                  </a:lnTo>
                  <a:lnTo>
                    <a:pt x="12" y="15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6" y="8"/>
                  </a:lnTo>
                  <a:close/>
                  <a:moveTo>
                    <a:pt x="16" y="6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9" y="17"/>
                  </a:lnTo>
                  <a:lnTo>
                    <a:pt x="12" y="15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43" name="Freeform 397"/>
            <p:cNvSpPr>
              <a:spLocks noEditPoints="1"/>
            </p:cNvSpPr>
            <p:nvPr/>
          </p:nvSpPr>
          <p:spPr bwMode="auto">
            <a:xfrm>
              <a:off x="3213" y="1296"/>
              <a:ext cx="16" cy="17"/>
            </a:xfrm>
            <a:custGeom>
              <a:avLst/>
              <a:gdLst>
                <a:gd name="T0" fmla="*/ 16 w 16"/>
                <a:gd name="T1" fmla="*/ 8 h 17"/>
                <a:gd name="T2" fmla="*/ 16 w 16"/>
                <a:gd name="T3" fmla="*/ 6 h 17"/>
                <a:gd name="T4" fmla="*/ 14 w 16"/>
                <a:gd name="T5" fmla="*/ 4 h 17"/>
                <a:gd name="T6" fmla="*/ 12 w 16"/>
                <a:gd name="T7" fmla="*/ 2 h 17"/>
                <a:gd name="T8" fmla="*/ 9 w 16"/>
                <a:gd name="T9" fmla="*/ 0 h 17"/>
                <a:gd name="T10" fmla="*/ 5 w 16"/>
                <a:gd name="T11" fmla="*/ 2 h 17"/>
                <a:gd name="T12" fmla="*/ 3 w 16"/>
                <a:gd name="T13" fmla="*/ 4 h 17"/>
                <a:gd name="T14" fmla="*/ 2 w 16"/>
                <a:gd name="T15" fmla="*/ 6 h 17"/>
                <a:gd name="T16" fmla="*/ 0 w 16"/>
                <a:gd name="T17" fmla="*/ 8 h 17"/>
                <a:gd name="T18" fmla="*/ 2 w 16"/>
                <a:gd name="T19" fmla="*/ 11 h 17"/>
                <a:gd name="T20" fmla="*/ 3 w 16"/>
                <a:gd name="T21" fmla="*/ 13 h 17"/>
                <a:gd name="T22" fmla="*/ 5 w 16"/>
                <a:gd name="T23" fmla="*/ 15 h 17"/>
                <a:gd name="T24" fmla="*/ 9 w 16"/>
                <a:gd name="T25" fmla="*/ 17 h 17"/>
                <a:gd name="T26" fmla="*/ 12 w 16"/>
                <a:gd name="T27" fmla="*/ 15 h 17"/>
                <a:gd name="T28" fmla="*/ 14 w 16"/>
                <a:gd name="T29" fmla="*/ 13 h 17"/>
                <a:gd name="T30" fmla="*/ 16 w 16"/>
                <a:gd name="T31" fmla="*/ 11 h 17"/>
                <a:gd name="T32" fmla="*/ 16 w 16"/>
                <a:gd name="T33" fmla="*/ 8 h 17"/>
                <a:gd name="T34" fmla="*/ 16 w 16"/>
                <a:gd name="T35" fmla="*/ 6 h 17"/>
                <a:gd name="T36" fmla="*/ 14 w 16"/>
                <a:gd name="T37" fmla="*/ 4 h 17"/>
                <a:gd name="T38" fmla="*/ 12 w 16"/>
                <a:gd name="T39" fmla="*/ 2 h 17"/>
                <a:gd name="T40" fmla="*/ 9 w 16"/>
                <a:gd name="T41" fmla="*/ 0 h 17"/>
                <a:gd name="T42" fmla="*/ 5 w 16"/>
                <a:gd name="T43" fmla="*/ 2 h 17"/>
                <a:gd name="T44" fmla="*/ 3 w 16"/>
                <a:gd name="T45" fmla="*/ 4 h 17"/>
                <a:gd name="T46" fmla="*/ 2 w 16"/>
                <a:gd name="T47" fmla="*/ 6 h 17"/>
                <a:gd name="T48" fmla="*/ 0 w 16"/>
                <a:gd name="T49" fmla="*/ 8 h 17"/>
                <a:gd name="T50" fmla="*/ 2 w 16"/>
                <a:gd name="T51" fmla="*/ 11 h 17"/>
                <a:gd name="T52" fmla="*/ 3 w 16"/>
                <a:gd name="T53" fmla="*/ 13 h 17"/>
                <a:gd name="T54" fmla="*/ 5 w 16"/>
                <a:gd name="T55" fmla="*/ 15 h 17"/>
                <a:gd name="T56" fmla="*/ 9 w 16"/>
                <a:gd name="T57" fmla="*/ 17 h 17"/>
                <a:gd name="T58" fmla="*/ 12 w 16"/>
                <a:gd name="T59" fmla="*/ 15 h 17"/>
                <a:gd name="T60" fmla="*/ 14 w 16"/>
                <a:gd name="T61" fmla="*/ 13 h 17"/>
                <a:gd name="T62" fmla="*/ 16 w 16"/>
                <a:gd name="T63" fmla="*/ 11 h 17"/>
                <a:gd name="T64" fmla="*/ 16 w 16"/>
                <a:gd name="T65" fmla="*/ 8 h 17"/>
                <a:gd name="T66" fmla="*/ 16 w 16"/>
                <a:gd name="T67" fmla="*/ 6 h 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"/>
                <a:gd name="T103" fmla="*/ 0 h 17"/>
                <a:gd name="T104" fmla="*/ 16 w 16"/>
                <a:gd name="T105" fmla="*/ 17 h 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" h="17">
                  <a:moveTo>
                    <a:pt x="16" y="8"/>
                  </a:moveTo>
                  <a:lnTo>
                    <a:pt x="16" y="6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9" y="17"/>
                  </a:lnTo>
                  <a:lnTo>
                    <a:pt x="12" y="15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6" y="8"/>
                  </a:lnTo>
                  <a:close/>
                  <a:moveTo>
                    <a:pt x="16" y="6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9" y="17"/>
                  </a:lnTo>
                  <a:lnTo>
                    <a:pt x="12" y="15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44" name="Freeform 398"/>
            <p:cNvSpPr>
              <a:spLocks noEditPoints="1"/>
            </p:cNvSpPr>
            <p:nvPr/>
          </p:nvSpPr>
          <p:spPr bwMode="auto">
            <a:xfrm>
              <a:off x="3213" y="1296"/>
              <a:ext cx="16" cy="17"/>
            </a:xfrm>
            <a:custGeom>
              <a:avLst/>
              <a:gdLst>
                <a:gd name="T0" fmla="*/ 16 w 16"/>
                <a:gd name="T1" fmla="*/ 8 h 17"/>
                <a:gd name="T2" fmla="*/ 16 w 16"/>
                <a:gd name="T3" fmla="*/ 6 h 17"/>
                <a:gd name="T4" fmla="*/ 14 w 16"/>
                <a:gd name="T5" fmla="*/ 4 h 17"/>
                <a:gd name="T6" fmla="*/ 12 w 16"/>
                <a:gd name="T7" fmla="*/ 2 h 17"/>
                <a:gd name="T8" fmla="*/ 9 w 16"/>
                <a:gd name="T9" fmla="*/ 0 h 17"/>
                <a:gd name="T10" fmla="*/ 5 w 16"/>
                <a:gd name="T11" fmla="*/ 2 h 17"/>
                <a:gd name="T12" fmla="*/ 3 w 16"/>
                <a:gd name="T13" fmla="*/ 4 h 17"/>
                <a:gd name="T14" fmla="*/ 2 w 16"/>
                <a:gd name="T15" fmla="*/ 6 h 17"/>
                <a:gd name="T16" fmla="*/ 0 w 16"/>
                <a:gd name="T17" fmla="*/ 8 h 17"/>
                <a:gd name="T18" fmla="*/ 2 w 16"/>
                <a:gd name="T19" fmla="*/ 11 h 17"/>
                <a:gd name="T20" fmla="*/ 3 w 16"/>
                <a:gd name="T21" fmla="*/ 13 h 17"/>
                <a:gd name="T22" fmla="*/ 5 w 16"/>
                <a:gd name="T23" fmla="*/ 15 h 17"/>
                <a:gd name="T24" fmla="*/ 9 w 16"/>
                <a:gd name="T25" fmla="*/ 17 h 17"/>
                <a:gd name="T26" fmla="*/ 12 w 16"/>
                <a:gd name="T27" fmla="*/ 15 h 17"/>
                <a:gd name="T28" fmla="*/ 14 w 16"/>
                <a:gd name="T29" fmla="*/ 13 h 17"/>
                <a:gd name="T30" fmla="*/ 16 w 16"/>
                <a:gd name="T31" fmla="*/ 11 h 17"/>
                <a:gd name="T32" fmla="*/ 16 w 16"/>
                <a:gd name="T33" fmla="*/ 8 h 17"/>
                <a:gd name="T34" fmla="*/ 16 w 16"/>
                <a:gd name="T35" fmla="*/ 6 h 17"/>
                <a:gd name="T36" fmla="*/ 14 w 16"/>
                <a:gd name="T37" fmla="*/ 4 h 17"/>
                <a:gd name="T38" fmla="*/ 12 w 16"/>
                <a:gd name="T39" fmla="*/ 2 h 17"/>
                <a:gd name="T40" fmla="*/ 9 w 16"/>
                <a:gd name="T41" fmla="*/ 0 h 17"/>
                <a:gd name="T42" fmla="*/ 5 w 16"/>
                <a:gd name="T43" fmla="*/ 2 h 17"/>
                <a:gd name="T44" fmla="*/ 3 w 16"/>
                <a:gd name="T45" fmla="*/ 4 h 17"/>
                <a:gd name="T46" fmla="*/ 2 w 16"/>
                <a:gd name="T47" fmla="*/ 6 h 17"/>
                <a:gd name="T48" fmla="*/ 0 w 16"/>
                <a:gd name="T49" fmla="*/ 8 h 17"/>
                <a:gd name="T50" fmla="*/ 2 w 16"/>
                <a:gd name="T51" fmla="*/ 11 h 17"/>
                <a:gd name="T52" fmla="*/ 3 w 16"/>
                <a:gd name="T53" fmla="*/ 13 h 17"/>
                <a:gd name="T54" fmla="*/ 5 w 16"/>
                <a:gd name="T55" fmla="*/ 15 h 17"/>
                <a:gd name="T56" fmla="*/ 9 w 16"/>
                <a:gd name="T57" fmla="*/ 17 h 17"/>
                <a:gd name="T58" fmla="*/ 12 w 16"/>
                <a:gd name="T59" fmla="*/ 15 h 17"/>
                <a:gd name="T60" fmla="*/ 14 w 16"/>
                <a:gd name="T61" fmla="*/ 13 h 17"/>
                <a:gd name="T62" fmla="*/ 16 w 16"/>
                <a:gd name="T63" fmla="*/ 11 h 17"/>
                <a:gd name="T64" fmla="*/ 16 w 16"/>
                <a:gd name="T65" fmla="*/ 8 h 17"/>
                <a:gd name="T66" fmla="*/ 16 w 16"/>
                <a:gd name="T67" fmla="*/ 6 h 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"/>
                <a:gd name="T103" fmla="*/ 0 h 17"/>
                <a:gd name="T104" fmla="*/ 16 w 16"/>
                <a:gd name="T105" fmla="*/ 17 h 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" h="17">
                  <a:moveTo>
                    <a:pt x="16" y="8"/>
                  </a:moveTo>
                  <a:lnTo>
                    <a:pt x="16" y="6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9" y="17"/>
                  </a:lnTo>
                  <a:lnTo>
                    <a:pt x="12" y="15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6" y="8"/>
                  </a:lnTo>
                  <a:close/>
                  <a:moveTo>
                    <a:pt x="16" y="6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9" y="17"/>
                  </a:lnTo>
                  <a:lnTo>
                    <a:pt x="12" y="15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45" name="Freeform 399"/>
            <p:cNvSpPr>
              <a:spLocks noEditPoints="1"/>
            </p:cNvSpPr>
            <p:nvPr/>
          </p:nvSpPr>
          <p:spPr bwMode="auto">
            <a:xfrm>
              <a:off x="3213" y="1296"/>
              <a:ext cx="16" cy="17"/>
            </a:xfrm>
            <a:custGeom>
              <a:avLst/>
              <a:gdLst>
                <a:gd name="T0" fmla="*/ 16 w 16"/>
                <a:gd name="T1" fmla="*/ 8 h 17"/>
                <a:gd name="T2" fmla="*/ 16 w 16"/>
                <a:gd name="T3" fmla="*/ 6 h 17"/>
                <a:gd name="T4" fmla="*/ 14 w 16"/>
                <a:gd name="T5" fmla="*/ 4 h 17"/>
                <a:gd name="T6" fmla="*/ 12 w 16"/>
                <a:gd name="T7" fmla="*/ 2 h 17"/>
                <a:gd name="T8" fmla="*/ 9 w 16"/>
                <a:gd name="T9" fmla="*/ 0 h 17"/>
                <a:gd name="T10" fmla="*/ 5 w 16"/>
                <a:gd name="T11" fmla="*/ 2 h 17"/>
                <a:gd name="T12" fmla="*/ 3 w 16"/>
                <a:gd name="T13" fmla="*/ 4 h 17"/>
                <a:gd name="T14" fmla="*/ 2 w 16"/>
                <a:gd name="T15" fmla="*/ 6 h 17"/>
                <a:gd name="T16" fmla="*/ 0 w 16"/>
                <a:gd name="T17" fmla="*/ 8 h 17"/>
                <a:gd name="T18" fmla="*/ 2 w 16"/>
                <a:gd name="T19" fmla="*/ 11 h 17"/>
                <a:gd name="T20" fmla="*/ 3 w 16"/>
                <a:gd name="T21" fmla="*/ 13 h 17"/>
                <a:gd name="T22" fmla="*/ 5 w 16"/>
                <a:gd name="T23" fmla="*/ 15 h 17"/>
                <a:gd name="T24" fmla="*/ 9 w 16"/>
                <a:gd name="T25" fmla="*/ 17 h 17"/>
                <a:gd name="T26" fmla="*/ 12 w 16"/>
                <a:gd name="T27" fmla="*/ 15 h 17"/>
                <a:gd name="T28" fmla="*/ 14 w 16"/>
                <a:gd name="T29" fmla="*/ 13 h 17"/>
                <a:gd name="T30" fmla="*/ 16 w 16"/>
                <a:gd name="T31" fmla="*/ 11 h 17"/>
                <a:gd name="T32" fmla="*/ 16 w 16"/>
                <a:gd name="T33" fmla="*/ 8 h 17"/>
                <a:gd name="T34" fmla="*/ 16 w 16"/>
                <a:gd name="T35" fmla="*/ 6 h 17"/>
                <a:gd name="T36" fmla="*/ 14 w 16"/>
                <a:gd name="T37" fmla="*/ 4 h 17"/>
                <a:gd name="T38" fmla="*/ 12 w 16"/>
                <a:gd name="T39" fmla="*/ 2 h 17"/>
                <a:gd name="T40" fmla="*/ 9 w 16"/>
                <a:gd name="T41" fmla="*/ 0 h 17"/>
                <a:gd name="T42" fmla="*/ 5 w 16"/>
                <a:gd name="T43" fmla="*/ 2 h 17"/>
                <a:gd name="T44" fmla="*/ 3 w 16"/>
                <a:gd name="T45" fmla="*/ 4 h 17"/>
                <a:gd name="T46" fmla="*/ 2 w 16"/>
                <a:gd name="T47" fmla="*/ 6 h 17"/>
                <a:gd name="T48" fmla="*/ 0 w 16"/>
                <a:gd name="T49" fmla="*/ 8 h 17"/>
                <a:gd name="T50" fmla="*/ 2 w 16"/>
                <a:gd name="T51" fmla="*/ 11 h 17"/>
                <a:gd name="T52" fmla="*/ 3 w 16"/>
                <a:gd name="T53" fmla="*/ 13 h 17"/>
                <a:gd name="T54" fmla="*/ 5 w 16"/>
                <a:gd name="T55" fmla="*/ 15 h 17"/>
                <a:gd name="T56" fmla="*/ 9 w 16"/>
                <a:gd name="T57" fmla="*/ 17 h 17"/>
                <a:gd name="T58" fmla="*/ 12 w 16"/>
                <a:gd name="T59" fmla="*/ 15 h 17"/>
                <a:gd name="T60" fmla="*/ 14 w 16"/>
                <a:gd name="T61" fmla="*/ 13 h 17"/>
                <a:gd name="T62" fmla="*/ 16 w 16"/>
                <a:gd name="T63" fmla="*/ 11 h 17"/>
                <a:gd name="T64" fmla="*/ 16 w 16"/>
                <a:gd name="T65" fmla="*/ 8 h 17"/>
                <a:gd name="T66" fmla="*/ 16 w 16"/>
                <a:gd name="T67" fmla="*/ 6 h 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"/>
                <a:gd name="T103" fmla="*/ 0 h 17"/>
                <a:gd name="T104" fmla="*/ 16 w 16"/>
                <a:gd name="T105" fmla="*/ 17 h 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" h="17">
                  <a:moveTo>
                    <a:pt x="16" y="8"/>
                  </a:moveTo>
                  <a:lnTo>
                    <a:pt x="16" y="6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9" y="17"/>
                  </a:lnTo>
                  <a:lnTo>
                    <a:pt x="12" y="15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6" y="8"/>
                  </a:lnTo>
                  <a:close/>
                  <a:moveTo>
                    <a:pt x="16" y="6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9" y="17"/>
                  </a:lnTo>
                  <a:lnTo>
                    <a:pt x="12" y="15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41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46" name="Freeform 400"/>
            <p:cNvSpPr>
              <a:spLocks noEditPoints="1"/>
            </p:cNvSpPr>
            <p:nvPr/>
          </p:nvSpPr>
          <p:spPr bwMode="auto">
            <a:xfrm>
              <a:off x="3213" y="1296"/>
              <a:ext cx="16" cy="17"/>
            </a:xfrm>
            <a:custGeom>
              <a:avLst/>
              <a:gdLst>
                <a:gd name="T0" fmla="*/ 16 w 16"/>
                <a:gd name="T1" fmla="*/ 8 h 17"/>
                <a:gd name="T2" fmla="*/ 16 w 16"/>
                <a:gd name="T3" fmla="*/ 6 h 17"/>
                <a:gd name="T4" fmla="*/ 14 w 16"/>
                <a:gd name="T5" fmla="*/ 4 h 17"/>
                <a:gd name="T6" fmla="*/ 12 w 16"/>
                <a:gd name="T7" fmla="*/ 2 h 17"/>
                <a:gd name="T8" fmla="*/ 9 w 16"/>
                <a:gd name="T9" fmla="*/ 0 h 17"/>
                <a:gd name="T10" fmla="*/ 5 w 16"/>
                <a:gd name="T11" fmla="*/ 2 h 17"/>
                <a:gd name="T12" fmla="*/ 3 w 16"/>
                <a:gd name="T13" fmla="*/ 4 h 17"/>
                <a:gd name="T14" fmla="*/ 2 w 16"/>
                <a:gd name="T15" fmla="*/ 6 h 17"/>
                <a:gd name="T16" fmla="*/ 0 w 16"/>
                <a:gd name="T17" fmla="*/ 8 h 17"/>
                <a:gd name="T18" fmla="*/ 2 w 16"/>
                <a:gd name="T19" fmla="*/ 11 h 17"/>
                <a:gd name="T20" fmla="*/ 3 w 16"/>
                <a:gd name="T21" fmla="*/ 13 h 17"/>
                <a:gd name="T22" fmla="*/ 5 w 16"/>
                <a:gd name="T23" fmla="*/ 15 h 17"/>
                <a:gd name="T24" fmla="*/ 9 w 16"/>
                <a:gd name="T25" fmla="*/ 17 h 17"/>
                <a:gd name="T26" fmla="*/ 12 w 16"/>
                <a:gd name="T27" fmla="*/ 15 h 17"/>
                <a:gd name="T28" fmla="*/ 14 w 16"/>
                <a:gd name="T29" fmla="*/ 13 h 17"/>
                <a:gd name="T30" fmla="*/ 16 w 16"/>
                <a:gd name="T31" fmla="*/ 11 h 17"/>
                <a:gd name="T32" fmla="*/ 16 w 16"/>
                <a:gd name="T33" fmla="*/ 8 h 17"/>
                <a:gd name="T34" fmla="*/ 16 w 16"/>
                <a:gd name="T35" fmla="*/ 6 h 17"/>
                <a:gd name="T36" fmla="*/ 14 w 16"/>
                <a:gd name="T37" fmla="*/ 4 h 17"/>
                <a:gd name="T38" fmla="*/ 12 w 16"/>
                <a:gd name="T39" fmla="*/ 2 h 17"/>
                <a:gd name="T40" fmla="*/ 9 w 16"/>
                <a:gd name="T41" fmla="*/ 0 h 17"/>
                <a:gd name="T42" fmla="*/ 5 w 16"/>
                <a:gd name="T43" fmla="*/ 2 h 17"/>
                <a:gd name="T44" fmla="*/ 3 w 16"/>
                <a:gd name="T45" fmla="*/ 4 h 17"/>
                <a:gd name="T46" fmla="*/ 2 w 16"/>
                <a:gd name="T47" fmla="*/ 6 h 17"/>
                <a:gd name="T48" fmla="*/ 0 w 16"/>
                <a:gd name="T49" fmla="*/ 8 h 17"/>
                <a:gd name="T50" fmla="*/ 2 w 16"/>
                <a:gd name="T51" fmla="*/ 11 h 17"/>
                <a:gd name="T52" fmla="*/ 3 w 16"/>
                <a:gd name="T53" fmla="*/ 13 h 17"/>
                <a:gd name="T54" fmla="*/ 5 w 16"/>
                <a:gd name="T55" fmla="*/ 15 h 17"/>
                <a:gd name="T56" fmla="*/ 9 w 16"/>
                <a:gd name="T57" fmla="*/ 17 h 17"/>
                <a:gd name="T58" fmla="*/ 12 w 16"/>
                <a:gd name="T59" fmla="*/ 15 h 17"/>
                <a:gd name="T60" fmla="*/ 14 w 16"/>
                <a:gd name="T61" fmla="*/ 13 h 17"/>
                <a:gd name="T62" fmla="*/ 16 w 16"/>
                <a:gd name="T63" fmla="*/ 11 h 17"/>
                <a:gd name="T64" fmla="*/ 16 w 16"/>
                <a:gd name="T65" fmla="*/ 8 h 17"/>
                <a:gd name="T66" fmla="*/ 16 w 16"/>
                <a:gd name="T67" fmla="*/ 6 h 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"/>
                <a:gd name="T103" fmla="*/ 0 h 17"/>
                <a:gd name="T104" fmla="*/ 16 w 16"/>
                <a:gd name="T105" fmla="*/ 17 h 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" h="17">
                  <a:moveTo>
                    <a:pt x="16" y="8"/>
                  </a:moveTo>
                  <a:lnTo>
                    <a:pt x="16" y="6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9" y="17"/>
                  </a:lnTo>
                  <a:lnTo>
                    <a:pt x="12" y="15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6" y="8"/>
                  </a:lnTo>
                  <a:close/>
                  <a:moveTo>
                    <a:pt x="16" y="6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9" y="17"/>
                  </a:lnTo>
                  <a:lnTo>
                    <a:pt x="12" y="15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47" name="Freeform 401"/>
            <p:cNvSpPr>
              <a:spLocks noEditPoints="1"/>
            </p:cNvSpPr>
            <p:nvPr/>
          </p:nvSpPr>
          <p:spPr bwMode="auto">
            <a:xfrm>
              <a:off x="3213" y="1296"/>
              <a:ext cx="16" cy="17"/>
            </a:xfrm>
            <a:custGeom>
              <a:avLst/>
              <a:gdLst>
                <a:gd name="T0" fmla="*/ 16 w 16"/>
                <a:gd name="T1" fmla="*/ 8 h 17"/>
                <a:gd name="T2" fmla="*/ 16 w 16"/>
                <a:gd name="T3" fmla="*/ 6 h 17"/>
                <a:gd name="T4" fmla="*/ 14 w 16"/>
                <a:gd name="T5" fmla="*/ 4 h 17"/>
                <a:gd name="T6" fmla="*/ 12 w 16"/>
                <a:gd name="T7" fmla="*/ 2 h 17"/>
                <a:gd name="T8" fmla="*/ 9 w 16"/>
                <a:gd name="T9" fmla="*/ 0 h 17"/>
                <a:gd name="T10" fmla="*/ 5 w 16"/>
                <a:gd name="T11" fmla="*/ 2 h 17"/>
                <a:gd name="T12" fmla="*/ 3 w 16"/>
                <a:gd name="T13" fmla="*/ 4 h 17"/>
                <a:gd name="T14" fmla="*/ 2 w 16"/>
                <a:gd name="T15" fmla="*/ 6 h 17"/>
                <a:gd name="T16" fmla="*/ 0 w 16"/>
                <a:gd name="T17" fmla="*/ 8 h 17"/>
                <a:gd name="T18" fmla="*/ 2 w 16"/>
                <a:gd name="T19" fmla="*/ 11 h 17"/>
                <a:gd name="T20" fmla="*/ 3 w 16"/>
                <a:gd name="T21" fmla="*/ 13 h 17"/>
                <a:gd name="T22" fmla="*/ 5 w 16"/>
                <a:gd name="T23" fmla="*/ 15 h 17"/>
                <a:gd name="T24" fmla="*/ 9 w 16"/>
                <a:gd name="T25" fmla="*/ 17 h 17"/>
                <a:gd name="T26" fmla="*/ 12 w 16"/>
                <a:gd name="T27" fmla="*/ 15 h 17"/>
                <a:gd name="T28" fmla="*/ 14 w 16"/>
                <a:gd name="T29" fmla="*/ 13 h 17"/>
                <a:gd name="T30" fmla="*/ 16 w 16"/>
                <a:gd name="T31" fmla="*/ 11 h 17"/>
                <a:gd name="T32" fmla="*/ 16 w 16"/>
                <a:gd name="T33" fmla="*/ 8 h 17"/>
                <a:gd name="T34" fmla="*/ 16 w 16"/>
                <a:gd name="T35" fmla="*/ 6 h 17"/>
                <a:gd name="T36" fmla="*/ 14 w 16"/>
                <a:gd name="T37" fmla="*/ 4 h 17"/>
                <a:gd name="T38" fmla="*/ 12 w 16"/>
                <a:gd name="T39" fmla="*/ 2 h 17"/>
                <a:gd name="T40" fmla="*/ 9 w 16"/>
                <a:gd name="T41" fmla="*/ 0 h 17"/>
                <a:gd name="T42" fmla="*/ 5 w 16"/>
                <a:gd name="T43" fmla="*/ 2 h 17"/>
                <a:gd name="T44" fmla="*/ 3 w 16"/>
                <a:gd name="T45" fmla="*/ 4 h 17"/>
                <a:gd name="T46" fmla="*/ 2 w 16"/>
                <a:gd name="T47" fmla="*/ 6 h 17"/>
                <a:gd name="T48" fmla="*/ 0 w 16"/>
                <a:gd name="T49" fmla="*/ 8 h 17"/>
                <a:gd name="T50" fmla="*/ 2 w 16"/>
                <a:gd name="T51" fmla="*/ 11 h 17"/>
                <a:gd name="T52" fmla="*/ 3 w 16"/>
                <a:gd name="T53" fmla="*/ 13 h 17"/>
                <a:gd name="T54" fmla="*/ 5 w 16"/>
                <a:gd name="T55" fmla="*/ 15 h 17"/>
                <a:gd name="T56" fmla="*/ 9 w 16"/>
                <a:gd name="T57" fmla="*/ 17 h 17"/>
                <a:gd name="T58" fmla="*/ 12 w 16"/>
                <a:gd name="T59" fmla="*/ 15 h 17"/>
                <a:gd name="T60" fmla="*/ 14 w 16"/>
                <a:gd name="T61" fmla="*/ 13 h 17"/>
                <a:gd name="T62" fmla="*/ 16 w 16"/>
                <a:gd name="T63" fmla="*/ 11 h 17"/>
                <a:gd name="T64" fmla="*/ 16 w 16"/>
                <a:gd name="T65" fmla="*/ 8 h 17"/>
                <a:gd name="T66" fmla="*/ 16 w 16"/>
                <a:gd name="T67" fmla="*/ 6 h 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"/>
                <a:gd name="T103" fmla="*/ 0 h 17"/>
                <a:gd name="T104" fmla="*/ 16 w 16"/>
                <a:gd name="T105" fmla="*/ 17 h 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" h="17">
                  <a:moveTo>
                    <a:pt x="16" y="8"/>
                  </a:moveTo>
                  <a:lnTo>
                    <a:pt x="16" y="6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9" y="17"/>
                  </a:lnTo>
                  <a:lnTo>
                    <a:pt x="12" y="15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6" y="8"/>
                  </a:lnTo>
                  <a:close/>
                  <a:moveTo>
                    <a:pt x="16" y="6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9" y="17"/>
                  </a:lnTo>
                  <a:lnTo>
                    <a:pt x="12" y="15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48" name="Freeform 402"/>
            <p:cNvSpPr>
              <a:spLocks noEditPoints="1"/>
            </p:cNvSpPr>
            <p:nvPr/>
          </p:nvSpPr>
          <p:spPr bwMode="auto">
            <a:xfrm>
              <a:off x="3213" y="1296"/>
              <a:ext cx="16" cy="17"/>
            </a:xfrm>
            <a:custGeom>
              <a:avLst/>
              <a:gdLst>
                <a:gd name="T0" fmla="*/ 16 w 16"/>
                <a:gd name="T1" fmla="*/ 8 h 17"/>
                <a:gd name="T2" fmla="*/ 16 w 16"/>
                <a:gd name="T3" fmla="*/ 6 h 17"/>
                <a:gd name="T4" fmla="*/ 14 w 16"/>
                <a:gd name="T5" fmla="*/ 4 h 17"/>
                <a:gd name="T6" fmla="*/ 12 w 16"/>
                <a:gd name="T7" fmla="*/ 2 h 17"/>
                <a:gd name="T8" fmla="*/ 9 w 16"/>
                <a:gd name="T9" fmla="*/ 0 h 17"/>
                <a:gd name="T10" fmla="*/ 5 w 16"/>
                <a:gd name="T11" fmla="*/ 2 h 17"/>
                <a:gd name="T12" fmla="*/ 3 w 16"/>
                <a:gd name="T13" fmla="*/ 4 h 17"/>
                <a:gd name="T14" fmla="*/ 2 w 16"/>
                <a:gd name="T15" fmla="*/ 6 h 17"/>
                <a:gd name="T16" fmla="*/ 0 w 16"/>
                <a:gd name="T17" fmla="*/ 8 h 17"/>
                <a:gd name="T18" fmla="*/ 2 w 16"/>
                <a:gd name="T19" fmla="*/ 11 h 17"/>
                <a:gd name="T20" fmla="*/ 3 w 16"/>
                <a:gd name="T21" fmla="*/ 13 h 17"/>
                <a:gd name="T22" fmla="*/ 5 w 16"/>
                <a:gd name="T23" fmla="*/ 15 h 17"/>
                <a:gd name="T24" fmla="*/ 9 w 16"/>
                <a:gd name="T25" fmla="*/ 17 h 17"/>
                <a:gd name="T26" fmla="*/ 12 w 16"/>
                <a:gd name="T27" fmla="*/ 15 h 17"/>
                <a:gd name="T28" fmla="*/ 14 w 16"/>
                <a:gd name="T29" fmla="*/ 13 h 17"/>
                <a:gd name="T30" fmla="*/ 16 w 16"/>
                <a:gd name="T31" fmla="*/ 11 h 17"/>
                <a:gd name="T32" fmla="*/ 16 w 16"/>
                <a:gd name="T33" fmla="*/ 8 h 17"/>
                <a:gd name="T34" fmla="*/ 16 w 16"/>
                <a:gd name="T35" fmla="*/ 6 h 17"/>
                <a:gd name="T36" fmla="*/ 14 w 16"/>
                <a:gd name="T37" fmla="*/ 4 h 17"/>
                <a:gd name="T38" fmla="*/ 12 w 16"/>
                <a:gd name="T39" fmla="*/ 2 h 17"/>
                <a:gd name="T40" fmla="*/ 9 w 16"/>
                <a:gd name="T41" fmla="*/ 0 h 17"/>
                <a:gd name="T42" fmla="*/ 5 w 16"/>
                <a:gd name="T43" fmla="*/ 2 h 17"/>
                <a:gd name="T44" fmla="*/ 3 w 16"/>
                <a:gd name="T45" fmla="*/ 4 h 17"/>
                <a:gd name="T46" fmla="*/ 2 w 16"/>
                <a:gd name="T47" fmla="*/ 6 h 17"/>
                <a:gd name="T48" fmla="*/ 0 w 16"/>
                <a:gd name="T49" fmla="*/ 8 h 17"/>
                <a:gd name="T50" fmla="*/ 2 w 16"/>
                <a:gd name="T51" fmla="*/ 11 h 17"/>
                <a:gd name="T52" fmla="*/ 3 w 16"/>
                <a:gd name="T53" fmla="*/ 13 h 17"/>
                <a:gd name="T54" fmla="*/ 5 w 16"/>
                <a:gd name="T55" fmla="*/ 15 h 17"/>
                <a:gd name="T56" fmla="*/ 9 w 16"/>
                <a:gd name="T57" fmla="*/ 17 h 17"/>
                <a:gd name="T58" fmla="*/ 12 w 16"/>
                <a:gd name="T59" fmla="*/ 15 h 17"/>
                <a:gd name="T60" fmla="*/ 14 w 16"/>
                <a:gd name="T61" fmla="*/ 13 h 17"/>
                <a:gd name="T62" fmla="*/ 16 w 16"/>
                <a:gd name="T63" fmla="*/ 11 h 17"/>
                <a:gd name="T64" fmla="*/ 16 w 16"/>
                <a:gd name="T65" fmla="*/ 8 h 17"/>
                <a:gd name="T66" fmla="*/ 16 w 16"/>
                <a:gd name="T67" fmla="*/ 6 h 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"/>
                <a:gd name="T103" fmla="*/ 0 h 17"/>
                <a:gd name="T104" fmla="*/ 16 w 16"/>
                <a:gd name="T105" fmla="*/ 17 h 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" h="17">
                  <a:moveTo>
                    <a:pt x="16" y="8"/>
                  </a:moveTo>
                  <a:lnTo>
                    <a:pt x="16" y="6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9" y="17"/>
                  </a:lnTo>
                  <a:lnTo>
                    <a:pt x="12" y="15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6" y="8"/>
                  </a:lnTo>
                  <a:close/>
                  <a:moveTo>
                    <a:pt x="16" y="6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9" y="17"/>
                  </a:lnTo>
                  <a:lnTo>
                    <a:pt x="12" y="15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49" name="Freeform 403"/>
            <p:cNvSpPr>
              <a:spLocks noEditPoints="1"/>
            </p:cNvSpPr>
            <p:nvPr/>
          </p:nvSpPr>
          <p:spPr bwMode="auto">
            <a:xfrm>
              <a:off x="3213" y="1296"/>
              <a:ext cx="16" cy="17"/>
            </a:xfrm>
            <a:custGeom>
              <a:avLst/>
              <a:gdLst>
                <a:gd name="T0" fmla="*/ 16 w 16"/>
                <a:gd name="T1" fmla="*/ 8 h 17"/>
                <a:gd name="T2" fmla="*/ 16 w 16"/>
                <a:gd name="T3" fmla="*/ 6 h 17"/>
                <a:gd name="T4" fmla="*/ 14 w 16"/>
                <a:gd name="T5" fmla="*/ 4 h 17"/>
                <a:gd name="T6" fmla="*/ 12 w 16"/>
                <a:gd name="T7" fmla="*/ 2 h 17"/>
                <a:gd name="T8" fmla="*/ 9 w 16"/>
                <a:gd name="T9" fmla="*/ 0 h 17"/>
                <a:gd name="T10" fmla="*/ 5 w 16"/>
                <a:gd name="T11" fmla="*/ 2 h 17"/>
                <a:gd name="T12" fmla="*/ 3 w 16"/>
                <a:gd name="T13" fmla="*/ 4 h 17"/>
                <a:gd name="T14" fmla="*/ 2 w 16"/>
                <a:gd name="T15" fmla="*/ 6 h 17"/>
                <a:gd name="T16" fmla="*/ 0 w 16"/>
                <a:gd name="T17" fmla="*/ 8 h 17"/>
                <a:gd name="T18" fmla="*/ 2 w 16"/>
                <a:gd name="T19" fmla="*/ 11 h 17"/>
                <a:gd name="T20" fmla="*/ 3 w 16"/>
                <a:gd name="T21" fmla="*/ 13 h 17"/>
                <a:gd name="T22" fmla="*/ 5 w 16"/>
                <a:gd name="T23" fmla="*/ 15 h 17"/>
                <a:gd name="T24" fmla="*/ 9 w 16"/>
                <a:gd name="T25" fmla="*/ 17 h 17"/>
                <a:gd name="T26" fmla="*/ 12 w 16"/>
                <a:gd name="T27" fmla="*/ 15 h 17"/>
                <a:gd name="T28" fmla="*/ 14 w 16"/>
                <a:gd name="T29" fmla="*/ 13 h 17"/>
                <a:gd name="T30" fmla="*/ 16 w 16"/>
                <a:gd name="T31" fmla="*/ 11 h 17"/>
                <a:gd name="T32" fmla="*/ 16 w 16"/>
                <a:gd name="T33" fmla="*/ 8 h 17"/>
                <a:gd name="T34" fmla="*/ 16 w 16"/>
                <a:gd name="T35" fmla="*/ 6 h 17"/>
                <a:gd name="T36" fmla="*/ 14 w 16"/>
                <a:gd name="T37" fmla="*/ 4 h 17"/>
                <a:gd name="T38" fmla="*/ 12 w 16"/>
                <a:gd name="T39" fmla="*/ 2 h 17"/>
                <a:gd name="T40" fmla="*/ 9 w 16"/>
                <a:gd name="T41" fmla="*/ 0 h 17"/>
                <a:gd name="T42" fmla="*/ 5 w 16"/>
                <a:gd name="T43" fmla="*/ 2 h 17"/>
                <a:gd name="T44" fmla="*/ 3 w 16"/>
                <a:gd name="T45" fmla="*/ 4 h 17"/>
                <a:gd name="T46" fmla="*/ 2 w 16"/>
                <a:gd name="T47" fmla="*/ 6 h 17"/>
                <a:gd name="T48" fmla="*/ 0 w 16"/>
                <a:gd name="T49" fmla="*/ 8 h 17"/>
                <a:gd name="T50" fmla="*/ 2 w 16"/>
                <a:gd name="T51" fmla="*/ 11 h 17"/>
                <a:gd name="T52" fmla="*/ 3 w 16"/>
                <a:gd name="T53" fmla="*/ 13 h 17"/>
                <a:gd name="T54" fmla="*/ 5 w 16"/>
                <a:gd name="T55" fmla="*/ 15 h 17"/>
                <a:gd name="T56" fmla="*/ 9 w 16"/>
                <a:gd name="T57" fmla="*/ 17 h 17"/>
                <a:gd name="T58" fmla="*/ 12 w 16"/>
                <a:gd name="T59" fmla="*/ 15 h 17"/>
                <a:gd name="T60" fmla="*/ 14 w 16"/>
                <a:gd name="T61" fmla="*/ 13 h 17"/>
                <a:gd name="T62" fmla="*/ 16 w 16"/>
                <a:gd name="T63" fmla="*/ 11 h 17"/>
                <a:gd name="T64" fmla="*/ 16 w 16"/>
                <a:gd name="T65" fmla="*/ 8 h 17"/>
                <a:gd name="T66" fmla="*/ 16 w 16"/>
                <a:gd name="T67" fmla="*/ 6 h 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"/>
                <a:gd name="T103" fmla="*/ 0 h 17"/>
                <a:gd name="T104" fmla="*/ 16 w 16"/>
                <a:gd name="T105" fmla="*/ 17 h 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" h="17">
                  <a:moveTo>
                    <a:pt x="16" y="8"/>
                  </a:moveTo>
                  <a:lnTo>
                    <a:pt x="16" y="6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9" y="17"/>
                  </a:lnTo>
                  <a:lnTo>
                    <a:pt x="12" y="15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6" y="8"/>
                  </a:lnTo>
                  <a:close/>
                  <a:moveTo>
                    <a:pt x="16" y="6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9" y="17"/>
                  </a:lnTo>
                  <a:lnTo>
                    <a:pt x="12" y="15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5564" name="Group 404"/>
          <p:cNvGrpSpPr>
            <a:grpSpLocks/>
          </p:cNvGrpSpPr>
          <p:nvPr/>
        </p:nvGrpSpPr>
        <p:grpSpPr bwMode="auto">
          <a:xfrm>
            <a:off x="5100638" y="2000250"/>
            <a:ext cx="676275" cy="163513"/>
            <a:chOff x="3213" y="1260"/>
            <a:chExt cx="426" cy="103"/>
          </a:xfrm>
        </p:grpSpPr>
        <p:sp>
          <p:nvSpPr>
            <p:cNvPr id="15850" name="Freeform 405"/>
            <p:cNvSpPr>
              <a:spLocks noEditPoints="1"/>
            </p:cNvSpPr>
            <p:nvPr/>
          </p:nvSpPr>
          <p:spPr bwMode="auto">
            <a:xfrm>
              <a:off x="3213" y="1296"/>
              <a:ext cx="16" cy="17"/>
            </a:xfrm>
            <a:custGeom>
              <a:avLst/>
              <a:gdLst>
                <a:gd name="T0" fmla="*/ 16 w 16"/>
                <a:gd name="T1" fmla="*/ 8 h 17"/>
                <a:gd name="T2" fmla="*/ 16 w 16"/>
                <a:gd name="T3" fmla="*/ 6 h 17"/>
                <a:gd name="T4" fmla="*/ 14 w 16"/>
                <a:gd name="T5" fmla="*/ 4 h 17"/>
                <a:gd name="T6" fmla="*/ 12 w 16"/>
                <a:gd name="T7" fmla="*/ 2 h 17"/>
                <a:gd name="T8" fmla="*/ 9 w 16"/>
                <a:gd name="T9" fmla="*/ 0 h 17"/>
                <a:gd name="T10" fmla="*/ 5 w 16"/>
                <a:gd name="T11" fmla="*/ 2 h 17"/>
                <a:gd name="T12" fmla="*/ 3 w 16"/>
                <a:gd name="T13" fmla="*/ 4 h 17"/>
                <a:gd name="T14" fmla="*/ 2 w 16"/>
                <a:gd name="T15" fmla="*/ 6 h 17"/>
                <a:gd name="T16" fmla="*/ 0 w 16"/>
                <a:gd name="T17" fmla="*/ 8 h 17"/>
                <a:gd name="T18" fmla="*/ 2 w 16"/>
                <a:gd name="T19" fmla="*/ 11 h 17"/>
                <a:gd name="T20" fmla="*/ 3 w 16"/>
                <a:gd name="T21" fmla="*/ 13 h 17"/>
                <a:gd name="T22" fmla="*/ 5 w 16"/>
                <a:gd name="T23" fmla="*/ 15 h 17"/>
                <a:gd name="T24" fmla="*/ 9 w 16"/>
                <a:gd name="T25" fmla="*/ 17 h 17"/>
                <a:gd name="T26" fmla="*/ 12 w 16"/>
                <a:gd name="T27" fmla="*/ 15 h 17"/>
                <a:gd name="T28" fmla="*/ 14 w 16"/>
                <a:gd name="T29" fmla="*/ 13 h 17"/>
                <a:gd name="T30" fmla="*/ 16 w 16"/>
                <a:gd name="T31" fmla="*/ 11 h 17"/>
                <a:gd name="T32" fmla="*/ 16 w 16"/>
                <a:gd name="T33" fmla="*/ 8 h 17"/>
                <a:gd name="T34" fmla="*/ 16 w 16"/>
                <a:gd name="T35" fmla="*/ 6 h 17"/>
                <a:gd name="T36" fmla="*/ 14 w 16"/>
                <a:gd name="T37" fmla="*/ 4 h 17"/>
                <a:gd name="T38" fmla="*/ 12 w 16"/>
                <a:gd name="T39" fmla="*/ 2 h 17"/>
                <a:gd name="T40" fmla="*/ 9 w 16"/>
                <a:gd name="T41" fmla="*/ 0 h 17"/>
                <a:gd name="T42" fmla="*/ 5 w 16"/>
                <a:gd name="T43" fmla="*/ 2 h 17"/>
                <a:gd name="T44" fmla="*/ 3 w 16"/>
                <a:gd name="T45" fmla="*/ 4 h 17"/>
                <a:gd name="T46" fmla="*/ 2 w 16"/>
                <a:gd name="T47" fmla="*/ 6 h 17"/>
                <a:gd name="T48" fmla="*/ 0 w 16"/>
                <a:gd name="T49" fmla="*/ 8 h 17"/>
                <a:gd name="T50" fmla="*/ 2 w 16"/>
                <a:gd name="T51" fmla="*/ 11 h 17"/>
                <a:gd name="T52" fmla="*/ 3 w 16"/>
                <a:gd name="T53" fmla="*/ 13 h 17"/>
                <a:gd name="T54" fmla="*/ 5 w 16"/>
                <a:gd name="T55" fmla="*/ 15 h 17"/>
                <a:gd name="T56" fmla="*/ 9 w 16"/>
                <a:gd name="T57" fmla="*/ 17 h 17"/>
                <a:gd name="T58" fmla="*/ 12 w 16"/>
                <a:gd name="T59" fmla="*/ 15 h 17"/>
                <a:gd name="T60" fmla="*/ 14 w 16"/>
                <a:gd name="T61" fmla="*/ 13 h 17"/>
                <a:gd name="T62" fmla="*/ 16 w 16"/>
                <a:gd name="T63" fmla="*/ 11 h 17"/>
                <a:gd name="T64" fmla="*/ 16 w 16"/>
                <a:gd name="T65" fmla="*/ 8 h 17"/>
                <a:gd name="T66" fmla="*/ 16 w 16"/>
                <a:gd name="T67" fmla="*/ 6 h 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"/>
                <a:gd name="T103" fmla="*/ 0 h 17"/>
                <a:gd name="T104" fmla="*/ 16 w 16"/>
                <a:gd name="T105" fmla="*/ 17 h 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" h="17">
                  <a:moveTo>
                    <a:pt x="16" y="8"/>
                  </a:moveTo>
                  <a:lnTo>
                    <a:pt x="16" y="6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9" y="17"/>
                  </a:lnTo>
                  <a:lnTo>
                    <a:pt x="12" y="15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6" y="8"/>
                  </a:lnTo>
                  <a:close/>
                  <a:moveTo>
                    <a:pt x="16" y="6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9" y="17"/>
                  </a:lnTo>
                  <a:lnTo>
                    <a:pt x="12" y="15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51" name="Freeform 406"/>
            <p:cNvSpPr>
              <a:spLocks/>
            </p:cNvSpPr>
            <p:nvPr/>
          </p:nvSpPr>
          <p:spPr bwMode="auto">
            <a:xfrm>
              <a:off x="3215" y="1298"/>
              <a:ext cx="14" cy="15"/>
            </a:xfrm>
            <a:custGeom>
              <a:avLst/>
              <a:gdLst>
                <a:gd name="T0" fmla="*/ 10 w 14"/>
                <a:gd name="T1" fmla="*/ 0 h 15"/>
                <a:gd name="T2" fmla="*/ 12 w 14"/>
                <a:gd name="T3" fmla="*/ 2 h 15"/>
                <a:gd name="T4" fmla="*/ 14 w 14"/>
                <a:gd name="T5" fmla="*/ 4 h 15"/>
                <a:gd name="T6" fmla="*/ 14 w 14"/>
                <a:gd name="T7" fmla="*/ 6 h 15"/>
                <a:gd name="T8" fmla="*/ 14 w 14"/>
                <a:gd name="T9" fmla="*/ 7 h 15"/>
                <a:gd name="T10" fmla="*/ 12 w 14"/>
                <a:gd name="T11" fmla="*/ 11 h 15"/>
                <a:gd name="T12" fmla="*/ 12 w 14"/>
                <a:gd name="T13" fmla="*/ 13 h 15"/>
                <a:gd name="T14" fmla="*/ 10 w 14"/>
                <a:gd name="T15" fmla="*/ 13 h 15"/>
                <a:gd name="T16" fmla="*/ 7 w 14"/>
                <a:gd name="T17" fmla="*/ 15 h 15"/>
                <a:gd name="T18" fmla="*/ 5 w 14"/>
                <a:gd name="T19" fmla="*/ 15 h 15"/>
                <a:gd name="T20" fmla="*/ 3 w 14"/>
                <a:gd name="T21" fmla="*/ 13 h 15"/>
                <a:gd name="T22" fmla="*/ 1 w 14"/>
                <a:gd name="T23" fmla="*/ 11 h 15"/>
                <a:gd name="T24" fmla="*/ 0 w 14"/>
                <a:gd name="T25" fmla="*/ 9 h 15"/>
                <a:gd name="T26" fmla="*/ 0 w 14"/>
                <a:gd name="T27" fmla="*/ 11 h 15"/>
                <a:gd name="T28" fmla="*/ 1 w 14"/>
                <a:gd name="T29" fmla="*/ 13 h 15"/>
                <a:gd name="T30" fmla="*/ 5 w 14"/>
                <a:gd name="T31" fmla="*/ 15 h 15"/>
                <a:gd name="T32" fmla="*/ 7 w 14"/>
                <a:gd name="T33" fmla="*/ 15 h 15"/>
                <a:gd name="T34" fmla="*/ 10 w 14"/>
                <a:gd name="T35" fmla="*/ 15 h 15"/>
                <a:gd name="T36" fmla="*/ 12 w 14"/>
                <a:gd name="T37" fmla="*/ 13 h 15"/>
                <a:gd name="T38" fmla="*/ 14 w 14"/>
                <a:gd name="T39" fmla="*/ 11 h 15"/>
                <a:gd name="T40" fmla="*/ 14 w 14"/>
                <a:gd name="T41" fmla="*/ 9 h 15"/>
                <a:gd name="T42" fmla="*/ 14 w 14"/>
                <a:gd name="T43" fmla="*/ 6 h 15"/>
                <a:gd name="T44" fmla="*/ 14 w 14"/>
                <a:gd name="T45" fmla="*/ 4 h 15"/>
                <a:gd name="T46" fmla="*/ 12 w 14"/>
                <a:gd name="T47" fmla="*/ 2 h 15"/>
                <a:gd name="T48" fmla="*/ 10 w 14"/>
                <a:gd name="T49" fmla="*/ 0 h 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"/>
                <a:gd name="T76" fmla="*/ 0 h 15"/>
                <a:gd name="T77" fmla="*/ 14 w 14"/>
                <a:gd name="T78" fmla="*/ 15 h 1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" h="15">
                  <a:moveTo>
                    <a:pt x="10" y="0"/>
                  </a:moveTo>
                  <a:lnTo>
                    <a:pt x="12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12" y="13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52" name="Freeform 407"/>
            <p:cNvSpPr>
              <a:spLocks noEditPoints="1"/>
            </p:cNvSpPr>
            <p:nvPr/>
          </p:nvSpPr>
          <p:spPr bwMode="auto">
            <a:xfrm>
              <a:off x="3215" y="1296"/>
              <a:ext cx="14" cy="17"/>
            </a:xfrm>
            <a:custGeom>
              <a:avLst/>
              <a:gdLst>
                <a:gd name="T0" fmla="*/ 14 w 14"/>
                <a:gd name="T1" fmla="*/ 8 h 17"/>
                <a:gd name="T2" fmla="*/ 14 w 14"/>
                <a:gd name="T3" fmla="*/ 6 h 17"/>
                <a:gd name="T4" fmla="*/ 12 w 14"/>
                <a:gd name="T5" fmla="*/ 4 h 17"/>
                <a:gd name="T6" fmla="*/ 9 w 14"/>
                <a:gd name="T7" fmla="*/ 2 h 17"/>
                <a:gd name="T8" fmla="*/ 7 w 14"/>
                <a:gd name="T9" fmla="*/ 0 h 17"/>
                <a:gd name="T10" fmla="*/ 3 w 14"/>
                <a:gd name="T11" fmla="*/ 2 h 17"/>
                <a:gd name="T12" fmla="*/ 1 w 14"/>
                <a:gd name="T13" fmla="*/ 4 h 17"/>
                <a:gd name="T14" fmla="*/ 0 w 14"/>
                <a:gd name="T15" fmla="*/ 6 h 17"/>
                <a:gd name="T16" fmla="*/ 0 w 14"/>
                <a:gd name="T17" fmla="*/ 8 h 17"/>
                <a:gd name="T18" fmla="*/ 0 w 14"/>
                <a:gd name="T19" fmla="*/ 11 h 17"/>
                <a:gd name="T20" fmla="*/ 1 w 14"/>
                <a:gd name="T21" fmla="*/ 13 h 17"/>
                <a:gd name="T22" fmla="*/ 3 w 14"/>
                <a:gd name="T23" fmla="*/ 15 h 17"/>
                <a:gd name="T24" fmla="*/ 7 w 14"/>
                <a:gd name="T25" fmla="*/ 17 h 17"/>
                <a:gd name="T26" fmla="*/ 9 w 14"/>
                <a:gd name="T27" fmla="*/ 15 h 17"/>
                <a:gd name="T28" fmla="*/ 12 w 14"/>
                <a:gd name="T29" fmla="*/ 13 h 17"/>
                <a:gd name="T30" fmla="*/ 14 w 14"/>
                <a:gd name="T31" fmla="*/ 11 h 17"/>
                <a:gd name="T32" fmla="*/ 14 w 14"/>
                <a:gd name="T33" fmla="*/ 8 h 17"/>
                <a:gd name="T34" fmla="*/ 14 w 14"/>
                <a:gd name="T35" fmla="*/ 6 h 17"/>
                <a:gd name="T36" fmla="*/ 12 w 14"/>
                <a:gd name="T37" fmla="*/ 4 h 17"/>
                <a:gd name="T38" fmla="*/ 9 w 14"/>
                <a:gd name="T39" fmla="*/ 2 h 17"/>
                <a:gd name="T40" fmla="*/ 7 w 14"/>
                <a:gd name="T41" fmla="*/ 0 h 17"/>
                <a:gd name="T42" fmla="*/ 3 w 14"/>
                <a:gd name="T43" fmla="*/ 2 h 17"/>
                <a:gd name="T44" fmla="*/ 1 w 14"/>
                <a:gd name="T45" fmla="*/ 4 h 17"/>
                <a:gd name="T46" fmla="*/ 0 w 14"/>
                <a:gd name="T47" fmla="*/ 6 h 17"/>
                <a:gd name="T48" fmla="*/ 0 w 14"/>
                <a:gd name="T49" fmla="*/ 8 h 17"/>
                <a:gd name="T50" fmla="*/ 0 w 14"/>
                <a:gd name="T51" fmla="*/ 11 h 17"/>
                <a:gd name="T52" fmla="*/ 1 w 14"/>
                <a:gd name="T53" fmla="*/ 13 h 17"/>
                <a:gd name="T54" fmla="*/ 3 w 14"/>
                <a:gd name="T55" fmla="*/ 15 h 17"/>
                <a:gd name="T56" fmla="*/ 7 w 14"/>
                <a:gd name="T57" fmla="*/ 17 h 17"/>
                <a:gd name="T58" fmla="*/ 9 w 14"/>
                <a:gd name="T59" fmla="*/ 15 h 17"/>
                <a:gd name="T60" fmla="*/ 12 w 14"/>
                <a:gd name="T61" fmla="*/ 13 h 17"/>
                <a:gd name="T62" fmla="*/ 14 w 14"/>
                <a:gd name="T63" fmla="*/ 11 h 17"/>
                <a:gd name="T64" fmla="*/ 14 w 14"/>
                <a:gd name="T65" fmla="*/ 8 h 17"/>
                <a:gd name="T66" fmla="*/ 14 w 14"/>
                <a:gd name="T67" fmla="*/ 6 h 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"/>
                <a:gd name="T103" fmla="*/ 0 h 17"/>
                <a:gd name="T104" fmla="*/ 14 w 14"/>
                <a:gd name="T105" fmla="*/ 17 h 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" h="17">
                  <a:moveTo>
                    <a:pt x="14" y="8"/>
                  </a:moveTo>
                  <a:lnTo>
                    <a:pt x="14" y="6"/>
                  </a:lnTo>
                  <a:lnTo>
                    <a:pt x="12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3" y="15"/>
                  </a:lnTo>
                  <a:lnTo>
                    <a:pt x="7" y="17"/>
                  </a:lnTo>
                  <a:lnTo>
                    <a:pt x="9" y="15"/>
                  </a:lnTo>
                  <a:lnTo>
                    <a:pt x="12" y="13"/>
                  </a:lnTo>
                  <a:lnTo>
                    <a:pt x="14" y="11"/>
                  </a:lnTo>
                  <a:lnTo>
                    <a:pt x="14" y="8"/>
                  </a:lnTo>
                  <a:close/>
                  <a:moveTo>
                    <a:pt x="14" y="6"/>
                  </a:moveTo>
                  <a:lnTo>
                    <a:pt x="12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3" y="15"/>
                  </a:lnTo>
                  <a:lnTo>
                    <a:pt x="7" y="17"/>
                  </a:lnTo>
                  <a:lnTo>
                    <a:pt x="9" y="15"/>
                  </a:lnTo>
                  <a:lnTo>
                    <a:pt x="12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53" name="Freeform 408"/>
            <p:cNvSpPr>
              <a:spLocks noEditPoints="1"/>
            </p:cNvSpPr>
            <p:nvPr/>
          </p:nvSpPr>
          <p:spPr bwMode="auto">
            <a:xfrm>
              <a:off x="3215" y="1296"/>
              <a:ext cx="14" cy="17"/>
            </a:xfrm>
            <a:custGeom>
              <a:avLst/>
              <a:gdLst>
                <a:gd name="T0" fmla="*/ 14 w 14"/>
                <a:gd name="T1" fmla="*/ 8 h 17"/>
                <a:gd name="T2" fmla="*/ 14 w 14"/>
                <a:gd name="T3" fmla="*/ 6 h 17"/>
                <a:gd name="T4" fmla="*/ 12 w 14"/>
                <a:gd name="T5" fmla="*/ 4 h 17"/>
                <a:gd name="T6" fmla="*/ 9 w 14"/>
                <a:gd name="T7" fmla="*/ 2 h 17"/>
                <a:gd name="T8" fmla="*/ 7 w 14"/>
                <a:gd name="T9" fmla="*/ 0 h 17"/>
                <a:gd name="T10" fmla="*/ 3 w 14"/>
                <a:gd name="T11" fmla="*/ 2 h 17"/>
                <a:gd name="T12" fmla="*/ 1 w 14"/>
                <a:gd name="T13" fmla="*/ 4 h 17"/>
                <a:gd name="T14" fmla="*/ 0 w 14"/>
                <a:gd name="T15" fmla="*/ 6 h 17"/>
                <a:gd name="T16" fmla="*/ 0 w 14"/>
                <a:gd name="T17" fmla="*/ 8 h 17"/>
                <a:gd name="T18" fmla="*/ 0 w 14"/>
                <a:gd name="T19" fmla="*/ 11 h 17"/>
                <a:gd name="T20" fmla="*/ 1 w 14"/>
                <a:gd name="T21" fmla="*/ 13 h 17"/>
                <a:gd name="T22" fmla="*/ 3 w 14"/>
                <a:gd name="T23" fmla="*/ 15 h 17"/>
                <a:gd name="T24" fmla="*/ 7 w 14"/>
                <a:gd name="T25" fmla="*/ 17 h 17"/>
                <a:gd name="T26" fmla="*/ 9 w 14"/>
                <a:gd name="T27" fmla="*/ 15 h 17"/>
                <a:gd name="T28" fmla="*/ 12 w 14"/>
                <a:gd name="T29" fmla="*/ 13 h 17"/>
                <a:gd name="T30" fmla="*/ 14 w 14"/>
                <a:gd name="T31" fmla="*/ 11 h 17"/>
                <a:gd name="T32" fmla="*/ 14 w 14"/>
                <a:gd name="T33" fmla="*/ 8 h 17"/>
                <a:gd name="T34" fmla="*/ 14 w 14"/>
                <a:gd name="T35" fmla="*/ 6 h 17"/>
                <a:gd name="T36" fmla="*/ 12 w 14"/>
                <a:gd name="T37" fmla="*/ 4 h 17"/>
                <a:gd name="T38" fmla="*/ 9 w 14"/>
                <a:gd name="T39" fmla="*/ 2 h 17"/>
                <a:gd name="T40" fmla="*/ 7 w 14"/>
                <a:gd name="T41" fmla="*/ 0 h 17"/>
                <a:gd name="T42" fmla="*/ 3 w 14"/>
                <a:gd name="T43" fmla="*/ 2 h 17"/>
                <a:gd name="T44" fmla="*/ 1 w 14"/>
                <a:gd name="T45" fmla="*/ 4 h 17"/>
                <a:gd name="T46" fmla="*/ 0 w 14"/>
                <a:gd name="T47" fmla="*/ 6 h 17"/>
                <a:gd name="T48" fmla="*/ 0 w 14"/>
                <a:gd name="T49" fmla="*/ 8 h 17"/>
                <a:gd name="T50" fmla="*/ 0 w 14"/>
                <a:gd name="T51" fmla="*/ 11 h 17"/>
                <a:gd name="T52" fmla="*/ 1 w 14"/>
                <a:gd name="T53" fmla="*/ 13 h 17"/>
                <a:gd name="T54" fmla="*/ 3 w 14"/>
                <a:gd name="T55" fmla="*/ 15 h 17"/>
                <a:gd name="T56" fmla="*/ 7 w 14"/>
                <a:gd name="T57" fmla="*/ 17 h 17"/>
                <a:gd name="T58" fmla="*/ 9 w 14"/>
                <a:gd name="T59" fmla="*/ 15 h 17"/>
                <a:gd name="T60" fmla="*/ 12 w 14"/>
                <a:gd name="T61" fmla="*/ 13 h 17"/>
                <a:gd name="T62" fmla="*/ 14 w 14"/>
                <a:gd name="T63" fmla="*/ 11 h 17"/>
                <a:gd name="T64" fmla="*/ 14 w 14"/>
                <a:gd name="T65" fmla="*/ 8 h 17"/>
                <a:gd name="T66" fmla="*/ 14 w 14"/>
                <a:gd name="T67" fmla="*/ 6 h 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"/>
                <a:gd name="T103" fmla="*/ 0 h 17"/>
                <a:gd name="T104" fmla="*/ 14 w 14"/>
                <a:gd name="T105" fmla="*/ 17 h 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" h="17">
                  <a:moveTo>
                    <a:pt x="14" y="8"/>
                  </a:moveTo>
                  <a:lnTo>
                    <a:pt x="14" y="6"/>
                  </a:lnTo>
                  <a:lnTo>
                    <a:pt x="12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3" y="15"/>
                  </a:lnTo>
                  <a:lnTo>
                    <a:pt x="7" y="17"/>
                  </a:lnTo>
                  <a:lnTo>
                    <a:pt x="9" y="15"/>
                  </a:lnTo>
                  <a:lnTo>
                    <a:pt x="12" y="13"/>
                  </a:lnTo>
                  <a:lnTo>
                    <a:pt x="14" y="11"/>
                  </a:lnTo>
                  <a:lnTo>
                    <a:pt x="14" y="8"/>
                  </a:lnTo>
                  <a:close/>
                  <a:moveTo>
                    <a:pt x="14" y="6"/>
                  </a:moveTo>
                  <a:lnTo>
                    <a:pt x="12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3" y="15"/>
                  </a:lnTo>
                  <a:lnTo>
                    <a:pt x="7" y="17"/>
                  </a:lnTo>
                  <a:lnTo>
                    <a:pt x="9" y="15"/>
                  </a:lnTo>
                  <a:lnTo>
                    <a:pt x="12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54" name="Freeform 409"/>
            <p:cNvSpPr>
              <a:spLocks noEditPoints="1"/>
            </p:cNvSpPr>
            <p:nvPr/>
          </p:nvSpPr>
          <p:spPr bwMode="auto">
            <a:xfrm>
              <a:off x="3215" y="1296"/>
              <a:ext cx="14" cy="17"/>
            </a:xfrm>
            <a:custGeom>
              <a:avLst/>
              <a:gdLst>
                <a:gd name="T0" fmla="*/ 14 w 14"/>
                <a:gd name="T1" fmla="*/ 8 h 17"/>
                <a:gd name="T2" fmla="*/ 14 w 14"/>
                <a:gd name="T3" fmla="*/ 6 h 17"/>
                <a:gd name="T4" fmla="*/ 12 w 14"/>
                <a:gd name="T5" fmla="*/ 4 h 17"/>
                <a:gd name="T6" fmla="*/ 9 w 14"/>
                <a:gd name="T7" fmla="*/ 2 h 17"/>
                <a:gd name="T8" fmla="*/ 7 w 14"/>
                <a:gd name="T9" fmla="*/ 0 h 17"/>
                <a:gd name="T10" fmla="*/ 3 w 14"/>
                <a:gd name="T11" fmla="*/ 2 h 17"/>
                <a:gd name="T12" fmla="*/ 1 w 14"/>
                <a:gd name="T13" fmla="*/ 4 h 17"/>
                <a:gd name="T14" fmla="*/ 0 w 14"/>
                <a:gd name="T15" fmla="*/ 6 h 17"/>
                <a:gd name="T16" fmla="*/ 0 w 14"/>
                <a:gd name="T17" fmla="*/ 8 h 17"/>
                <a:gd name="T18" fmla="*/ 0 w 14"/>
                <a:gd name="T19" fmla="*/ 11 h 17"/>
                <a:gd name="T20" fmla="*/ 1 w 14"/>
                <a:gd name="T21" fmla="*/ 13 h 17"/>
                <a:gd name="T22" fmla="*/ 3 w 14"/>
                <a:gd name="T23" fmla="*/ 15 h 17"/>
                <a:gd name="T24" fmla="*/ 7 w 14"/>
                <a:gd name="T25" fmla="*/ 17 h 17"/>
                <a:gd name="T26" fmla="*/ 9 w 14"/>
                <a:gd name="T27" fmla="*/ 15 h 17"/>
                <a:gd name="T28" fmla="*/ 12 w 14"/>
                <a:gd name="T29" fmla="*/ 13 h 17"/>
                <a:gd name="T30" fmla="*/ 14 w 14"/>
                <a:gd name="T31" fmla="*/ 11 h 17"/>
                <a:gd name="T32" fmla="*/ 14 w 14"/>
                <a:gd name="T33" fmla="*/ 8 h 17"/>
                <a:gd name="T34" fmla="*/ 14 w 14"/>
                <a:gd name="T35" fmla="*/ 6 h 17"/>
                <a:gd name="T36" fmla="*/ 12 w 14"/>
                <a:gd name="T37" fmla="*/ 4 h 17"/>
                <a:gd name="T38" fmla="*/ 9 w 14"/>
                <a:gd name="T39" fmla="*/ 2 h 17"/>
                <a:gd name="T40" fmla="*/ 7 w 14"/>
                <a:gd name="T41" fmla="*/ 0 h 17"/>
                <a:gd name="T42" fmla="*/ 3 w 14"/>
                <a:gd name="T43" fmla="*/ 2 h 17"/>
                <a:gd name="T44" fmla="*/ 1 w 14"/>
                <a:gd name="T45" fmla="*/ 4 h 17"/>
                <a:gd name="T46" fmla="*/ 0 w 14"/>
                <a:gd name="T47" fmla="*/ 6 h 17"/>
                <a:gd name="T48" fmla="*/ 0 w 14"/>
                <a:gd name="T49" fmla="*/ 8 h 17"/>
                <a:gd name="T50" fmla="*/ 0 w 14"/>
                <a:gd name="T51" fmla="*/ 11 h 17"/>
                <a:gd name="T52" fmla="*/ 1 w 14"/>
                <a:gd name="T53" fmla="*/ 13 h 17"/>
                <a:gd name="T54" fmla="*/ 3 w 14"/>
                <a:gd name="T55" fmla="*/ 15 h 17"/>
                <a:gd name="T56" fmla="*/ 7 w 14"/>
                <a:gd name="T57" fmla="*/ 17 h 17"/>
                <a:gd name="T58" fmla="*/ 9 w 14"/>
                <a:gd name="T59" fmla="*/ 15 h 17"/>
                <a:gd name="T60" fmla="*/ 12 w 14"/>
                <a:gd name="T61" fmla="*/ 13 h 17"/>
                <a:gd name="T62" fmla="*/ 14 w 14"/>
                <a:gd name="T63" fmla="*/ 11 h 17"/>
                <a:gd name="T64" fmla="*/ 14 w 14"/>
                <a:gd name="T65" fmla="*/ 8 h 17"/>
                <a:gd name="T66" fmla="*/ 14 w 14"/>
                <a:gd name="T67" fmla="*/ 6 h 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"/>
                <a:gd name="T103" fmla="*/ 0 h 17"/>
                <a:gd name="T104" fmla="*/ 14 w 14"/>
                <a:gd name="T105" fmla="*/ 17 h 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" h="17">
                  <a:moveTo>
                    <a:pt x="14" y="8"/>
                  </a:moveTo>
                  <a:lnTo>
                    <a:pt x="14" y="6"/>
                  </a:lnTo>
                  <a:lnTo>
                    <a:pt x="12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3" y="15"/>
                  </a:lnTo>
                  <a:lnTo>
                    <a:pt x="7" y="17"/>
                  </a:lnTo>
                  <a:lnTo>
                    <a:pt x="9" y="15"/>
                  </a:lnTo>
                  <a:lnTo>
                    <a:pt x="12" y="13"/>
                  </a:lnTo>
                  <a:lnTo>
                    <a:pt x="14" y="11"/>
                  </a:lnTo>
                  <a:lnTo>
                    <a:pt x="14" y="8"/>
                  </a:lnTo>
                  <a:close/>
                  <a:moveTo>
                    <a:pt x="14" y="6"/>
                  </a:moveTo>
                  <a:lnTo>
                    <a:pt x="12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3" y="15"/>
                  </a:lnTo>
                  <a:lnTo>
                    <a:pt x="7" y="17"/>
                  </a:lnTo>
                  <a:lnTo>
                    <a:pt x="9" y="15"/>
                  </a:lnTo>
                  <a:lnTo>
                    <a:pt x="12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55" name="Freeform 410"/>
            <p:cNvSpPr>
              <a:spLocks noEditPoints="1"/>
            </p:cNvSpPr>
            <p:nvPr/>
          </p:nvSpPr>
          <p:spPr bwMode="auto">
            <a:xfrm>
              <a:off x="3215" y="1296"/>
              <a:ext cx="14" cy="17"/>
            </a:xfrm>
            <a:custGeom>
              <a:avLst/>
              <a:gdLst>
                <a:gd name="T0" fmla="*/ 14 w 14"/>
                <a:gd name="T1" fmla="*/ 8 h 17"/>
                <a:gd name="T2" fmla="*/ 14 w 14"/>
                <a:gd name="T3" fmla="*/ 6 h 17"/>
                <a:gd name="T4" fmla="*/ 12 w 14"/>
                <a:gd name="T5" fmla="*/ 4 h 17"/>
                <a:gd name="T6" fmla="*/ 9 w 14"/>
                <a:gd name="T7" fmla="*/ 2 h 17"/>
                <a:gd name="T8" fmla="*/ 7 w 14"/>
                <a:gd name="T9" fmla="*/ 0 h 17"/>
                <a:gd name="T10" fmla="*/ 3 w 14"/>
                <a:gd name="T11" fmla="*/ 2 h 17"/>
                <a:gd name="T12" fmla="*/ 1 w 14"/>
                <a:gd name="T13" fmla="*/ 4 h 17"/>
                <a:gd name="T14" fmla="*/ 0 w 14"/>
                <a:gd name="T15" fmla="*/ 6 h 17"/>
                <a:gd name="T16" fmla="*/ 0 w 14"/>
                <a:gd name="T17" fmla="*/ 8 h 17"/>
                <a:gd name="T18" fmla="*/ 0 w 14"/>
                <a:gd name="T19" fmla="*/ 11 h 17"/>
                <a:gd name="T20" fmla="*/ 1 w 14"/>
                <a:gd name="T21" fmla="*/ 13 h 17"/>
                <a:gd name="T22" fmla="*/ 3 w 14"/>
                <a:gd name="T23" fmla="*/ 15 h 17"/>
                <a:gd name="T24" fmla="*/ 7 w 14"/>
                <a:gd name="T25" fmla="*/ 17 h 17"/>
                <a:gd name="T26" fmla="*/ 9 w 14"/>
                <a:gd name="T27" fmla="*/ 15 h 17"/>
                <a:gd name="T28" fmla="*/ 12 w 14"/>
                <a:gd name="T29" fmla="*/ 13 h 17"/>
                <a:gd name="T30" fmla="*/ 14 w 14"/>
                <a:gd name="T31" fmla="*/ 11 h 17"/>
                <a:gd name="T32" fmla="*/ 14 w 14"/>
                <a:gd name="T33" fmla="*/ 8 h 17"/>
                <a:gd name="T34" fmla="*/ 14 w 14"/>
                <a:gd name="T35" fmla="*/ 6 h 17"/>
                <a:gd name="T36" fmla="*/ 12 w 14"/>
                <a:gd name="T37" fmla="*/ 4 h 17"/>
                <a:gd name="T38" fmla="*/ 9 w 14"/>
                <a:gd name="T39" fmla="*/ 2 h 17"/>
                <a:gd name="T40" fmla="*/ 7 w 14"/>
                <a:gd name="T41" fmla="*/ 0 h 17"/>
                <a:gd name="T42" fmla="*/ 3 w 14"/>
                <a:gd name="T43" fmla="*/ 2 h 17"/>
                <a:gd name="T44" fmla="*/ 1 w 14"/>
                <a:gd name="T45" fmla="*/ 4 h 17"/>
                <a:gd name="T46" fmla="*/ 0 w 14"/>
                <a:gd name="T47" fmla="*/ 6 h 17"/>
                <a:gd name="T48" fmla="*/ 0 w 14"/>
                <a:gd name="T49" fmla="*/ 8 h 17"/>
                <a:gd name="T50" fmla="*/ 0 w 14"/>
                <a:gd name="T51" fmla="*/ 11 h 17"/>
                <a:gd name="T52" fmla="*/ 1 w 14"/>
                <a:gd name="T53" fmla="*/ 13 h 17"/>
                <a:gd name="T54" fmla="*/ 3 w 14"/>
                <a:gd name="T55" fmla="*/ 15 h 17"/>
                <a:gd name="T56" fmla="*/ 7 w 14"/>
                <a:gd name="T57" fmla="*/ 17 h 17"/>
                <a:gd name="T58" fmla="*/ 9 w 14"/>
                <a:gd name="T59" fmla="*/ 15 h 17"/>
                <a:gd name="T60" fmla="*/ 12 w 14"/>
                <a:gd name="T61" fmla="*/ 13 h 17"/>
                <a:gd name="T62" fmla="*/ 14 w 14"/>
                <a:gd name="T63" fmla="*/ 11 h 17"/>
                <a:gd name="T64" fmla="*/ 14 w 14"/>
                <a:gd name="T65" fmla="*/ 8 h 17"/>
                <a:gd name="T66" fmla="*/ 14 w 14"/>
                <a:gd name="T67" fmla="*/ 6 h 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"/>
                <a:gd name="T103" fmla="*/ 0 h 17"/>
                <a:gd name="T104" fmla="*/ 14 w 14"/>
                <a:gd name="T105" fmla="*/ 17 h 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" h="17">
                  <a:moveTo>
                    <a:pt x="14" y="8"/>
                  </a:moveTo>
                  <a:lnTo>
                    <a:pt x="14" y="6"/>
                  </a:lnTo>
                  <a:lnTo>
                    <a:pt x="12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3" y="15"/>
                  </a:lnTo>
                  <a:lnTo>
                    <a:pt x="7" y="17"/>
                  </a:lnTo>
                  <a:lnTo>
                    <a:pt x="9" y="15"/>
                  </a:lnTo>
                  <a:lnTo>
                    <a:pt x="12" y="13"/>
                  </a:lnTo>
                  <a:lnTo>
                    <a:pt x="14" y="11"/>
                  </a:lnTo>
                  <a:lnTo>
                    <a:pt x="14" y="8"/>
                  </a:lnTo>
                  <a:close/>
                  <a:moveTo>
                    <a:pt x="14" y="6"/>
                  </a:moveTo>
                  <a:lnTo>
                    <a:pt x="12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3" y="15"/>
                  </a:lnTo>
                  <a:lnTo>
                    <a:pt x="7" y="17"/>
                  </a:lnTo>
                  <a:lnTo>
                    <a:pt x="9" y="15"/>
                  </a:lnTo>
                  <a:lnTo>
                    <a:pt x="12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4B4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56" name="Freeform 411"/>
            <p:cNvSpPr>
              <a:spLocks noEditPoints="1"/>
            </p:cNvSpPr>
            <p:nvPr/>
          </p:nvSpPr>
          <p:spPr bwMode="auto">
            <a:xfrm>
              <a:off x="3215" y="1296"/>
              <a:ext cx="14" cy="17"/>
            </a:xfrm>
            <a:custGeom>
              <a:avLst/>
              <a:gdLst>
                <a:gd name="T0" fmla="*/ 14 w 14"/>
                <a:gd name="T1" fmla="*/ 8 h 17"/>
                <a:gd name="T2" fmla="*/ 14 w 14"/>
                <a:gd name="T3" fmla="*/ 6 h 17"/>
                <a:gd name="T4" fmla="*/ 12 w 14"/>
                <a:gd name="T5" fmla="*/ 4 h 17"/>
                <a:gd name="T6" fmla="*/ 9 w 14"/>
                <a:gd name="T7" fmla="*/ 2 h 17"/>
                <a:gd name="T8" fmla="*/ 7 w 14"/>
                <a:gd name="T9" fmla="*/ 0 h 17"/>
                <a:gd name="T10" fmla="*/ 3 w 14"/>
                <a:gd name="T11" fmla="*/ 2 h 17"/>
                <a:gd name="T12" fmla="*/ 1 w 14"/>
                <a:gd name="T13" fmla="*/ 4 h 17"/>
                <a:gd name="T14" fmla="*/ 0 w 14"/>
                <a:gd name="T15" fmla="*/ 6 h 17"/>
                <a:gd name="T16" fmla="*/ 0 w 14"/>
                <a:gd name="T17" fmla="*/ 8 h 17"/>
                <a:gd name="T18" fmla="*/ 0 w 14"/>
                <a:gd name="T19" fmla="*/ 11 h 17"/>
                <a:gd name="T20" fmla="*/ 1 w 14"/>
                <a:gd name="T21" fmla="*/ 13 h 17"/>
                <a:gd name="T22" fmla="*/ 3 w 14"/>
                <a:gd name="T23" fmla="*/ 15 h 17"/>
                <a:gd name="T24" fmla="*/ 7 w 14"/>
                <a:gd name="T25" fmla="*/ 17 h 17"/>
                <a:gd name="T26" fmla="*/ 9 w 14"/>
                <a:gd name="T27" fmla="*/ 15 h 17"/>
                <a:gd name="T28" fmla="*/ 12 w 14"/>
                <a:gd name="T29" fmla="*/ 13 h 17"/>
                <a:gd name="T30" fmla="*/ 14 w 14"/>
                <a:gd name="T31" fmla="*/ 11 h 17"/>
                <a:gd name="T32" fmla="*/ 14 w 14"/>
                <a:gd name="T33" fmla="*/ 8 h 17"/>
                <a:gd name="T34" fmla="*/ 14 w 14"/>
                <a:gd name="T35" fmla="*/ 6 h 17"/>
                <a:gd name="T36" fmla="*/ 12 w 14"/>
                <a:gd name="T37" fmla="*/ 4 h 17"/>
                <a:gd name="T38" fmla="*/ 9 w 14"/>
                <a:gd name="T39" fmla="*/ 2 h 17"/>
                <a:gd name="T40" fmla="*/ 7 w 14"/>
                <a:gd name="T41" fmla="*/ 0 h 17"/>
                <a:gd name="T42" fmla="*/ 3 w 14"/>
                <a:gd name="T43" fmla="*/ 2 h 17"/>
                <a:gd name="T44" fmla="*/ 1 w 14"/>
                <a:gd name="T45" fmla="*/ 4 h 17"/>
                <a:gd name="T46" fmla="*/ 0 w 14"/>
                <a:gd name="T47" fmla="*/ 6 h 17"/>
                <a:gd name="T48" fmla="*/ 0 w 14"/>
                <a:gd name="T49" fmla="*/ 8 h 17"/>
                <a:gd name="T50" fmla="*/ 0 w 14"/>
                <a:gd name="T51" fmla="*/ 11 h 17"/>
                <a:gd name="T52" fmla="*/ 1 w 14"/>
                <a:gd name="T53" fmla="*/ 13 h 17"/>
                <a:gd name="T54" fmla="*/ 3 w 14"/>
                <a:gd name="T55" fmla="*/ 15 h 17"/>
                <a:gd name="T56" fmla="*/ 7 w 14"/>
                <a:gd name="T57" fmla="*/ 17 h 17"/>
                <a:gd name="T58" fmla="*/ 9 w 14"/>
                <a:gd name="T59" fmla="*/ 15 h 17"/>
                <a:gd name="T60" fmla="*/ 12 w 14"/>
                <a:gd name="T61" fmla="*/ 13 h 17"/>
                <a:gd name="T62" fmla="*/ 14 w 14"/>
                <a:gd name="T63" fmla="*/ 11 h 17"/>
                <a:gd name="T64" fmla="*/ 14 w 14"/>
                <a:gd name="T65" fmla="*/ 8 h 17"/>
                <a:gd name="T66" fmla="*/ 14 w 14"/>
                <a:gd name="T67" fmla="*/ 6 h 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"/>
                <a:gd name="T103" fmla="*/ 0 h 17"/>
                <a:gd name="T104" fmla="*/ 14 w 14"/>
                <a:gd name="T105" fmla="*/ 17 h 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" h="17">
                  <a:moveTo>
                    <a:pt x="14" y="8"/>
                  </a:moveTo>
                  <a:lnTo>
                    <a:pt x="14" y="6"/>
                  </a:lnTo>
                  <a:lnTo>
                    <a:pt x="12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3" y="15"/>
                  </a:lnTo>
                  <a:lnTo>
                    <a:pt x="7" y="17"/>
                  </a:lnTo>
                  <a:lnTo>
                    <a:pt x="9" y="15"/>
                  </a:lnTo>
                  <a:lnTo>
                    <a:pt x="12" y="13"/>
                  </a:lnTo>
                  <a:lnTo>
                    <a:pt x="14" y="11"/>
                  </a:lnTo>
                  <a:lnTo>
                    <a:pt x="14" y="8"/>
                  </a:lnTo>
                  <a:close/>
                  <a:moveTo>
                    <a:pt x="14" y="6"/>
                  </a:moveTo>
                  <a:lnTo>
                    <a:pt x="12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3" y="15"/>
                  </a:lnTo>
                  <a:lnTo>
                    <a:pt x="7" y="17"/>
                  </a:lnTo>
                  <a:lnTo>
                    <a:pt x="9" y="15"/>
                  </a:lnTo>
                  <a:lnTo>
                    <a:pt x="12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57" name="Freeform 412"/>
            <p:cNvSpPr>
              <a:spLocks noEditPoints="1"/>
            </p:cNvSpPr>
            <p:nvPr/>
          </p:nvSpPr>
          <p:spPr bwMode="auto">
            <a:xfrm>
              <a:off x="3215" y="1296"/>
              <a:ext cx="14" cy="17"/>
            </a:xfrm>
            <a:custGeom>
              <a:avLst/>
              <a:gdLst>
                <a:gd name="T0" fmla="*/ 14 w 14"/>
                <a:gd name="T1" fmla="*/ 8 h 17"/>
                <a:gd name="T2" fmla="*/ 14 w 14"/>
                <a:gd name="T3" fmla="*/ 6 h 17"/>
                <a:gd name="T4" fmla="*/ 12 w 14"/>
                <a:gd name="T5" fmla="*/ 4 h 17"/>
                <a:gd name="T6" fmla="*/ 9 w 14"/>
                <a:gd name="T7" fmla="*/ 2 h 17"/>
                <a:gd name="T8" fmla="*/ 7 w 14"/>
                <a:gd name="T9" fmla="*/ 0 h 17"/>
                <a:gd name="T10" fmla="*/ 3 w 14"/>
                <a:gd name="T11" fmla="*/ 2 h 17"/>
                <a:gd name="T12" fmla="*/ 1 w 14"/>
                <a:gd name="T13" fmla="*/ 4 h 17"/>
                <a:gd name="T14" fmla="*/ 0 w 14"/>
                <a:gd name="T15" fmla="*/ 6 h 17"/>
                <a:gd name="T16" fmla="*/ 0 w 14"/>
                <a:gd name="T17" fmla="*/ 8 h 17"/>
                <a:gd name="T18" fmla="*/ 0 w 14"/>
                <a:gd name="T19" fmla="*/ 11 h 17"/>
                <a:gd name="T20" fmla="*/ 1 w 14"/>
                <a:gd name="T21" fmla="*/ 13 h 17"/>
                <a:gd name="T22" fmla="*/ 3 w 14"/>
                <a:gd name="T23" fmla="*/ 15 h 17"/>
                <a:gd name="T24" fmla="*/ 7 w 14"/>
                <a:gd name="T25" fmla="*/ 17 h 17"/>
                <a:gd name="T26" fmla="*/ 9 w 14"/>
                <a:gd name="T27" fmla="*/ 15 h 17"/>
                <a:gd name="T28" fmla="*/ 12 w 14"/>
                <a:gd name="T29" fmla="*/ 13 h 17"/>
                <a:gd name="T30" fmla="*/ 14 w 14"/>
                <a:gd name="T31" fmla="*/ 11 h 17"/>
                <a:gd name="T32" fmla="*/ 14 w 14"/>
                <a:gd name="T33" fmla="*/ 8 h 17"/>
                <a:gd name="T34" fmla="*/ 14 w 14"/>
                <a:gd name="T35" fmla="*/ 6 h 17"/>
                <a:gd name="T36" fmla="*/ 12 w 14"/>
                <a:gd name="T37" fmla="*/ 4 h 17"/>
                <a:gd name="T38" fmla="*/ 9 w 14"/>
                <a:gd name="T39" fmla="*/ 2 h 17"/>
                <a:gd name="T40" fmla="*/ 7 w 14"/>
                <a:gd name="T41" fmla="*/ 0 h 17"/>
                <a:gd name="T42" fmla="*/ 3 w 14"/>
                <a:gd name="T43" fmla="*/ 2 h 17"/>
                <a:gd name="T44" fmla="*/ 1 w 14"/>
                <a:gd name="T45" fmla="*/ 4 h 17"/>
                <a:gd name="T46" fmla="*/ 0 w 14"/>
                <a:gd name="T47" fmla="*/ 6 h 17"/>
                <a:gd name="T48" fmla="*/ 0 w 14"/>
                <a:gd name="T49" fmla="*/ 8 h 17"/>
                <a:gd name="T50" fmla="*/ 0 w 14"/>
                <a:gd name="T51" fmla="*/ 11 h 17"/>
                <a:gd name="T52" fmla="*/ 1 w 14"/>
                <a:gd name="T53" fmla="*/ 13 h 17"/>
                <a:gd name="T54" fmla="*/ 3 w 14"/>
                <a:gd name="T55" fmla="*/ 15 h 17"/>
                <a:gd name="T56" fmla="*/ 7 w 14"/>
                <a:gd name="T57" fmla="*/ 17 h 17"/>
                <a:gd name="T58" fmla="*/ 9 w 14"/>
                <a:gd name="T59" fmla="*/ 15 h 17"/>
                <a:gd name="T60" fmla="*/ 12 w 14"/>
                <a:gd name="T61" fmla="*/ 13 h 17"/>
                <a:gd name="T62" fmla="*/ 14 w 14"/>
                <a:gd name="T63" fmla="*/ 11 h 17"/>
                <a:gd name="T64" fmla="*/ 14 w 14"/>
                <a:gd name="T65" fmla="*/ 8 h 17"/>
                <a:gd name="T66" fmla="*/ 14 w 14"/>
                <a:gd name="T67" fmla="*/ 6 h 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"/>
                <a:gd name="T103" fmla="*/ 0 h 17"/>
                <a:gd name="T104" fmla="*/ 14 w 14"/>
                <a:gd name="T105" fmla="*/ 17 h 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" h="17">
                  <a:moveTo>
                    <a:pt x="14" y="8"/>
                  </a:moveTo>
                  <a:lnTo>
                    <a:pt x="14" y="6"/>
                  </a:lnTo>
                  <a:lnTo>
                    <a:pt x="12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3" y="15"/>
                  </a:lnTo>
                  <a:lnTo>
                    <a:pt x="7" y="17"/>
                  </a:lnTo>
                  <a:lnTo>
                    <a:pt x="9" y="15"/>
                  </a:lnTo>
                  <a:lnTo>
                    <a:pt x="12" y="13"/>
                  </a:lnTo>
                  <a:lnTo>
                    <a:pt x="14" y="11"/>
                  </a:lnTo>
                  <a:lnTo>
                    <a:pt x="14" y="8"/>
                  </a:lnTo>
                  <a:close/>
                  <a:moveTo>
                    <a:pt x="14" y="6"/>
                  </a:moveTo>
                  <a:lnTo>
                    <a:pt x="12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3" y="15"/>
                  </a:lnTo>
                  <a:lnTo>
                    <a:pt x="7" y="17"/>
                  </a:lnTo>
                  <a:lnTo>
                    <a:pt x="9" y="15"/>
                  </a:lnTo>
                  <a:lnTo>
                    <a:pt x="12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58" name="Freeform 413"/>
            <p:cNvSpPr>
              <a:spLocks noEditPoints="1"/>
            </p:cNvSpPr>
            <p:nvPr/>
          </p:nvSpPr>
          <p:spPr bwMode="auto">
            <a:xfrm>
              <a:off x="3215" y="1296"/>
              <a:ext cx="14" cy="17"/>
            </a:xfrm>
            <a:custGeom>
              <a:avLst/>
              <a:gdLst>
                <a:gd name="T0" fmla="*/ 14 w 14"/>
                <a:gd name="T1" fmla="*/ 8 h 17"/>
                <a:gd name="T2" fmla="*/ 14 w 14"/>
                <a:gd name="T3" fmla="*/ 6 h 17"/>
                <a:gd name="T4" fmla="*/ 12 w 14"/>
                <a:gd name="T5" fmla="*/ 4 h 17"/>
                <a:gd name="T6" fmla="*/ 9 w 14"/>
                <a:gd name="T7" fmla="*/ 2 h 17"/>
                <a:gd name="T8" fmla="*/ 7 w 14"/>
                <a:gd name="T9" fmla="*/ 0 h 17"/>
                <a:gd name="T10" fmla="*/ 3 w 14"/>
                <a:gd name="T11" fmla="*/ 2 h 17"/>
                <a:gd name="T12" fmla="*/ 1 w 14"/>
                <a:gd name="T13" fmla="*/ 4 h 17"/>
                <a:gd name="T14" fmla="*/ 0 w 14"/>
                <a:gd name="T15" fmla="*/ 6 h 17"/>
                <a:gd name="T16" fmla="*/ 0 w 14"/>
                <a:gd name="T17" fmla="*/ 8 h 17"/>
                <a:gd name="T18" fmla="*/ 0 w 14"/>
                <a:gd name="T19" fmla="*/ 11 h 17"/>
                <a:gd name="T20" fmla="*/ 1 w 14"/>
                <a:gd name="T21" fmla="*/ 13 h 17"/>
                <a:gd name="T22" fmla="*/ 3 w 14"/>
                <a:gd name="T23" fmla="*/ 15 h 17"/>
                <a:gd name="T24" fmla="*/ 7 w 14"/>
                <a:gd name="T25" fmla="*/ 17 h 17"/>
                <a:gd name="T26" fmla="*/ 9 w 14"/>
                <a:gd name="T27" fmla="*/ 15 h 17"/>
                <a:gd name="T28" fmla="*/ 12 w 14"/>
                <a:gd name="T29" fmla="*/ 13 h 17"/>
                <a:gd name="T30" fmla="*/ 14 w 14"/>
                <a:gd name="T31" fmla="*/ 11 h 17"/>
                <a:gd name="T32" fmla="*/ 14 w 14"/>
                <a:gd name="T33" fmla="*/ 8 h 17"/>
                <a:gd name="T34" fmla="*/ 14 w 14"/>
                <a:gd name="T35" fmla="*/ 6 h 17"/>
                <a:gd name="T36" fmla="*/ 12 w 14"/>
                <a:gd name="T37" fmla="*/ 4 h 17"/>
                <a:gd name="T38" fmla="*/ 9 w 14"/>
                <a:gd name="T39" fmla="*/ 2 h 17"/>
                <a:gd name="T40" fmla="*/ 7 w 14"/>
                <a:gd name="T41" fmla="*/ 0 h 17"/>
                <a:gd name="T42" fmla="*/ 3 w 14"/>
                <a:gd name="T43" fmla="*/ 2 h 17"/>
                <a:gd name="T44" fmla="*/ 1 w 14"/>
                <a:gd name="T45" fmla="*/ 4 h 17"/>
                <a:gd name="T46" fmla="*/ 0 w 14"/>
                <a:gd name="T47" fmla="*/ 6 h 17"/>
                <a:gd name="T48" fmla="*/ 0 w 14"/>
                <a:gd name="T49" fmla="*/ 8 h 17"/>
                <a:gd name="T50" fmla="*/ 0 w 14"/>
                <a:gd name="T51" fmla="*/ 11 h 17"/>
                <a:gd name="T52" fmla="*/ 1 w 14"/>
                <a:gd name="T53" fmla="*/ 13 h 17"/>
                <a:gd name="T54" fmla="*/ 3 w 14"/>
                <a:gd name="T55" fmla="*/ 15 h 17"/>
                <a:gd name="T56" fmla="*/ 7 w 14"/>
                <a:gd name="T57" fmla="*/ 17 h 17"/>
                <a:gd name="T58" fmla="*/ 9 w 14"/>
                <a:gd name="T59" fmla="*/ 15 h 17"/>
                <a:gd name="T60" fmla="*/ 12 w 14"/>
                <a:gd name="T61" fmla="*/ 13 h 17"/>
                <a:gd name="T62" fmla="*/ 14 w 14"/>
                <a:gd name="T63" fmla="*/ 11 h 17"/>
                <a:gd name="T64" fmla="*/ 14 w 14"/>
                <a:gd name="T65" fmla="*/ 8 h 17"/>
                <a:gd name="T66" fmla="*/ 14 w 14"/>
                <a:gd name="T67" fmla="*/ 6 h 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"/>
                <a:gd name="T103" fmla="*/ 0 h 17"/>
                <a:gd name="T104" fmla="*/ 14 w 14"/>
                <a:gd name="T105" fmla="*/ 17 h 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" h="17">
                  <a:moveTo>
                    <a:pt x="14" y="8"/>
                  </a:moveTo>
                  <a:lnTo>
                    <a:pt x="14" y="6"/>
                  </a:lnTo>
                  <a:lnTo>
                    <a:pt x="12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3" y="15"/>
                  </a:lnTo>
                  <a:lnTo>
                    <a:pt x="7" y="17"/>
                  </a:lnTo>
                  <a:lnTo>
                    <a:pt x="9" y="15"/>
                  </a:lnTo>
                  <a:lnTo>
                    <a:pt x="12" y="13"/>
                  </a:lnTo>
                  <a:lnTo>
                    <a:pt x="14" y="11"/>
                  </a:lnTo>
                  <a:lnTo>
                    <a:pt x="14" y="8"/>
                  </a:lnTo>
                  <a:close/>
                  <a:moveTo>
                    <a:pt x="14" y="6"/>
                  </a:moveTo>
                  <a:lnTo>
                    <a:pt x="12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3" y="15"/>
                  </a:lnTo>
                  <a:lnTo>
                    <a:pt x="7" y="17"/>
                  </a:lnTo>
                  <a:lnTo>
                    <a:pt x="9" y="15"/>
                  </a:lnTo>
                  <a:lnTo>
                    <a:pt x="12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59" name="Freeform 414"/>
            <p:cNvSpPr>
              <a:spLocks noEditPoints="1"/>
            </p:cNvSpPr>
            <p:nvPr/>
          </p:nvSpPr>
          <p:spPr bwMode="auto">
            <a:xfrm>
              <a:off x="3215" y="1296"/>
              <a:ext cx="14" cy="17"/>
            </a:xfrm>
            <a:custGeom>
              <a:avLst/>
              <a:gdLst>
                <a:gd name="T0" fmla="*/ 14 w 14"/>
                <a:gd name="T1" fmla="*/ 8 h 17"/>
                <a:gd name="T2" fmla="*/ 14 w 14"/>
                <a:gd name="T3" fmla="*/ 6 h 17"/>
                <a:gd name="T4" fmla="*/ 12 w 14"/>
                <a:gd name="T5" fmla="*/ 4 h 17"/>
                <a:gd name="T6" fmla="*/ 9 w 14"/>
                <a:gd name="T7" fmla="*/ 2 h 17"/>
                <a:gd name="T8" fmla="*/ 7 w 14"/>
                <a:gd name="T9" fmla="*/ 0 h 17"/>
                <a:gd name="T10" fmla="*/ 3 w 14"/>
                <a:gd name="T11" fmla="*/ 2 h 17"/>
                <a:gd name="T12" fmla="*/ 1 w 14"/>
                <a:gd name="T13" fmla="*/ 4 h 17"/>
                <a:gd name="T14" fmla="*/ 0 w 14"/>
                <a:gd name="T15" fmla="*/ 6 h 17"/>
                <a:gd name="T16" fmla="*/ 0 w 14"/>
                <a:gd name="T17" fmla="*/ 8 h 17"/>
                <a:gd name="T18" fmla="*/ 0 w 14"/>
                <a:gd name="T19" fmla="*/ 11 h 17"/>
                <a:gd name="T20" fmla="*/ 1 w 14"/>
                <a:gd name="T21" fmla="*/ 13 h 17"/>
                <a:gd name="T22" fmla="*/ 3 w 14"/>
                <a:gd name="T23" fmla="*/ 15 h 17"/>
                <a:gd name="T24" fmla="*/ 7 w 14"/>
                <a:gd name="T25" fmla="*/ 17 h 17"/>
                <a:gd name="T26" fmla="*/ 9 w 14"/>
                <a:gd name="T27" fmla="*/ 15 h 17"/>
                <a:gd name="T28" fmla="*/ 12 w 14"/>
                <a:gd name="T29" fmla="*/ 13 h 17"/>
                <a:gd name="T30" fmla="*/ 14 w 14"/>
                <a:gd name="T31" fmla="*/ 11 h 17"/>
                <a:gd name="T32" fmla="*/ 14 w 14"/>
                <a:gd name="T33" fmla="*/ 8 h 17"/>
                <a:gd name="T34" fmla="*/ 14 w 14"/>
                <a:gd name="T35" fmla="*/ 6 h 17"/>
                <a:gd name="T36" fmla="*/ 12 w 14"/>
                <a:gd name="T37" fmla="*/ 4 h 17"/>
                <a:gd name="T38" fmla="*/ 9 w 14"/>
                <a:gd name="T39" fmla="*/ 2 h 17"/>
                <a:gd name="T40" fmla="*/ 7 w 14"/>
                <a:gd name="T41" fmla="*/ 0 h 17"/>
                <a:gd name="T42" fmla="*/ 3 w 14"/>
                <a:gd name="T43" fmla="*/ 2 h 17"/>
                <a:gd name="T44" fmla="*/ 1 w 14"/>
                <a:gd name="T45" fmla="*/ 4 h 17"/>
                <a:gd name="T46" fmla="*/ 0 w 14"/>
                <a:gd name="T47" fmla="*/ 6 h 17"/>
                <a:gd name="T48" fmla="*/ 0 w 14"/>
                <a:gd name="T49" fmla="*/ 8 h 17"/>
                <a:gd name="T50" fmla="*/ 0 w 14"/>
                <a:gd name="T51" fmla="*/ 11 h 17"/>
                <a:gd name="T52" fmla="*/ 1 w 14"/>
                <a:gd name="T53" fmla="*/ 13 h 17"/>
                <a:gd name="T54" fmla="*/ 3 w 14"/>
                <a:gd name="T55" fmla="*/ 15 h 17"/>
                <a:gd name="T56" fmla="*/ 7 w 14"/>
                <a:gd name="T57" fmla="*/ 17 h 17"/>
                <a:gd name="T58" fmla="*/ 9 w 14"/>
                <a:gd name="T59" fmla="*/ 15 h 17"/>
                <a:gd name="T60" fmla="*/ 12 w 14"/>
                <a:gd name="T61" fmla="*/ 13 h 17"/>
                <a:gd name="T62" fmla="*/ 14 w 14"/>
                <a:gd name="T63" fmla="*/ 11 h 17"/>
                <a:gd name="T64" fmla="*/ 14 w 14"/>
                <a:gd name="T65" fmla="*/ 8 h 17"/>
                <a:gd name="T66" fmla="*/ 14 w 14"/>
                <a:gd name="T67" fmla="*/ 6 h 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"/>
                <a:gd name="T103" fmla="*/ 0 h 17"/>
                <a:gd name="T104" fmla="*/ 14 w 14"/>
                <a:gd name="T105" fmla="*/ 17 h 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" h="17">
                  <a:moveTo>
                    <a:pt x="14" y="8"/>
                  </a:moveTo>
                  <a:lnTo>
                    <a:pt x="14" y="6"/>
                  </a:lnTo>
                  <a:lnTo>
                    <a:pt x="12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3" y="15"/>
                  </a:lnTo>
                  <a:lnTo>
                    <a:pt x="7" y="17"/>
                  </a:lnTo>
                  <a:lnTo>
                    <a:pt x="9" y="15"/>
                  </a:lnTo>
                  <a:lnTo>
                    <a:pt x="12" y="13"/>
                  </a:lnTo>
                  <a:lnTo>
                    <a:pt x="14" y="11"/>
                  </a:lnTo>
                  <a:lnTo>
                    <a:pt x="14" y="8"/>
                  </a:lnTo>
                  <a:close/>
                  <a:moveTo>
                    <a:pt x="14" y="6"/>
                  </a:moveTo>
                  <a:lnTo>
                    <a:pt x="12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3" y="15"/>
                  </a:lnTo>
                  <a:lnTo>
                    <a:pt x="7" y="17"/>
                  </a:lnTo>
                  <a:lnTo>
                    <a:pt x="9" y="15"/>
                  </a:lnTo>
                  <a:lnTo>
                    <a:pt x="12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60" name="Freeform 415"/>
            <p:cNvSpPr>
              <a:spLocks noEditPoints="1"/>
            </p:cNvSpPr>
            <p:nvPr/>
          </p:nvSpPr>
          <p:spPr bwMode="auto">
            <a:xfrm>
              <a:off x="3215" y="1296"/>
              <a:ext cx="14" cy="17"/>
            </a:xfrm>
            <a:custGeom>
              <a:avLst/>
              <a:gdLst>
                <a:gd name="T0" fmla="*/ 14 w 14"/>
                <a:gd name="T1" fmla="*/ 8 h 17"/>
                <a:gd name="T2" fmla="*/ 14 w 14"/>
                <a:gd name="T3" fmla="*/ 6 h 17"/>
                <a:gd name="T4" fmla="*/ 12 w 14"/>
                <a:gd name="T5" fmla="*/ 4 h 17"/>
                <a:gd name="T6" fmla="*/ 9 w 14"/>
                <a:gd name="T7" fmla="*/ 2 h 17"/>
                <a:gd name="T8" fmla="*/ 7 w 14"/>
                <a:gd name="T9" fmla="*/ 0 h 17"/>
                <a:gd name="T10" fmla="*/ 3 w 14"/>
                <a:gd name="T11" fmla="*/ 2 h 17"/>
                <a:gd name="T12" fmla="*/ 1 w 14"/>
                <a:gd name="T13" fmla="*/ 4 h 17"/>
                <a:gd name="T14" fmla="*/ 0 w 14"/>
                <a:gd name="T15" fmla="*/ 6 h 17"/>
                <a:gd name="T16" fmla="*/ 0 w 14"/>
                <a:gd name="T17" fmla="*/ 8 h 17"/>
                <a:gd name="T18" fmla="*/ 0 w 14"/>
                <a:gd name="T19" fmla="*/ 11 h 17"/>
                <a:gd name="T20" fmla="*/ 1 w 14"/>
                <a:gd name="T21" fmla="*/ 13 h 17"/>
                <a:gd name="T22" fmla="*/ 3 w 14"/>
                <a:gd name="T23" fmla="*/ 15 h 17"/>
                <a:gd name="T24" fmla="*/ 7 w 14"/>
                <a:gd name="T25" fmla="*/ 17 h 17"/>
                <a:gd name="T26" fmla="*/ 9 w 14"/>
                <a:gd name="T27" fmla="*/ 15 h 17"/>
                <a:gd name="T28" fmla="*/ 12 w 14"/>
                <a:gd name="T29" fmla="*/ 13 h 17"/>
                <a:gd name="T30" fmla="*/ 14 w 14"/>
                <a:gd name="T31" fmla="*/ 11 h 17"/>
                <a:gd name="T32" fmla="*/ 14 w 14"/>
                <a:gd name="T33" fmla="*/ 8 h 17"/>
                <a:gd name="T34" fmla="*/ 14 w 14"/>
                <a:gd name="T35" fmla="*/ 6 h 17"/>
                <a:gd name="T36" fmla="*/ 12 w 14"/>
                <a:gd name="T37" fmla="*/ 4 h 17"/>
                <a:gd name="T38" fmla="*/ 9 w 14"/>
                <a:gd name="T39" fmla="*/ 2 h 17"/>
                <a:gd name="T40" fmla="*/ 7 w 14"/>
                <a:gd name="T41" fmla="*/ 0 h 17"/>
                <a:gd name="T42" fmla="*/ 3 w 14"/>
                <a:gd name="T43" fmla="*/ 2 h 17"/>
                <a:gd name="T44" fmla="*/ 1 w 14"/>
                <a:gd name="T45" fmla="*/ 4 h 17"/>
                <a:gd name="T46" fmla="*/ 0 w 14"/>
                <a:gd name="T47" fmla="*/ 6 h 17"/>
                <a:gd name="T48" fmla="*/ 0 w 14"/>
                <a:gd name="T49" fmla="*/ 8 h 17"/>
                <a:gd name="T50" fmla="*/ 0 w 14"/>
                <a:gd name="T51" fmla="*/ 11 h 17"/>
                <a:gd name="T52" fmla="*/ 1 w 14"/>
                <a:gd name="T53" fmla="*/ 13 h 17"/>
                <a:gd name="T54" fmla="*/ 3 w 14"/>
                <a:gd name="T55" fmla="*/ 15 h 17"/>
                <a:gd name="T56" fmla="*/ 7 w 14"/>
                <a:gd name="T57" fmla="*/ 17 h 17"/>
                <a:gd name="T58" fmla="*/ 9 w 14"/>
                <a:gd name="T59" fmla="*/ 15 h 17"/>
                <a:gd name="T60" fmla="*/ 12 w 14"/>
                <a:gd name="T61" fmla="*/ 13 h 17"/>
                <a:gd name="T62" fmla="*/ 14 w 14"/>
                <a:gd name="T63" fmla="*/ 11 h 17"/>
                <a:gd name="T64" fmla="*/ 14 w 14"/>
                <a:gd name="T65" fmla="*/ 8 h 17"/>
                <a:gd name="T66" fmla="*/ 14 w 14"/>
                <a:gd name="T67" fmla="*/ 6 h 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"/>
                <a:gd name="T103" fmla="*/ 0 h 17"/>
                <a:gd name="T104" fmla="*/ 14 w 14"/>
                <a:gd name="T105" fmla="*/ 17 h 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" h="17">
                  <a:moveTo>
                    <a:pt x="14" y="8"/>
                  </a:moveTo>
                  <a:lnTo>
                    <a:pt x="14" y="6"/>
                  </a:lnTo>
                  <a:lnTo>
                    <a:pt x="12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3" y="15"/>
                  </a:lnTo>
                  <a:lnTo>
                    <a:pt x="7" y="17"/>
                  </a:lnTo>
                  <a:lnTo>
                    <a:pt x="9" y="15"/>
                  </a:lnTo>
                  <a:lnTo>
                    <a:pt x="12" y="13"/>
                  </a:lnTo>
                  <a:lnTo>
                    <a:pt x="14" y="11"/>
                  </a:lnTo>
                  <a:lnTo>
                    <a:pt x="14" y="8"/>
                  </a:lnTo>
                  <a:close/>
                  <a:moveTo>
                    <a:pt x="14" y="6"/>
                  </a:moveTo>
                  <a:lnTo>
                    <a:pt x="12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3" y="15"/>
                  </a:lnTo>
                  <a:lnTo>
                    <a:pt x="7" y="17"/>
                  </a:lnTo>
                  <a:lnTo>
                    <a:pt x="9" y="15"/>
                  </a:lnTo>
                  <a:lnTo>
                    <a:pt x="12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61" name="Freeform 416"/>
            <p:cNvSpPr>
              <a:spLocks/>
            </p:cNvSpPr>
            <p:nvPr/>
          </p:nvSpPr>
          <p:spPr bwMode="auto">
            <a:xfrm>
              <a:off x="3215" y="1298"/>
              <a:ext cx="14" cy="15"/>
            </a:xfrm>
            <a:custGeom>
              <a:avLst/>
              <a:gdLst>
                <a:gd name="T0" fmla="*/ 10 w 14"/>
                <a:gd name="T1" fmla="*/ 0 h 15"/>
                <a:gd name="T2" fmla="*/ 12 w 14"/>
                <a:gd name="T3" fmla="*/ 2 h 15"/>
                <a:gd name="T4" fmla="*/ 14 w 14"/>
                <a:gd name="T5" fmla="*/ 4 h 15"/>
                <a:gd name="T6" fmla="*/ 14 w 14"/>
                <a:gd name="T7" fmla="*/ 6 h 15"/>
                <a:gd name="T8" fmla="*/ 14 w 14"/>
                <a:gd name="T9" fmla="*/ 7 h 15"/>
                <a:gd name="T10" fmla="*/ 12 w 14"/>
                <a:gd name="T11" fmla="*/ 11 h 15"/>
                <a:gd name="T12" fmla="*/ 10 w 14"/>
                <a:gd name="T13" fmla="*/ 13 h 15"/>
                <a:gd name="T14" fmla="*/ 9 w 14"/>
                <a:gd name="T15" fmla="*/ 13 h 15"/>
                <a:gd name="T16" fmla="*/ 7 w 14"/>
                <a:gd name="T17" fmla="*/ 13 h 15"/>
                <a:gd name="T18" fmla="*/ 5 w 14"/>
                <a:gd name="T19" fmla="*/ 13 h 15"/>
                <a:gd name="T20" fmla="*/ 3 w 14"/>
                <a:gd name="T21" fmla="*/ 13 h 15"/>
                <a:gd name="T22" fmla="*/ 1 w 14"/>
                <a:gd name="T23" fmla="*/ 11 h 15"/>
                <a:gd name="T24" fmla="*/ 0 w 14"/>
                <a:gd name="T25" fmla="*/ 9 h 15"/>
                <a:gd name="T26" fmla="*/ 1 w 14"/>
                <a:gd name="T27" fmla="*/ 11 h 15"/>
                <a:gd name="T28" fmla="*/ 3 w 14"/>
                <a:gd name="T29" fmla="*/ 13 h 15"/>
                <a:gd name="T30" fmla="*/ 5 w 14"/>
                <a:gd name="T31" fmla="*/ 15 h 15"/>
                <a:gd name="T32" fmla="*/ 7 w 14"/>
                <a:gd name="T33" fmla="*/ 15 h 15"/>
                <a:gd name="T34" fmla="*/ 10 w 14"/>
                <a:gd name="T35" fmla="*/ 13 h 15"/>
                <a:gd name="T36" fmla="*/ 12 w 14"/>
                <a:gd name="T37" fmla="*/ 13 h 15"/>
                <a:gd name="T38" fmla="*/ 12 w 14"/>
                <a:gd name="T39" fmla="*/ 11 h 15"/>
                <a:gd name="T40" fmla="*/ 14 w 14"/>
                <a:gd name="T41" fmla="*/ 7 h 15"/>
                <a:gd name="T42" fmla="*/ 14 w 14"/>
                <a:gd name="T43" fmla="*/ 6 h 15"/>
                <a:gd name="T44" fmla="*/ 14 w 14"/>
                <a:gd name="T45" fmla="*/ 4 h 15"/>
                <a:gd name="T46" fmla="*/ 12 w 14"/>
                <a:gd name="T47" fmla="*/ 2 h 15"/>
                <a:gd name="T48" fmla="*/ 10 w 14"/>
                <a:gd name="T49" fmla="*/ 0 h 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"/>
                <a:gd name="T76" fmla="*/ 0 h 15"/>
                <a:gd name="T77" fmla="*/ 14 w 14"/>
                <a:gd name="T78" fmla="*/ 15 h 1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" h="15">
                  <a:moveTo>
                    <a:pt x="10" y="0"/>
                  </a:moveTo>
                  <a:lnTo>
                    <a:pt x="12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2" y="11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62" name="Freeform 417"/>
            <p:cNvSpPr>
              <a:spLocks noEditPoints="1"/>
            </p:cNvSpPr>
            <p:nvPr/>
          </p:nvSpPr>
          <p:spPr bwMode="auto">
            <a:xfrm>
              <a:off x="3215" y="1298"/>
              <a:ext cx="14" cy="13"/>
            </a:xfrm>
            <a:custGeom>
              <a:avLst/>
              <a:gdLst>
                <a:gd name="T0" fmla="*/ 14 w 14"/>
                <a:gd name="T1" fmla="*/ 6 h 13"/>
                <a:gd name="T2" fmla="*/ 14 w 14"/>
                <a:gd name="T3" fmla="*/ 4 h 13"/>
                <a:gd name="T4" fmla="*/ 12 w 14"/>
                <a:gd name="T5" fmla="*/ 2 h 13"/>
                <a:gd name="T6" fmla="*/ 9 w 14"/>
                <a:gd name="T7" fmla="*/ 0 h 13"/>
                <a:gd name="T8" fmla="*/ 7 w 14"/>
                <a:gd name="T9" fmla="*/ 0 h 13"/>
                <a:gd name="T10" fmla="*/ 3 w 14"/>
                <a:gd name="T11" fmla="*/ 0 h 13"/>
                <a:gd name="T12" fmla="*/ 1 w 14"/>
                <a:gd name="T13" fmla="*/ 2 h 13"/>
                <a:gd name="T14" fmla="*/ 0 w 14"/>
                <a:gd name="T15" fmla="*/ 4 h 13"/>
                <a:gd name="T16" fmla="*/ 0 w 14"/>
                <a:gd name="T17" fmla="*/ 6 h 13"/>
                <a:gd name="T18" fmla="*/ 0 w 14"/>
                <a:gd name="T19" fmla="*/ 9 h 13"/>
                <a:gd name="T20" fmla="*/ 1 w 14"/>
                <a:gd name="T21" fmla="*/ 11 h 13"/>
                <a:gd name="T22" fmla="*/ 3 w 14"/>
                <a:gd name="T23" fmla="*/ 13 h 13"/>
                <a:gd name="T24" fmla="*/ 7 w 14"/>
                <a:gd name="T25" fmla="*/ 13 h 13"/>
                <a:gd name="T26" fmla="*/ 9 w 14"/>
                <a:gd name="T27" fmla="*/ 13 h 13"/>
                <a:gd name="T28" fmla="*/ 12 w 14"/>
                <a:gd name="T29" fmla="*/ 11 h 13"/>
                <a:gd name="T30" fmla="*/ 14 w 14"/>
                <a:gd name="T31" fmla="*/ 9 h 13"/>
                <a:gd name="T32" fmla="*/ 14 w 14"/>
                <a:gd name="T33" fmla="*/ 6 h 13"/>
                <a:gd name="T34" fmla="*/ 14 w 14"/>
                <a:gd name="T35" fmla="*/ 4 h 13"/>
                <a:gd name="T36" fmla="*/ 12 w 14"/>
                <a:gd name="T37" fmla="*/ 2 h 13"/>
                <a:gd name="T38" fmla="*/ 9 w 14"/>
                <a:gd name="T39" fmla="*/ 0 h 13"/>
                <a:gd name="T40" fmla="*/ 7 w 14"/>
                <a:gd name="T41" fmla="*/ 0 h 13"/>
                <a:gd name="T42" fmla="*/ 3 w 14"/>
                <a:gd name="T43" fmla="*/ 0 h 13"/>
                <a:gd name="T44" fmla="*/ 1 w 14"/>
                <a:gd name="T45" fmla="*/ 2 h 13"/>
                <a:gd name="T46" fmla="*/ 0 w 14"/>
                <a:gd name="T47" fmla="*/ 4 h 13"/>
                <a:gd name="T48" fmla="*/ 0 w 14"/>
                <a:gd name="T49" fmla="*/ 6 h 13"/>
                <a:gd name="T50" fmla="*/ 0 w 14"/>
                <a:gd name="T51" fmla="*/ 9 h 13"/>
                <a:gd name="T52" fmla="*/ 1 w 14"/>
                <a:gd name="T53" fmla="*/ 11 h 13"/>
                <a:gd name="T54" fmla="*/ 3 w 14"/>
                <a:gd name="T55" fmla="*/ 13 h 13"/>
                <a:gd name="T56" fmla="*/ 7 w 14"/>
                <a:gd name="T57" fmla="*/ 13 h 13"/>
                <a:gd name="T58" fmla="*/ 9 w 14"/>
                <a:gd name="T59" fmla="*/ 13 h 13"/>
                <a:gd name="T60" fmla="*/ 12 w 14"/>
                <a:gd name="T61" fmla="*/ 11 h 13"/>
                <a:gd name="T62" fmla="*/ 14 w 14"/>
                <a:gd name="T63" fmla="*/ 9 h 13"/>
                <a:gd name="T64" fmla="*/ 14 w 14"/>
                <a:gd name="T65" fmla="*/ 6 h 13"/>
                <a:gd name="T66" fmla="*/ 14 w 14"/>
                <a:gd name="T67" fmla="*/ 4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"/>
                <a:gd name="T103" fmla="*/ 0 h 13"/>
                <a:gd name="T104" fmla="*/ 14 w 14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" h="13">
                  <a:moveTo>
                    <a:pt x="14" y="6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4" y="6"/>
                  </a:lnTo>
                  <a:close/>
                  <a:moveTo>
                    <a:pt x="14" y="4"/>
                  </a:move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4" y="6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63" name="Freeform 418"/>
            <p:cNvSpPr>
              <a:spLocks noEditPoints="1"/>
            </p:cNvSpPr>
            <p:nvPr/>
          </p:nvSpPr>
          <p:spPr bwMode="auto">
            <a:xfrm>
              <a:off x="3215" y="1298"/>
              <a:ext cx="14" cy="13"/>
            </a:xfrm>
            <a:custGeom>
              <a:avLst/>
              <a:gdLst>
                <a:gd name="T0" fmla="*/ 14 w 14"/>
                <a:gd name="T1" fmla="*/ 6 h 13"/>
                <a:gd name="T2" fmla="*/ 14 w 14"/>
                <a:gd name="T3" fmla="*/ 4 h 13"/>
                <a:gd name="T4" fmla="*/ 12 w 14"/>
                <a:gd name="T5" fmla="*/ 2 h 13"/>
                <a:gd name="T6" fmla="*/ 9 w 14"/>
                <a:gd name="T7" fmla="*/ 0 h 13"/>
                <a:gd name="T8" fmla="*/ 7 w 14"/>
                <a:gd name="T9" fmla="*/ 0 h 13"/>
                <a:gd name="T10" fmla="*/ 3 w 14"/>
                <a:gd name="T11" fmla="*/ 0 h 13"/>
                <a:gd name="T12" fmla="*/ 1 w 14"/>
                <a:gd name="T13" fmla="*/ 2 h 13"/>
                <a:gd name="T14" fmla="*/ 0 w 14"/>
                <a:gd name="T15" fmla="*/ 4 h 13"/>
                <a:gd name="T16" fmla="*/ 0 w 14"/>
                <a:gd name="T17" fmla="*/ 6 h 13"/>
                <a:gd name="T18" fmla="*/ 0 w 14"/>
                <a:gd name="T19" fmla="*/ 9 h 13"/>
                <a:gd name="T20" fmla="*/ 1 w 14"/>
                <a:gd name="T21" fmla="*/ 11 h 13"/>
                <a:gd name="T22" fmla="*/ 3 w 14"/>
                <a:gd name="T23" fmla="*/ 13 h 13"/>
                <a:gd name="T24" fmla="*/ 7 w 14"/>
                <a:gd name="T25" fmla="*/ 13 h 13"/>
                <a:gd name="T26" fmla="*/ 9 w 14"/>
                <a:gd name="T27" fmla="*/ 13 h 13"/>
                <a:gd name="T28" fmla="*/ 12 w 14"/>
                <a:gd name="T29" fmla="*/ 11 h 13"/>
                <a:gd name="T30" fmla="*/ 14 w 14"/>
                <a:gd name="T31" fmla="*/ 9 h 13"/>
                <a:gd name="T32" fmla="*/ 14 w 14"/>
                <a:gd name="T33" fmla="*/ 6 h 13"/>
                <a:gd name="T34" fmla="*/ 14 w 14"/>
                <a:gd name="T35" fmla="*/ 4 h 13"/>
                <a:gd name="T36" fmla="*/ 12 w 14"/>
                <a:gd name="T37" fmla="*/ 2 h 13"/>
                <a:gd name="T38" fmla="*/ 9 w 14"/>
                <a:gd name="T39" fmla="*/ 0 h 13"/>
                <a:gd name="T40" fmla="*/ 7 w 14"/>
                <a:gd name="T41" fmla="*/ 0 h 13"/>
                <a:gd name="T42" fmla="*/ 3 w 14"/>
                <a:gd name="T43" fmla="*/ 0 h 13"/>
                <a:gd name="T44" fmla="*/ 1 w 14"/>
                <a:gd name="T45" fmla="*/ 2 h 13"/>
                <a:gd name="T46" fmla="*/ 0 w 14"/>
                <a:gd name="T47" fmla="*/ 4 h 13"/>
                <a:gd name="T48" fmla="*/ 0 w 14"/>
                <a:gd name="T49" fmla="*/ 6 h 13"/>
                <a:gd name="T50" fmla="*/ 0 w 14"/>
                <a:gd name="T51" fmla="*/ 9 h 13"/>
                <a:gd name="T52" fmla="*/ 1 w 14"/>
                <a:gd name="T53" fmla="*/ 11 h 13"/>
                <a:gd name="T54" fmla="*/ 3 w 14"/>
                <a:gd name="T55" fmla="*/ 13 h 13"/>
                <a:gd name="T56" fmla="*/ 7 w 14"/>
                <a:gd name="T57" fmla="*/ 13 h 13"/>
                <a:gd name="T58" fmla="*/ 9 w 14"/>
                <a:gd name="T59" fmla="*/ 13 h 13"/>
                <a:gd name="T60" fmla="*/ 12 w 14"/>
                <a:gd name="T61" fmla="*/ 11 h 13"/>
                <a:gd name="T62" fmla="*/ 14 w 14"/>
                <a:gd name="T63" fmla="*/ 9 h 13"/>
                <a:gd name="T64" fmla="*/ 14 w 14"/>
                <a:gd name="T65" fmla="*/ 6 h 13"/>
                <a:gd name="T66" fmla="*/ 14 w 14"/>
                <a:gd name="T67" fmla="*/ 4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"/>
                <a:gd name="T103" fmla="*/ 0 h 13"/>
                <a:gd name="T104" fmla="*/ 14 w 14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" h="13">
                  <a:moveTo>
                    <a:pt x="14" y="6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4" y="6"/>
                  </a:lnTo>
                  <a:close/>
                  <a:moveTo>
                    <a:pt x="14" y="4"/>
                  </a:move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4" y="6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64" name="Freeform 419"/>
            <p:cNvSpPr>
              <a:spLocks noEditPoints="1"/>
            </p:cNvSpPr>
            <p:nvPr/>
          </p:nvSpPr>
          <p:spPr bwMode="auto">
            <a:xfrm>
              <a:off x="3215" y="1298"/>
              <a:ext cx="14" cy="13"/>
            </a:xfrm>
            <a:custGeom>
              <a:avLst/>
              <a:gdLst>
                <a:gd name="T0" fmla="*/ 14 w 14"/>
                <a:gd name="T1" fmla="*/ 6 h 13"/>
                <a:gd name="T2" fmla="*/ 14 w 14"/>
                <a:gd name="T3" fmla="*/ 4 h 13"/>
                <a:gd name="T4" fmla="*/ 12 w 14"/>
                <a:gd name="T5" fmla="*/ 2 h 13"/>
                <a:gd name="T6" fmla="*/ 9 w 14"/>
                <a:gd name="T7" fmla="*/ 0 h 13"/>
                <a:gd name="T8" fmla="*/ 7 w 14"/>
                <a:gd name="T9" fmla="*/ 0 h 13"/>
                <a:gd name="T10" fmla="*/ 3 w 14"/>
                <a:gd name="T11" fmla="*/ 0 h 13"/>
                <a:gd name="T12" fmla="*/ 1 w 14"/>
                <a:gd name="T13" fmla="*/ 2 h 13"/>
                <a:gd name="T14" fmla="*/ 0 w 14"/>
                <a:gd name="T15" fmla="*/ 4 h 13"/>
                <a:gd name="T16" fmla="*/ 0 w 14"/>
                <a:gd name="T17" fmla="*/ 6 h 13"/>
                <a:gd name="T18" fmla="*/ 0 w 14"/>
                <a:gd name="T19" fmla="*/ 9 h 13"/>
                <a:gd name="T20" fmla="*/ 1 w 14"/>
                <a:gd name="T21" fmla="*/ 11 h 13"/>
                <a:gd name="T22" fmla="*/ 3 w 14"/>
                <a:gd name="T23" fmla="*/ 13 h 13"/>
                <a:gd name="T24" fmla="*/ 7 w 14"/>
                <a:gd name="T25" fmla="*/ 13 h 13"/>
                <a:gd name="T26" fmla="*/ 9 w 14"/>
                <a:gd name="T27" fmla="*/ 13 h 13"/>
                <a:gd name="T28" fmla="*/ 12 w 14"/>
                <a:gd name="T29" fmla="*/ 11 h 13"/>
                <a:gd name="T30" fmla="*/ 14 w 14"/>
                <a:gd name="T31" fmla="*/ 9 h 13"/>
                <a:gd name="T32" fmla="*/ 14 w 14"/>
                <a:gd name="T33" fmla="*/ 6 h 13"/>
                <a:gd name="T34" fmla="*/ 14 w 14"/>
                <a:gd name="T35" fmla="*/ 4 h 13"/>
                <a:gd name="T36" fmla="*/ 12 w 14"/>
                <a:gd name="T37" fmla="*/ 2 h 13"/>
                <a:gd name="T38" fmla="*/ 9 w 14"/>
                <a:gd name="T39" fmla="*/ 0 h 13"/>
                <a:gd name="T40" fmla="*/ 7 w 14"/>
                <a:gd name="T41" fmla="*/ 0 h 13"/>
                <a:gd name="T42" fmla="*/ 3 w 14"/>
                <a:gd name="T43" fmla="*/ 0 h 13"/>
                <a:gd name="T44" fmla="*/ 1 w 14"/>
                <a:gd name="T45" fmla="*/ 2 h 13"/>
                <a:gd name="T46" fmla="*/ 0 w 14"/>
                <a:gd name="T47" fmla="*/ 4 h 13"/>
                <a:gd name="T48" fmla="*/ 0 w 14"/>
                <a:gd name="T49" fmla="*/ 6 h 13"/>
                <a:gd name="T50" fmla="*/ 0 w 14"/>
                <a:gd name="T51" fmla="*/ 9 h 13"/>
                <a:gd name="T52" fmla="*/ 1 w 14"/>
                <a:gd name="T53" fmla="*/ 11 h 13"/>
                <a:gd name="T54" fmla="*/ 3 w 14"/>
                <a:gd name="T55" fmla="*/ 13 h 13"/>
                <a:gd name="T56" fmla="*/ 7 w 14"/>
                <a:gd name="T57" fmla="*/ 13 h 13"/>
                <a:gd name="T58" fmla="*/ 9 w 14"/>
                <a:gd name="T59" fmla="*/ 13 h 13"/>
                <a:gd name="T60" fmla="*/ 12 w 14"/>
                <a:gd name="T61" fmla="*/ 11 h 13"/>
                <a:gd name="T62" fmla="*/ 14 w 14"/>
                <a:gd name="T63" fmla="*/ 9 h 13"/>
                <a:gd name="T64" fmla="*/ 14 w 14"/>
                <a:gd name="T65" fmla="*/ 6 h 13"/>
                <a:gd name="T66" fmla="*/ 14 w 14"/>
                <a:gd name="T67" fmla="*/ 4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"/>
                <a:gd name="T103" fmla="*/ 0 h 13"/>
                <a:gd name="T104" fmla="*/ 14 w 14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" h="13">
                  <a:moveTo>
                    <a:pt x="14" y="6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4" y="6"/>
                  </a:lnTo>
                  <a:close/>
                  <a:moveTo>
                    <a:pt x="14" y="4"/>
                  </a:move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4" y="6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65" name="Freeform 420"/>
            <p:cNvSpPr>
              <a:spLocks noEditPoints="1"/>
            </p:cNvSpPr>
            <p:nvPr/>
          </p:nvSpPr>
          <p:spPr bwMode="auto">
            <a:xfrm>
              <a:off x="3215" y="1298"/>
              <a:ext cx="14" cy="13"/>
            </a:xfrm>
            <a:custGeom>
              <a:avLst/>
              <a:gdLst>
                <a:gd name="T0" fmla="*/ 14 w 14"/>
                <a:gd name="T1" fmla="*/ 6 h 13"/>
                <a:gd name="T2" fmla="*/ 14 w 14"/>
                <a:gd name="T3" fmla="*/ 4 h 13"/>
                <a:gd name="T4" fmla="*/ 12 w 14"/>
                <a:gd name="T5" fmla="*/ 2 h 13"/>
                <a:gd name="T6" fmla="*/ 9 w 14"/>
                <a:gd name="T7" fmla="*/ 0 h 13"/>
                <a:gd name="T8" fmla="*/ 7 w 14"/>
                <a:gd name="T9" fmla="*/ 0 h 13"/>
                <a:gd name="T10" fmla="*/ 3 w 14"/>
                <a:gd name="T11" fmla="*/ 0 h 13"/>
                <a:gd name="T12" fmla="*/ 1 w 14"/>
                <a:gd name="T13" fmla="*/ 2 h 13"/>
                <a:gd name="T14" fmla="*/ 0 w 14"/>
                <a:gd name="T15" fmla="*/ 4 h 13"/>
                <a:gd name="T16" fmla="*/ 0 w 14"/>
                <a:gd name="T17" fmla="*/ 6 h 13"/>
                <a:gd name="T18" fmla="*/ 0 w 14"/>
                <a:gd name="T19" fmla="*/ 9 h 13"/>
                <a:gd name="T20" fmla="*/ 1 w 14"/>
                <a:gd name="T21" fmla="*/ 11 h 13"/>
                <a:gd name="T22" fmla="*/ 3 w 14"/>
                <a:gd name="T23" fmla="*/ 13 h 13"/>
                <a:gd name="T24" fmla="*/ 7 w 14"/>
                <a:gd name="T25" fmla="*/ 13 h 13"/>
                <a:gd name="T26" fmla="*/ 9 w 14"/>
                <a:gd name="T27" fmla="*/ 13 h 13"/>
                <a:gd name="T28" fmla="*/ 12 w 14"/>
                <a:gd name="T29" fmla="*/ 11 h 13"/>
                <a:gd name="T30" fmla="*/ 14 w 14"/>
                <a:gd name="T31" fmla="*/ 9 h 13"/>
                <a:gd name="T32" fmla="*/ 14 w 14"/>
                <a:gd name="T33" fmla="*/ 6 h 13"/>
                <a:gd name="T34" fmla="*/ 14 w 14"/>
                <a:gd name="T35" fmla="*/ 4 h 13"/>
                <a:gd name="T36" fmla="*/ 12 w 14"/>
                <a:gd name="T37" fmla="*/ 2 h 13"/>
                <a:gd name="T38" fmla="*/ 9 w 14"/>
                <a:gd name="T39" fmla="*/ 0 h 13"/>
                <a:gd name="T40" fmla="*/ 7 w 14"/>
                <a:gd name="T41" fmla="*/ 0 h 13"/>
                <a:gd name="T42" fmla="*/ 3 w 14"/>
                <a:gd name="T43" fmla="*/ 0 h 13"/>
                <a:gd name="T44" fmla="*/ 1 w 14"/>
                <a:gd name="T45" fmla="*/ 2 h 13"/>
                <a:gd name="T46" fmla="*/ 0 w 14"/>
                <a:gd name="T47" fmla="*/ 4 h 13"/>
                <a:gd name="T48" fmla="*/ 0 w 14"/>
                <a:gd name="T49" fmla="*/ 6 h 13"/>
                <a:gd name="T50" fmla="*/ 0 w 14"/>
                <a:gd name="T51" fmla="*/ 9 h 13"/>
                <a:gd name="T52" fmla="*/ 1 w 14"/>
                <a:gd name="T53" fmla="*/ 11 h 13"/>
                <a:gd name="T54" fmla="*/ 3 w 14"/>
                <a:gd name="T55" fmla="*/ 13 h 13"/>
                <a:gd name="T56" fmla="*/ 7 w 14"/>
                <a:gd name="T57" fmla="*/ 13 h 13"/>
                <a:gd name="T58" fmla="*/ 9 w 14"/>
                <a:gd name="T59" fmla="*/ 13 h 13"/>
                <a:gd name="T60" fmla="*/ 12 w 14"/>
                <a:gd name="T61" fmla="*/ 11 h 13"/>
                <a:gd name="T62" fmla="*/ 14 w 14"/>
                <a:gd name="T63" fmla="*/ 9 h 13"/>
                <a:gd name="T64" fmla="*/ 14 w 14"/>
                <a:gd name="T65" fmla="*/ 6 h 13"/>
                <a:gd name="T66" fmla="*/ 14 w 14"/>
                <a:gd name="T67" fmla="*/ 4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"/>
                <a:gd name="T103" fmla="*/ 0 h 13"/>
                <a:gd name="T104" fmla="*/ 14 w 14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" h="13">
                  <a:moveTo>
                    <a:pt x="14" y="6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4" y="6"/>
                  </a:lnTo>
                  <a:close/>
                  <a:moveTo>
                    <a:pt x="14" y="4"/>
                  </a:move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4" y="6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66" name="Freeform 421"/>
            <p:cNvSpPr>
              <a:spLocks noEditPoints="1"/>
            </p:cNvSpPr>
            <p:nvPr/>
          </p:nvSpPr>
          <p:spPr bwMode="auto">
            <a:xfrm>
              <a:off x="3215" y="1298"/>
              <a:ext cx="14" cy="13"/>
            </a:xfrm>
            <a:custGeom>
              <a:avLst/>
              <a:gdLst>
                <a:gd name="T0" fmla="*/ 14 w 14"/>
                <a:gd name="T1" fmla="*/ 6 h 13"/>
                <a:gd name="T2" fmla="*/ 14 w 14"/>
                <a:gd name="T3" fmla="*/ 4 h 13"/>
                <a:gd name="T4" fmla="*/ 12 w 14"/>
                <a:gd name="T5" fmla="*/ 2 h 13"/>
                <a:gd name="T6" fmla="*/ 9 w 14"/>
                <a:gd name="T7" fmla="*/ 0 h 13"/>
                <a:gd name="T8" fmla="*/ 7 w 14"/>
                <a:gd name="T9" fmla="*/ 0 h 13"/>
                <a:gd name="T10" fmla="*/ 3 w 14"/>
                <a:gd name="T11" fmla="*/ 0 h 13"/>
                <a:gd name="T12" fmla="*/ 1 w 14"/>
                <a:gd name="T13" fmla="*/ 2 h 13"/>
                <a:gd name="T14" fmla="*/ 0 w 14"/>
                <a:gd name="T15" fmla="*/ 4 h 13"/>
                <a:gd name="T16" fmla="*/ 0 w 14"/>
                <a:gd name="T17" fmla="*/ 6 h 13"/>
                <a:gd name="T18" fmla="*/ 0 w 14"/>
                <a:gd name="T19" fmla="*/ 9 h 13"/>
                <a:gd name="T20" fmla="*/ 1 w 14"/>
                <a:gd name="T21" fmla="*/ 11 h 13"/>
                <a:gd name="T22" fmla="*/ 3 w 14"/>
                <a:gd name="T23" fmla="*/ 13 h 13"/>
                <a:gd name="T24" fmla="*/ 7 w 14"/>
                <a:gd name="T25" fmla="*/ 13 h 13"/>
                <a:gd name="T26" fmla="*/ 9 w 14"/>
                <a:gd name="T27" fmla="*/ 13 h 13"/>
                <a:gd name="T28" fmla="*/ 12 w 14"/>
                <a:gd name="T29" fmla="*/ 11 h 13"/>
                <a:gd name="T30" fmla="*/ 14 w 14"/>
                <a:gd name="T31" fmla="*/ 9 h 13"/>
                <a:gd name="T32" fmla="*/ 14 w 14"/>
                <a:gd name="T33" fmla="*/ 6 h 13"/>
                <a:gd name="T34" fmla="*/ 14 w 14"/>
                <a:gd name="T35" fmla="*/ 4 h 13"/>
                <a:gd name="T36" fmla="*/ 12 w 14"/>
                <a:gd name="T37" fmla="*/ 2 h 13"/>
                <a:gd name="T38" fmla="*/ 9 w 14"/>
                <a:gd name="T39" fmla="*/ 0 h 13"/>
                <a:gd name="T40" fmla="*/ 7 w 14"/>
                <a:gd name="T41" fmla="*/ 0 h 13"/>
                <a:gd name="T42" fmla="*/ 3 w 14"/>
                <a:gd name="T43" fmla="*/ 0 h 13"/>
                <a:gd name="T44" fmla="*/ 1 w 14"/>
                <a:gd name="T45" fmla="*/ 2 h 13"/>
                <a:gd name="T46" fmla="*/ 0 w 14"/>
                <a:gd name="T47" fmla="*/ 4 h 13"/>
                <a:gd name="T48" fmla="*/ 0 w 14"/>
                <a:gd name="T49" fmla="*/ 6 h 13"/>
                <a:gd name="T50" fmla="*/ 0 w 14"/>
                <a:gd name="T51" fmla="*/ 9 h 13"/>
                <a:gd name="T52" fmla="*/ 1 w 14"/>
                <a:gd name="T53" fmla="*/ 11 h 13"/>
                <a:gd name="T54" fmla="*/ 3 w 14"/>
                <a:gd name="T55" fmla="*/ 13 h 13"/>
                <a:gd name="T56" fmla="*/ 7 w 14"/>
                <a:gd name="T57" fmla="*/ 13 h 13"/>
                <a:gd name="T58" fmla="*/ 9 w 14"/>
                <a:gd name="T59" fmla="*/ 13 h 13"/>
                <a:gd name="T60" fmla="*/ 12 w 14"/>
                <a:gd name="T61" fmla="*/ 11 h 13"/>
                <a:gd name="T62" fmla="*/ 14 w 14"/>
                <a:gd name="T63" fmla="*/ 9 h 13"/>
                <a:gd name="T64" fmla="*/ 14 w 14"/>
                <a:gd name="T65" fmla="*/ 6 h 13"/>
                <a:gd name="T66" fmla="*/ 14 w 14"/>
                <a:gd name="T67" fmla="*/ 4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"/>
                <a:gd name="T103" fmla="*/ 0 h 13"/>
                <a:gd name="T104" fmla="*/ 14 w 14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" h="13">
                  <a:moveTo>
                    <a:pt x="14" y="6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4" y="6"/>
                  </a:lnTo>
                  <a:close/>
                  <a:moveTo>
                    <a:pt x="14" y="4"/>
                  </a:move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4" y="6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67" name="Freeform 422"/>
            <p:cNvSpPr>
              <a:spLocks noEditPoints="1"/>
            </p:cNvSpPr>
            <p:nvPr/>
          </p:nvSpPr>
          <p:spPr bwMode="auto">
            <a:xfrm>
              <a:off x="3215" y="1298"/>
              <a:ext cx="14" cy="13"/>
            </a:xfrm>
            <a:custGeom>
              <a:avLst/>
              <a:gdLst>
                <a:gd name="T0" fmla="*/ 14 w 14"/>
                <a:gd name="T1" fmla="*/ 6 h 13"/>
                <a:gd name="T2" fmla="*/ 14 w 14"/>
                <a:gd name="T3" fmla="*/ 4 h 13"/>
                <a:gd name="T4" fmla="*/ 12 w 14"/>
                <a:gd name="T5" fmla="*/ 2 h 13"/>
                <a:gd name="T6" fmla="*/ 9 w 14"/>
                <a:gd name="T7" fmla="*/ 0 h 13"/>
                <a:gd name="T8" fmla="*/ 7 w 14"/>
                <a:gd name="T9" fmla="*/ 0 h 13"/>
                <a:gd name="T10" fmla="*/ 3 w 14"/>
                <a:gd name="T11" fmla="*/ 0 h 13"/>
                <a:gd name="T12" fmla="*/ 1 w 14"/>
                <a:gd name="T13" fmla="*/ 2 h 13"/>
                <a:gd name="T14" fmla="*/ 0 w 14"/>
                <a:gd name="T15" fmla="*/ 4 h 13"/>
                <a:gd name="T16" fmla="*/ 0 w 14"/>
                <a:gd name="T17" fmla="*/ 6 h 13"/>
                <a:gd name="T18" fmla="*/ 0 w 14"/>
                <a:gd name="T19" fmla="*/ 9 h 13"/>
                <a:gd name="T20" fmla="*/ 1 w 14"/>
                <a:gd name="T21" fmla="*/ 11 h 13"/>
                <a:gd name="T22" fmla="*/ 3 w 14"/>
                <a:gd name="T23" fmla="*/ 13 h 13"/>
                <a:gd name="T24" fmla="*/ 7 w 14"/>
                <a:gd name="T25" fmla="*/ 13 h 13"/>
                <a:gd name="T26" fmla="*/ 9 w 14"/>
                <a:gd name="T27" fmla="*/ 13 h 13"/>
                <a:gd name="T28" fmla="*/ 12 w 14"/>
                <a:gd name="T29" fmla="*/ 11 h 13"/>
                <a:gd name="T30" fmla="*/ 14 w 14"/>
                <a:gd name="T31" fmla="*/ 9 h 13"/>
                <a:gd name="T32" fmla="*/ 14 w 14"/>
                <a:gd name="T33" fmla="*/ 6 h 13"/>
                <a:gd name="T34" fmla="*/ 14 w 14"/>
                <a:gd name="T35" fmla="*/ 4 h 13"/>
                <a:gd name="T36" fmla="*/ 12 w 14"/>
                <a:gd name="T37" fmla="*/ 2 h 13"/>
                <a:gd name="T38" fmla="*/ 9 w 14"/>
                <a:gd name="T39" fmla="*/ 0 h 13"/>
                <a:gd name="T40" fmla="*/ 7 w 14"/>
                <a:gd name="T41" fmla="*/ 0 h 13"/>
                <a:gd name="T42" fmla="*/ 3 w 14"/>
                <a:gd name="T43" fmla="*/ 0 h 13"/>
                <a:gd name="T44" fmla="*/ 1 w 14"/>
                <a:gd name="T45" fmla="*/ 2 h 13"/>
                <a:gd name="T46" fmla="*/ 0 w 14"/>
                <a:gd name="T47" fmla="*/ 4 h 13"/>
                <a:gd name="T48" fmla="*/ 0 w 14"/>
                <a:gd name="T49" fmla="*/ 6 h 13"/>
                <a:gd name="T50" fmla="*/ 0 w 14"/>
                <a:gd name="T51" fmla="*/ 9 h 13"/>
                <a:gd name="T52" fmla="*/ 1 w 14"/>
                <a:gd name="T53" fmla="*/ 11 h 13"/>
                <a:gd name="T54" fmla="*/ 3 w 14"/>
                <a:gd name="T55" fmla="*/ 13 h 13"/>
                <a:gd name="T56" fmla="*/ 7 w 14"/>
                <a:gd name="T57" fmla="*/ 13 h 13"/>
                <a:gd name="T58" fmla="*/ 9 w 14"/>
                <a:gd name="T59" fmla="*/ 13 h 13"/>
                <a:gd name="T60" fmla="*/ 12 w 14"/>
                <a:gd name="T61" fmla="*/ 11 h 13"/>
                <a:gd name="T62" fmla="*/ 14 w 14"/>
                <a:gd name="T63" fmla="*/ 9 h 13"/>
                <a:gd name="T64" fmla="*/ 14 w 14"/>
                <a:gd name="T65" fmla="*/ 6 h 13"/>
                <a:gd name="T66" fmla="*/ 14 w 14"/>
                <a:gd name="T67" fmla="*/ 4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"/>
                <a:gd name="T103" fmla="*/ 0 h 13"/>
                <a:gd name="T104" fmla="*/ 14 w 14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" h="13">
                  <a:moveTo>
                    <a:pt x="14" y="6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4" y="6"/>
                  </a:lnTo>
                  <a:close/>
                  <a:moveTo>
                    <a:pt x="14" y="4"/>
                  </a:move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4" y="6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68" name="Freeform 423"/>
            <p:cNvSpPr>
              <a:spLocks noEditPoints="1"/>
            </p:cNvSpPr>
            <p:nvPr/>
          </p:nvSpPr>
          <p:spPr bwMode="auto">
            <a:xfrm>
              <a:off x="3215" y="1298"/>
              <a:ext cx="14" cy="13"/>
            </a:xfrm>
            <a:custGeom>
              <a:avLst/>
              <a:gdLst>
                <a:gd name="T0" fmla="*/ 14 w 14"/>
                <a:gd name="T1" fmla="*/ 6 h 13"/>
                <a:gd name="T2" fmla="*/ 14 w 14"/>
                <a:gd name="T3" fmla="*/ 4 h 13"/>
                <a:gd name="T4" fmla="*/ 12 w 14"/>
                <a:gd name="T5" fmla="*/ 2 h 13"/>
                <a:gd name="T6" fmla="*/ 9 w 14"/>
                <a:gd name="T7" fmla="*/ 0 h 13"/>
                <a:gd name="T8" fmla="*/ 7 w 14"/>
                <a:gd name="T9" fmla="*/ 0 h 13"/>
                <a:gd name="T10" fmla="*/ 3 w 14"/>
                <a:gd name="T11" fmla="*/ 0 h 13"/>
                <a:gd name="T12" fmla="*/ 1 w 14"/>
                <a:gd name="T13" fmla="*/ 2 h 13"/>
                <a:gd name="T14" fmla="*/ 0 w 14"/>
                <a:gd name="T15" fmla="*/ 4 h 13"/>
                <a:gd name="T16" fmla="*/ 0 w 14"/>
                <a:gd name="T17" fmla="*/ 6 h 13"/>
                <a:gd name="T18" fmla="*/ 0 w 14"/>
                <a:gd name="T19" fmla="*/ 9 h 13"/>
                <a:gd name="T20" fmla="*/ 1 w 14"/>
                <a:gd name="T21" fmla="*/ 11 h 13"/>
                <a:gd name="T22" fmla="*/ 3 w 14"/>
                <a:gd name="T23" fmla="*/ 13 h 13"/>
                <a:gd name="T24" fmla="*/ 7 w 14"/>
                <a:gd name="T25" fmla="*/ 13 h 13"/>
                <a:gd name="T26" fmla="*/ 9 w 14"/>
                <a:gd name="T27" fmla="*/ 13 h 13"/>
                <a:gd name="T28" fmla="*/ 12 w 14"/>
                <a:gd name="T29" fmla="*/ 11 h 13"/>
                <a:gd name="T30" fmla="*/ 14 w 14"/>
                <a:gd name="T31" fmla="*/ 9 h 13"/>
                <a:gd name="T32" fmla="*/ 14 w 14"/>
                <a:gd name="T33" fmla="*/ 6 h 13"/>
                <a:gd name="T34" fmla="*/ 14 w 14"/>
                <a:gd name="T35" fmla="*/ 4 h 13"/>
                <a:gd name="T36" fmla="*/ 12 w 14"/>
                <a:gd name="T37" fmla="*/ 2 h 13"/>
                <a:gd name="T38" fmla="*/ 9 w 14"/>
                <a:gd name="T39" fmla="*/ 0 h 13"/>
                <a:gd name="T40" fmla="*/ 7 w 14"/>
                <a:gd name="T41" fmla="*/ 0 h 13"/>
                <a:gd name="T42" fmla="*/ 3 w 14"/>
                <a:gd name="T43" fmla="*/ 0 h 13"/>
                <a:gd name="T44" fmla="*/ 1 w 14"/>
                <a:gd name="T45" fmla="*/ 2 h 13"/>
                <a:gd name="T46" fmla="*/ 0 w 14"/>
                <a:gd name="T47" fmla="*/ 4 h 13"/>
                <a:gd name="T48" fmla="*/ 0 w 14"/>
                <a:gd name="T49" fmla="*/ 6 h 13"/>
                <a:gd name="T50" fmla="*/ 0 w 14"/>
                <a:gd name="T51" fmla="*/ 9 h 13"/>
                <a:gd name="T52" fmla="*/ 1 w 14"/>
                <a:gd name="T53" fmla="*/ 11 h 13"/>
                <a:gd name="T54" fmla="*/ 3 w 14"/>
                <a:gd name="T55" fmla="*/ 13 h 13"/>
                <a:gd name="T56" fmla="*/ 7 w 14"/>
                <a:gd name="T57" fmla="*/ 13 h 13"/>
                <a:gd name="T58" fmla="*/ 9 w 14"/>
                <a:gd name="T59" fmla="*/ 13 h 13"/>
                <a:gd name="T60" fmla="*/ 12 w 14"/>
                <a:gd name="T61" fmla="*/ 11 h 13"/>
                <a:gd name="T62" fmla="*/ 14 w 14"/>
                <a:gd name="T63" fmla="*/ 9 h 13"/>
                <a:gd name="T64" fmla="*/ 14 w 14"/>
                <a:gd name="T65" fmla="*/ 6 h 13"/>
                <a:gd name="T66" fmla="*/ 14 w 14"/>
                <a:gd name="T67" fmla="*/ 4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"/>
                <a:gd name="T103" fmla="*/ 0 h 13"/>
                <a:gd name="T104" fmla="*/ 14 w 14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" h="13">
                  <a:moveTo>
                    <a:pt x="14" y="6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4" y="6"/>
                  </a:lnTo>
                  <a:close/>
                  <a:moveTo>
                    <a:pt x="14" y="4"/>
                  </a:move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4" y="6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5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69" name="Freeform 424"/>
            <p:cNvSpPr>
              <a:spLocks noEditPoints="1"/>
            </p:cNvSpPr>
            <p:nvPr/>
          </p:nvSpPr>
          <p:spPr bwMode="auto">
            <a:xfrm>
              <a:off x="3215" y="1298"/>
              <a:ext cx="14" cy="13"/>
            </a:xfrm>
            <a:custGeom>
              <a:avLst/>
              <a:gdLst>
                <a:gd name="T0" fmla="*/ 14 w 14"/>
                <a:gd name="T1" fmla="*/ 6 h 13"/>
                <a:gd name="T2" fmla="*/ 14 w 14"/>
                <a:gd name="T3" fmla="*/ 4 h 13"/>
                <a:gd name="T4" fmla="*/ 12 w 14"/>
                <a:gd name="T5" fmla="*/ 2 h 13"/>
                <a:gd name="T6" fmla="*/ 9 w 14"/>
                <a:gd name="T7" fmla="*/ 0 h 13"/>
                <a:gd name="T8" fmla="*/ 7 w 14"/>
                <a:gd name="T9" fmla="*/ 0 h 13"/>
                <a:gd name="T10" fmla="*/ 3 w 14"/>
                <a:gd name="T11" fmla="*/ 0 h 13"/>
                <a:gd name="T12" fmla="*/ 1 w 14"/>
                <a:gd name="T13" fmla="*/ 2 h 13"/>
                <a:gd name="T14" fmla="*/ 0 w 14"/>
                <a:gd name="T15" fmla="*/ 4 h 13"/>
                <a:gd name="T16" fmla="*/ 0 w 14"/>
                <a:gd name="T17" fmla="*/ 6 h 13"/>
                <a:gd name="T18" fmla="*/ 0 w 14"/>
                <a:gd name="T19" fmla="*/ 9 h 13"/>
                <a:gd name="T20" fmla="*/ 1 w 14"/>
                <a:gd name="T21" fmla="*/ 11 h 13"/>
                <a:gd name="T22" fmla="*/ 3 w 14"/>
                <a:gd name="T23" fmla="*/ 13 h 13"/>
                <a:gd name="T24" fmla="*/ 7 w 14"/>
                <a:gd name="T25" fmla="*/ 13 h 13"/>
                <a:gd name="T26" fmla="*/ 9 w 14"/>
                <a:gd name="T27" fmla="*/ 13 h 13"/>
                <a:gd name="T28" fmla="*/ 12 w 14"/>
                <a:gd name="T29" fmla="*/ 11 h 13"/>
                <a:gd name="T30" fmla="*/ 14 w 14"/>
                <a:gd name="T31" fmla="*/ 9 h 13"/>
                <a:gd name="T32" fmla="*/ 14 w 14"/>
                <a:gd name="T33" fmla="*/ 6 h 13"/>
                <a:gd name="T34" fmla="*/ 14 w 14"/>
                <a:gd name="T35" fmla="*/ 4 h 13"/>
                <a:gd name="T36" fmla="*/ 12 w 14"/>
                <a:gd name="T37" fmla="*/ 2 h 13"/>
                <a:gd name="T38" fmla="*/ 9 w 14"/>
                <a:gd name="T39" fmla="*/ 0 h 13"/>
                <a:gd name="T40" fmla="*/ 7 w 14"/>
                <a:gd name="T41" fmla="*/ 0 h 13"/>
                <a:gd name="T42" fmla="*/ 3 w 14"/>
                <a:gd name="T43" fmla="*/ 0 h 13"/>
                <a:gd name="T44" fmla="*/ 1 w 14"/>
                <a:gd name="T45" fmla="*/ 2 h 13"/>
                <a:gd name="T46" fmla="*/ 0 w 14"/>
                <a:gd name="T47" fmla="*/ 4 h 13"/>
                <a:gd name="T48" fmla="*/ 0 w 14"/>
                <a:gd name="T49" fmla="*/ 6 h 13"/>
                <a:gd name="T50" fmla="*/ 0 w 14"/>
                <a:gd name="T51" fmla="*/ 9 h 13"/>
                <a:gd name="T52" fmla="*/ 1 w 14"/>
                <a:gd name="T53" fmla="*/ 11 h 13"/>
                <a:gd name="T54" fmla="*/ 3 w 14"/>
                <a:gd name="T55" fmla="*/ 13 h 13"/>
                <a:gd name="T56" fmla="*/ 7 w 14"/>
                <a:gd name="T57" fmla="*/ 13 h 13"/>
                <a:gd name="T58" fmla="*/ 9 w 14"/>
                <a:gd name="T59" fmla="*/ 13 h 13"/>
                <a:gd name="T60" fmla="*/ 12 w 14"/>
                <a:gd name="T61" fmla="*/ 11 h 13"/>
                <a:gd name="T62" fmla="*/ 14 w 14"/>
                <a:gd name="T63" fmla="*/ 9 h 13"/>
                <a:gd name="T64" fmla="*/ 14 w 14"/>
                <a:gd name="T65" fmla="*/ 6 h 13"/>
                <a:gd name="T66" fmla="*/ 14 w 14"/>
                <a:gd name="T67" fmla="*/ 4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"/>
                <a:gd name="T103" fmla="*/ 0 h 13"/>
                <a:gd name="T104" fmla="*/ 14 w 14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" h="13">
                  <a:moveTo>
                    <a:pt x="14" y="6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4" y="6"/>
                  </a:lnTo>
                  <a:close/>
                  <a:moveTo>
                    <a:pt x="14" y="4"/>
                  </a:move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4" y="6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70" name="Freeform 425"/>
            <p:cNvSpPr>
              <a:spLocks noEditPoints="1"/>
            </p:cNvSpPr>
            <p:nvPr/>
          </p:nvSpPr>
          <p:spPr bwMode="auto">
            <a:xfrm>
              <a:off x="3215" y="1298"/>
              <a:ext cx="14" cy="13"/>
            </a:xfrm>
            <a:custGeom>
              <a:avLst/>
              <a:gdLst>
                <a:gd name="T0" fmla="*/ 14 w 14"/>
                <a:gd name="T1" fmla="*/ 6 h 13"/>
                <a:gd name="T2" fmla="*/ 14 w 14"/>
                <a:gd name="T3" fmla="*/ 4 h 13"/>
                <a:gd name="T4" fmla="*/ 12 w 14"/>
                <a:gd name="T5" fmla="*/ 2 h 13"/>
                <a:gd name="T6" fmla="*/ 9 w 14"/>
                <a:gd name="T7" fmla="*/ 0 h 13"/>
                <a:gd name="T8" fmla="*/ 7 w 14"/>
                <a:gd name="T9" fmla="*/ 0 h 13"/>
                <a:gd name="T10" fmla="*/ 3 w 14"/>
                <a:gd name="T11" fmla="*/ 0 h 13"/>
                <a:gd name="T12" fmla="*/ 1 w 14"/>
                <a:gd name="T13" fmla="*/ 2 h 13"/>
                <a:gd name="T14" fmla="*/ 0 w 14"/>
                <a:gd name="T15" fmla="*/ 4 h 13"/>
                <a:gd name="T16" fmla="*/ 0 w 14"/>
                <a:gd name="T17" fmla="*/ 6 h 13"/>
                <a:gd name="T18" fmla="*/ 0 w 14"/>
                <a:gd name="T19" fmla="*/ 9 h 13"/>
                <a:gd name="T20" fmla="*/ 1 w 14"/>
                <a:gd name="T21" fmla="*/ 11 h 13"/>
                <a:gd name="T22" fmla="*/ 3 w 14"/>
                <a:gd name="T23" fmla="*/ 13 h 13"/>
                <a:gd name="T24" fmla="*/ 7 w 14"/>
                <a:gd name="T25" fmla="*/ 13 h 13"/>
                <a:gd name="T26" fmla="*/ 9 w 14"/>
                <a:gd name="T27" fmla="*/ 13 h 13"/>
                <a:gd name="T28" fmla="*/ 12 w 14"/>
                <a:gd name="T29" fmla="*/ 11 h 13"/>
                <a:gd name="T30" fmla="*/ 14 w 14"/>
                <a:gd name="T31" fmla="*/ 9 h 13"/>
                <a:gd name="T32" fmla="*/ 14 w 14"/>
                <a:gd name="T33" fmla="*/ 6 h 13"/>
                <a:gd name="T34" fmla="*/ 14 w 14"/>
                <a:gd name="T35" fmla="*/ 4 h 13"/>
                <a:gd name="T36" fmla="*/ 12 w 14"/>
                <a:gd name="T37" fmla="*/ 2 h 13"/>
                <a:gd name="T38" fmla="*/ 9 w 14"/>
                <a:gd name="T39" fmla="*/ 0 h 13"/>
                <a:gd name="T40" fmla="*/ 7 w 14"/>
                <a:gd name="T41" fmla="*/ 0 h 13"/>
                <a:gd name="T42" fmla="*/ 3 w 14"/>
                <a:gd name="T43" fmla="*/ 0 h 13"/>
                <a:gd name="T44" fmla="*/ 1 w 14"/>
                <a:gd name="T45" fmla="*/ 2 h 13"/>
                <a:gd name="T46" fmla="*/ 0 w 14"/>
                <a:gd name="T47" fmla="*/ 4 h 13"/>
                <a:gd name="T48" fmla="*/ 0 w 14"/>
                <a:gd name="T49" fmla="*/ 6 h 13"/>
                <a:gd name="T50" fmla="*/ 0 w 14"/>
                <a:gd name="T51" fmla="*/ 9 h 13"/>
                <a:gd name="T52" fmla="*/ 1 w 14"/>
                <a:gd name="T53" fmla="*/ 11 h 13"/>
                <a:gd name="T54" fmla="*/ 3 w 14"/>
                <a:gd name="T55" fmla="*/ 13 h 13"/>
                <a:gd name="T56" fmla="*/ 7 w 14"/>
                <a:gd name="T57" fmla="*/ 13 h 13"/>
                <a:gd name="T58" fmla="*/ 9 w 14"/>
                <a:gd name="T59" fmla="*/ 13 h 13"/>
                <a:gd name="T60" fmla="*/ 12 w 14"/>
                <a:gd name="T61" fmla="*/ 11 h 13"/>
                <a:gd name="T62" fmla="*/ 14 w 14"/>
                <a:gd name="T63" fmla="*/ 9 h 13"/>
                <a:gd name="T64" fmla="*/ 14 w 14"/>
                <a:gd name="T65" fmla="*/ 6 h 13"/>
                <a:gd name="T66" fmla="*/ 14 w 14"/>
                <a:gd name="T67" fmla="*/ 4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"/>
                <a:gd name="T103" fmla="*/ 0 h 13"/>
                <a:gd name="T104" fmla="*/ 14 w 14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" h="13">
                  <a:moveTo>
                    <a:pt x="14" y="6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4" y="6"/>
                  </a:lnTo>
                  <a:close/>
                  <a:moveTo>
                    <a:pt x="14" y="4"/>
                  </a:move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4" y="6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71" name="Freeform 426"/>
            <p:cNvSpPr>
              <a:spLocks noEditPoints="1"/>
            </p:cNvSpPr>
            <p:nvPr/>
          </p:nvSpPr>
          <p:spPr bwMode="auto">
            <a:xfrm>
              <a:off x="3215" y="1298"/>
              <a:ext cx="14" cy="13"/>
            </a:xfrm>
            <a:custGeom>
              <a:avLst/>
              <a:gdLst>
                <a:gd name="T0" fmla="*/ 14 w 14"/>
                <a:gd name="T1" fmla="*/ 6 h 13"/>
                <a:gd name="T2" fmla="*/ 14 w 14"/>
                <a:gd name="T3" fmla="*/ 4 h 13"/>
                <a:gd name="T4" fmla="*/ 12 w 14"/>
                <a:gd name="T5" fmla="*/ 2 h 13"/>
                <a:gd name="T6" fmla="*/ 9 w 14"/>
                <a:gd name="T7" fmla="*/ 0 h 13"/>
                <a:gd name="T8" fmla="*/ 7 w 14"/>
                <a:gd name="T9" fmla="*/ 0 h 13"/>
                <a:gd name="T10" fmla="*/ 3 w 14"/>
                <a:gd name="T11" fmla="*/ 0 h 13"/>
                <a:gd name="T12" fmla="*/ 1 w 14"/>
                <a:gd name="T13" fmla="*/ 2 h 13"/>
                <a:gd name="T14" fmla="*/ 0 w 14"/>
                <a:gd name="T15" fmla="*/ 4 h 13"/>
                <a:gd name="T16" fmla="*/ 0 w 14"/>
                <a:gd name="T17" fmla="*/ 6 h 13"/>
                <a:gd name="T18" fmla="*/ 0 w 14"/>
                <a:gd name="T19" fmla="*/ 9 h 13"/>
                <a:gd name="T20" fmla="*/ 1 w 14"/>
                <a:gd name="T21" fmla="*/ 11 h 13"/>
                <a:gd name="T22" fmla="*/ 3 w 14"/>
                <a:gd name="T23" fmla="*/ 13 h 13"/>
                <a:gd name="T24" fmla="*/ 7 w 14"/>
                <a:gd name="T25" fmla="*/ 13 h 13"/>
                <a:gd name="T26" fmla="*/ 9 w 14"/>
                <a:gd name="T27" fmla="*/ 13 h 13"/>
                <a:gd name="T28" fmla="*/ 12 w 14"/>
                <a:gd name="T29" fmla="*/ 11 h 13"/>
                <a:gd name="T30" fmla="*/ 14 w 14"/>
                <a:gd name="T31" fmla="*/ 9 h 13"/>
                <a:gd name="T32" fmla="*/ 14 w 14"/>
                <a:gd name="T33" fmla="*/ 6 h 13"/>
                <a:gd name="T34" fmla="*/ 14 w 14"/>
                <a:gd name="T35" fmla="*/ 4 h 13"/>
                <a:gd name="T36" fmla="*/ 12 w 14"/>
                <a:gd name="T37" fmla="*/ 2 h 13"/>
                <a:gd name="T38" fmla="*/ 9 w 14"/>
                <a:gd name="T39" fmla="*/ 0 h 13"/>
                <a:gd name="T40" fmla="*/ 7 w 14"/>
                <a:gd name="T41" fmla="*/ 0 h 13"/>
                <a:gd name="T42" fmla="*/ 3 w 14"/>
                <a:gd name="T43" fmla="*/ 0 h 13"/>
                <a:gd name="T44" fmla="*/ 1 w 14"/>
                <a:gd name="T45" fmla="*/ 2 h 13"/>
                <a:gd name="T46" fmla="*/ 0 w 14"/>
                <a:gd name="T47" fmla="*/ 4 h 13"/>
                <a:gd name="T48" fmla="*/ 0 w 14"/>
                <a:gd name="T49" fmla="*/ 6 h 13"/>
                <a:gd name="T50" fmla="*/ 0 w 14"/>
                <a:gd name="T51" fmla="*/ 9 h 13"/>
                <a:gd name="T52" fmla="*/ 1 w 14"/>
                <a:gd name="T53" fmla="*/ 11 h 13"/>
                <a:gd name="T54" fmla="*/ 3 w 14"/>
                <a:gd name="T55" fmla="*/ 13 h 13"/>
                <a:gd name="T56" fmla="*/ 7 w 14"/>
                <a:gd name="T57" fmla="*/ 13 h 13"/>
                <a:gd name="T58" fmla="*/ 9 w 14"/>
                <a:gd name="T59" fmla="*/ 13 h 13"/>
                <a:gd name="T60" fmla="*/ 12 w 14"/>
                <a:gd name="T61" fmla="*/ 11 h 13"/>
                <a:gd name="T62" fmla="*/ 14 w 14"/>
                <a:gd name="T63" fmla="*/ 9 h 13"/>
                <a:gd name="T64" fmla="*/ 14 w 14"/>
                <a:gd name="T65" fmla="*/ 6 h 13"/>
                <a:gd name="T66" fmla="*/ 14 w 14"/>
                <a:gd name="T67" fmla="*/ 4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"/>
                <a:gd name="T103" fmla="*/ 0 h 13"/>
                <a:gd name="T104" fmla="*/ 14 w 14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" h="13">
                  <a:moveTo>
                    <a:pt x="14" y="6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4" y="6"/>
                  </a:lnTo>
                  <a:close/>
                  <a:moveTo>
                    <a:pt x="14" y="4"/>
                  </a:move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4" y="6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72" name="Freeform 427"/>
            <p:cNvSpPr>
              <a:spLocks/>
            </p:cNvSpPr>
            <p:nvPr/>
          </p:nvSpPr>
          <p:spPr bwMode="auto">
            <a:xfrm>
              <a:off x="3215" y="1298"/>
              <a:ext cx="14" cy="13"/>
            </a:xfrm>
            <a:custGeom>
              <a:avLst/>
              <a:gdLst>
                <a:gd name="T0" fmla="*/ 10 w 14"/>
                <a:gd name="T1" fmla="*/ 0 h 13"/>
                <a:gd name="T2" fmla="*/ 12 w 14"/>
                <a:gd name="T3" fmla="*/ 2 h 13"/>
                <a:gd name="T4" fmla="*/ 12 w 14"/>
                <a:gd name="T5" fmla="*/ 4 h 13"/>
                <a:gd name="T6" fmla="*/ 14 w 14"/>
                <a:gd name="T7" fmla="*/ 6 h 13"/>
                <a:gd name="T8" fmla="*/ 14 w 14"/>
                <a:gd name="T9" fmla="*/ 7 h 13"/>
                <a:gd name="T10" fmla="*/ 12 w 14"/>
                <a:gd name="T11" fmla="*/ 9 h 13"/>
                <a:gd name="T12" fmla="*/ 10 w 14"/>
                <a:gd name="T13" fmla="*/ 11 h 13"/>
                <a:gd name="T14" fmla="*/ 9 w 14"/>
                <a:gd name="T15" fmla="*/ 13 h 13"/>
                <a:gd name="T16" fmla="*/ 7 w 14"/>
                <a:gd name="T17" fmla="*/ 13 h 13"/>
                <a:gd name="T18" fmla="*/ 5 w 14"/>
                <a:gd name="T19" fmla="*/ 13 h 13"/>
                <a:gd name="T20" fmla="*/ 3 w 14"/>
                <a:gd name="T21" fmla="*/ 11 h 13"/>
                <a:gd name="T22" fmla="*/ 1 w 14"/>
                <a:gd name="T23" fmla="*/ 9 h 13"/>
                <a:gd name="T24" fmla="*/ 0 w 14"/>
                <a:gd name="T25" fmla="*/ 7 h 13"/>
                <a:gd name="T26" fmla="*/ 0 w 14"/>
                <a:gd name="T27" fmla="*/ 9 h 13"/>
                <a:gd name="T28" fmla="*/ 1 w 14"/>
                <a:gd name="T29" fmla="*/ 11 h 13"/>
                <a:gd name="T30" fmla="*/ 3 w 14"/>
                <a:gd name="T31" fmla="*/ 13 h 13"/>
                <a:gd name="T32" fmla="*/ 5 w 14"/>
                <a:gd name="T33" fmla="*/ 13 h 13"/>
                <a:gd name="T34" fmla="*/ 7 w 14"/>
                <a:gd name="T35" fmla="*/ 13 h 13"/>
                <a:gd name="T36" fmla="*/ 9 w 14"/>
                <a:gd name="T37" fmla="*/ 13 h 13"/>
                <a:gd name="T38" fmla="*/ 10 w 14"/>
                <a:gd name="T39" fmla="*/ 13 h 13"/>
                <a:gd name="T40" fmla="*/ 12 w 14"/>
                <a:gd name="T41" fmla="*/ 11 h 13"/>
                <a:gd name="T42" fmla="*/ 14 w 14"/>
                <a:gd name="T43" fmla="*/ 7 h 13"/>
                <a:gd name="T44" fmla="*/ 14 w 14"/>
                <a:gd name="T45" fmla="*/ 6 h 13"/>
                <a:gd name="T46" fmla="*/ 14 w 14"/>
                <a:gd name="T47" fmla="*/ 4 h 13"/>
                <a:gd name="T48" fmla="*/ 12 w 14"/>
                <a:gd name="T49" fmla="*/ 2 h 13"/>
                <a:gd name="T50" fmla="*/ 10 w 14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"/>
                <a:gd name="T79" fmla="*/ 0 h 13"/>
                <a:gd name="T80" fmla="*/ 14 w 14"/>
                <a:gd name="T81" fmla="*/ 13 h 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" h="13">
                  <a:moveTo>
                    <a:pt x="10" y="0"/>
                  </a:moveTo>
                  <a:lnTo>
                    <a:pt x="12" y="2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3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2" y="11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73" name="Freeform 428"/>
            <p:cNvSpPr>
              <a:spLocks noEditPoints="1"/>
            </p:cNvSpPr>
            <p:nvPr/>
          </p:nvSpPr>
          <p:spPr bwMode="auto">
            <a:xfrm>
              <a:off x="3215" y="1298"/>
              <a:ext cx="14" cy="13"/>
            </a:xfrm>
            <a:custGeom>
              <a:avLst/>
              <a:gdLst>
                <a:gd name="T0" fmla="*/ 14 w 14"/>
                <a:gd name="T1" fmla="*/ 6 h 13"/>
                <a:gd name="T2" fmla="*/ 12 w 14"/>
                <a:gd name="T3" fmla="*/ 4 h 13"/>
                <a:gd name="T4" fmla="*/ 12 w 14"/>
                <a:gd name="T5" fmla="*/ 2 h 13"/>
                <a:gd name="T6" fmla="*/ 9 w 14"/>
                <a:gd name="T7" fmla="*/ 0 h 13"/>
                <a:gd name="T8" fmla="*/ 7 w 14"/>
                <a:gd name="T9" fmla="*/ 0 h 13"/>
                <a:gd name="T10" fmla="*/ 3 w 14"/>
                <a:gd name="T11" fmla="*/ 0 h 13"/>
                <a:gd name="T12" fmla="*/ 1 w 14"/>
                <a:gd name="T13" fmla="*/ 2 h 13"/>
                <a:gd name="T14" fmla="*/ 0 w 14"/>
                <a:gd name="T15" fmla="*/ 4 h 13"/>
                <a:gd name="T16" fmla="*/ 0 w 14"/>
                <a:gd name="T17" fmla="*/ 6 h 13"/>
                <a:gd name="T18" fmla="*/ 0 w 14"/>
                <a:gd name="T19" fmla="*/ 9 h 13"/>
                <a:gd name="T20" fmla="*/ 1 w 14"/>
                <a:gd name="T21" fmla="*/ 11 h 13"/>
                <a:gd name="T22" fmla="*/ 3 w 14"/>
                <a:gd name="T23" fmla="*/ 13 h 13"/>
                <a:gd name="T24" fmla="*/ 7 w 14"/>
                <a:gd name="T25" fmla="*/ 13 h 13"/>
                <a:gd name="T26" fmla="*/ 9 w 14"/>
                <a:gd name="T27" fmla="*/ 13 h 13"/>
                <a:gd name="T28" fmla="*/ 12 w 14"/>
                <a:gd name="T29" fmla="*/ 11 h 13"/>
                <a:gd name="T30" fmla="*/ 12 w 14"/>
                <a:gd name="T31" fmla="*/ 9 h 13"/>
                <a:gd name="T32" fmla="*/ 14 w 14"/>
                <a:gd name="T33" fmla="*/ 6 h 13"/>
                <a:gd name="T34" fmla="*/ 12 w 14"/>
                <a:gd name="T35" fmla="*/ 4 h 13"/>
                <a:gd name="T36" fmla="*/ 12 w 14"/>
                <a:gd name="T37" fmla="*/ 2 h 13"/>
                <a:gd name="T38" fmla="*/ 9 w 14"/>
                <a:gd name="T39" fmla="*/ 0 h 13"/>
                <a:gd name="T40" fmla="*/ 7 w 14"/>
                <a:gd name="T41" fmla="*/ 0 h 13"/>
                <a:gd name="T42" fmla="*/ 3 w 14"/>
                <a:gd name="T43" fmla="*/ 0 h 13"/>
                <a:gd name="T44" fmla="*/ 1 w 14"/>
                <a:gd name="T45" fmla="*/ 2 h 13"/>
                <a:gd name="T46" fmla="*/ 0 w 14"/>
                <a:gd name="T47" fmla="*/ 4 h 13"/>
                <a:gd name="T48" fmla="*/ 0 w 14"/>
                <a:gd name="T49" fmla="*/ 6 h 13"/>
                <a:gd name="T50" fmla="*/ 0 w 14"/>
                <a:gd name="T51" fmla="*/ 9 h 13"/>
                <a:gd name="T52" fmla="*/ 1 w 14"/>
                <a:gd name="T53" fmla="*/ 11 h 13"/>
                <a:gd name="T54" fmla="*/ 3 w 14"/>
                <a:gd name="T55" fmla="*/ 13 h 13"/>
                <a:gd name="T56" fmla="*/ 7 w 14"/>
                <a:gd name="T57" fmla="*/ 13 h 13"/>
                <a:gd name="T58" fmla="*/ 9 w 14"/>
                <a:gd name="T59" fmla="*/ 13 h 13"/>
                <a:gd name="T60" fmla="*/ 12 w 14"/>
                <a:gd name="T61" fmla="*/ 11 h 13"/>
                <a:gd name="T62" fmla="*/ 12 w 14"/>
                <a:gd name="T63" fmla="*/ 9 h 13"/>
                <a:gd name="T64" fmla="*/ 14 w 14"/>
                <a:gd name="T65" fmla="*/ 6 h 13"/>
                <a:gd name="T66" fmla="*/ 12 w 14"/>
                <a:gd name="T67" fmla="*/ 4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"/>
                <a:gd name="T103" fmla="*/ 0 h 13"/>
                <a:gd name="T104" fmla="*/ 14 w 14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" h="13">
                  <a:moveTo>
                    <a:pt x="14" y="6"/>
                  </a:moveTo>
                  <a:lnTo>
                    <a:pt x="12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6"/>
                  </a:lnTo>
                  <a:close/>
                  <a:moveTo>
                    <a:pt x="12" y="4"/>
                  </a:move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6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74" name="Freeform 429"/>
            <p:cNvSpPr>
              <a:spLocks noEditPoints="1"/>
            </p:cNvSpPr>
            <p:nvPr/>
          </p:nvSpPr>
          <p:spPr bwMode="auto">
            <a:xfrm>
              <a:off x="3215" y="1298"/>
              <a:ext cx="14" cy="13"/>
            </a:xfrm>
            <a:custGeom>
              <a:avLst/>
              <a:gdLst>
                <a:gd name="T0" fmla="*/ 14 w 14"/>
                <a:gd name="T1" fmla="*/ 6 h 13"/>
                <a:gd name="T2" fmla="*/ 12 w 14"/>
                <a:gd name="T3" fmla="*/ 4 h 13"/>
                <a:gd name="T4" fmla="*/ 12 w 14"/>
                <a:gd name="T5" fmla="*/ 2 h 13"/>
                <a:gd name="T6" fmla="*/ 9 w 14"/>
                <a:gd name="T7" fmla="*/ 0 h 13"/>
                <a:gd name="T8" fmla="*/ 7 w 14"/>
                <a:gd name="T9" fmla="*/ 0 h 13"/>
                <a:gd name="T10" fmla="*/ 3 w 14"/>
                <a:gd name="T11" fmla="*/ 0 h 13"/>
                <a:gd name="T12" fmla="*/ 1 w 14"/>
                <a:gd name="T13" fmla="*/ 2 h 13"/>
                <a:gd name="T14" fmla="*/ 0 w 14"/>
                <a:gd name="T15" fmla="*/ 4 h 13"/>
                <a:gd name="T16" fmla="*/ 0 w 14"/>
                <a:gd name="T17" fmla="*/ 6 h 13"/>
                <a:gd name="T18" fmla="*/ 0 w 14"/>
                <a:gd name="T19" fmla="*/ 9 h 13"/>
                <a:gd name="T20" fmla="*/ 1 w 14"/>
                <a:gd name="T21" fmla="*/ 11 h 13"/>
                <a:gd name="T22" fmla="*/ 3 w 14"/>
                <a:gd name="T23" fmla="*/ 13 h 13"/>
                <a:gd name="T24" fmla="*/ 7 w 14"/>
                <a:gd name="T25" fmla="*/ 13 h 13"/>
                <a:gd name="T26" fmla="*/ 9 w 14"/>
                <a:gd name="T27" fmla="*/ 13 h 13"/>
                <a:gd name="T28" fmla="*/ 12 w 14"/>
                <a:gd name="T29" fmla="*/ 11 h 13"/>
                <a:gd name="T30" fmla="*/ 12 w 14"/>
                <a:gd name="T31" fmla="*/ 9 h 13"/>
                <a:gd name="T32" fmla="*/ 14 w 14"/>
                <a:gd name="T33" fmla="*/ 6 h 13"/>
                <a:gd name="T34" fmla="*/ 12 w 14"/>
                <a:gd name="T35" fmla="*/ 4 h 13"/>
                <a:gd name="T36" fmla="*/ 12 w 14"/>
                <a:gd name="T37" fmla="*/ 2 h 13"/>
                <a:gd name="T38" fmla="*/ 9 w 14"/>
                <a:gd name="T39" fmla="*/ 0 h 13"/>
                <a:gd name="T40" fmla="*/ 7 w 14"/>
                <a:gd name="T41" fmla="*/ 0 h 13"/>
                <a:gd name="T42" fmla="*/ 3 w 14"/>
                <a:gd name="T43" fmla="*/ 0 h 13"/>
                <a:gd name="T44" fmla="*/ 1 w 14"/>
                <a:gd name="T45" fmla="*/ 2 h 13"/>
                <a:gd name="T46" fmla="*/ 0 w 14"/>
                <a:gd name="T47" fmla="*/ 4 h 13"/>
                <a:gd name="T48" fmla="*/ 0 w 14"/>
                <a:gd name="T49" fmla="*/ 6 h 13"/>
                <a:gd name="T50" fmla="*/ 0 w 14"/>
                <a:gd name="T51" fmla="*/ 9 h 13"/>
                <a:gd name="T52" fmla="*/ 1 w 14"/>
                <a:gd name="T53" fmla="*/ 11 h 13"/>
                <a:gd name="T54" fmla="*/ 3 w 14"/>
                <a:gd name="T55" fmla="*/ 13 h 13"/>
                <a:gd name="T56" fmla="*/ 7 w 14"/>
                <a:gd name="T57" fmla="*/ 13 h 13"/>
                <a:gd name="T58" fmla="*/ 9 w 14"/>
                <a:gd name="T59" fmla="*/ 13 h 13"/>
                <a:gd name="T60" fmla="*/ 12 w 14"/>
                <a:gd name="T61" fmla="*/ 11 h 13"/>
                <a:gd name="T62" fmla="*/ 12 w 14"/>
                <a:gd name="T63" fmla="*/ 9 h 13"/>
                <a:gd name="T64" fmla="*/ 14 w 14"/>
                <a:gd name="T65" fmla="*/ 6 h 13"/>
                <a:gd name="T66" fmla="*/ 12 w 14"/>
                <a:gd name="T67" fmla="*/ 4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"/>
                <a:gd name="T103" fmla="*/ 0 h 13"/>
                <a:gd name="T104" fmla="*/ 14 w 14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" h="13">
                  <a:moveTo>
                    <a:pt x="14" y="6"/>
                  </a:moveTo>
                  <a:lnTo>
                    <a:pt x="12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6"/>
                  </a:lnTo>
                  <a:close/>
                  <a:moveTo>
                    <a:pt x="12" y="4"/>
                  </a:move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6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75" name="Freeform 430"/>
            <p:cNvSpPr>
              <a:spLocks noEditPoints="1"/>
            </p:cNvSpPr>
            <p:nvPr/>
          </p:nvSpPr>
          <p:spPr bwMode="auto">
            <a:xfrm>
              <a:off x="3215" y="1298"/>
              <a:ext cx="14" cy="13"/>
            </a:xfrm>
            <a:custGeom>
              <a:avLst/>
              <a:gdLst>
                <a:gd name="T0" fmla="*/ 14 w 14"/>
                <a:gd name="T1" fmla="*/ 6 h 13"/>
                <a:gd name="T2" fmla="*/ 12 w 14"/>
                <a:gd name="T3" fmla="*/ 4 h 13"/>
                <a:gd name="T4" fmla="*/ 12 w 14"/>
                <a:gd name="T5" fmla="*/ 2 h 13"/>
                <a:gd name="T6" fmla="*/ 9 w 14"/>
                <a:gd name="T7" fmla="*/ 0 h 13"/>
                <a:gd name="T8" fmla="*/ 7 w 14"/>
                <a:gd name="T9" fmla="*/ 0 h 13"/>
                <a:gd name="T10" fmla="*/ 3 w 14"/>
                <a:gd name="T11" fmla="*/ 0 h 13"/>
                <a:gd name="T12" fmla="*/ 1 w 14"/>
                <a:gd name="T13" fmla="*/ 2 h 13"/>
                <a:gd name="T14" fmla="*/ 0 w 14"/>
                <a:gd name="T15" fmla="*/ 4 h 13"/>
                <a:gd name="T16" fmla="*/ 0 w 14"/>
                <a:gd name="T17" fmla="*/ 6 h 13"/>
                <a:gd name="T18" fmla="*/ 0 w 14"/>
                <a:gd name="T19" fmla="*/ 9 h 13"/>
                <a:gd name="T20" fmla="*/ 1 w 14"/>
                <a:gd name="T21" fmla="*/ 11 h 13"/>
                <a:gd name="T22" fmla="*/ 3 w 14"/>
                <a:gd name="T23" fmla="*/ 13 h 13"/>
                <a:gd name="T24" fmla="*/ 7 w 14"/>
                <a:gd name="T25" fmla="*/ 13 h 13"/>
                <a:gd name="T26" fmla="*/ 9 w 14"/>
                <a:gd name="T27" fmla="*/ 13 h 13"/>
                <a:gd name="T28" fmla="*/ 12 w 14"/>
                <a:gd name="T29" fmla="*/ 11 h 13"/>
                <a:gd name="T30" fmla="*/ 12 w 14"/>
                <a:gd name="T31" fmla="*/ 9 h 13"/>
                <a:gd name="T32" fmla="*/ 14 w 14"/>
                <a:gd name="T33" fmla="*/ 6 h 13"/>
                <a:gd name="T34" fmla="*/ 12 w 14"/>
                <a:gd name="T35" fmla="*/ 4 h 13"/>
                <a:gd name="T36" fmla="*/ 12 w 14"/>
                <a:gd name="T37" fmla="*/ 2 h 13"/>
                <a:gd name="T38" fmla="*/ 9 w 14"/>
                <a:gd name="T39" fmla="*/ 0 h 13"/>
                <a:gd name="T40" fmla="*/ 7 w 14"/>
                <a:gd name="T41" fmla="*/ 0 h 13"/>
                <a:gd name="T42" fmla="*/ 3 w 14"/>
                <a:gd name="T43" fmla="*/ 0 h 13"/>
                <a:gd name="T44" fmla="*/ 1 w 14"/>
                <a:gd name="T45" fmla="*/ 2 h 13"/>
                <a:gd name="T46" fmla="*/ 0 w 14"/>
                <a:gd name="T47" fmla="*/ 4 h 13"/>
                <a:gd name="T48" fmla="*/ 0 w 14"/>
                <a:gd name="T49" fmla="*/ 6 h 13"/>
                <a:gd name="T50" fmla="*/ 0 w 14"/>
                <a:gd name="T51" fmla="*/ 9 h 13"/>
                <a:gd name="T52" fmla="*/ 1 w 14"/>
                <a:gd name="T53" fmla="*/ 11 h 13"/>
                <a:gd name="T54" fmla="*/ 3 w 14"/>
                <a:gd name="T55" fmla="*/ 13 h 13"/>
                <a:gd name="T56" fmla="*/ 7 w 14"/>
                <a:gd name="T57" fmla="*/ 13 h 13"/>
                <a:gd name="T58" fmla="*/ 9 w 14"/>
                <a:gd name="T59" fmla="*/ 13 h 13"/>
                <a:gd name="T60" fmla="*/ 12 w 14"/>
                <a:gd name="T61" fmla="*/ 11 h 13"/>
                <a:gd name="T62" fmla="*/ 12 w 14"/>
                <a:gd name="T63" fmla="*/ 9 h 13"/>
                <a:gd name="T64" fmla="*/ 14 w 14"/>
                <a:gd name="T65" fmla="*/ 6 h 13"/>
                <a:gd name="T66" fmla="*/ 12 w 14"/>
                <a:gd name="T67" fmla="*/ 4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"/>
                <a:gd name="T103" fmla="*/ 0 h 13"/>
                <a:gd name="T104" fmla="*/ 14 w 14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" h="13">
                  <a:moveTo>
                    <a:pt x="14" y="6"/>
                  </a:moveTo>
                  <a:lnTo>
                    <a:pt x="12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6"/>
                  </a:lnTo>
                  <a:close/>
                  <a:moveTo>
                    <a:pt x="12" y="4"/>
                  </a:move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6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76" name="Freeform 431"/>
            <p:cNvSpPr>
              <a:spLocks noEditPoints="1"/>
            </p:cNvSpPr>
            <p:nvPr/>
          </p:nvSpPr>
          <p:spPr bwMode="auto">
            <a:xfrm>
              <a:off x="3215" y="1298"/>
              <a:ext cx="14" cy="13"/>
            </a:xfrm>
            <a:custGeom>
              <a:avLst/>
              <a:gdLst>
                <a:gd name="T0" fmla="*/ 14 w 14"/>
                <a:gd name="T1" fmla="*/ 6 h 13"/>
                <a:gd name="T2" fmla="*/ 12 w 14"/>
                <a:gd name="T3" fmla="*/ 4 h 13"/>
                <a:gd name="T4" fmla="*/ 12 w 14"/>
                <a:gd name="T5" fmla="*/ 2 h 13"/>
                <a:gd name="T6" fmla="*/ 9 w 14"/>
                <a:gd name="T7" fmla="*/ 0 h 13"/>
                <a:gd name="T8" fmla="*/ 7 w 14"/>
                <a:gd name="T9" fmla="*/ 0 h 13"/>
                <a:gd name="T10" fmla="*/ 3 w 14"/>
                <a:gd name="T11" fmla="*/ 0 h 13"/>
                <a:gd name="T12" fmla="*/ 1 w 14"/>
                <a:gd name="T13" fmla="*/ 2 h 13"/>
                <a:gd name="T14" fmla="*/ 0 w 14"/>
                <a:gd name="T15" fmla="*/ 4 h 13"/>
                <a:gd name="T16" fmla="*/ 0 w 14"/>
                <a:gd name="T17" fmla="*/ 6 h 13"/>
                <a:gd name="T18" fmla="*/ 0 w 14"/>
                <a:gd name="T19" fmla="*/ 9 h 13"/>
                <a:gd name="T20" fmla="*/ 1 w 14"/>
                <a:gd name="T21" fmla="*/ 11 h 13"/>
                <a:gd name="T22" fmla="*/ 3 w 14"/>
                <a:gd name="T23" fmla="*/ 13 h 13"/>
                <a:gd name="T24" fmla="*/ 7 w 14"/>
                <a:gd name="T25" fmla="*/ 13 h 13"/>
                <a:gd name="T26" fmla="*/ 9 w 14"/>
                <a:gd name="T27" fmla="*/ 13 h 13"/>
                <a:gd name="T28" fmla="*/ 12 w 14"/>
                <a:gd name="T29" fmla="*/ 11 h 13"/>
                <a:gd name="T30" fmla="*/ 12 w 14"/>
                <a:gd name="T31" fmla="*/ 9 h 13"/>
                <a:gd name="T32" fmla="*/ 14 w 14"/>
                <a:gd name="T33" fmla="*/ 6 h 13"/>
                <a:gd name="T34" fmla="*/ 12 w 14"/>
                <a:gd name="T35" fmla="*/ 4 h 13"/>
                <a:gd name="T36" fmla="*/ 12 w 14"/>
                <a:gd name="T37" fmla="*/ 2 h 13"/>
                <a:gd name="T38" fmla="*/ 9 w 14"/>
                <a:gd name="T39" fmla="*/ 0 h 13"/>
                <a:gd name="T40" fmla="*/ 7 w 14"/>
                <a:gd name="T41" fmla="*/ 0 h 13"/>
                <a:gd name="T42" fmla="*/ 3 w 14"/>
                <a:gd name="T43" fmla="*/ 0 h 13"/>
                <a:gd name="T44" fmla="*/ 1 w 14"/>
                <a:gd name="T45" fmla="*/ 2 h 13"/>
                <a:gd name="T46" fmla="*/ 0 w 14"/>
                <a:gd name="T47" fmla="*/ 4 h 13"/>
                <a:gd name="T48" fmla="*/ 0 w 14"/>
                <a:gd name="T49" fmla="*/ 6 h 13"/>
                <a:gd name="T50" fmla="*/ 0 w 14"/>
                <a:gd name="T51" fmla="*/ 9 h 13"/>
                <a:gd name="T52" fmla="*/ 1 w 14"/>
                <a:gd name="T53" fmla="*/ 11 h 13"/>
                <a:gd name="T54" fmla="*/ 3 w 14"/>
                <a:gd name="T55" fmla="*/ 13 h 13"/>
                <a:gd name="T56" fmla="*/ 7 w 14"/>
                <a:gd name="T57" fmla="*/ 13 h 13"/>
                <a:gd name="T58" fmla="*/ 9 w 14"/>
                <a:gd name="T59" fmla="*/ 13 h 13"/>
                <a:gd name="T60" fmla="*/ 12 w 14"/>
                <a:gd name="T61" fmla="*/ 11 h 13"/>
                <a:gd name="T62" fmla="*/ 12 w 14"/>
                <a:gd name="T63" fmla="*/ 9 h 13"/>
                <a:gd name="T64" fmla="*/ 14 w 14"/>
                <a:gd name="T65" fmla="*/ 6 h 13"/>
                <a:gd name="T66" fmla="*/ 12 w 14"/>
                <a:gd name="T67" fmla="*/ 4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"/>
                <a:gd name="T103" fmla="*/ 0 h 13"/>
                <a:gd name="T104" fmla="*/ 14 w 14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" h="13">
                  <a:moveTo>
                    <a:pt x="14" y="6"/>
                  </a:moveTo>
                  <a:lnTo>
                    <a:pt x="12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6"/>
                  </a:lnTo>
                  <a:close/>
                  <a:moveTo>
                    <a:pt x="12" y="4"/>
                  </a:move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6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77" name="Freeform 432"/>
            <p:cNvSpPr>
              <a:spLocks noEditPoints="1"/>
            </p:cNvSpPr>
            <p:nvPr/>
          </p:nvSpPr>
          <p:spPr bwMode="auto">
            <a:xfrm>
              <a:off x="3215" y="1298"/>
              <a:ext cx="14" cy="13"/>
            </a:xfrm>
            <a:custGeom>
              <a:avLst/>
              <a:gdLst>
                <a:gd name="T0" fmla="*/ 14 w 14"/>
                <a:gd name="T1" fmla="*/ 6 h 13"/>
                <a:gd name="T2" fmla="*/ 12 w 14"/>
                <a:gd name="T3" fmla="*/ 4 h 13"/>
                <a:gd name="T4" fmla="*/ 12 w 14"/>
                <a:gd name="T5" fmla="*/ 2 h 13"/>
                <a:gd name="T6" fmla="*/ 9 w 14"/>
                <a:gd name="T7" fmla="*/ 0 h 13"/>
                <a:gd name="T8" fmla="*/ 7 w 14"/>
                <a:gd name="T9" fmla="*/ 0 h 13"/>
                <a:gd name="T10" fmla="*/ 3 w 14"/>
                <a:gd name="T11" fmla="*/ 0 h 13"/>
                <a:gd name="T12" fmla="*/ 1 w 14"/>
                <a:gd name="T13" fmla="*/ 2 h 13"/>
                <a:gd name="T14" fmla="*/ 0 w 14"/>
                <a:gd name="T15" fmla="*/ 4 h 13"/>
                <a:gd name="T16" fmla="*/ 0 w 14"/>
                <a:gd name="T17" fmla="*/ 6 h 13"/>
                <a:gd name="T18" fmla="*/ 0 w 14"/>
                <a:gd name="T19" fmla="*/ 9 h 13"/>
                <a:gd name="T20" fmla="*/ 1 w 14"/>
                <a:gd name="T21" fmla="*/ 11 h 13"/>
                <a:gd name="T22" fmla="*/ 3 w 14"/>
                <a:gd name="T23" fmla="*/ 13 h 13"/>
                <a:gd name="T24" fmla="*/ 7 w 14"/>
                <a:gd name="T25" fmla="*/ 13 h 13"/>
                <a:gd name="T26" fmla="*/ 9 w 14"/>
                <a:gd name="T27" fmla="*/ 13 h 13"/>
                <a:gd name="T28" fmla="*/ 12 w 14"/>
                <a:gd name="T29" fmla="*/ 11 h 13"/>
                <a:gd name="T30" fmla="*/ 12 w 14"/>
                <a:gd name="T31" fmla="*/ 9 h 13"/>
                <a:gd name="T32" fmla="*/ 14 w 14"/>
                <a:gd name="T33" fmla="*/ 6 h 13"/>
                <a:gd name="T34" fmla="*/ 12 w 14"/>
                <a:gd name="T35" fmla="*/ 4 h 13"/>
                <a:gd name="T36" fmla="*/ 12 w 14"/>
                <a:gd name="T37" fmla="*/ 2 h 13"/>
                <a:gd name="T38" fmla="*/ 9 w 14"/>
                <a:gd name="T39" fmla="*/ 0 h 13"/>
                <a:gd name="T40" fmla="*/ 7 w 14"/>
                <a:gd name="T41" fmla="*/ 0 h 13"/>
                <a:gd name="T42" fmla="*/ 3 w 14"/>
                <a:gd name="T43" fmla="*/ 0 h 13"/>
                <a:gd name="T44" fmla="*/ 1 w 14"/>
                <a:gd name="T45" fmla="*/ 2 h 13"/>
                <a:gd name="T46" fmla="*/ 0 w 14"/>
                <a:gd name="T47" fmla="*/ 4 h 13"/>
                <a:gd name="T48" fmla="*/ 0 w 14"/>
                <a:gd name="T49" fmla="*/ 6 h 13"/>
                <a:gd name="T50" fmla="*/ 0 w 14"/>
                <a:gd name="T51" fmla="*/ 9 h 13"/>
                <a:gd name="T52" fmla="*/ 1 w 14"/>
                <a:gd name="T53" fmla="*/ 11 h 13"/>
                <a:gd name="T54" fmla="*/ 3 w 14"/>
                <a:gd name="T55" fmla="*/ 13 h 13"/>
                <a:gd name="T56" fmla="*/ 7 w 14"/>
                <a:gd name="T57" fmla="*/ 13 h 13"/>
                <a:gd name="T58" fmla="*/ 9 w 14"/>
                <a:gd name="T59" fmla="*/ 13 h 13"/>
                <a:gd name="T60" fmla="*/ 12 w 14"/>
                <a:gd name="T61" fmla="*/ 11 h 13"/>
                <a:gd name="T62" fmla="*/ 12 w 14"/>
                <a:gd name="T63" fmla="*/ 9 h 13"/>
                <a:gd name="T64" fmla="*/ 14 w 14"/>
                <a:gd name="T65" fmla="*/ 6 h 13"/>
                <a:gd name="T66" fmla="*/ 12 w 14"/>
                <a:gd name="T67" fmla="*/ 4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"/>
                <a:gd name="T103" fmla="*/ 0 h 13"/>
                <a:gd name="T104" fmla="*/ 14 w 14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" h="13">
                  <a:moveTo>
                    <a:pt x="14" y="6"/>
                  </a:moveTo>
                  <a:lnTo>
                    <a:pt x="12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6"/>
                  </a:lnTo>
                  <a:close/>
                  <a:moveTo>
                    <a:pt x="12" y="4"/>
                  </a:move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6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78" name="Freeform 433"/>
            <p:cNvSpPr>
              <a:spLocks noEditPoints="1"/>
            </p:cNvSpPr>
            <p:nvPr/>
          </p:nvSpPr>
          <p:spPr bwMode="auto">
            <a:xfrm>
              <a:off x="3215" y="1298"/>
              <a:ext cx="14" cy="13"/>
            </a:xfrm>
            <a:custGeom>
              <a:avLst/>
              <a:gdLst>
                <a:gd name="T0" fmla="*/ 14 w 14"/>
                <a:gd name="T1" fmla="*/ 6 h 13"/>
                <a:gd name="T2" fmla="*/ 12 w 14"/>
                <a:gd name="T3" fmla="*/ 4 h 13"/>
                <a:gd name="T4" fmla="*/ 12 w 14"/>
                <a:gd name="T5" fmla="*/ 2 h 13"/>
                <a:gd name="T6" fmla="*/ 9 w 14"/>
                <a:gd name="T7" fmla="*/ 0 h 13"/>
                <a:gd name="T8" fmla="*/ 7 w 14"/>
                <a:gd name="T9" fmla="*/ 0 h 13"/>
                <a:gd name="T10" fmla="*/ 3 w 14"/>
                <a:gd name="T11" fmla="*/ 0 h 13"/>
                <a:gd name="T12" fmla="*/ 1 w 14"/>
                <a:gd name="T13" fmla="*/ 2 h 13"/>
                <a:gd name="T14" fmla="*/ 0 w 14"/>
                <a:gd name="T15" fmla="*/ 4 h 13"/>
                <a:gd name="T16" fmla="*/ 0 w 14"/>
                <a:gd name="T17" fmla="*/ 6 h 13"/>
                <a:gd name="T18" fmla="*/ 0 w 14"/>
                <a:gd name="T19" fmla="*/ 9 h 13"/>
                <a:gd name="T20" fmla="*/ 1 w 14"/>
                <a:gd name="T21" fmla="*/ 11 h 13"/>
                <a:gd name="T22" fmla="*/ 3 w 14"/>
                <a:gd name="T23" fmla="*/ 13 h 13"/>
                <a:gd name="T24" fmla="*/ 7 w 14"/>
                <a:gd name="T25" fmla="*/ 13 h 13"/>
                <a:gd name="T26" fmla="*/ 9 w 14"/>
                <a:gd name="T27" fmla="*/ 13 h 13"/>
                <a:gd name="T28" fmla="*/ 12 w 14"/>
                <a:gd name="T29" fmla="*/ 11 h 13"/>
                <a:gd name="T30" fmla="*/ 12 w 14"/>
                <a:gd name="T31" fmla="*/ 9 h 13"/>
                <a:gd name="T32" fmla="*/ 14 w 14"/>
                <a:gd name="T33" fmla="*/ 6 h 13"/>
                <a:gd name="T34" fmla="*/ 12 w 14"/>
                <a:gd name="T35" fmla="*/ 4 h 13"/>
                <a:gd name="T36" fmla="*/ 12 w 14"/>
                <a:gd name="T37" fmla="*/ 2 h 13"/>
                <a:gd name="T38" fmla="*/ 9 w 14"/>
                <a:gd name="T39" fmla="*/ 0 h 13"/>
                <a:gd name="T40" fmla="*/ 7 w 14"/>
                <a:gd name="T41" fmla="*/ 0 h 13"/>
                <a:gd name="T42" fmla="*/ 3 w 14"/>
                <a:gd name="T43" fmla="*/ 0 h 13"/>
                <a:gd name="T44" fmla="*/ 1 w 14"/>
                <a:gd name="T45" fmla="*/ 2 h 13"/>
                <a:gd name="T46" fmla="*/ 0 w 14"/>
                <a:gd name="T47" fmla="*/ 4 h 13"/>
                <a:gd name="T48" fmla="*/ 0 w 14"/>
                <a:gd name="T49" fmla="*/ 6 h 13"/>
                <a:gd name="T50" fmla="*/ 0 w 14"/>
                <a:gd name="T51" fmla="*/ 9 h 13"/>
                <a:gd name="T52" fmla="*/ 1 w 14"/>
                <a:gd name="T53" fmla="*/ 11 h 13"/>
                <a:gd name="T54" fmla="*/ 3 w 14"/>
                <a:gd name="T55" fmla="*/ 13 h 13"/>
                <a:gd name="T56" fmla="*/ 7 w 14"/>
                <a:gd name="T57" fmla="*/ 13 h 13"/>
                <a:gd name="T58" fmla="*/ 9 w 14"/>
                <a:gd name="T59" fmla="*/ 13 h 13"/>
                <a:gd name="T60" fmla="*/ 12 w 14"/>
                <a:gd name="T61" fmla="*/ 11 h 13"/>
                <a:gd name="T62" fmla="*/ 12 w 14"/>
                <a:gd name="T63" fmla="*/ 9 h 13"/>
                <a:gd name="T64" fmla="*/ 14 w 14"/>
                <a:gd name="T65" fmla="*/ 6 h 13"/>
                <a:gd name="T66" fmla="*/ 12 w 14"/>
                <a:gd name="T67" fmla="*/ 4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"/>
                <a:gd name="T103" fmla="*/ 0 h 13"/>
                <a:gd name="T104" fmla="*/ 14 w 14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" h="13">
                  <a:moveTo>
                    <a:pt x="14" y="6"/>
                  </a:moveTo>
                  <a:lnTo>
                    <a:pt x="12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6"/>
                  </a:lnTo>
                  <a:close/>
                  <a:moveTo>
                    <a:pt x="12" y="4"/>
                  </a:move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6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79" name="Freeform 434"/>
            <p:cNvSpPr>
              <a:spLocks noEditPoints="1"/>
            </p:cNvSpPr>
            <p:nvPr/>
          </p:nvSpPr>
          <p:spPr bwMode="auto">
            <a:xfrm>
              <a:off x="3215" y="1298"/>
              <a:ext cx="14" cy="13"/>
            </a:xfrm>
            <a:custGeom>
              <a:avLst/>
              <a:gdLst>
                <a:gd name="T0" fmla="*/ 14 w 14"/>
                <a:gd name="T1" fmla="*/ 6 h 13"/>
                <a:gd name="T2" fmla="*/ 12 w 14"/>
                <a:gd name="T3" fmla="*/ 4 h 13"/>
                <a:gd name="T4" fmla="*/ 12 w 14"/>
                <a:gd name="T5" fmla="*/ 2 h 13"/>
                <a:gd name="T6" fmla="*/ 9 w 14"/>
                <a:gd name="T7" fmla="*/ 0 h 13"/>
                <a:gd name="T8" fmla="*/ 7 w 14"/>
                <a:gd name="T9" fmla="*/ 0 h 13"/>
                <a:gd name="T10" fmla="*/ 3 w 14"/>
                <a:gd name="T11" fmla="*/ 0 h 13"/>
                <a:gd name="T12" fmla="*/ 1 w 14"/>
                <a:gd name="T13" fmla="*/ 2 h 13"/>
                <a:gd name="T14" fmla="*/ 0 w 14"/>
                <a:gd name="T15" fmla="*/ 4 h 13"/>
                <a:gd name="T16" fmla="*/ 0 w 14"/>
                <a:gd name="T17" fmla="*/ 6 h 13"/>
                <a:gd name="T18" fmla="*/ 0 w 14"/>
                <a:gd name="T19" fmla="*/ 9 h 13"/>
                <a:gd name="T20" fmla="*/ 1 w 14"/>
                <a:gd name="T21" fmla="*/ 11 h 13"/>
                <a:gd name="T22" fmla="*/ 3 w 14"/>
                <a:gd name="T23" fmla="*/ 13 h 13"/>
                <a:gd name="T24" fmla="*/ 7 w 14"/>
                <a:gd name="T25" fmla="*/ 13 h 13"/>
                <a:gd name="T26" fmla="*/ 9 w 14"/>
                <a:gd name="T27" fmla="*/ 13 h 13"/>
                <a:gd name="T28" fmla="*/ 12 w 14"/>
                <a:gd name="T29" fmla="*/ 11 h 13"/>
                <a:gd name="T30" fmla="*/ 12 w 14"/>
                <a:gd name="T31" fmla="*/ 9 h 13"/>
                <a:gd name="T32" fmla="*/ 14 w 14"/>
                <a:gd name="T33" fmla="*/ 6 h 13"/>
                <a:gd name="T34" fmla="*/ 12 w 14"/>
                <a:gd name="T35" fmla="*/ 4 h 13"/>
                <a:gd name="T36" fmla="*/ 12 w 14"/>
                <a:gd name="T37" fmla="*/ 2 h 13"/>
                <a:gd name="T38" fmla="*/ 9 w 14"/>
                <a:gd name="T39" fmla="*/ 0 h 13"/>
                <a:gd name="T40" fmla="*/ 7 w 14"/>
                <a:gd name="T41" fmla="*/ 0 h 13"/>
                <a:gd name="T42" fmla="*/ 3 w 14"/>
                <a:gd name="T43" fmla="*/ 0 h 13"/>
                <a:gd name="T44" fmla="*/ 1 w 14"/>
                <a:gd name="T45" fmla="*/ 2 h 13"/>
                <a:gd name="T46" fmla="*/ 0 w 14"/>
                <a:gd name="T47" fmla="*/ 4 h 13"/>
                <a:gd name="T48" fmla="*/ 0 w 14"/>
                <a:gd name="T49" fmla="*/ 6 h 13"/>
                <a:gd name="T50" fmla="*/ 0 w 14"/>
                <a:gd name="T51" fmla="*/ 9 h 13"/>
                <a:gd name="T52" fmla="*/ 1 w 14"/>
                <a:gd name="T53" fmla="*/ 11 h 13"/>
                <a:gd name="T54" fmla="*/ 3 w 14"/>
                <a:gd name="T55" fmla="*/ 13 h 13"/>
                <a:gd name="T56" fmla="*/ 7 w 14"/>
                <a:gd name="T57" fmla="*/ 13 h 13"/>
                <a:gd name="T58" fmla="*/ 9 w 14"/>
                <a:gd name="T59" fmla="*/ 13 h 13"/>
                <a:gd name="T60" fmla="*/ 12 w 14"/>
                <a:gd name="T61" fmla="*/ 11 h 13"/>
                <a:gd name="T62" fmla="*/ 12 w 14"/>
                <a:gd name="T63" fmla="*/ 9 h 13"/>
                <a:gd name="T64" fmla="*/ 14 w 14"/>
                <a:gd name="T65" fmla="*/ 6 h 13"/>
                <a:gd name="T66" fmla="*/ 12 w 14"/>
                <a:gd name="T67" fmla="*/ 4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"/>
                <a:gd name="T103" fmla="*/ 0 h 13"/>
                <a:gd name="T104" fmla="*/ 14 w 14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" h="13">
                  <a:moveTo>
                    <a:pt x="14" y="6"/>
                  </a:moveTo>
                  <a:lnTo>
                    <a:pt x="12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6"/>
                  </a:lnTo>
                  <a:close/>
                  <a:moveTo>
                    <a:pt x="12" y="4"/>
                  </a:move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6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80" name="Freeform 435"/>
            <p:cNvSpPr>
              <a:spLocks noEditPoints="1"/>
            </p:cNvSpPr>
            <p:nvPr/>
          </p:nvSpPr>
          <p:spPr bwMode="auto">
            <a:xfrm>
              <a:off x="3215" y="1298"/>
              <a:ext cx="14" cy="13"/>
            </a:xfrm>
            <a:custGeom>
              <a:avLst/>
              <a:gdLst>
                <a:gd name="T0" fmla="*/ 14 w 14"/>
                <a:gd name="T1" fmla="*/ 6 h 13"/>
                <a:gd name="T2" fmla="*/ 12 w 14"/>
                <a:gd name="T3" fmla="*/ 4 h 13"/>
                <a:gd name="T4" fmla="*/ 12 w 14"/>
                <a:gd name="T5" fmla="*/ 2 h 13"/>
                <a:gd name="T6" fmla="*/ 9 w 14"/>
                <a:gd name="T7" fmla="*/ 0 h 13"/>
                <a:gd name="T8" fmla="*/ 7 w 14"/>
                <a:gd name="T9" fmla="*/ 0 h 13"/>
                <a:gd name="T10" fmla="*/ 3 w 14"/>
                <a:gd name="T11" fmla="*/ 0 h 13"/>
                <a:gd name="T12" fmla="*/ 1 w 14"/>
                <a:gd name="T13" fmla="*/ 2 h 13"/>
                <a:gd name="T14" fmla="*/ 0 w 14"/>
                <a:gd name="T15" fmla="*/ 4 h 13"/>
                <a:gd name="T16" fmla="*/ 0 w 14"/>
                <a:gd name="T17" fmla="*/ 6 h 13"/>
                <a:gd name="T18" fmla="*/ 0 w 14"/>
                <a:gd name="T19" fmla="*/ 9 h 13"/>
                <a:gd name="T20" fmla="*/ 1 w 14"/>
                <a:gd name="T21" fmla="*/ 11 h 13"/>
                <a:gd name="T22" fmla="*/ 3 w 14"/>
                <a:gd name="T23" fmla="*/ 13 h 13"/>
                <a:gd name="T24" fmla="*/ 7 w 14"/>
                <a:gd name="T25" fmla="*/ 13 h 13"/>
                <a:gd name="T26" fmla="*/ 9 w 14"/>
                <a:gd name="T27" fmla="*/ 13 h 13"/>
                <a:gd name="T28" fmla="*/ 12 w 14"/>
                <a:gd name="T29" fmla="*/ 11 h 13"/>
                <a:gd name="T30" fmla="*/ 12 w 14"/>
                <a:gd name="T31" fmla="*/ 9 h 13"/>
                <a:gd name="T32" fmla="*/ 14 w 14"/>
                <a:gd name="T33" fmla="*/ 6 h 13"/>
                <a:gd name="T34" fmla="*/ 12 w 14"/>
                <a:gd name="T35" fmla="*/ 4 h 13"/>
                <a:gd name="T36" fmla="*/ 12 w 14"/>
                <a:gd name="T37" fmla="*/ 2 h 13"/>
                <a:gd name="T38" fmla="*/ 9 w 14"/>
                <a:gd name="T39" fmla="*/ 0 h 13"/>
                <a:gd name="T40" fmla="*/ 7 w 14"/>
                <a:gd name="T41" fmla="*/ 0 h 13"/>
                <a:gd name="T42" fmla="*/ 3 w 14"/>
                <a:gd name="T43" fmla="*/ 0 h 13"/>
                <a:gd name="T44" fmla="*/ 1 w 14"/>
                <a:gd name="T45" fmla="*/ 2 h 13"/>
                <a:gd name="T46" fmla="*/ 0 w 14"/>
                <a:gd name="T47" fmla="*/ 4 h 13"/>
                <a:gd name="T48" fmla="*/ 0 w 14"/>
                <a:gd name="T49" fmla="*/ 6 h 13"/>
                <a:gd name="T50" fmla="*/ 0 w 14"/>
                <a:gd name="T51" fmla="*/ 9 h 13"/>
                <a:gd name="T52" fmla="*/ 1 w 14"/>
                <a:gd name="T53" fmla="*/ 11 h 13"/>
                <a:gd name="T54" fmla="*/ 3 w 14"/>
                <a:gd name="T55" fmla="*/ 13 h 13"/>
                <a:gd name="T56" fmla="*/ 7 w 14"/>
                <a:gd name="T57" fmla="*/ 13 h 13"/>
                <a:gd name="T58" fmla="*/ 9 w 14"/>
                <a:gd name="T59" fmla="*/ 13 h 13"/>
                <a:gd name="T60" fmla="*/ 12 w 14"/>
                <a:gd name="T61" fmla="*/ 11 h 13"/>
                <a:gd name="T62" fmla="*/ 12 w 14"/>
                <a:gd name="T63" fmla="*/ 9 h 13"/>
                <a:gd name="T64" fmla="*/ 14 w 14"/>
                <a:gd name="T65" fmla="*/ 6 h 13"/>
                <a:gd name="T66" fmla="*/ 12 w 14"/>
                <a:gd name="T67" fmla="*/ 4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"/>
                <a:gd name="T103" fmla="*/ 0 h 13"/>
                <a:gd name="T104" fmla="*/ 14 w 14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" h="13">
                  <a:moveTo>
                    <a:pt x="14" y="6"/>
                  </a:moveTo>
                  <a:lnTo>
                    <a:pt x="12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6"/>
                  </a:lnTo>
                  <a:close/>
                  <a:moveTo>
                    <a:pt x="12" y="4"/>
                  </a:move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6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6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81" name="Freeform 436"/>
            <p:cNvSpPr>
              <a:spLocks noEditPoints="1"/>
            </p:cNvSpPr>
            <p:nvPr/>
          </p:nvSpPr>
          <p:spPr bwMode="auto">
            <a:xfrm>
              <a:off x="3215" y="1298"/>
              <a:ext cx="14" cy="13"/>
            </a:xfrm>
            <a:custGeom>
              <a:avLst/>
              <a:gdLst>
                <a:gd name="T0" fmla="*/ 14 w 14"/>
                <a:gd name="T1" fmla="*/ 6 h 13"/>
                <a:gd name="T2" fmla="*/ 12 w 14"/>
                <a:gd name="T3" fmla="*/ 4 h 13"/>
                <a:gd name="T4" fmla="*/ 12 w 14"/>
                <a:gd name="T5" fmla="*/ 2 h 13"/>
                <a:gd name="T6" fmla="*/ 9 w 14"/>
                <a:gd name="T7" fmla="*/ 0 h 13"/>
                <a:gd name="T8" fmla="*/ 7 w 14"/>
                <a:gd name="T9" fmla="*/ 0 h 13"/>
                <a:gd name="T10" fmla="*/ 3 w 14"/>
                <a:gd name="T11" fmla="*/ 0 h 13"/>
                <a:gd name="T12" fmla="*/ 1 w 14"/>
                <a:gd name="T13" fmla="*/ 2 h 13"/>
                <a:gd name="T14" fmla="*/ 0 w 14"/>
                <a:gd name="T15" fmla="*/ 4 h 13"/>
                <a:gd name="T16" fmla="*/ 0 w 14"/>
                <a:gd name="T17" fmla="*/ 6 h 13"/>
                <a:gd name="T18" fmla="*/ 0 w 14"/>
                <a:gd name="T19" fmla="*/ 9 h 13"/>
                <a:gd name="T20" fmla="*/ 1 w 14"/>
                <a:gd name="T21" fmla="*/ 11 h 13"/>
                <a:gd name="T22" fmla="*/ 3 w 14"/>
                <a:gd name="T23" fmla="*/ 13 h 13"/>
                <a:gd name="T24" fmla="*/ 7 w 14"/>
                <a:gd name="T25" fmla="*/ 13 h 13"/>
                <a:gd name="T26" fmla="*/ 9 w 14"/>
                <a:gd name="T27" fmla="*/ 13 h 13"/>
                <a:gd name="T28" fmla="*/ 12 w 14"/>
                <a:gd name="T29" fmla="*/ 11 h 13"/>
                <a:gd name="T30" fmla="*/ 12 w 14"/>
                <a:gd name="T31" fmla="*/ 9 h 13"/>
                <a:gd name="T32" fmla="*/ 14 w 14"/>
                <a:gd name="T33" fmla="*/ 6 h 13"/>
                <a:gd name="T34" fmla="*/ 12 w 14"/>
                <a:gd name="T35" fmla="*/ 4 h 13"/>
                <a:gd name="T36" fmla="*/ 12 w 14"/>
                <a:gd name="T37" fmla="*/ 2 h 13"/>
                <a:gd name="T38" fmla="*/ 9 w 14"/>
                <a:gd name="T39" fmla="*/ 0 h 13"/>
                <a:gd name="T40" fmla="*/ 7 w 14"/>
                <a:gd name="T41" fmla="*/ 0 h 13"/>
                <a:gd name="T42" fmla="*/ 3 w 14"/>
                <a:gd name="T43" fmla="*/ 0 h 13"/>
                <a:gd name="T44" fmla="*/ 1 w 14"/>
                <a:gd name="T45" fmla="*/ 2 h 13"/>
                <a:gd name="T46" fmla="*/ 0 w 14"/>
                <a:gd name="T47" fmla="*/ 4 h 13"/>
                <a:gd name="T48" fmla="*/ 0 w 14"/>
                <a:gd name="T49" fmla="*/ 6 h 13"/>
                <a:gd name="T50" fmla="*/ 0 w 14"/>
                <a:gd name="T51" fmla="*/ 9 h 13"/>
                <a:gd name="T52" fmla="*/ 1 w 14"/>
                <a:gd name="T53" fmla="*/ 11 h 13"/>
                <a:gd name="T54" fmla="*/ 3 w 14"/>
                <a:gd name="T55" fmla="*/ 13 h 13"/>
                <a:gd name="T56" fmla="*/ 7 w 14"/>
                <a:gd name="T57" fmla="*/ 13 h 13"/>
                <a:gd name="T58" fmla="*/ 9 w 14"/>
                <a:gd name="T59" fmla="*/ 13 h 13"/>
                <a:gd name="T60" fmla="*/ 12 w 14"/>
                <a:gd name="T61" fmla="*/ 11 h 13"/>
                <a:gd name="T62" fmla="*/ 12 w 14"/>
                <a:gd name="T63" fmla="*/ 9 h 13"/>
                <a:gd name="T64" fmla="*/ 14 w 14"/>
                <a:gd name="T65" fmla="*/ 6 h 13"/>
                <a:gd name="T66" fmla="*/ 12 w 14"/>
                <a:gd name="T67" fmla="*/ 4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"/>
                <a:gd name="T103" fmla="*/ 0 h 13"/>
                <a:gd name="T104" fmla="*/ 14 w 14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" h="13">
                  <a:moveTo>
                    <a:pt x="14" y="6"/>
                  </a:moveTo>
                  <a:lnTo>
                    <a:pt x="12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6"/>
                  </a:lnTo>
                  <a:close/>
                  <a:moveTo>
                    <a:pt x="12" y="4"/>
                  </a:move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6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82" name="Freeform 437"/>
            <p:cNvSpPr>
              <a:spLocks/>
            </p:cNvSpPr>
            <p:nvPr/>
          </p:nvSpPr>
          <p:spPr bwMode="auto">
            <a:xfrm>
              <a:off x="3215" y="1298"/>
              <a:ext cx="14" cy="13"/>
            </a:xfrm>
            <a:custGeom>
              <a:avLst/>
              <a:gdLst>
                <a:gd name="T0" fmla="*/ 10 w 14"/>
                <a:gd name="T1" fmla="*/ 0 h 13"/>
                <a:gd name="T2" fmla="*/ 9 w 14"/>
                <a:gd name="T3" fmla="*/ 0 h 13"/>
                <a:gd name="T4" fmla="*/ 10 w 14"/>
                <a:gd name="T5" fmla="*/ 2 h 13"/>
                <a:gd name="T6" fmla="*/ 12 w 14"/>
                <a:gd name="T7" fmla="*/ 4 h 13"/>
                <a:gd name="T8" fmla="*/ 12 w 14"/>
                <a:gd name="T9" fmla="*/ 6 h 13"/>
                <a:gd name="T10" fmla="*/ 12 w 14"/>
                <a:gd name="T11" fmla="*/ 7 h 13"/>
                <a:gd name="T12" fmla="*/ 12 w 14"/>
                <a:gd name="T13" fmla="*/ 9 h 13"/>
                <a:gd name="T14" fmla="*/ 10 w 14"/>
                <a:gd name="T15" fmla="*/ 11 h 13"/>
                <a:gd name="T16" fmla="*/ 9 w 14"/>
                <a:gd name="T17" fmla="*/ 13 h 13"/>
                <a:gd name="T18" fmla="*/ 7 w 14"/>
                <a:gd name="T19" fmla="*/ 13 h 13"/>
                <a:gd name="T20" fmla="*/ 5 w 14"/>
                <a:gd name="T21" fmla="*/ 13 h 13"/>
                <a:gd name="T22" fmla="*/ 3 w 14"/>
                <a:gd name="T23" fmla="*/ 11 h 13"/>
                <a:gd name="T24" fmla="*/ 1 w 14"/>
                <a:gd name="T25" fmla="*/ 9 h 13"/>
                <a:gd name="T26" fmla="*/ 0 w 14"/>
                <a:gd name="T27" fmla="*/ 7 h 13"/>
                <a:gd name="T28" fmla="*/ 1 w 14"/>
                <a:gd name="T29" fmla="*/ 9 h 13"/>
                <a:gd name="T30" fmla="*/ 3 w 14"/>
                <a:gd name="T31" fmla="*/ 11 h 13"/>
                <a:gd name="T32" fmla="*/ 5 w 14"/>
                <a:gd name="T33" fmla="*/ 13 h 13"/>
                <a:gd name="T34" fmla="*/ 7 w 14"/>
                <a:gd name="T35" fmla="*/ 13 h 13"/>
                <a:gd name="T36" fmla="*/ 9 w 14"/>
                <a:gd name="T37" fmla="*/ 13 h 13"/>
                <a:gd name="T38" fmla="*/ 10 w 14"/>
                <a:gd name="T39" fmla="*/ 11 h 13"/>
                <a:gd name="T40" fmla="*/ 12 w 14"/>
                <a:gd name="T41" fmla="*/ 9 h 13"/>
                <a:gd name="T42" fmla="*/ 14 w 14"/>
                <a:gd name="T43" fmla="*/ 7 h 13"/>
                <a:gd name="T44" fmla="*/ 14 w 14"/>
                <a:gd name="T45" fmla="*/ 6 h 13"/>
                <a:gd name="T46" fmla="*/ 12 w 14"/>
                <a:gd name="T47" fmla="*/ 4 h 13"/>
                <a:gd name="T48" fmla="*/ 12 w 14"/>
                <a:gd name="T49" fmla="*/ 2 h 13"/>
                <a:gd name="T50" fmla="*/ 10 w 14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"/>
                <a:gd name="T79" fmla="*/ 0 h 13"/>
                <a:gd name="T80" fmla="*/ 14 w 14"/>
                <a:gd name="T81" fmla="*/ 13 h 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" h="13">
                  <a:moveTo>
                    <a:pt x="10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3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11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83" name="Freeform 438"/>
            <p:cNvSpPr>
              <a:spLocks noEditPoints="1"/>
            </p:cNvSpPr>
            <p:nvPr/>
          </p:nvSpPr>
          <p:spPr bwMode="auto">
            <a:xfrm>
              <a:off x="3215" y="1298"/>
              <a:ext cx="12" cy="13"/>
            </a:xfrm>
            <a:custGeom>
              <a:avLst/>
              <a:gdLst>
                <a:gd name="T0" fmla="*/ 12 w 12"/>
                <a:gd name="T1" fmla="*/ 6 h 13"/>
                <a:gd name="T2" fmla="*/ 12 w 12"/>
                <a:gd name="T3" fmla="*/ 4 h 13"/>
                <a:gd name="T4" fmla="*/ 10 w 12"/>
                <a:gd name="T5" fmla="*/ 2 h 13"/>
                <a:gd name="T6" fmla="*/ 9 w 12"/>
                <a:gd name="T7" fmla="*/ 0 h 13"/>
                <a:gd name="T8" fmla="*/ 7 w 12"/>
                <a:gd name="T9" fmla="*/ 0 h 13"/>
                <a:gd name="T10" fmla="*/ 5 w 12"/>
                <a:gd name="T11" fmla="*/ 0 h 13"/>
                <a:gd name="T12" fmla="*/ 1 w 12"/>
                <a:gd name="T13" fmla="*/ 2 h 13"/>
                <a:gd name="T14" fmla="*/ 1 w 12"/>
                <a:gd name="T15" fmla="*/ 4 h 13"/>
                <a:gd name="T16" fmla="*/ 0 w 12"/>
                <a:gd name="T17" fmla="*/ 6 h 13"/>
                <a:gd name="T18" fmla="*/ 1 w 12"/>
                <a:gd name="T19" fmla="*/ 9 h 13"/>
                <a:gd name="T20" fmla="*/ 1 w 12"/>
                <a:gd name="T21" fmla="*/ 11 h 13"/>
                <a:gd name="T22" fmla="*/ 5 w 12"/>
                <a:gd name="T23" fmla="*/ 13 h 13"/>
                <a:gd name="T24" fmla="*/ 7 w 12"/>
                <a:gd name="T25" fmla="*/ 13 h 13"/>
                <a:gd name="T26" fmla="*/ 9 w 12"/>
                <a:gd name="T27" fmla="*/ 13 h 13"/>
                <a:gd name="T28" fmla="*/ 10 w 12"/>
                <a:gd name="T29" fmla="*/ 11 h 13"/>
                <a:gd name="T30" fmla="*/ 12 w 12"/>
                <a:gd name="T31" fmla="*/ 9 h 13"/>
                <a:gd name="T32" fmla="*/ 12 w 12"/>
                <a:gd name="T33" fmla="*/ 6 h 13"/>
                <a:gd name="T34" fmla="*/ 12 w 12"/>
                <a:gd name="T35" fmla="*/ 4 h 13"/>
                <a:gd name="T36" fmla="*/ 10 w 12"/>
                <a:gd name="T37" fmla="*/ 2 h 13"/>
                <a:gd name="T38" fmla="*/ 9 w 12"/>
                <a:gd name="T39" fmla="*/ 0 h 13"/>
                <a:gd name="T40" fmla="*/ 7 w 12"/>
                <a:gd name="T41" fmla="*/ 0 h 13"/>
                <a:gd name="T42" fmla="*/ 5 w 12"/>
                <a:gd name="T43" fmla="*/ 0 h 13"/>
                <a:gd name="T44" fmla="*/ 1 w 12"/>
                <a:gd name="T45" fmla="*/ 2 h 13"/>
                <a:gd name="T46" fmla="*/ 1 w 12"/>
                <a:gd name="T47" fmla="*/ 4 h 13"/>
                <a:gd name="T48" fmla="*/ 0 w 12"/>
                <a:gd name="T49" fmla="*/ 6 h 13"/>
                <a:gd name="T50" fmla="*/ 1 w 12"/>
                <a:gd name="T51" fmla="*/ 9 h 13"/>
                <a:gd name="T52" fmla="*/ 1 w 12"/>
                <a:gd name="T53" fmla="*/ 11 h 13"/>
                <a:gd name="T54" fmla="*/ 5 w 12"/>
                <a:gd name="T55" fmla="*/ 13 h 13"/>
                <a:gd name="T56" fmla="*/ 7 w 12"/>
                <a:gd name="T57" fmla="*/ 13 h 13"/>
                <a:gd name="T58" fmla="*/ 9 w 12"/>
                <a:gd name="T59" fmla="*/ 13 h 13"/>
                <a:gd name="T60" fmla="*/ 10 w 12"/>
                <a:gd name="T61" fmla="*/ 11 h 13"/>
                <a:gd name="T62" fmla="*/ 12 w 12"/>
                <a:gd name="T63" fmla="*/ 9 h 13"/>
                <a:gd name="T64" fmla="*/ 12 w 12"/>
                <a:gd name="T65" fmla="*/ 6 h 13"/>
                <a:gd name="T66" fmla="*/ 12 w 12"/>
                <a:gd name="T67" fmla="*/ 4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"/>
                <a:gd name="T103" fmla="*/ 0 h 13"/>
                <a:gd name="T104" fmla="*/ 12 w 12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" h="13">
                  <a:moveTo>
                    <a:pt x="12" y="6"/>
                  </a:moveTo>
                  <a:lnTo>
                    <a:pt x="12" y="4"/>
                  </a:lnTo>
                  <a:lnTo>
                    <a:pt x="10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2" y="6"/>
                  </a:lnTo>
                  <a:close/>
                  <a:moveTo>
                    <a:pt x="12" y="4"/>
                  </a:moveTo>
                  <a:lnTo>
                    <a:pt x="10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84" name="Freeform 439"/>
            <p:cNvSpPr>
              <a:spLocks noEditPoints="1"/>
            </p:cNvSpPr>
            <p:nvPr/>
          </p:nvSpPr>
          <p:spPr bwMode="auto">
            <a:xfrm>
              <a:off x="3215" y="1298"/>
              <a:ext cx="12" cy="13"/>
            </a:xfrm>
            <a:custGeom>
              <a:avLst/>
              <a:gdLst>
                <a:gd name="T0" fmla="*/ 12 w 12"/>
                <a:gd name="T1" fmla="*/ 6 h 13"/>
                <a:gd name="T2" fmla="*/ 12 w 12"/>
                <a:gd name="T3" fmla="*/ 4 h 13"/>
                <a:gd name="T4" fmla="*/ 10 w 12"/>
                <a:gd name="T5" fmla="*/ 2 h 13"/>
                <a:gd name="T6" fmla="*/ 9 w 12"/>
                <a:gd name="T7" fmla="*/ 0 h 13"/>
                <a:gd name="T8" fmla="*/ 7 w 12"/>
                <a:gd name="T9" fmla="*/ 0 h 13"/>
                <a:gd name="T10" fmla="*/ 5 w 12"/>
                <a:gd name="T11" fmla="*/ 0 h 13"/>
                <a:gd name="T12" fmla="*/ 1 w 12"/>
                <a:gd name="T13" fmla="*/ 2 h 13"/>
                <a:gd name="T14" fmla="*/ 1 w 12"/>
                <a:gd name="T15" fmla="*/ 4 h 13"/>
                <a:gd name="T16" fmla="*/ 0 w 12"/>
                <a:gd name="T17" fmla="*/ 6 h 13"/>
                <a:gd name="T18" fmla="*/ 1 w 12"/>
                <a:gd name="T19" fmla="*/ 9 h 13"/>
                <a:gd name="T20" fmla="*/ 1 w 12"/>
                <a:gd name="T21" fmla="*/ 11 h 13"/>
                <a:gd name="T22" fmla="*/ 5 w 12"/>
                <a:gd name="T23" fmla="*/ 13 h 13"/>
                <a:gd name="T24" fmla="*/ 7 w 12"/>
                <a:gd name="T25" fmla="*/ 13 h 13"/>
                <a:gd name="T26" fmla="*/ 9 w 12"/>
                <a:gd name="T27" fmla="*/ 13 h 13"/>
                <a:gd name="T28" fmla="*/ 10 w 12"/>
                <a:gd name="T29" fmla="*/ 11 h 13"/>
                <a:gd name="T30" fmla="*/ 12 w 12"/>
                <a:gd name="T31" fmla="*/ 9 h 13"/>
                <a:gd name="T32" fmla="*/ 12 w 12"/>
                <a:gd name="T33" fmla="*/ 6 h 13"/>
                <a:gd name="T34" fmla="*/ 12 w 12"/>
                <a:gd name="T35" fmla="*/ 4 h 13"/>
                <a:gd name="T36" fmla="*/ 10 w 12"/>
                <a:gd name="T37" fmla="*/ 2 h 13"/>
                <a:gd name="T38" fmla="*/ 9 w 12"/>
                <a:gd name="T39" fmla="*/ 0 h 13"/>
                <a:gd name="T40" fmla="*/ 7 w 12"/>
                <a:gd name="T41" fmla="*/ 0 h 13"/>
                <a:gd name="T42" fmla="*/ 5 w 12"/>
                <a:gd name="T43" fmla="*/ 0 h 13"/>
                <a:gd name="T44" fmla="*/ 1 w 12"/>
                <a:gd name="T45" fmla="*/ 2 h 13"/>
                <a:gd name="T46" fmla="*/ 1 w 12"/>
                <a:gd name="T47" fmla="*/ 4 h 13"/>
                <a:gd name="T48" fmla="*/ 0 w 12"/>
                <a:gd name="T49" fmla="*/ 6 h 13"/>
                <a:gd name="T50" fmla="*/ 1 w 12"/>
                <a:gd name="T51" fmla="*/ 9 h 13"/>
                <a:gd name="T52" fmla="*/ 1 w 12"/>
                <a:gd name="T53" fmla="*/ 11 h 13"/>
                <a:gd name="T54" fmla="*/ 5 w 12"/>
                <a:gd name="T55" fmla="*/ 13 h 13"/>
                <a:gd name="T56" fmla="*/ 7 w 12"/>
                <a:gd name="T57" fmla="*/ 13 h 13"/>
                <a:gd name="T58" fmla="*/ 9 w 12"/>
                <a:gd name="T59" fmla="*/ 13 h 13"/>
                <a:gd name="T60" fmla="*/ 10 w 12"/>
                <a:gd name="T61" fmla="*/ 11 h 13"/>
                <a:gd name="T62" fmla="*/ 12 w 12"/>
                <a:gd name="T63" fmla="*/ 9 h 13"/>
                <a:gd name="T64" fmla="*/ 12 w 12"/>
                <a:gd name="T65" fmla="*/ 6 h 13"/>
                <a:gd name="T66" fmla="*/ 12 w 12"/>
                <a:gd name="T67" fmla="*/ 4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"/>
                <a:gd name="T103" fmla="*/ 0 h 13"/>
                <a:gd name="T104" fmla="*/ 12 w 12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" h="13">
                  <a:moveTo>
                    <a:pt x="12" y="6"/>
                  </a:moveTo>
                  <a:lnTo>
                    <a:pt x="12" y="4"/>
                  </a:lnTo>
                  <a:lnTo>
                    <a:pt x="10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2" y="6"/>
                  </a:lnTo>
                  <a:close/>
                  <a:moveTo>
                    <a:pt x="12" y="4"/>
                  </a:moveTo>
                  <a:lnTo>
                    <a:pt x="10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68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85" name="Freeform 440"/>
            <p:cNvSpPr>
              <a:spLocks noEditPoints="1"/>
            </p:cNvSpPr>
            <p:nvPr/>
          </p:nvSpPr>
          <p:spPr bwMode="auto">
            <a:xfrm>
              <a:off x="3215" y="1298"/>
              <a:ext cx="12" cy="13"/>
            </a:xfrm>
            <a:custGeom>
              <a:avLst/>
              <a:gdLst>
                <a:gd name="T0" fmla="*/ 12 w 12"/>
                <a:gd name="T1" fmla="*/ 6 h 13"/>
                <a:gd name="T2" fmla="*/ 12 w 12"/>
                <a:gd name="T3" fmla="*/ 4 h 13"/>
                <a:gd name="T4" fmla="*/ 10 w 12"/>
                <a:gd name="T5" fmla="*/ 2 h 13"/>
                <a:gd name="T6" fmla="*/ 9 w 12"/>
                <a:gd name="T7" fmla="*/ 0 h 13"/>
                <a:gd name="T8" fmla="*/ 7 w 12"/>
                <a:gd name="T9" fmla="*/ 0 h 13"/>
                <a:gd name="T10" fmla="*/ 5 w 12"/>
                <a:gd name="T11" fmla="*/ 0 h 13"/>
                <a:gd name="T12" fmla="*/ 1 w 12"/>
                <a:gd name="T13" fmla="*/ 2 h 13"/>
                <a:gd name="T14" fmla="*/ 1 w 12"/>
                <a:gd name="T15" fmla="*/ 4 h 13"/>
                <a:gd name="T16" fmla="*/ 0 w 12"/>
                <a:gd name="T17" fmla="*/ 6 h 13"/>
                <a:gd name="T18" fmla="*/ 1 w 12"/>
                <a:gd name="T19" fmla="*/ 9 h 13"/>
                <a:gd name="T20" fmla="*/ 1 w 12"/>
                <a:gd name="T21" fmla="*/ 11 h 13"/>
                <a:gd name="T22" fmla="*/ 5 w 12"/>
                <a:gd name="T23" fmla="*/ 13 h 13"/>
                <a:gd name="T24" fmla="*/ 7 w 12"/>
                <a:gd name="T25" fmla="*/ 13 h 13"/>
                <a:gd name="T26" fmla="*/ 9 w 12"/>
                <a:gd name="T27" fmla="*/ 13 h 13"/>
                <a:gd name="T28" fmla="*/ 10 w 12"/>
                <a:gd name="T29" fmla="*/ 11 h 13"/>
                <a:gd name="T30" fmla="*/ 12 w 12"/>
                <a:gd name="T31" fmla="*/ 9 h 13"/>
                <a:gd name="T32" fmla="*/ 12 w 12"/>
                <a:gd name="T33" fmla="*/ 6 h 13"/>
                <a:gd name="T34" fmla="*/ 12 w 12"/>
                <a:gd name="T35" fmla="*/ 4 h 13"/>
                <a:gd name="T36" fmla="*/ 10 w 12"/>
                <a:gd name="T37" fmla="*/ 2 h 13"/>
                <a:gd name="T38" fmla="*/ 9 w 12"/>
                <a:gd name="T39" fmla="*/ 0 h 13"/>
                <a:gd name="T40" fmla="*/ 7 w 12"/>
                <a:gd name="T41" fmla="*/ 0 h 13"/>
                <a:gd name="T42" fmla="*/ 5 w 12"/>
                <a:gd name="T43" fmla="*/ 0 h 13"/>
                <a:gd name="T44" fmla="*/ 1 w 12"/>
                <a:gd name="T45" fmla="*/ 2 h 13"/>
                <a:gd name="T46" fmla="*/ 1 w 12"/>
                <a:gd name="T47" fmla="*/ 4 h 13"/>
                <a:gd name="T48" fmla="*/ 0 w 12"/>
                <a:gd name="T49" fmla="*/ 6 h 13"/>
                <a:gd name="T50" fmla="*/ 1 w 12"/>
                <a:gd name="T51" fmla="*/ 9 h 13"/>
                <a:gd name="T52" fmla="*/ 1 w 12"/>
                <a:gd name="T53" fmla="*/ 11 h 13"/>
                <a:gd name="T54" fmla="*/ 5 w 12"/>
                <a:gd name="T55" fmla="*/ 13 h 13"/>
                <a:gd name="T56" fmla="*/ 7 w 12"/>
                <a:gd name="T57" fmla="*/ 13 h 13"/>
                <a:gd name="T58" fmla="*/ 9 w 12"/>
                <a:gd name="T59" fmla="*/ 13 h 13"/>
                <a:gd name="T60" fmla="*/ 10 w 12"/>
                <a:gd name="T61" fmla="*/ 11 h 13"/>
                <a:gd name="T62" fmla="*/ 12 w 12"/>
                <a:gd name="T63" fmla="*/ 9 h 13"/>
                <a:gd name="T64" fmla="*/ 12 w 12"/>
                <a:gd name="T65" fmla="*/ 6 h 13"/>
                <a:gd name="T66" fmla="*/ 12 w 12"/>
                <a:gd name="T67" fmla="*/ 4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"/>
                <a:gd name="T103" fmla="*/ 0 h 13"/>
                <a:gd name="T104" fmla="*/ 12 w 12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" h="13">
                  <a:moveTo>
                    <a:pt x="12" y="6"/>
                  </a:moveTo>
                  <a:lnTo>
                    <a:pt x="12" y="4"/>
                  </a:lnTo>
                  <a:lnTo>
                    <a:pt x="10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2" y="6"/>
                  </a:lnTo>
                  <a:close/>
                  <a:moveTo>
                    <a:pt x="12" y="4"/>
                  </a:moveTo>
                  <a:lnTo>
                    <a:pt x="10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86" name="Freeform 441"/>
            <p:cNvSpPr>
              <a:spLocks noEditPoints="1"/>
            </p:cNvSpPr>
            <p:nvPr/>
          </p:nvSpPr>
          <p:spPr bwMode="auto">
            <a:xfrm>
              <a:off x="3215" y="1298"/>
              <a:ext cx="12" cy="13"/>
            </a:xfrm>
            <a:custGeom>
              <a:avLst/>
              <a:gdLst>
                <a:gd name="T0" fmla="*/ 12 w 12"/>
                <a:gd name="T1" fmla="*/ 6 h 13"/>
                <a:gd name="T2" fmla="*/ 12 w 12"/>
                <a:gd name="T3" fmla="*/ 4 h 13"/>
                <a:gd name="T4" fmla="*/ 10 w 12"/>
                <a:gd name="T5" fmla="*/ 2 h 13"/>
                <a:gd name="T6" fmla="*/ 9 w 12"/>
                <a:gd name="T7" fmla="*/ 0 h 13"/>
                <a:gd name="T8" fmla="*/ 7 w 12"/>
                <a:gd name="T9" fmla="*/ 0 h 13"/>
                <a:gd name="T10" fmla="*/ 5 w 12"/>
                <a:gd name="T11" fmla="*/ 0 h 13"/>
                <a:gd name="T12" fmla="*/ 1 w 12"/>
                <a:gd name="T13" fmla="*/ 2 h 13"/>
                <a:gd name="T14" fmla="*/ 1 w 12"/>
                <a:gd name="T15" fmla="*/ 4 h 13"/>
                <a:gd name="T16" fmla="*/ 0 w 12"/>
                <a:gd name="T17" fmla="*/ 6 h 13"/>
                <a:gd name="T18" fmla="*/ 1 w 12"/>
                <a:gd name="T19" fmla="*/ 9 h 13"/>
                <a:gd name="T20" fmla="*/ 1 w 12"/>
                <a:gd name="T21" fmla="*/ 11 h 13"/>
                <a:gd name="T22" fmla="*/ 5 w 12"/>
                <a:gd name="T23" fmla="*/ 13 h 13"/>
                <a:gd name="T24" fmla="*/ 7 w 12"/>
                <a:gd name="T25" fmla="*/ 13 h 13"/>
                <a:gd name="T26" fmla="*/ 9 w 12"/>
                <a:gd name="T27" fmla="*/ 13 h 13"/>
                <a:gd name="T28" fmla="*/ 10 w 12"/>
                <a:gd name="T29" fmla="*/ 11 h 13"/>
                <a:gd name="T30" fmla="*/ 12 w 12"/>
                <a:gd name="T31" fmla="*/ 9 h 13"/>
                <a:gd name="T32" fmla="*/ 12 w 12"/>
                <a:gd name="T33" fmla="*/ 6 h 13"/>
                <a:gd name="T34" fmla="*/ 12 w 12"/>
                <a:gd name="T35" fmla="*/ 4 h 13"/>
                <a:gd name="T36" fmla="*/ 10 w 12"/>
                <a:gd name="T37" fmla="*/ 2 h 13"/>
                <a:gd name="T38" fmla="*/ 9 w 12"/>
                <a:gd name="T39" fmla="*/ 0 h 13"/>
                <a:gd name="T40" fmla="*/ 7 w 12"/>
                <a:gd name="T41" fmla="*/ 0 h 13"/>
                <a:gd name="T42" fmla="*/ 5 w 12"/>
                <a:gd name="T43" fmla="*/ 0 h 13"/>
                <a:gd name="T44" fmla="*/ 1 w 12"/>
                <a:gd name="T45" fmla="*/ 2 h 13"/>
                <a:gd name="T46" fmla="*/ 1 w 12"/>
                <a:gd name="T47" fmla="*/ 4 h 13"/>
                <a:gd name="T48" fmla="*/ 0 w 12"/>
                <a:gd name="T49" fmla="*/ 6 h 13"/>
                <a:gd name="T50" fmla="*/ 1 w 12"/>
                <a:gd name="T51" fmla="*/ 9 h 13"/>
                <a:gd name="T52" fmla="*/ 1 w 12"/>
                <a:gd name="T53" fmla="*/ 11 h 13"/>
                <a:gd name="T54" fmla="*/ 5 w 12"/>
                <a:gd name="T55" fmla="*/ 13 h 13"/>
                <a:gd name="T56" fmla="*/ 7 w 12"/>
                <a:gd name="T57" fmla="*/ 13 h 13"/>
                <a:gd name="T58" fmla="*/ 9 w 12"/>
                <a:gd name="T59" fmla="*/ 13 h 13"/>
                <a:gd name="T60" fmla="*/ 10 w 12"/>
                <a:gd name="T61" fmla="*/ 11 h 13"/>
                <a:gd name="T62" fmla="*/ 12 w 12"/>
                <a:gd name="T63" fmla="*/ 9 h 13"/>
                <a:gd name="T64" fmla="*/ 12 w 12"/>
                <a:gd name="T65" fmla="*/ 6 h 13"/>
                <a:gd name="T66" fmla="*/ 12 w 12"/>
                <a:gd name="T67" fmla="*/ 4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"/>
                <a:gd name="T103" fmla="*/ 0 h 13"/>
                <a:gd name="T104" fmla="*/ 12 w 12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" h="13">
                  <a:moveTo>
                    <a:pt x="12" y="6"/>
                  </a:moveTo>
                  <a:lnTo>
                    <a:pt x="12" y="4"/>
                  </a:lnTo>
                  <a:lnTo>
                    <a:pt x="10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2" y="6"/>
                  </a:lnTo>
                  <a:close/>
                  <a:moveTo>
                    <a:pt x="12" y="4"/>
                  </a:moveTo>
                  <a:lnTo>
                    <a:pt x="10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87" name="Freeform 442"/>
            <p:cNvSpPr>
              <a:spLocks noEditPoints="1"/>
            </p:cNvSpPr>
            <p:nvPr/>
          </p:nvSpPr>
          <p:spPr bwMode="auto">
            <a:xfrm>
              <a:off x="3215" y="1298"/>
              <a:ext cx="12" cy="13"/>
            </a:xfrm>
            <a:custGeom>
              <a:avLst/>
              <a:gdLst>
                <a:gd name="T0" fmla="*/ 12 w 12"/>
                <a:gd name="T1" fmla="*/ 6 h 13"/>
                <a:gd name="T2" fmla="*/ 12 w 12"/>
                <a:gd name="T3" fmla="*/ 4 h 13"/>
                <a:gd name="T4" fmla="*/ 10 w 12"/>
                <a:gd name="T5" fmla="*/ 2 h 13"/>
                <a:gd name="T6" fmla="*/ 9 w 12"/>
                <a:gd name="T7" fmla="*/ 0 h 13"/>
                <a:gd name="T8" fmla="*/ 7 w 12"/>
                <a:gd name="T9" fmla="*/ 0 h 13"/>
                <a:gd name="T10" fmla="*/ 5 w 12"/>
                <a:gd name="T11" fmla="*/ 0 h 13"/>
                <a:gd name="T12" fmla="*/ 1 w 12"/>
                <a:gd name="T13" fmla="*/ 2 h 13"/>
                <a:gd name="T14" fmla="*/ 1 w 12"/>
                <a:gd name="T15" fmla="*/ 4 h 13"/>
                <a:gd name="T16" fmla="*/ 0 w 12"/>
                <a:gd name="T17" fmla="*/ 6 h 13"/>
                <a:gd name="T18" fmla="*/ 1 w 12"/>
                <a:gd name="T19" fmla="*/ 9 h 13"/>
                <a:gd name="T20" fmla="*/ 1 w 12"/>
                <a:gd name="T21" fmla="*/ 11 h 13"/>
                <a:gd name="T22" fmla="*/ 5 w 12"/>
                <a:gd name="T23" fmla="*/ 13 h 13"/>
                <a:gd name="T24" fmla="*/ 7 w 12"/>
                <a:gd name="T25" fmla="*/ 13 h 13"/>
                <a:gd name="T26" fmla="*/ 9 w 12"/>
                <a:gd name="T27" fmla="*/ 13 h 13"/>
                <a:gd name="T28" fmla="*/ 10 w 12"/>
                <a:gd name="T29" fmla="*/ 11 h 13"/>
                <a:gd name="T30" fmla="*/ 12 w 12"/>
                <a:gd name="T31" fmla="*/ 9 h 13"/>
                <a:gd name="T32" fmla="*/ 12 w 12"/>
                <a:gd name="T33" fmla="*/ 6 h 13"/>
                <a:gd name="T34" fmla="*/ 12 w 12"/>
                <a:gd name="T35" fmla="*/ 4 h 13"/>
                <a:gd name="T36" fmla="*/ 10 w 12"/>
                <a:gd name="T37" fmla="*/ 2 h 13"/>
                <a:gd name="T38" fmla="*/ 9 w 12"/>
                <a:gd name="T39" fmla="*/ 0 h 13"/>
                <a:gd name="T40" fmla="*/ 7 w 12"/>
                <a:gd name="T41" fmla="*/ 0 h 13"/>
                <a:gd name="T42" fmla="*/ 5 w 12"/>
                <a:gd name="T43" fmla="*/ 0 h 13"/>
                <a:gd name="T44" fmla="*/ 1 w 12"/>
                <a:gd name="T45" fmla="*/ 2 h 13"/>
                <a:gd name="T46" fmla="*/ 1 w 12"/>
                <a:gd name="T47" fmla="*/ 4 h 13"/>
                <a:gd name="T48" fmla="*/ 0 w 12"/>
                <a:gd name="T49" fmla="*/ 6 h 13"/>
                <a:gd name="T50" fmla="*/ 1 w 12"/>
                <a:gd name="T51" fmla="*/ 9 h 13"/>
                <a:gd name="T52" fmla="*/ 1 w 12"/>
                <a:gd name="T53" fmla="*/ 11 h 13"/>
                <a:gd name="T54" fmla="*/ 5 w 12"/>
                <a:gd name="T55" fmla="*/ 13 h 13"/>
                <a:gd name="T56" fmla="*/ 7 w 12"/>
                <a:gd name="T57" fmla="*/ 13 h 13"/>
                <a:gd name="T58" fmla="*/ 9 w 12"/>
                <a:gd name="T59" fmla="*/ 13 h 13"/>
                <a:gd name="T60" fmla="*/ 10 w 12"/>
                <a:gd name="T61" fmla="*/ 11 h 13"/>
                <a:gd name="T62" fmla="*/ 12 w 12"/>
                <a:gd name="T63" fmla="*/ 9 h 13"/>
                <a:gd name="T64" fmla="*/ 12 w 12"/>
                <a:gd name="T65" fmla="*/ 6 h 13"/>
                <a:gd name="T66" fmla="*/ 12 w 12"/>
                <a:gd name="T67" fmla="*/ 4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"/>
                <a:gd name="T103" fmla="*/ 0 h 13"/>
                <a:gd name="T104" fmla="*/ 12 w 12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" h="13">
                  <a:moveTo>
                    <a:pt x="12" y="6"/>
                  </a:moveTo>
                  <a:lnTo>
                    <a:pt x="12" y="4"/>
                  </a:lnTo>
                  <a:lnTo>
                    <a:pt x="10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2" y="6"/>
                  </a:lnTo>
                  <a:close/>
                  <a:moveTo>
                    <a:pt x="12" y="4"/>
                  </a:moveTo>
                  <a:lnTo>
                    <a:pt x="10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6B6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88" name="Freeform 443"/>
            <p:cNvSpPr>
              <a:spLocks noEditPoints="1"/>
            </p:cNvSpPr>
            <p:nvPr/>
          </p:nvSpPr>
          <p:spPr bwMode="auto">
            <a:xfrm>
              <a:off x="3215" y="1298"/>
              <a:ext cx="12" cy="13"/>
            </a:xfrm>
            <a:custGeom>
              <a:avLst/>
              <a:gdLst>
                <a:gd name="T0" fmla="*/ 12 w 12"/>
                <a:gd name="T1" fmla="*/ 6 h 13"/>
                <a:gd name="T2" fmla="*/ 12 w 12"/>
                <a:gd name="T3" fmla="*/ 4 h 13"/>
                <a:gd name="T4" fmla="*/ 10 w 12"/>
                <a:gd name="T5" fmla="*/ 2 h 13"/>
                <a:gd name="T6" fmla="*/ 9 w 12"/>
                <a:gd name="T7" fmla="*/ 0 h 13"/>
                <a:gd name="T8" fmla="*/ 7 w 12"/>
                <a:gd name="T9" fmla="*/ 0 h 13"/>
                <a:gd name="T10" fmla="*/ 5 w 12"/>
                <a:gd name="T11" fmla="*/ 0 h 13"/>
                <a:gd name="T12" fmla="*/ 1 w 12"/>
                <a:gd name="T13" fmla="*/ 2 h 13"/>
                <a:gd name="T14" fmla="*/ 1 w 12"/>
                <a:gd name="T15" fmla="*/ 4 h 13"/>
                <a:gd name="T16" fmla="*/ 0 w 12"/>
                <a:gd name="T17" fmla="*/ 6 h 13"/>
                <a:gd name="T18" fmla="*/ 1 w 12"/>
                <a:gd name="T19" fmla="*/ 9 h 13"/>
                <a:gd name="T20" fmla="*/ 1 w 12"/>
                <a:gd name="T21" fmla="*/ 11 h 13"/>
                <a:gd name="T22" fmla="*/ 5 w 12"/>
                <a:gd name="T23" fmla="*/ 13 h 13"/>
                <a:gd name="T24" fmla="*/ 7 w 12"/>
                <a:gd name="T25" fmla="*/ 13 h 13"/>
                <a:gd name="T26" fmla="*/ 9 w 12"/>
                <a:gd name="T27" fmla="*/ 13 h 13"/>
                <a:gd name="T28" fmla="*/ 10 w 12"/>
                <a:gd name="T29" fmla="*/ 11 h 13"/>
                <a:gd name="T30" fmla="*/ 12 w 12"/>
                <a:gd name="T31" fmla="*/ 9 h 13"/>
                <a:gd name="T32" fmla="*/ 12 w 12"/>
                <a:gd name="T33" fmla="*/ 6 h 13"/>
                <a:gd name="T34" fmla="*/ 12 w 12"/>
                <a:gd name="T35" fmla="*/ 4 h 13"/>
                <a:gd name="T36" fmla="*/ 10 w 12"/>
                <a:gd name="T37" fmla="*/ 2 h 13"/>
                <a:gd name="T38" fmla="*/ 9 w 12"/>
                <a:gd name="T39" fmla="*/ 0 h 13"/>
                <a:gd name="T40" fmla="*/ 7 w 12"/>
                <a:gd name="T41" fmla="*/ 0 h 13"/>
                <a:gd name="T42" fmla="*/ 5 w 12"/>
                <a:gd name="T43" fmla="*/ 0 h 13"/>
                <a:gd name="T44" fmla="*/ 1 w 12"/>
                <a:gd name="T45" fmla="*/ 2 h 13"/>
                <a:gd name="T46" fmla="*/ 1 w 12"/>
                <a:gd name="T47" fmla="*/ 4 h 13"/>
                <a:gd name="T48" fmla="*/ 0 w 12"/>
                <a:gd name="T49" fmla="*/ 6 h 13"/>
                <a:gd name="T50" fmla="*/ 1 w 12"/>
                <a:gd name="T51" fmla="*/ 9 h 13"/>
                <a:gd name="T52" fmla="*/ 1 w 12"/>
                <a:gd name="T53" fmla="*/ 11 h 13"/>
                <a:gd name="T54" fmla="*/ 5 w 12"/>
                <a:gd name="T55" fmla="*/ 13 h 13"/>
                <a:gd name="T56" fmla="*/ 7 w 12"/>
                <a:gd name="T57" fmla="*/ 13 h 13"/>
                <a:gd name="T58" fmla="*/ 9 w 12"/>
                <a:gd name="T59" fmla="*/ 13 h 13"/>
                <a:gd name="T60" fmla="*/ 10 w 12"/>
                <a:gd name="T61" fmla="*/ 11 h 13"/>
                <a:gd name="T62" fmla="*/ 12 w 12"/>
                <a:gd name="T63" fmla="*/ 9 h 13"/>
                <a:gd name="T64" fmla="*/ 12 w 12"/>
                <a:gd name="T65" fmla="*/ 6 h 13"/>
                <a:gd name="T66" fmla="*/ 12 w 12"/>
                <a:gd name="T67" fmla="*/ 4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"/>
                <a:gd name="T103" fmla="*/ 0 h 13"/>
                <a:gd name="T104" fmla="*/ 12 w 12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" h="13">
                  <a:moveTo>
                    <a:pt x="12" y="6"/>
                  </a:moveTo>
                  <a:lnTo>
                    <a:pt x="12" y="4"/>
                  </a:lnTo>
                  <a:lnTo>
                    <a:pt x="10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2" y="6"/>
                  </a:lnTo>
                  <a:close/>
                  <a:moveTo>
                    <a:pt x="12" y="4"/>
                  </a:moveTo>
                  <a:lnTo>
                    <a:pt x="10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89" name="Freeform 444"/>
            <p:cNvSpPr>
              <a:spLocks noEditPoints="1"/>
            </p:cNvSpPr>
            <p:nvPr/>
          </p:nvSpPr>
          <p:spPr bwMode="auto">
            <a:xfrm>
              <a:off x="3215" y="1298"/>
              <a:ext cx="12" cy="13"/>
            </a:xfrm>
            <a:custGeom>
              <a:avLst/>
              <a:gdLst>
                <a:gd name="T0" fmla="*/ 12 w 12"/>
                <a:gd name="T1" fmla="*/ 6 h 13"/>
                <a:gd name="T2" fmla="*/ 12 w 12"/>
                <a:gd name="T3" fmla="*/ 4 h 13"/>
                <a:gd name="T4" fmla="*/ 10 w 12"/>
                <a:gd name="T5" fmla="*/ 2 h 13"/>
                <a:gd name="T6" fmla="*/ 9 w 12"/>
                <a:gd name="T7" fmla="*/ 0 h 13"/>
                <a:gd name="T8" fmla="*/ 7 w 12"/>
                <a:gd name="T9" fmla="*/ 0 h 13"/>
                <a:gd name="T10" fmla="*/ 5 w 12"/>
                <a:gd name="T11" fmla="*/ 0 h 13"/>
                <a:gd name="T12" fmla="*/ 1 w 12"/>
                <a:gd name="T13" fmla="*/ 2 h 13"/>
                <a:gd name="T14" fmla="*/ 1 w 12"/>
                <a:gd name="T15" fmla="*/ 4 h 13"/>
                <a:gd name="T16" fmla="*/ 0 w 12"/>
                <a:gd name="T17" fmla="*/ 6 h 13"/>
                <a:gd name="T18" fmla="*/ 1 w 12"/>
                <a:gd name="T19" fmla="*/ 9 h 13"/>
                <a:gd name="T20" fmla="*/ 1 w 12"/>
                <a:gd name="T21" fmla="*/ 11 h 13"/>
                <a:gd name="T22" fmla="*/ 5 w 12"/>
                <a:gd name="T23" fmla="*/ 13 h 13"/>
                <a:gd name="T24" fmla="*/ 7 w 12"/>
                <a:gd name="T25" fmla="*/ 13 h 13"/>
                <a:gd name="T26" fmla="*/ 9 w 12"/>
                <a:gd name="T27" fmla="*/ 13 h 13"/>
                <a:gd name="T28" fmla="*/ 10 w 12"/>
                <a:gd name="T29" fmla="*/ 11 h 13"/>
                <a:gd name="T30" fmla="*/ 12 w 12"/>
                <a:gd name="T31" fmla="*/ 9 h 13"/>
                <a:gd name="T32" fmla="*/ 12 w 12"/>
                <a:gd name="T33" fmla="*/ 6 h 13"/>
                <a:gd name="T34" fmla="*/ 12 w 12"/>
                <a:gd name="T35" fmla="*/ 4 h 13"/>
                <a:gd name="T36" fmla="*/ 10 w 12"/>
                <a:gd name="T37" fmla="*/ 2 h 13"/>
                <a:gd name="T38" fmla="*/ 9 w 12"/>
                <a:gd name="T39" fmla="*/ 0 h 13"/>
                <a:gd name="T40" fmla="*/ 7 w 12"/>
                <a:gd name="T41" fmla="*/ 0 h 13"/>
                <a:gd name="T42" fmla="*/ 5 w 12"/>
                <a:gd name="T43" fmla="*/ 0 h 13"/>
                <a:gd name="T44" fmla="*/ 1 w 12"/>
                <a:gd name="T45" fmla="*/ 2 h 13"/>
                <a:gd name="T46" fmla="*/ 1 w 12"/>
                <a:gd name="T47" fmla="*/ 4 h 13"/>
                <a:gd name="T48" fmla="*/ 0 w 12"/>
                <a:gd name="T49" fmla="*/ 6 h 13"/>
                <a:gd name="T50" fmla="*/ 1 w 12"/>
                <a:gd name="T51" fmla="*/ 9 h 13"/>
                <a:gd name="T52" fmla="*/ 1 w 12"/>
                <a:gd name="T53" fmla="*/ 11 h 13"/>
                <a:gd name="T54" fmla="*/ 5 w 12"/>
                <a:gd name="T55" fmla="*/ 13 h 13"/>
                <a:gd name="T56" fmla="*/ 7 w 12"/>
                <a:gd name="T57" fmla="*/ 13 h 13"/>
                <a:gd name="T58" fmla="*/ 9 w 12"/>
                <a:gd name="T59" fmla="*/ 13 h 13"/>
                <a:gd name="T60" fmla="*/ 10 w 12"/>
                <a:gd name="T61" fmla="*/ 11 h 13"/>
                <a:gd name="T62" fmla="*/ 12 w 12"/>
                <a:gd name="T63" fmla="*/ 9 h 13"/>
                <a:gd name="T64" fmla="*/ 12 w 12"/>
                <a:gd name="T65" fmla="*/ 6 h 13"/>
                <a:gd name="T66" fmla="*/ 12 w 12"/>
                <a:gd name="T67" fmla="*/ 4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"/>
                <a:gd name="T103" fmla="*/ 0 h 13"/>
                <a:gd name="T104" fmla="*/ 12 w 12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" h="13">
                  <a:moveTo>
                    <a:pt x="12" y="6"/>
                  </a:moveTo>
                  <a:lnTo>
                    <a:pt x="12" y="4"/>
                  </a:lnTo>
                  <a:lnTo>
                    <a:pt x="10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2" y="6"/>
                  </a:lnTo>
                  <a:close/>
                  <a:moveTo>
                    <a:pt x="12" y="4"/>
                  </a:moveTo>
                  <a:lnTo>
                    <a:pt x="10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90" name="Freeform 445"/>
            <p:cNvSpPr>
              <a:spLocks noEditPoints="1"/>
            </p:cNvSpPr>
            <p:nvPr/>
          </p:nvSpPr>
          <p:spPr bwMode="auto">
            <a:xfrm>
              <a:off x="3215" y="1298"/>
              <a:ext cx="12" cy="13"/>
            </a:xfrm>
            <a:custGeom>
              <a:avLst/>
              <a:gdLst>
                <a:gd name="T0" fmla="*/ 12 w 12"/>
                <a:gd name="T1" fmla="*/ 6 h 13"/>
                <a:gd name="T2" fmla="*/ 12 w 12"/>
                <a:gd name="T3" fmla="*/ 4 h 13"/>
                <a:gd name="T4" fmla="*/ 10 w 12"/>
                <a:gd name="T5" fmla="*/ 2 h 13"/>
                <a:gd name="T6" fmla="*/ 9 w 12"/>
                <a:gd name="T7" fmla="*/ 0 h 13"/>
                <a:gd name="T8" fmla="*/ 7 w 12"/>
                <a:gd name="T9" fmla="*/ 0 h 13"/>
                <a:gd name="T10" fmla="*/ 5 w 12"/>
                <a:gd name="T11" fmla="*/ 0 h 13"/>
                <a:gd name="T12" fmla="*/ 1 w 12"/>
                <a:gd name="T13" fmla="*/ 2 h 13"/>
                <a:gd name="T14" fmla="*/ 1 w 12"/>
                <a:gd name="T15" fmla="*/ 4 h 13"/>
                <a:gd name="T16" fmla="*/ 0 w 12"/>
                <a:gd name="T17" fmla="*/ 6 h 13"/>
                <a:gd name="T18" fmla="*/ 1 w 12"/>
                <a:gd name="T19" fmla="*/ 9 h 13"/>
                <a:gd name="T20" fmla="*/ 1 w 12"/>
                <a:gd name="T21" fmla="*/ 11 h 13"/>
                <a:gd name="T22" fmla="*/ 5 w 12"/>
                <a:gd name="T23" fmla="*/ 13 h 13"/>
                <a:gd name="T24" fmla="*/ 7 w 12"/>
                <a:gd name="T25" fmla="*/ 13 h 13"/>
                <a:gd name="T26" fmla="*/ 9 w 12"/>
                <a:gd name="T27" fmla="*/ 13 h 13"/>
                <a:gd name="T28" fmla="*/ 10 w 12"/>
                <a:gd name="T29" fmla="*/ 11 h 13"/>
                <a:gd name="T30" fmla="*/ 12 w 12"/>
                <a:gd name="T31" fmla="*/ 9 h 13"/>
                <a:gd name="T32" fmla="*/ 12 w 12"/>
                <a:gd name="T33" fmla="*/ 6 h 13"/>
                <a:gd name="T34" fmla="*/ 12 w 12"/>
                <a:gd name="T35" fmla="*/ 4 h 13"/>
                <a:gd name="T36" fmla="*/ 10 w 12"/>
                <a:gd name="T37" fmla="*/ 2 h 13"/>
                <a:gd name="T38" fmla="*/ 9 w 12"/>
                <a:gd name="T39" fmla="*/ 0 h 13"/>
                <a:gd name="T40" fmla="*/ 7 w 12"/>
                <a:gd name="T41" fmla="*/ 0 h 13"/>
                <a:gd name="T42" fmla="*/ 5 w 12"/>
                <a:gd name="T43" fmla="*/ 0 h 13"/>
                <a:gd name="T44" fmla="*/ 1 w 12"/>
                <a:gd name="T45" fmla="*/ 2 h 13"/>
                <a:gd name="T46" fmla="*/ 1 w 12"/>
                <a:gd name="T47" fmla="*/ 4 h 13"/>
                <a:gd name="T48" fmla="*/ 0 w 12"/>
                <a:gd name="T49" fmla="*/ 6 h 13"/>
                <a:gd name="T50" fmla="*/ 1 w 12"/>
                <a:gd name="T51" fmla="*/ 9 h 13"/>
                <a:gd name="T52" fmla="*/ 1 w 12"/>
                <a:gd name="T53" fmla="*/ 11 h 13"/>
                <a:gd name="T54" fmla="*/ 5 w 12"/>
                <a:gd name="T55" fmla="*/ 13 h 13"/>
                <a:gd name="T56" fmla="*/ 7 w 12"/>
                <a:gd name="T57" fmla="*/ 13 h 13"/>
                <a:gd name="T58" fmla="*/ 9 w 12"/>
                <a:gd name="T59" fmla="*/ 13 h 13"/>
                <a:gd name="T60" fmla="*/ 10 w 12"/>
                <a:gd name="T61" fmla="*/ 11 h 13"/>
                <a:gd name="T62" fmla="*/ 12 w 12"/>
                <a:gd name="T63" fmla="*/ 9 h 13"/>
                <a:gd name="T64" fmla="*/ 12 w 12"/>
                <a:gd name="T65" fmla="*/ 6 h 13"/>
                <a:gd name="T66" fmla="*/ 12 w 12"/>
                <a:gd name="T67" fmla="*/ 4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"/>
                <a:gd name="T103" fmla="*/ 0 h 13"/>
                <a:gd name="T104" fmla="*/ 12 w 12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" h="13">
                  <a:moveTo>
                    <a:pt x="12" y="6"/>
                  </a:moveTo>
                  <a:lnTo>
                    <a:pt x="12" y="4"/>
                  </a:lnTo>
                  <a:lnTo>
                    <a:pt x="10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2" y="6"/>
                  </a:lnTo>
                  <a:close/>
                  <a:moveTo>
                    <a:pt x="12" y="4"/>
                  </a:moveTo>
                  <a:lnTo>
                    <a:pt x="10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6E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91" name="Freeform 446"/>
            <p:cNvSpPr>
              <a:spLocks noEditPoints="1"/>
            </p:cNvSpPr>
            <p:nvPr/>
          </p:nvSpPr>
          <p:spPr bwMode="auto">
            <a:xfrm>
              <a:off x="3215" y="1298"/>
              <a:ext cx="12" cy="13"/>
            </a:xfrm>
            <a:custGeom>
              <a:avLst/>
              <a:gdLst>
                <a:gd name="T0" fmla="*/ 12 w 12"/>
                <a:gd name="T1" fmla="*/ 6 h 13"/>
                <a:gd name="T2" fmla="*/ 12 w 12"/>
                <a:gd name="T3" fmla="*/ 4 h 13"/>
                <a:gd name="T4" fmla="*/ 10 w 12"/>
                <a:gd name="T5" fmla="*/ 2 h 13"/>
                <a:gd name="T6" fmla="*/ 9 w 12"/>
                <a:gd name="T7" fmla="*/ 0 h 13"/>
                <a:gd name="T8" fmla="*/ 7 w 12"/>
                <a:gd name="T9" fmla="*/ 0 h 13"/>
                <a:gd name="T10" fmla="*/ 5 w 12"/>
                <a:gd name="T11" fmla="*/ 0 h 13"/>
                <a:gd name="T12" fmla="*/ 1 w 12"/>
                <a:gd name="T13" fmla="*/ 2 h 13"/>
                <a:gd name="T14" fmla="*/ 1 w 12"/>
                <a:gd name="T15" fmla="*/ 4 h 13"/>
                <a:gd name="T16" fmla="*/ 0 w 12"/>
                <a:gd name="T17" fmla="*/ 6 h 13"/>
                <a:gd name="T18" fmla="*/ 1 w 12"/>
                <a:gd name="T19" fmla="*/ 9 h 13"/>
                <a:gd name="T20" fmla="*/ 1 w 12"/>
                <a:gd name="T21" fmla="*/ 11 h 13"/>
                <a:gd name="T22" fmla="*/ 5 w 12"/>
                <a:gd name="T23" fmla="*/ 13 h 13"/>
                <a:gd name="T24" fmla="*/ 7 w 12"/>
                <a:gd name="T25" fmla="*/ 13 h 13"/>
                <a:gd name="T26" fmla="*/ 9 w 12"/>
                <a:gd name="T27" fmla="*/ 13 h 13"/>
                <a:gd name="T28" fmla="*/ 10 w 12"/>
                <a:gd name="T29" fmla="*/ 11 h 13"/>
                <a:gd name="T30" fmla="*/ 12 w 12"/>
                <a:gd name="T31" fmla="*/ 9 h 13"/>
                <a:gd name="T32" fmla="*/ 12 w 12"/>
                <a:gd name="T33" fmla="*/ 6 h 13"/>
                <a:gd name="T34" fmla="*/ 12 w 12"/>
                <a:gd name="T35" fmla="*/ 4 h 13"/>
                <a:gd name="T36" fmla="*/ 10 w 12"/>
                <a:gd name="T37" fmla="*/ 2 h 13"/>
                <a:gd name="T38" fmla="*/ 9 w 12"/>
                <a:gd name="T39" fmla="*/ 0 h 13"/>
                <a:gd name="T40" fmla="*/ 7 w 12"/>
                <a:gd name="T41" fmla="*/ 0 h 13"/>
                <a:gd name="T42" fmla="*/ 5 w 12"/>
                <a:gd name="T43" fmla="*/ 0 h 13"/>
                <a:gd name="T44" fmla="*/ 1 w 12"/>
                <a:gd name="T45" fmla="*/ 2 h 13"/>
                <a:gd name="T46" fmla="*/ 1 w 12"/>
                <a:gd name="T47" fmla="*/ 4 h 13"/>
                <a:gd name="T48" fmla="*/ 0 w 12"/>
                <a:gd name="T49" fmla="*/ 6 h 13"/>
                <a:gd name="T50" fmla="*/ 1 w 12"/>
                <a:gd name="T51" fmla="*/ 9 h 13"/>
                <a:gd name="T52" fmla="*/ 1 w 12"/>
                <a:gd name="T53" fmla="*/ 11 h 13"/>
                <a:gd name="T54" fmla="*/ 5 w 12"/>
                <a:gd name="T55" fmla="*/ 13 h 13"/>
                <a:gd name="T56" fmla="*/ 7 w 12"/>
                <a:gd name="T57" fmla="*/ 13 h 13"/>
                <a:gd name="T58" fmla="*/ 9 w 12"/>
                <a:gd name="T59" fmla="*/ 13 h 13"/>
                <a:gd name="T60" fmla="*/ 10 w 12"/>
                <a:gd name="T61" fmla="*/ 11 h 13"/>
                <a:gd name="T62" fmla="*/ 12 w 12"/>
                <a:gd name="T63" fmla="*/ 9 h 13"/>
                <a:gd name="T64" fmla="*/ 12 w 12"/>
                <a:gd name="T65" fmla="*/ 6 h 13"/>
                <a:gd name="T66" fmla="*/ 12 w 12"/>
                <a:gd name="T67" fmla="*/ 4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"/>
                <a:gd name="T103" fmla="*/ 0 h 13"/>
                <a:gd name="T104" fmla="*/ 12 w 12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" h="13">
                  <a:moveTo>
                    <a:pt x="12" y="6"/>
                  </a:moveTo>
                  <a:lnTo>
                    <a:pt x="12" y="4"/>
                  </a:lnTo>
                  <a:lnTo>
                    <a:pt x="10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2" y="6"/>
                  </a:lnTo>
                  <a:close/>
                  <a:moveTo>
                    <a:pt x="12" y="4"/>
                  </a:moveTo>
                  <a:lnTo>
                    <a:pt x="10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92" name="Freeform 447"/>
            <p:cNvSpPr>
              <a:spLocks/>
            </p:cNvSpPr>
            <p:nvPr/>
          </p:nvSpPr>
          <p:spPr bwMode="auto">
            <a:xfrm>
              <a:off x="3215" y="1298"/>
              <a:ext cx="12" cy="13"/>
            </a:xfrm>
            <a:custGeom>
              <a:avLst/>
              <a:gdLst>
                <a:gd name="T0" fmla="*/ 9 w 12"/>
                <a:gd name="T1" fmla="*/ 0 h 13"/>
                <a:gd name="T2" fmla="*/ 10 w 12"/>
                <a:gd name="T3" fmla="*/ 2 h 13"/>
                <a:gd name="T4" fmla="*/ 12 w 12"/>
                <a:gd name="T5" fmla="*/ 4 h 13"/>
                <a:gd name="T6" fmla="*/ 12 w 12"/>
                <a:gd name="T7" fmla="*/ 6 h 13"/>
                <a:gd name="T8" fmla="*/ 12 w 12"/>
                <a:gd name="T9" fmla="*/ 7 h 13"/>
                <a:gd name="T10" fmla="*/ 12 w 12"/>
                <a:gd name="T11" fmla="*/ 9 h 13"/>
                <a:gd name="T12" fmla="*/ 10 w 12"/>
                <a:gd name="T13" fmla="*/ 11 h 13"/>
                <a:gd name="T14" fmla="*/ 9 w 12"/>
                <a:gd name="T15" fmla="*/ 11 h 13"/>
                <a:gd name="T16" fmla="*/ 7 w 12"/>
                <a:gd name="T17" fmla="*/ 13 h 13"/>
                <a:gd name="T18" fmla="*/ 5 w 12"/>
                <a:gd name="T19" fmla="*/ 11 h 13"/>
                <a:gd name="T20" fmla="*/ 3 w 12"/>
                <a:gd name="T21" fmla="*/ 11 h 13"/>
                <a:gd name="T22" fmla="*/ 1 w 12"/>
                <a:gd name="T23" fmla="*/ 9 h 13"/>
                <a:gd name="T24" fmla="*/ 1 w 12"/>
                <a:gd name="T25" fmla="*/ 7 h 13"/>
                <a:gd name="T26" fmla="*/ 0 w 12"/>
                <a:gd name="T27" fmla="*/ 7 h 13"/>
                <a:gd name="T28" fmla="*/ 1 w 12"/>
                <a:gd name="T29" fmla="*/ 9 h 13"/>
                <a:gd name="T30" fmla="*/ 3 w 12"/>
                <a:gd name="T31" fmla="*/ 11 h 13"/>
                <a:gd name="T32" fmla="*/ 5 w 12"/>
                <a:gd name="T33" fmla="*/ 13 h 13"/>
                <a:gd name="T34" fmla="*/ 7 w 12"/>
                <a:gd name="T35" fmla="*/ 13 h 13"/>
                <a:gd name="T36" fmla="*/ 9 w 12"/>
                <a:gd name="T37" fmla="*/ 13 h 13"/>
                <a:gd name="T38" fmla="*/ 10 w 12"/>
                <a:gd name="T39" fmla="*/ 11 h 13"/>
                <a:gd name="T40" fmla="*/ 12 w 12"/>
                <a:gd name="T41" fmla="*/ 9 h 13"/>
                <a:gd name="T42" fmla="*/ 12 w 12"/>
                <a:gd name="T43" fmla="*/ 7 h 13"/>
                <a:gd name="T44" fmla="*/ 12 w 12"/>
                <a:gd name="T45" fmla="*/ 6 h 13"/>
                <a:gd name="T46" fmla="*/ 12 w 12"/>
                <a:gd name="T47" fmla="*/ 4 h 13"/>
                <a:gd name="T48" fmla="*/ 10 w 12"/>
                <a:gd name="T49" fmla="*/ 2 h 13"/>
                <a:gd name="T50" fmla="*/ 9 w 12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"/>
                <a:gd name="T79" fmla="*/ 0 h 13"/>
                <a:gd name="T80" fmla="*/ 12 w 12"/>
                <a:gd name="T81" fmla="*/ 13 h 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" h="13">
                  <a:moveTo>
                    <a:pt x="9" y="0"/>
                  </a:moveTo>
                  <a:lnTo>
                    <a:pt x="10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1" y="9"/>
                  </a:lnTo>
                  <a:lnTo>
                    <a:pt x="1" y="7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11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93" name="Freeform 448"/>
            <p:cNvSpPr>
              <a:spLocks noEditPoints="1"/>
            </p:cNvSpPr>
            <p:nvPr/>
          </p:nvSpPr>
          <p:spPr bwMode="auto">
            <a:xfrm>
              <a:off x="3216" y="1298"/>
              <a:ext cx="11" cy="13"/>
            </a:xfrm>
            <a:custGeom>
              <a:avLst/>
              <a:gdLst>
                <a:gd name="T0" fmla="*/ 11 w 11"/>
                <a:gd name="T1" fmla="*/ 6 h 13"/>
                <a:gd name="T2" fmla="*/ 11 w 11"/>
                <a:gd name="T3" fmla="*/ 4 h 13"/>
                <a:gd name="T4" fmla="*/ 9 w 11"/>
                <a:gd name="T5" fmla="*/ 2 h 13"/>
                <a:gd name="T6" fmla="*/ 8 w 11"/>
                <a:gd name="T7" fmla="*/ 2 h 13"/>
                <a:gd name="T8" fmla="*/ 6 w 11"/>
                <a:gd name="T9" fmla="*/ 0 h 13"/>
                <a:gd name="T10" fmla="*/ 4 w 11"/>
                <a:gd name="T11" fmla="*/ 2 h 13"/>
                <a:gd name="T12" fmla="*/ 2 w 11"/>
                <a:gd name="T13" fmla="*/ 2 h 13"/>
                <a:gd name="T14" fmla="*/ 0 w 11"/>
                <a:gd name="T15" fmla="*/ 4 h 13"/>
                <a:gd name="T16" fmla="*/ 0 w 11"/>
                <a:gd name="T17" fmla="*/ 6 h 13"/>
                <a:gd name="T18" fmla="*/ 0 w 11"/>
                <a:gd name="T19" fmla="*/ 9 h 13"/>
                <a:gd name="T20" fmla="*/ 2 w 11"/>
                <a:gd name="T21" fmla="*/ 11 h 13"/>
                <a:gd name="T22" fmla="*/ 4 w 11"/>
                <a:gd name="T23" fmla="*/ 11 h 13"/>
                <a:gd name="T24" fmla="*/ 6 w 11"/>
                <a:gd name="T25" fmla="*/ 13 h 13"/>
                <a:gd name="T26" fmla="*/ 8 w 11"/>
                <a:gd name="T27" fmla="*/ 11 h 13"/>
                <a:gd name="T28" fmla="*/ 9 w 11"/>
                <a:gd name="T29" fmla="*/ 11 h 13"/>
                <a:gd name="T30" fmla="*/ 11 w 11"/>
                <a:gd name="T31" fmla="*/ 9 h 13"/>
                <a:gd name="T32" fmla="*/ 11 w 11"/>
                <a:gd name="T33" fmla="*/ 6 h 13"/>
                <a:gd name="T34" fmla="*/ 11 w 11"/>
                <a:gd name="T35" fmla="*/ 4 h 13"/>
                <a:gd name="T36" fmla="*/ 9 w 11"/>
                <a:gd name="T37" fmla="*/ 2 h 13"/>
                <a:gd name="T38" fmla="*/ 8 w 11"/>
                <a:gd name="T39" fmla="*/ 2 h 13"/>
                <a:gd name="T40" fmla="*/ 6 w 11"/>
                <a:gd name="T41" fmla="*/ 0 h 13"/>
                <a:gd name="T42" fmla="*/ 4 w 11"/>
                <a:gd name="T43" fmla="*/ 2 h 13"/>
                <a:gd name="T44" fmla="*/ 2 w 11"/>
                <a:gd name="T45" fmla="*/ 2 h 13"/>
                <a:gd name="T46" fmla="*/ 0 w 11"/>
                <a:gd name="T47" fmla="*/ 4 h 13"/>
                <a:gd name="T48" fmla="*/ 0 w 11"/>
                <a:gd name="T49" fmla="*/ 6 h 13"/>
                <a:gd name="T50" fmla="*/ 0 w 11"/>
                <a:gd name="T51" fmla="*/ 9 h 13"/>
                <a:gd name="T52" fmla="*/ 2 w 11"/>
                <a:gd name="T53" fmla="*/ 11 h 13"/>
                <a:gd name="T54" fmla="*/ 4 w 11"/>
                <a:gd name="T55" fmla="*/ 11 h 13"/>
                <a:gd name="T56" fmla="*/ 6 w 11"/>
                <a:gd name="T57" fmla="*/ 13 h 13"/>
                <a:gd name="T58" fmla="*/ 8 w 11"/>
                <a:gd name="T59" fmla="*/ 11 h 13"/>
                <a:gd name="T60" fmla="*/ 9 w 11"/>
                <a:gd name="T61" fmla="*/ 11 h 13"/>
                <a:gd name="T62" fmla="*/ 11 w 11"/>
                <a:gd name="T63" fmla="*/ 9 h 13"/>
                <a:gd name="T64" fmla="*/ 11 w 11"/>
                <a:gd name="T65" fmla="*/ 6 h 13"/>
                <a:gd name="T66" fmla="*/ 11 w 11"/>
                <a:gd name="T67" fmla="*/ 4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"/>
                <a:gd name="T103" fmla="*/ 0 h 13"/>
                <a:gd name="T104" fmla="*/ 11 w 11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" h="13">
                  <a:moveTo>
                    <a:pt x="11" y="6"/>
                  </a:moveTo>
                  <a:lnTo>
                    <a:pt x="11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1" y="6"/>
                  </a:lnTo>
                  <a:close/>
                  <a:moveTo>
                    <a:pt x="11" y="4"/>
                  </a:moveTo>
                  <a:lnTo>
                    <a:pt x="9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94" name="Freeform 449"/>
            <p:cNvSpPr>
              <a:spLocks noEditPoints="1"/>
            </p:cNvSpPr>
            <p:nvPr/>
          </p:nvSpPr>
          <p:spPr bwMode="auto">
            <a:xfrm>
              <a:off x="3216" y="1298"/>
              <a:ext cx="11" cy="13"/>
            </a:xfrm>
            <a:custGeom>
              <a:avLst/>
              <a:gdLst>
                <a:gd name="T0" fmla="*/ 11 w 11"/>
                <a:gd name="T1" fmla="*/ 6 h 13"/>
                <a:gd name="T2" fmla="*/ 11 w 11"/>
                <a:gd name="T3" fmla="*/ 4 h 13"/>
                <a:gd name="T4" fmla="*/ 9 w 11"/>
                <a:gd name="T5" fmla="*/ 2 h 13"/>
                <a:gd name="T6" fmla="*/ 8 w 11"/>
                <a:gd name="T7" fmla="*/ 2 h 13"/>
                <a:gd name="T8" fmla="*/ 6 w 11"/>
                <a:gd name="T9" fmla="*/ 0 h 13"/>
                <a:gd name="T10" fmla="*/ 4 w 11"/>
                <a:gd name="T11" fmla="*/ 2 h 13"/>
                <a:gd name="T12" fmla="*/ 2 w 11"/>
                <a:gd name="T13" fmla="*/ 2 h 13"/>
                <a:gd name="T14" fmla="*/ 0 w 11"/>
                <a:gd name="T15" fmla="*/ 4 h 13"/>
                <a:gd name="T16" fmla="*/ 0 w 11"/>
                <a:gd name="T17" fmla="*/ 6 h 13"/>
                <a:gd name="T18" fmla="*/ 0 w 11"/>
                <a:gd name="T19" fmla="*/ 9 h 13"/>
                <a:gd name="T20" fmla="*/ 2 w 11"/>
                <a:gd name="T21" fmla="*/ 11 h 13"/>
                <a:gd name="T22" fmla="*/ 4 w 11"/>
                <a:gd name="T23" fmla="*/ 11 h 13"/>
                <a:gd name="T24" fmla="*/ 6 w 11"/>
                <a:gd name="T25" fmla="*/ 13 h 13"/>
                <a:gd name="T26" fmla="*/ 8 w 11"/>
                <a:gd name="T27" fmla="*/ 11 h 13"/>
                <a:gd name="T28" fmla="*/ 9 w 11"/>
                <a:gd name="T29" fmla="*/ 11 h 13"/>
                <a:gd name="T30" fmla="*/ 11 w 11"/>
                <a:gd name="T31" fmla="*/ 9 h 13"/>
                <a:gd name="T32" fmla="*/ 11 w 11"/>
                <a:gd name="T33" fmla="*/ 6 h 13"/>
                <a:gd name="T34" fmla="*/ 11 w 11"/>
                <a:gd name="T35" fmla="*/ 4 h 13"/>
                <a:gd name="T36" fmla="*/ 9 w 11"/>
                <a:gd name="T37" fmla="*/ 2 h 13"/>
                <a:gd name="T38" fmla="*/ 8 w 11"/>
                <a:gd name="T39" fmla="*/ 2 h 13"/>
                <a:gd name="T40" fmla="*/ 6 w 11"/>
                <a:gd name="T41" fmla="*/ 0 h 13"/>
                <a:gd name="T42" fmla="*/ 4 w 11"/>
                <a:gd name="T43" fmla="*/ 2 h 13"/>
                <a:gd name="T44" fmla="*/ 2 w 11"/>
                <a:gd name="T45" fmla="*/ 2 h 13"/>
                <a:gd name="T46" fmla="*/ 0 w 11"/>
                <a:gd name="T47" fmla="*/ 4 h 13"/>
                <a:gd name="T48" fmla="*/ 0 w 11"/>
                <a:gd name="T49" fmla="*/ 6 h 13"/>
                <a:gd name="T50" fmla="*/ 0 w 11"/>
                <a:gd name="T51" fmla="*/ 9 h 13"/>
                <a:gd name="T52" fmla="*/ 2 w 11"/>
                <a:gd name="T53" fmla="*/ 11 h 13"/>
                <a:gd name="T54" fmla="*/ 4 w 11"/>
                <a:gd name="T55" fmla="*/ 11 h 13"/>
                <a:gd name="T56" fmla="*/ 6 w 11"/>
                <a:gd name="T57" fmla="*/ 13 h 13"/>
                <a:gd name="T58" fmla="*/ 8 w 11"/>
                <a:gd name="T59" fmla="*/ 11 h 13"/>
                <a:gd name="T60" fmla="*/ 9 w 11"/>
                <a:gd name="T61" fmla="*/ 11 h 13"/>
                <a:gd name="T62" fmla="*/ 11 w 11"/>
                <a:gd name="T63" fmla="*/ 9 h 13"/>
                <a:gd name="T64" fmla="*/ 11 w 11"/>
                <a:gd name="T65" fmla="*/ 6 h 13"/>
                <a:gd name="T66" fmla="*/ 11 w 11"/>
                <a:gd name="T67" fmla="*/ 4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"/>
                <a:gd name="T103" fmla="*/ 0 h 13"/>
                <a:gd name="T104" fmla="*/ 11 w 11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" h="13">
                  <a:moveTo>
                    <a:pt x="11" y="6"/>
                  </a:moveTo>
                  <a:lnTo>
                    <a:pt x="11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1" y="6"/>
                  </a:lnTo>
                  <a:close/>
                  <a:moveTo>
                    <a:pt x="11" y="4"/>
                  </a:moveTo>
                  <a:lnTo>
                    <a:pt x="9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95" name="Freeform 450"/>
            <p:cNvSpPr>
              <a:spLocks noEditPoints="1"/>
            </p:cNvSpPr>
            <p:nvPr/>
          </p:nvSpPr>
          <p:spPr bwMode="auto">
            <a:xfrm>
              <a:off x="3216" y="1298"/>
              <a:ext cx="11" cy="13"/>
            </a:xfrm>
            <a:custGeom>
              <a:avLst/>
              <a:gdLst>
                <a:gd name="T0" fmla="*/ 11 w 11"/>
                <a:gd name="T1" fmla="*/ 6 h 13"/>
                <a:gd name="T2" fmla="*/ 11 w 11"/>
                <a:gd name="T3" fmla="*/ 4 h 13"/>
                <a:gd name="T4" fmla="*/ 9 w 11"/>
                <a:gd name="T5" fmla="*/ 2 h 13"/>
                <a:gd name="T6" fmla="*/ 8 w 11"/>
                <a:gd name="T7" fmla="*/ 2 h 13"/>
                <a:gd name="T8" fmla="*/ 6 w 11"/>
                <a:gd name="T9" fmla="*/ 0 h 13"/>
                <a:gd name="T10" fmla="*/ 4 w 11"/>
                <a:gd name="T11" fmla="*/ 2 h 13"/>
                <a:gd name="T12" fmla="*/ 2 w 11"/>
                <a:gd name="T13" fmla="*/ 2 h 13"/>
                <a:gd name="T14" fmla="*/ 0 w 11"/>
                <a:gd name="T15" fmla="*/ 4 h 13"/>
                <a:gd name="T16" fmla="*/ 0 w 11"/>
                <a:gd name="T17" fmla="*/ 6 h 13"/>
                <a:gd name="T18" fmla="*/ 0 w 11"/>
                <a:gd name="T19" fmla="*/ 9 h 13"/>
                <a:gd name="T20" fmla="*/ 2 w 11"/>
                <a:gd name="T21" fmla="*/ 11 h 13"/>
                <a:gd name="T22" fmla="*/ 4 w 11"/>
                <a:gd name="T23" fmla="*/ 11 h 13"/>
                <a:gd name="T24" fmla="*/ 6 w 11"/>
                <a:gd name="T25" fmla="*/ 13 h 13"/>
                <a:gd name="T26" fmla="*/ 8 w 11"/>
                <a:gd name="T27" fmla="*/ 11 h 13"/>
                <a:gd name="T28" fmla="*/ 9 w 11"/>
                <a:gd name="T29" fmla="*/ 11 h 13"/>
                <a:gd name="T30" fmla="*/ 11 w 11"/>
                <a:gd name="T31" fmla="*/ 9 h 13"/>
                <a:gd name="T32" fmla="*/ 11 w 11"/>
                <a:gd name="T33" fmla="*/ 6 h 13"/>
                <a:gd name="T34" fmla="*/ 11 w 11"/>
                <a:gd name="T35" fmla="*/ 4 h 13"/>
                <a:gd name="T36" fmla="*/ 9 w 11"/>
                <a:gd name="T37" fmla="*/ 2 h 13"/>
                <a:gd name="T38" fmla="*/ 8 w 11"/>
                <a:gd name="T39" fmla="*/ 2 h 13"/>
                <a:gd name="T40" fmla="*/ 6 w 11"/>
                <a:gd name="T41" fmla="*/ 0 h 13"/>
                <a:gd name="T42" fmla="*/ 4 w 11"/>
                <a:gd name="T43" fmla="*/ 2 h 13"/>
                <a:gd name="T44" fmla="*/ 2 w 11"/>
                <a:gd name="T45" fmla="*/ 2 h 13"/>
                <a:gd name="T46" fmla="*/ 0 w 11"/>
                <a:gd name="T47" fmla="*/ 4 h 13"/>
                <a:gd name="T48" fmla="*/ 0 w 11"/>
                <a:gd name="T49" fmla="*/ 6 h 13"/>
                <a:gd name="T50" fmla="*/ 0 w 11"/>
                <a:gd name="T51" fmla="*/ 9 h 13"/>
                <a:gd name="T52" fmla="*/ 2 w 11"/>
                <a:gd name="T53" fmla="*/ 11 h 13"/>
                <a:gd name="T54" fmla="*/ 4 w 11"/>
                <a:gd name="T55" fmla="*/ 11 h 13"/>
                <a:gd name="T56" fmla="*/ 6 w 11"/>
                <a:gd name="T57" fmla="*/ 13 h 13"/>
                <a:gd name="T58" fmla="*/ 8 w 11"/>
                <a:gd name="T59" fmla="*/ 11 h 13"/>
                <a:gd name="T60" fmla="*/ 9 w 11"/>
                <a:gd name="T61" fmla="*/ 11 h 13"/>
                <a:gd name="T62" fmla="*/ 11 w 11"/>
                <a:gd name="T63" fmla="*/ 9 h 13"/>
                <a:gd name="T64" fmla="*/ 11 w 11"/>
                <a:gd name="T65" fmla="*/ 6 h 13"/>
                <a:gd name="T66" fmla="*/ 11 w 11"/>
                <a:gd name="T67" fmla="*/ 4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"/>
                <a:gd name="T103" fmla="*/ 0 h 13"/>
                <a:gd name="T104" fmla="*/ 11 w 11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" h="13">
                  <a:moveTo>
                    <a:pt x="11" y="6"/>
                  </a:moveTo>
                  <a:lnTo>
                    <a:pt x="11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1" y="6"/>
                  </a:lnTo>
                  <a:close/>
                  <a:moveTo>
                    <a:pt x="11" y="4"/>
                  </a:moveTo>
                  <a:lnTo>
                    <a:pt x="9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96" name="Freeform 451"/>
            <p:cNvSpPr>
              <a:spLocks noEditPoints="1"/>
            </p:cNvSpPr>
            <p:nvPr/>
          </p:nvSpPr>
          <p:spPr bwMode="auto">
            <a:xfrm>
              <a:off x="3216" y="1298"/>
              <a:ext cx="11" cy="13"/>
            </a:xfrm>
            <a:custGeom>
              <a:avLst/>
              <a:gdLst>
                <a:gd name="T0" fmla="*/ 11 w 11"/>
                <a:gd name="T1" fmla="*/ 6 h 13"/>
                <a:gd name="T2" fmla="*/ 11 w 11"/>
                <a:gd name="T3" fmla="*/ 4 h 13"/>
                <a:gd name="T4" fmla="*/ 9 w 11"/>
                <a:gd name="T5" fmla="*/ 2 h 13"/>
                <a:gd name="T6" fmla="*/ 8 w 11"/>
                <a:gd name="T7" fmla="*/ 2 h 13"/>
                <a:gd name="T8" fmla="*/ 6 w 11"/>
                <a:gd name="T9" fmla="*/ 0 h 13"/>
                <a:gd name="T10" fmla="*/ 4 w 11"/>
                <a:gd name="T11" fmla="*/ 2 h 13"/>
                <a:gd name="T12" fmla="*/ 2 w 11"/>
                <a:gd name="T13" fmla="*/ 2 h 13"/>
                <a:gd name="T14" fmla="*/ 0 w 11"/>
                <a:gd name="T15" fmla="*/ 4 h 13"/>
                <a:gd name="T16" fmla="*/ 0 w 11"/>
                <a:gd name="T17" fmla="*/ 6 h 13"/>
                <a:gd name="T18" fmla="*/ 0 w 11"/>
                <a:gd name="T19" fmla="*/ 9 h 13"/>
                <a:gd name="T20" fmla="*/ 2 w 11"/>
                <a:gd name="T21" fmla="*/ 11 h 13"/>
                <a:gd name="T22" fmla="*/ 4 w 11"/>
                <a:gd name="T23" fmla="*/ 11 h 13"/>
                <a:gd name="T24" fmla="*/ 6 w 11"/>
                <a:gd name="T25" fmla="*/ 13 h 13"/>
                <a:gd name="T26" fmla="*/ 8 w 11"/>
                <a:gd name="T27" fmla="*/ 11 h 13"/>
                <a:gd name="T28" fmla="*/ 9 w 11"/>
                <a:gd name="T29" fmla="*/ 11 h 13"/>
                <a:gd name="T30" fmla="*/ 11 w 11"/>
                <a:gd name="T31" fmla="*/ 9 h 13"/>
                <a:gd name="T32" fmla="*/ 11 w 11"/>
                <a:gd name="T33" fmla="*/ 6 h 13"/>
                <a:gd name="T34" fmla="*/ 11 w 11"/>
                <a:gd name="T35" fmla="*/ 4 h 13"/>
                <a:gd name="T36" fmla="*/ 9 w 11"/>
                <a:gd name="T37" fmla="*/ 2 h 13"/>
                <a:gd name="T38" fmla="*/ 8 w 11"/>
                <a:gd name="T39" fmla="*/ 2 h 13"/>
                <a:gd name="T40" fmla="*/ 6 w 11"/>
                <a:gd name="T41" fmla="*/ 0 h 13"/>
                <a:gd name="T42" fmla="*/ 4 w 11"/>
                <a:gd name="T43" fmla="*/ 2 h 13"/>
                <a:gd name="T44" fmla="*/ 2 w 11"/>
                <a:gd name="T45" fmla="*/ 2 h 13"/>
                <a:gd name="T46" fmla="*/ 0 w 11"/>
                <a:gd name="T47" fmla="*/ 4 h 13"/>
                <a:gd name="T48" fmla="*/ 0 w 11"/>
                <a:gd name="T49" fmla="*/ 6 h 13"/>
                <a:gd name="T50" fmla="*/ 0 w 11"/>
                <a:gd name="T51" fmla="*/ 9 h 13"/>
                <a:gd name="T52" fmla="*/ 2 w 11"/>
                <a:gd name="T53" fmla="*/ 11 h 13"/>
                <a:gd name="T54" fmla="*/ 4 w 11"/>
                <a:gd name="T55" fmla="*/ 11 h 13"/>
                <a:gd name="T56" fmla="*/ 6 w 11"/>
                <a:gd name="T57" fmla="*/ 13 h 13"/>
                <a:gd name="T58" fmla="*/ 8 w 11"/>
                <a:gd name="T59" fmla="*/ 11 h 13"/>
                <a:gd name="T60" fmla="*/ 9 w 11"/>
                <a:gd name="T61" fmla="*/ 11 h 13"/>
                <a:gd name="T62" fmla="*/ 11 w 11"/>
                <a:gd name="T63" fmla="*/ 9 h 13"/>
                <a:gd name="T64" fmla="*/ 11 w 11"/>
                <a:gd name="T65" fmla="*/ 6 h 13"/>
                <a:gd name="T66" fmla="*/ 11 w 11"/>
                <a:gd name="T67" fmla="*/ 4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"/>
                <a:gd name="T103" fmla="*/ 0 h 13"/>
                <a:gd name="T104" fmla="*/ 11 w 11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" h="13">
                  <a:moveTo>
                    <a:pt x="11" y="6"/>
                  </a:moveTo>
                  <a:lnTo>
                    <a:pt x="11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1" y="6"/>
                  </a:lnTo>
                  <a:close/>
                  <a:moveTo>
                    <a:pt x="11" y="4"/>
                  </a:moveTo>
                  <a:lnTo>
                    <a:pt x="9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74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97" name="Freeform 452"/>
            <p:cNvSpPr>
              <a:spLocks noEditPoints="1"/>
            </p:cNvSpPr>
            <p:nvPr/>
          </p:nvSpPr>
          <p:spPr bwMode="auto">
            <a:xfrm>
              <a:off x="3216" y="1298"/>
              <a:ext cx="11" cy="13"/>
            </a:xfrm>
            <a:custGeom>
              <a:avLst/>
              <a:gdLst>
                <a:gd name="T0" fmla="*/ 11 w 11"/>
                <a:gd name="T1" fmla="*/ 6 h 13"/>
                <a:gd name="T2" fmla="*/ 11 w 11"/>
                <a:gd name="T3" fmla="*/ 4 h 13"/>
                <a:gd name="T4" fmla="*/ 9 w 11"/>
                <a:gd name="T5" fmla="*/ 2 h 13"/>
                <a:gd name="T6" fmla="*/ 8 w 11"/>
                <a:gd name="T7" fmla="*/ 2 h 13"/>
                <a:gd name="T8" fmla="*/ 6 w 11"/>
                <a:gd name="T9" fmla="*/ 0 h 13"/>
                <a:gd name="T10" fmla="*/ 4 w 11"/>
                <a:gd name="T11" fmla="*/ 2 h 13"/>
                <a:gd name="T12" fmla="*/ 2 w 11"/>
                <a:gd name="T13" fmla="*/ 2 h 13"/>
                <a:gd name="T14" fmla="*/ 0 w 11"/>
                <a:gd name="T15" fmla="*/ 4 h 13"/>
                <a:gd name="T16" fmla="*/ 0 w 11"/>
                <a:gd name="T17" fmla="*/ 6 h 13"/>
                <a:gd name="T18" fmla="*/ 0 w 11"/>
                <a:gd name="T19" fmla="*/ 9 h 13"/>
                <a:gd name="T20" fmla="*/ 2 w 11"/>
                <a:gd name="T21" fmla="*/ 11 h 13"/>
                <a:gd name="T22" fmla="*/ 4 w 11"/>
                <a:gd name="T23" fmla="*/ 11 h 13"/>
                <a:gd name="T24" fmla="*/ 6 w 11"/>
                <a:gd name="T25" fmla="*/ 13 h 13"/>
                <a:gd name="T26" fmla="*/ 8 w 11"/>
                <a:gd name="T27" fmla="*/ 11 h 13"/>
                <a:gd name="T28" fmla="*/ 9 w 11"/>
                <a:gd name="T29" fmla="*/ 11 h 13"/>
                <a:gd name="T30" fmla="*/ 11 w 11"/>
                <a:gd name="T31" fmla="*/ 9 h 13"/>
                <a:gd name="T32" fmla="*/ 11 w 11"/>
                <a:gd name="T33" fmla="*/ 6 h 13"/>
                <a:gd name="T34" fmla="*/ 11 w 11"/>
                <a:gd name="T35" fmla="*/ 4 h 13"/>
                <a:gd name="T36" fmla="*/ 9 w 11"/>
                <a:gd name="T37" fmla="*/ 2 h 13"/>
                <a:gd name="T38" fmla="*/ 8 w 11"/>
                <a:gd name="T39" fmla="*/ 2 h 13"/>
                <a:gd name="T40" fmla="*/ 6 w 11"/>
                <a:gd name="T41" fmla="*/ 0 h 13"/>
                <a:gd name="T42" fmla="*/ 4 w 11"/>
                <a:gd name="T43" fmla="*/ 2 h 13"/>
                <a:gd name="T44" fmla="*/ 2 w 11"/>
                <a:gd name="T45" fmla="*/ 2 h 13"/>
                <a:gd name="T46" fmla="*/ 0 w 11"/>
                <a:gd name="T47" fmla="*/ 4 h 13"/>
                <a:gd name="T48" fmla="*/ 0 w 11"/>
                <a:gd name="T49" fmla="*/ 6 h 13"/>
                <a:gd name="T50" fmla="*/ 0 w 11"/>
                <a:gd name="T51" fmla="*/ 9 h 13"/>
                <a:gd name="T52" fmla="*/ 2 w 11"/>
                <a:gd name="T53" fmla="*/ 11 h 13"/>
                <a:gd name="T54" fmla="*/ 4 w 11"/>
                <a:gd name="T55" fmla="*/ 11 h 13"/>
                <a:gd name="T56" fmla="*/ 6 w 11"/>
                <a:gd name="T57" fmla="*/ 13 h 13"/>
                <a:gd name="T58" fmla="*/ 8 w 11"/>
                <a:gd name="T59" fmla="*/ 11 h 13"/>
                <a:gd name="T60" fmla="*/ 9 w 11"/>
                <a:gd name="T61" fmla="*/ 11 h 13"/>
                <a:gd name="T62" fmla="*/ 11 w 11"/>
                <a:gd name="T63" fmla="*/ 9 h 13"/>
                <a:gd name="T64" fmla="*/ 11 w 11"/>
                <a:gd name="T65" fmla="*/ 6 h 13"/>
                <a:gd name="T66" fmla="*/ 11 w 11"/>
                <a:gd name="T67" fmla="*/ 4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"/>
                <a:gd name="T103" fmla="*/ 0 h 13"/>
                <a:gd name="T104" fmla="*/ 11 w 11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" h="13">
                  <a:moveTo>
                    <a:pt x="11" y="6"/>
                  </a:moveTo>
                  <a:lnTo>
                    <a:pt x="11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1" y="6"/>
                  </a:lnTo>
                  <a:close/>
                  <a:moveTo>
                    <a:pt x="11" y="4"/>
                  </a:moveTo>
                  <a:lnTo>
                    <a:pt x="9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98" name="Freeform 453"/>
            <p:cNvSpPr>
              <a:spLocks noEditPoints="1"/>
            </p:cNvSpPr>
            <p:nvPr/>
          </p:nvSpPr>
          <p:spPr bwMode="auto">
            <a:xfrm>
              <a:off x="3216" y="1298"/>
              <a:ext cx="11" cy="13"/>
            </a:xfrm>
            <a:custGeom>
              <a:avLst/>
              <a:gdLst>
                <a:gd name="T0" fmla="*/ 11 w 11"/>
                <a:gd name="T1" fmla="*/ 6 h 13"/>
                <a:gd name="T2" fmla="*/ 11 w 11"/>
                <a:gd name="T3" fmla="*/ 4 h 13"/>
                <a:gd name="T4" fmla="*/ 9 w 11"/>
                <a:gd name="T5" fmla="*/ 2 h 13"/>
                <a:gd name="T6" fmla="*/ 8 w 11"/>
                <a:gd name="T7" fmla="*/ 2 h 13"/>
                <a:gd name="T8" fmla="*/ 6 w 11"/>
                <a:gd name="T9" fmla="*/ 0 h 13"/>
                <a:gd name="T10" fmla="*/ 4 w 11"/>
                <a:gd name="T11" fmla="*/ 2 h 13"/>
                <a:gd name="T12" fmla="*/ 2 w 11"/>
                <a:gd name="T13" fmla="*/ 2 h 13"/>
                <a:gd name="T14" fmla="*/ 0 w 11"/>
                <a:gd name="T15" fmla="*/ 4 h 13"/>
                <a:gd name="T16" fmla="*/ 0 w 11"/>
                <a:gd name="T17" fmla="*/ 6 h 13"/>
                <a:gd name="T18" fmla="*/ 0 w 11"/>
                <a:gd name="T19" fmla="*/ 9 h 13"/>
                <a:gd name="T20" fmla="*/ 2 w 11"/>
                <a:gd name="T21" fmla="*/ 11 h 13"/>
                <a:gd name="T22" fmla="*/ 4 w 11"/>
                <a:gd name="T23" fmla="*/ 11 h 13"/>
                <a:gd name="T24" fmla="*/ 6 w 11"/>
                <a:gd name="T25" fmla="*/ 13 h 13"/>
                <a:gd name="T26" fmla="*/ 8 w 11"/>
                <a:gd name="T27" fmla="*/ 11 h 13"/>
                <a:gd name="T28" fmla="*/ 9 w 11"/>
                <a:gd name="T29" fmla="*/ 11 h 13"/>
                <a:gd name="T30" fmla="*/ 11 w 11"/>
                <a:gd name="T31" fmla="*/ 9 h 13"/>
                <a:gd name="T32" fmla="*/ 11 w 11"/>
                <a:gd name="T33" fmla="*/ 6 h 13"/>
                <a:gd name="T34" fmla="*/ 11 w 11"/>
                <a:gd name="T35" fmla="*/ 4 h 13"/>
                <a:gd name="T36" fmla="*/ 9 w 11"/>
                <a:gd name="T37" fmla="*/ 2 h 13"/>
                <a:gd name="T38" fmla="*/ 8 w 11"/>
                <a:gd name="T39" fmla="*/ 2 h 13"/>
                <a:gd name="T40" fmla="*/ 6 w 11"/>
                <a:gd name="T41" fmla="*/ 0 h 13"/>
                <a:gd name="T42" fmla="*/ 4 w 11"/>
                <a:gd name="T43" fmla="*/ 2 h 13"/>
                <a:gd name="T44" fmla="*/ 2 w 11"/>
                <a:gd name="T45" fmla="*/ 2 h 13"/>
                <a:gd name="T46" fmla="*/ 0 w 11"/>
                <a:gd name="T47" fmla="*/ 4 h 13"/>
                <a:gd name="T48" fmla="*/ 0 w 11"/>
                <a:gd name="T49" fmla="*/ 6 h 13"/>
                <a:gd name="T50" fmla="*/ 0 w 11"/>
                <a:gd name="T51" fmla="*/ 9 h 13"/>
                <a:gd name="T52" fmla="*/ 2 w 11"/>
                <a:gd name="T53" fmla="*/ 11 h 13"/>
                <a:gd name="T54" fmla="*/ 4 w 11"/>
                <a:gd name="T55" fmla="*/ 11 h 13"/>
                <a:gd name="T56" fmla="*/ 6 w 11"/>
                <a:gd name="T57" fmla="*/ 13 h 13"/>
                <a:gd name="T58" fmla="*/ 8 w 11"/>
                <a:gd name="T59" fmla="*/ 11 h 13"/>
                <a:gd name="T60" fmla="*/ 9 w 11"/>
                <a:gd name="T61" fmla="*/ 11 h 13"/>
                <a:gd name="T62" fmla="*/ 11 w 11"/>
                <a:gd name="T63" fmla="*/ 9 h 13"/>
                <a:gd name="T64" fmla="*/ 11 w 11"/>
                <a:gd name="T65" fmla="*/ 6 h 13"/>
                <a:gd name="T66" fmla="*/ 11 w 11"/>
                <a:gd name="T67" fmla="*/ 4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"/>
                <a:gd name="T103" fmla="*/ 0 h 13"/>
                <a:gd name="T104" fmla="*/ 11 w 11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" h="13">
                  <a:moveTo>
                    <a:pt x="11" y="6"/>
                  </a:moveTo>
                  <a:lnTo>
                    <a:pt x="11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1" y="6"/>
                  </a:lnTo>
                  <a:close/>
                  <a:moveTo>
                    <a:pt x="11" y="4"/>
                  </a:moveTo>
                  <a:lnTo>
                    <a:pt x="9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99" name="Freeform 454"/>
            <p:cNvSpPr>
              <a:spLocks noEditPoints="1"/>
            </p:cNvSpPr>
            <p:nvPr/>
          </p:nvSpPr>
          <p:spPr bwMode="auto">
            <a:xfrm>
              <a:off x="3216" y="1298"/>
              <a:ext cx="11" cy="13"/>
            </a:xfrm>
            <a:custGeom>
              <a:avLst/>
              <a:gdLst>
                <a:gd name="T0" fmla="*/ 11 w 11"/>
                <a:gd name="T1" fmla="*/ 6 h 13"/>
                <a:gd name="T2" fmla="*/ 11 w 11"/>
                <a:gd name="T3" fmla="*/ 4 h 13"/>
                <a:gd name="T4" fmla="*/ 9 w 11"/>
                <a:gd name="T5" fmla="*/ 2 h 13"/>
                <a:gd name="T6" fmla="*/ 8 w 11"/>
                <a:gd name="T7" fmla="*/ 2 h 13"/>
                <a:gd name="T8" fmla="*/ 6 w 11"/>
                <a:gd name="T9" fmla="*/ 0 h 13"/>
                <a:gd name="T10" fmla="*/ 4 w 11"/>
                <a:gd name="T11" fmla="*/ 2 h 13"/>
                <a:gd name="T12" fmla="*/ 2 w 11"/>
                <a:gd name="T13" fmla="*/ 2 h 13"/>
                <a:gd name="T14" fmla="*/ 0 w 11"/>
                <a:gd name="T15" fmla="*/ 4 h 13"/>
                <a:gd name="T16" fmla="*/ 0 w 11"/>
                <a:gd name="T17" fmla="*/ 6 h 13"/>
                <a:gd name="T18" fmla="*/ 0 w 11"/>
                <a:gd name="T19" fmla="*/ 9 h 13"/>
                <a:gd name="T20" fmla="*/ 2 w 11"/>
                <a:gd name="T21" fmla="*/ 11 h 13"/>
                <a:gd name="T22" fmla="*/ 4 w 11"/>
                <a:gd name="T23" fmla="*/ 11 h 13"/>
                <a:gd name="T24" fmla="*/ 6 w 11"/>
                <a:gd name="T25" fmla="*/ 13 h 13"/>
                <a:gd name="T26" fmla="*/ 8 w 11"/>
                <a:gd name="T27" fmla="*/ 11 h 13"/>
                <a:gd name="T28" fmla="*/ 9 w 11"/>
                <a:gd name="T29" fmla="*/ 11 h 13"/>
                <a:gd name="T30" fmla="*/ 11 w 11"/>
                <a:gd name="T31" fmla="*/ 9 h 13"/>
                <a:gd name="T32" fmla="*/ 11 w 11"/>
                <a:gd name="T33" fmla="*/ 6 h 13"/>
                <a:gd name="T34" fmla="*/ 11 w 11"/>
                <a:gd name="T35" fmla="*/ 4 h 13"/>
                <a:gd name="T36" fmla="*/ 9 w 11"/>
                <a:gd name="T37" fmla="*/ 2 h 13"/>
                <a:gd name="T38" fmla="*/ 8 w 11"/>
                <a:gd name="T39" fmla="*/ 2 h 13"/>
                <a:gd name="T40" fmla="*/ 6 w 11"/>
                <a:gd name="T41" fmla="*/ 0 h 13"/>
                <a:gd name="T42" fmla="*/ 4 w 11"/>
                <a:gd name="T43" fmla="*/ 2 h 13"/>
                <a:gd name="T44" fmla="*/ 2 w 11"/>
                <a:gd name="T45" fmla="*/ 2 h 13"/>
                <a:gd name="T46" fmla="*/ 0 w 11"/>
                <a:gd name="T47" fmla="*/ 4 h 13"/>
                <a:gd name="T48" fmla="*/ 0 w 11"/>
                <a:gd name="T49" fmla="*/ 6 h 13"/>
                <a:gd name="T50" fmla="*/ 0 w 11"/>
                <a:gd name="T51" fmla="*/ 9 h 13"/>
                <a:gd name="T52" fmla="*/ 2 w 11"/>
                <a:gd name="T53" fmla="*/ 11 h 13"/>
                <a:gd name="T54" fmla="*/ 4 w 11"/>
                <a:gd name="T55" fmla="*/ 11 h 13"/>
                <a:gd name="T56" fmla="*/ 6 w 11"/>
                <a:gd name="T57" fmla="*/ 13 h 13"/>
                <a:gd name="T58" fmla="*/ 8 w 11"/>
                <a:gd name="T59" fmla="*/ 11 h 13"/>
                <a:gd name="T60" fmla="*/ 9 w 11"/>
                <a:gd name="T61" fmla="*/ 11 h 13"/>
                <a:gd name="T62" fmla="*/ 11 w 11"/>
                <a:gd name="T63" fmla="*/ 9 h 13"/>
                <a:gd name="T64" fmla="*/ 11 w 11"/>
                <a:gd name="T65" fmla="*/ 6 h 13"/>
                <a:gd name="T66" fmla="*/ 11 w 11"/>
                <a:gd name="T67" fmla="*/ 4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"/>
                <a:gd name="T103" fmla="*/ 0 h 13"/>
                <a:gd name="T104" fmla="*/ 11 w 11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" h="13">
                  <a:moveTo>
                    <a:pt x="11" y="6"/>
                  </a:moveTo>
                  <a:lnTo>
                    <a:pt x="11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1" y="6"/>
                  </a:lnTo>
                  <a:close/>
                  <a:moveTo>
                    <a:pt x="11" y="4"/>
                  </a:moveTo>
                  <a:lnTo>
                    <a:pt x="9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00" name="Freeform 455"/>
            <p:cNvSpPr>
              <a:spLocks noEditPoints="1"/>
            </p:cNvSpPr>
            <p:nvPr/>
          </p:nvSpPr>
          <p:spPr bwMode="auto">
            <a:xfrm>
              <a:off x="3216" y="1298"/>
              <a:ext cx="11" cy="13"/>
            </a:xfrm>
            <a:custGeom>
              <a:avLst/>
              <a:gdLst>
                <a:gd name="T0" fmla="*/ 11 w 11"/>
                <a:gd name="T1" fmla="*/ 6 h 13"/>
                <a:gd name="T2" fmla="*/ 11 w 11"/>
                <a:gd name="T3" fmla="*/ 4 h 13"/>
                <a:gd name="T4" fmla="*/ 9 w 11"/>
                <a:gd name="T5" fmla="*/ 2 h 13"/>
                <a:gd name="T6" fmla="*/ 8 w 11"/>
                <a:gd name="T7" fmla="*/ 2 h 13"/>
                <a:gd name="T8" fmla="*/ 6 w 11"/>
                <a:gd name="T9" fmla="*/ 0 h 13"/>
                <a:gd name="T10" fmla="*/ 4 w 11"/>
                <a:gd name="T11" fmla="*/ 2 h 13"/>
                <a:gd name="T12" fmla="*/ 2 w 11"/>
                <a:gd name="T13" fmla="*/ 2 h 13"/>
                <a:gd name="T14" fmla="*/ 0 w 11"/>
                <a:gd name="T15" fmla="*/ 4 h 13"/>
                <a:gd name="T16" fmla="*/ 0 w 11"/>
                <a:gd name="T17" fmla="*/ 6 h 13"/>
                <a:gd name="T18" fmla="*/ 0 w 11"/>
                <a:gd name="T19" fmla="*/ 9 h 13"/>
                <a:gd name="T20" fmla="*/ 2 w 11"/>
                <a:gd name="T21" fmla="*/ 11 h 13"/>
                <a:gd name="T22" fmla="*/ 4 w 11"/>
                <a:gd name="T23" fmla="*/ 11 h 13"/>
                <a:gd name="T24" fmla="*/ 6 w 11"/>
                <a:gd name="T25" fmla="*/ 13 h 13"/>
                <a:gd name="T26" fmla="*/ 8 w 11"/>
                <a:gd name="T27" fmla="*/ 11 h 13"/>
                <a:gd name="T28" fmla="*/ 9 w 11"/>
                <a:gd name="T29" fmla="*/ 11 h 13"/>
                <a:gd name="T30" fmla="*/ 11 w 11"/>
                <a:gd name="T31" fmla="*/ 9 h 13"/>
                <a:gd name="T32" fmla="*/ 11 w 11"/>
                <a:gd name="T33" fmla="*/ 6 h 13"/>
                <a:gd name="T34" fmla="*/ 11 w 11"/>
                <a:gd name="T35" fmla="*/ 4 h 13"/>
                <a:gd name="T36" fmla="*/ 9 w 11"/>
                <a:gd name="T37" fmla="*/ 2 h 13"/>
                <a:gd name="T38" fmla="*/ 8 w 11"/>
                <a:gd name="T39" fmla="*/ 2 h 13"/>
                <a:gd name="T40" fmla="*/ 6 w 11"/>
                <a:gd name="T41" fmla="*/ 0 h 13"/>
                <a:gd name="T42" fmla="*/ 4 w 11"/>
                <a:gd name="T43" fmla="*/ 2 h 13"/>
                <a:gd name="T44" fmla="*/ 2 w 11"/>
                <a:gd name="T45" fmla="*/ 2 h 13"/>
                <a:gd name="T46" fmla="*/ 0 w 11"/>
                <a:gd name="T47" fmla="*/ 4 h 13"/>
                <a:gd name="T48" fmla="*/ 0 w 11"/>
                <a:gd name="T49" fmla="*/ 6 h 13"/>
                <a:gd name="T50" fmla="*/ 0 w 11"/>
                <a:gd name="T51" fmla="*/ 9 h 13"/>
                <a:gd name="T52" fmla="*/ 2 w 11"/>
                <a:gd name="T53" fmla="*/ 11 h 13"/>
                <a:gd name="T54" fmla="*/ 4 w 11"/>
                <a:gd name="T55" fmla="*/ 11 h 13"/>
                <a:gd name="T56" fmla="*/ 6 w 11"/>
                <a:gd name="T57" fmla="*/ 13 h 13"/>
                <a:gd name="T58" fmla="*/ 8 w 11"/>
                <a:gd name="T59" fmla="*/ 11 h 13"/>
                <a:gd name="T60" fmla="*/ 9 w 11"/>
                <a:gd name="T61" fmla="*/ 11 h 13"/>
                <a:gd name="T62" fmla="*/ 11 w 11"/>
                <a:gd name="T63" fmla="*/ 9 h 13"/>
                <a:gd name="T64" fmla="*/ 11 w 11"/>
                <a:gd name="T65" fmla="*/ 6 h 13"/>
                <a:gd name="T66" fmla="*/ 11 w 11"/>
                <a:gd name="T67" fmla="*/ 4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"/>
                <a:gd name="T103" fmla="*/ 0 h 13"/>
                <a:gd name="T104" fmla="*/ 11 w 11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" h="13">
                  <a:moveTo>
                    <a:pt x="11" y="6"/>
                  </a:moveTo>
                  <a:lnTo>
                    <a:pt x="11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1" y="6"/>
                  </a:lnTo>
                  <a:close/>
                  <a:moveTo>
                    <a:pt x="11" y="4"/>
                  </a:moveTo>
                  <a:lnTo>
                    <a:pt x="9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01" name="Freeform 456"/>
            <p:cNvSpPr>
              <a:spLocks noEditPoints="1"/>
            </p:cNvSpPr>
            <p:nvPr/>
          </p:nvSpPr>
          <p:spPr bwMode="auto">
            <a:xfrm>
              <a:off x="3216" y="1298"/>
              <a:ext cx="11" cy="13"/>
            </a:xfrm>
            <a:custGeom>
              <a:avLst/>
              <a:gdLst>
                <a:gd name="T0" fmla="*/ 11 w 11"/>
                <a:gd name="T1" fmla="*/ 6 h 13"/>
                <a:gd name="T2" fmla="*/ 11 w 11"/>
                <a:gd name="T3" fmla="*/ 4 h 13"/>
                <a:gd name="T4" fmla="*/ 9 w 11"/>
                <a:gd name="T5" fmla="*/ 2 h 13"/>
                <a:gd name="T6" fmla="*/ 8 w 11"/>
                <a:gd name="T7" fmla="*/ 2 h 13"/>
                <a:gd name="T8" fmla="*/ 6 w 11"/>
                <a:gd name="T9" fmla="*/ 0 h 13"/>
                <a:gd name="T10" fmla="*/ 4 w 11"/>
                <a:gd name="T11" fmla="*/ 2 h 13"/>
                <a:gd name="T12" fmla="*/ 2 w 11"/>
                <a:gd name="T13" fmla="*/ 2 h 13"/>
                <a:gd name="T14" fmla="*/ 0 w 11"/>
                <a:gd name="T15" fmla="*/ 4 h 13"/>
                <a:gd name="T16" fmla="*/ 0 w 11"/>
                <a:gd name="T17" fmla="*/ 6 h 13"/>
                <a:gd name="T18" fmla="*/ 0 w 11"/>
                <a:gd name="T19" fmla="*/ 9 h 13"/>
                <a:gd name="T20" fmla="*/ 2 w 11"/>
                <a:gd name="T21" fmla="*/ 11 h 13"/>
                <a:gd name="T22" fmla="*/ 4 w 11"/>
                <a:gd name="T23" fmla="*/ 11 h 13"/>
                <a:gd name="T24" fmla="*/ 6 w 11"/>
                <a:gd name="T25" fmla="*/ 13 h 13"/>
                <a:gd name="T26" fmla="*/ 8 w 11"/>
                <a:gd name="T27" fmla="*/ 11 h 13"/>
                <a:gd name="T28" fmla="*/ 9 w 11"/>
                <a:gd name="T29" fmla="*/ 11 h 13"/>
                <a:gd name="T30" fmla="*/ 11 w 11"/>
                <a:gd name="T31" fmla="*/ 9 h 13"/>
                <a:gd name="T32" fmla="*/ 11 w 11"/>
                <a:gd name="T33" fmla="*/ 6 h 13"/>
                <a:gd name="T34" fmla="*/ 11 w 11"/>
                <a:gd name="T35" fmla="*/ 4 h 13"/>
                <a:gd name="T36" fmla="*/ 9 w 11"/>
                <a:gd name="T37" fmla="*/ 2 h 13"/>
                <a:gd name="T38" fmla="*/ 8 w 11"/>
                <a:gd name="T39" fmla="*/ 2 h 13"/>
                <a:gd name="T40" fmla="*/ 6 w 11"/>
                <a:gd name="T41" fmla="*/ 0 h 13"/>
                <a:gd name="T42" fmla="*/ 4 w 11"/>
                <a:gd name="T43" fmla="*/ 2 h 13"/>
                <a:gd name="T44" fmla="*/ 2 w 11"/>
                <a:gd name="T45" fmla="*/ 2 h 13"/>
                <a:gd name="T46" fmla="*/ 0 w 11"/>
                <a:gd name="T47" fmla="*/ 4 h 13"/>
                <a:gd name="T48" fmla="*/ 0 w 11"/>
                <a:gd name="T49" fmla="*/ 6 h 13"/>
                <a:gd name="T50" fmla="*/ 0 w 11"/>
                <a:gd name="T51" fmla="*/ 9 h 13"/>
                <a:gd name="T52" fmla="*/ 2 w 11"/>
                <a:gd name="T53" fmla="*/ 11 h 13"/>
                <a:gd name="T54" fmla="*/ 4 w 11"/>
                <a:gd name="T55" fmla="*/ 11 h 13"/>
                <a:gd name="T56" fmla="*/ 6 w 11"/>
                <a:gd name="T57" fmla="*/ 13 h 13"/>
                <a:gd name="T58" fmla="*/ 8 w 11"/>
                <a:gd name="T59" fmla="*/ 11 h 13"/>
                <a:gd name="T60" fmla="*/ 9 w 11"/>
                <a:gd name="T61" fmla="*/ 11 h 13"/>
                <a:gd name="T62" fmla="*/ 11 w 11"/>
                <a:gd name="T63" fmla="*/ 9 h 13"/>
                <a:gd name="T64" fmla="*/ 11 w 11"/>
                <a:gd name="T65" fmla="*/ 6 h 13"/>
                <a:gd name="T66" fmla="*/ 11 w 11"/>
                <a:gd name="T67" fmla="*/ 4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"/>
                <a:gd name="T103" fmla="*/ 0 h 13"/>
                <a:gd name="T104" fmla="*/ 11 w 11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" h="13">
                  <a:moveTo>
                    <a:pt x="11" y="6"/>
                  </a:moveTo>
                  <a:lnTo>
                    <a:pt x="11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1" y="6"/>
                  </a:lnTo>
                  <a:close/>
                  <a:moveTo>
                    <a:pt x="11" y="4"/>
                  </a:moveTo>
                  <a:lnTo>
                    <a:pt x="9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02" name="Freeform 457"/>
            <p:cNvSpPr>
              <a:spLocks/>
            </p:cNvSpPr>
            <p:nvPr/>
          </p:nvSpPr>
          <p:spPr bwMode="auto">
            <a:xfrm>
              <a:off x="3216" y="1298"/>
              <a:ext cx="11" cy="13"/>
            </a:xfrm>
            <a:custGeom>
              <a:avLst/>
              <a:gdLst>
                <a:gd name="T0" fmla="*/ 8 w 11"/>
                <a:gd name="T1" fmla="*/ 0 h 13"/>
                <a:gd name="T2" fmla="*/ 8 w 11"/>
                <a:gd name="T3" fmla="*/ 2 h 13"/>
                <a:gd name="T4" fmla="*/ 6 w 11"/>
                <a:gd name="T5" fmla="*/ 2 h 13"/>
                <a:gd name="T6" fmla="*/ 8 w 11"/>
                <a:gd name="T7" fmla="*/ 2 h 13"/>
                <a:gd name="T8" fmla="*/ 9 w 11"/>
                <a:gd name="T9" fmla="*/ 4 h 13"/>
                <a:gd name="T10" fmla="*/ 11 w 11"/>
                <a:gd name="T11" fmla="*/ 6 h 13"/>
                <a:gd name="T12" fmla="*/ 11 w 11"/>
                <a:gd name="T13" fmla="*/ 7 h 13"/>
                <a:gd name="T14" fmla="*/ 11 w 11"/>
                <a:gd name="T15" fmla="*/ 9 h 13"/>
                <a:gd name="T16" fmla="*/ 9 w 11"/>
                <a:gd name="T17" fmla="*/ 11 h 13"/>
                <a:gd name="T18" fmla="*/ 8 w 11"/>
                <a:gd name="T19" fmla="*/ 11 h 13"/>
                <a:gd name="T20" fmla="*/ 6 w 11"/>
                <a:gd name="T21" fmla="*/ 11 h 13"/>
                <a:gd name="T22" fmla="*/ 4 w 11"/>
                <a:gd name="T23" fmla="*/ 11 h 13"/>
                <a:gd name="T24" fmla="*/ 2 w 11"/>
                <a:gd name="T25" fmla="*/ 9 h 13"/>
                <a:gd name="T26" fmla="*/ 0 w 11"/>
                <a:gd name="T27" fmla="*/ 7 h 13"/>
                <a:gd name="T28" fmla="*/ 0 w 11"/>
                <a:gd name="T29" fmla="*/ 6 h 13"/>
                <a:gd name="T30" fmla="*/ 0 w 11"/>
                <a:gd name="T31" fmla="*/ 7 h 13"/>
                <a:gd name="T32" fmla="*/ 0 w 11"/>
                <a:gd name="T33" fmla="*/ 9 h 13"/>
                <a:gd name="T34" fmla="*/ 2 w 11"/>
                <a:gd name="T35" fmla="*/ 11 h 13"/>
                <a:gd name="T36" fmla="*/ 4 w 11"/>
                <a:gd name="T37" fmla="*/ 11 h 13"/>
                <a:gd name="T38" fmla="*/ 6 w 11"/>
                <a:gd name="T39" fmla="*/ 13 h 13"/>
                <a:gd name="T40" fmla="*/ 8 w 11"/>
                <a:gd name="T41" fmla="*/ 11 h 13"/>
                <a:gd name="T42" fmla="*/ 9 w 11"/>
                <a:gd name="T43" fmla="*/ 11 h 13"/>
                <a:gd name="T44" fmla="*/ 11 w 11"/>
                <a:gd name="T45" fmla="*/ 9 h 13"/>
                <a:gd name="T46" fmla="*/ 11 w 11"/>
                <a:gd name="T47" fmla="*/ 7 h 13"/>
                <a:gd name="T48" fmla="*/ 11 w 11"/>
                <a:gd name="T49" fmla="*/ 6 h 13"/>
                <a:gd name="T50" fmla="*/ 11 w 11"/>
                <a:gd name="T51" fmla="*/ 4 h 13"/>
                <a:gd name="T52" fmla="*/ 9 w 11"/>
                <a:gd name="T53" fmla="*/ 2 h 13"/>
                <a:gd name="T54" fmla="*/ 8 w 11"/>
                <a:gd name="T55" fmla="*/ 0 h 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"/>
                <a:gd name="T85" fmla="*/ 0 h 13"/>
                <a:gd name="T86" fmla="*/ 11 w 11"/>
                <a:gd name="T87" fmla="*/ 13 h 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" h="13">
                  <a:moveTo>
                    <a:pt x="8" y="0"/>
                  </a:moveTo>
                  <a:lnTo>
                    <a:pt x="8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9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03" name="Freeform 458"/>
            <p:cNvSpPr>
              <a:spLocks noEditPoints="1"/>
            </p:cNvSpPr>
            <p:nvPr/>
          </p:nvSpPr>
          <p:spPr bwMode="auto">
            <a:xfrm>
              <a:off x="3216" y="1300"/>
              <a:ext cx="11" cy="9"/>
            </a:xfrm>
            <a:custGeom>
              <a:avLst/>
              <a:gdLst>
                <a:gd name="T0" fmla="*/ 11 w 11"/>
                <a:gd name="T1" fmla="*/ 4 h 9"/>
                <a:gd name="T2" fmla="*/ 11 w 11"/>
                <a:gd name="T3" fmla="*/ 2 h 9"/>
                <a:gd name="T4" fmla="*/ 9 w 11"/>
                <a:gd name="T5" fmla="*/ 2 h 9"/>
                <a:gd name="T6" fmla="*/ 8 w 11"/>
                <a:gd name="T7" fmla="*/ 0 h 9"/>
                <a:gd name="T8" fmla="*/ 6 w 11"/>
                <a:gd name="T9" fmla="*/ 0 h 9"/>
                <a:gd name="T10" fmla="*/ 4 w 11"/>
                <a:gd name="T11" fmla="*/ 0 h 9"/>
                <a:gd name="T12" fmla="*/ 2 w 11"/>
                <a:gd name="T13" fmla="*/ 2 h 9"/>
                <a:gd name="T14" fmla="*/ 0 w 11"/>
                <a:gd name="T15" fmla="*/ 2 h 9"/>
                <a:gd name="T16" fmla="*/ 0 w 11"/>
                <a:gd name="T17" fmla="*/ 4 h 9"/>
                <a:gd name="T18" fmla="*/ 0 w 11"/>
                <a:gd name="T19" fmla="*/ 5 h 9"/>
                <a:gd name="T20" fmla="*/ 2 w 11"/>
                <a:gd name="T21" fmla="*/ 7 h 9"/>
                <a:gd name="T22" fmla="*/ 4 w 11"/>
                <a:gd name="T23" fmla="*/ 9 h 9"/>
                <a:gd name="T24" fmla="*/ 6 w 11"/>
                <a:gd name="T25" fmla="*/ 9 h 9"/>
                <a:gd name="T26" fmla="*/ 8 w 11"/>
                <a:gd name="T27" fmla="*/ 9 h 9"/>
                <a:gd name="T28" fmla="*/ 9 w 11"/>
                <a:gd name="T29" fmla="*/ 7 h 9"/>
                <a:gd name="T30" fmla="*/ 11 w 11"/>
                <a:gd name="T31" fmla="*/ 5 h 9"/>
                <a:gd name="T32" fmla="*/ 11 w 11"/>
                <a:gd name="T33" fmla="*/ 4 h 9"/>
                <a:gd name="T34" fmla="*/ 11 w 11"/>
                <a:gd name="T35" fmla="*/ 2 h 9"/>
                <a:gd name="T36" fmla="*/ 9 w 11"/>
                <a:gd name="T37" fmla="*/ 2 h 9"/>
                <a:gd name="T38" fmla="*/ 8 w 11"/>
                <a:gd name="T39" fmla="*/ 0 h 9"/>
                <a:gd name="T40" fmla="*/ 6 w 11"/>
                <a:gd name="T41" fmla="*/ 0 h 9"/>
                <a:gd name="T42" fmla="*/ 4 w 11"/>
                <a:gd name="T43" fmla="*/ 0 h 9"/>
                <a:gd name="T44" fmla="*/ 2 w 11"/>
                <a:gd name="T45" fmla="*/ 2 h 9"/>
                <a:gd name="T46" fmla="*/ 0 w 11"/>
                <a:gd name="T47" fmla="*/ 2 h 9"/>
                <a:gd name="T48" fmla="*/ 0 w 11"/>
                <a:gd name="T49" fmla="*/ 4 h 9"/>
                <a:gd name="T50" fmla="*/ 0 w 11"/>
                <a:gd name="T51" fmla="*/ 5 h 9"/>
                <a:gd name="T52" fmla="*/ 2 w 11"/>
                <a:gd name="T53" fmla="*/ 7 h 9"/>
                <a:gd name="T54" fmla="*/ 4 w 11"/>
                <a:gd name="T55" fmla="*/ 9 h 9"/>
                <a:gd name="T56" fmla="*/ 6 w 11"/>
                <a:gd name="T57" fmla="*/ 9 h 9"/>
                <a:gd name="T58" fmla="*/ 8 w 11"/>
                <a:gd name="T59" fmla="*/ 9 h 9"/>
                <a:gd name="T60" fmla="*/ 9 w 11"/>
                <a:gd name="T61" fmla="*/ 7 h 9"/>
                <a:gd name="T62" fmla="*/ 11 w 11"/>
                <a:gd name="T63" fmla="*/ 5 h 9"/>
                <a:gd name="T64" fmla="*/ 11 w 11"/>
                <a:gd name="T65" fmla="*/ 4 h 9"/>
                <a:gd name="T66" fmla="*/ 11 w 11"/>
                <a:gd name="T67" fmla="*/ 2 h 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"/>
                <a:gd name="T103" fmla="*/ 0 h 9"/>
                <a:gd name="T104" fmla="*/ 11 w 11"/>
                <a:gd name="T105" fmla="*/ 9 h 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" h="9">
                  <a:moveTo>
                    <a:pt x="11" y="4"/>
                  </a:moveTo>
                  <a:lnTo>
                    <a:pt x="11" y="2"/>
                  </a:ln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4"/>
                  </a:lnTo>
                  <a:close/>
                  <a:moveTo>
                    <a:pt x="11" y="2"/>
                  </a:move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04" name="Freeform 459"/>
            <p:cNvSpPr>
              <a:spLocks noEditPoints="1"/>
            </p:cNvSpPr>
            <p:nvPr/>
          </p:nvSpPr>
          <p:spPr bwMode="auto">
            <a:xfrm>
              <a:off x="3216" y="1300"/>
              <a:ext cx="11" cy="9"/>
            </a:xfrm>
            <a:custGeom>
              <a:avLst/>
              <a:gdLst>
                <a:gd name="T0" fmla="*/ 11 w 11"/>
                <a:gd name="T1" fmla="*/ 4 h 9"/>
                <a:gd name="T2" fmla="*/ 11 w 11"/>
                <a:gd name="T3" fmla="*/ 2 h 9"/>
                <a:gd name="T4" fmla="*/ 9 w 11"/>
                <a:gd name="T5" fmla="*/ 2 h 9"/>
                <a:gd name="T6" fmla="*/ 8 w 11"/>
                <a:gd name="T7" fmla="*/ 0 h 9"/>
                <a:gd name="T8" fmla="*/ 6 w 11"/>
                <a:gd name="T9" fmla="*/ 0 h 9"/>
                <a:gd name="T10" fmla="*/ 4 w 11"/>
                <a:gd name="T11" fmla="*/ 0 h 9"/>
                <a:gd name="T12" fmla="*/ 2 w 11"/>
                <a:gd name="T13" fmla="*/ 2 h 9"/>
                <a:gd name="T14" fmla="*/ 0 w 11"/>
                <a:gd name="T15" fmla="*/ 2 h 9"/>
                <a:gd name="T16" fmla="*/ 0 w 11"/>
                <a:gd name="T17" fmla="*/ 4 h 9"/>
                <a:gd name="T18" fmla="*/ 0 w 11"/>
                <a:gd name="T19" fmla="*/ 5 h 9"/>
                <a:gd name="T20" fmla="*/ 2 w 11"/>
                <a:gd name="T21" fmla="*/ 7 h 9"/>
                <a:gd name="T22" fmla="*/ 4 w 11"/>
                <a:gd name="T23" fmla="*/ 9 h 9"/>
                <a:gd name="T24" fmla="*/ 6 w 11"/>
                <a:gd name="T25" fmla="*/ 9 h 9"/>
                <a:gd name="T26" fmla="*/ 8 w 11"/>
                <a:gd name="T27" fmla="*/ 9 h 9"/>
                <a:gd name="T28" fmla="*/ 9 w 11"/>
                <a:gd name="T29" fmla="*/ 7 h 9"/>
                <a:gd name="T30" fmla="*/ 11 w 11"/>
                <a:gd name="T31" fmla="*/ 5 h 9"/>
                <a:gd name="T32" fmla="*/ 11 w 11"/>
                <a:gd name="T33" fmla="*/ 4 h 9"/>
                <a:gd name="T34" fmla="*/ 11 w 11"/>
                <a:gd name="T35" fmla="*/ 2 h 9"/>
                <a:gd name="T36" fmla="*/ 9 w 11"/>
                <a:gd name="T37" fmla="*/ 2 h 9"/>
                <a:gd name="T38" fmla="*/ 8 w 11"/>
                <a:gd name="T39" fmla="*/ 0 h 9"/>
                <a:gd name="T40" fmla="*/ 6 w 11"/>
                <a:gd name="T41" fmla="*/ 0 h 9"/>
                <a:gd name="T42" fmla="*/ 4 w 11"/>
                <a:gd name="T43" fmla="*/ 0 h 9"/>
                <a:gd name="T44" fmla="*/ 2 w 11"/>
                <a:gd name="T45" fmla="*/ 2 h 9"/>
                <a:gd name="T46" fmla="*/ 0 w 11"/>
                <a:gd name="T47" fmla="*/ 2 h 9"/>
                <a:gd name="T48" fmla="*/ 0 w 11"/>
                <a:gd name="T49" fmla="*/ 4 h 9"/>
                <a:gd name="T50" fmla="*/ 0 w 11"/>
                <a:gd name="T51" fmla="*/ 5 h 9"/>
                <a:gd name="T52" fmla="*/ 2 w 11"/>
                <a:gd name="T53" fmla="*/ 7 h 9"/>
                <a:gd name="T54" fmla="*/ 4 w 11"/>
                <a:gd name="T55" fmla="*/ 9 h 9"/>
                <a:gd name="T56" fmla="*/ 6 w 11"/>
                <a:gd name="T57" fmla="*/ 9 h 9"/>
                <a:gd name="T58" fmla="*/ 8 w 11"/>
                <a:gd name="T59" fmla="*/ 9 h 9"/>
                <a:gd name="T60" fmla="*/ 9 w 11"/>
                <a:gd name="T61" fmla="*/ 7 h 9"/>
                <a:gd name="T62" fmla="*/ 11 w 11"/>
                <a:gd name="T63" fmla="*/ 5 h 9"/>
                <a:gd name="T64" fmla="*/ 11 w 11"/>
                <a:gd name="T65" fmla="*/ 4 h 9"/>
                <a:gd name="T66" fmla="*/ 11 w 11"/>
                <a:gd name="T67" fmla="*/ 2 h 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"/>
                <a:gd name="T103" fmla="*/ 0 h 9"/>
                <a:gd name="T104" fmla="*/ 11 w 11"/>
                <a:gd name="T105" fmla="*/ 9 h 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" h="9">
                  <a:moveTo>
                    <a:pt x="11" y="4"/>
                  </a:moveTo>
                  <a:lnTo>
                    <a:pt x="11" y="2"/>
                  </a:ln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4"/>
                  </a:lnTo>
                  <a:close/>
                  <a:moveTo>
                    <a:pt x="11" y="2"/>
                  </a:move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05" name="Freeform 460"/>
            <p:cNvSpPr>
              <a:spLocks noEditPoints="1"/>
            </p:cNvSpPr>
            <p:nvPr/>
          </p:nvSpPr>
          <p:spPr bwMode="auto">
            <a:xfrm>
              <a:off x="3216" y="1300"/>
              <a:ext cx="11" cy="9"/>
            </a:xfrm>
            <a:custGeom>
              <a:avLst/>
              <a:gdLst>
                <a:gd name="T0" fmla="*/ 11 w 11"/>
                <a:gd name="T1" fmla="*/ 4 h 9"/>
                <a:gd name="T2" fmla="*/ 11 w 11"/>
                <a:gd name="T3" fmla="*/ 2 h 9"/>
                <a:gd name="T4" fmla="*/ 9 w 11"/>
                <a:gd name="T5" fmla="*/ 2 h 9"/>
                <a:gd name="T6" fmla="*/ 8 w 11"/>
                <a:gd name="T7" fmla="*/ 0 h 9"/>
                <a:gd name="T8" fmla="*/ 6 w 11"/>
                <a:gd name="T9" fmla="*/ 0 h 9"/>
                <a:gd name="T10" fmla="*/ 4 w 11"/>
                <a:gd name="T11" fmla="*/ 0 h 9"/>
                <a:gd name="T12" fmla="*/ 2 w 11"/>
                <a:gd name="T13" fmla="*/ 2 h 9"/>
                <a:gd name="T14" fmla="*/ 0 w 11"/>
                <a:gd name="T15" fmla="*/ 2 h 9"/>
                <a:gd name="T16" fmla="*/ 0 w 11"/>
                <a:gd name="T17" fmla="*/ 4 h 9"/>
                <a:gd name="T18" fmla="*/ 0 w 11"/>
                <a:gd name="T19" fmla="*/ 5 h 9"/>
                <a:gd name="T20" fmla="*/ 2 w 11"/>
                <a:gd name="T21" fmla="*/ 7 h 9"/>
                <a:gd name="T22" fmla="*/ 4 w 11"/>
                <a:gd name="T23" fmla="*/ 9 h 9"/>
                <a:gd name="T24" fmla="*/ 6 w 11"/>
                <a:gd name="T25" fmla="*/ 9 h 9"/>
                <a:gd name="T26" fmla="*/ 8 w 11"/>
                <a:gd name="T27" fmla="*/ 9 h 9"/>
                <a:gd name="T28" fmla="*/ 9 w 11"/>
                <a:gd name="T29" fmla="*/ 7 h 9"/>
                <a:gd name="T30" fmla="*/ 11 w 11"/>
                <a:gd name="T31" fmla="*/ 5 h 9"/>
                <a:gd name="T32" fmla="*/ 11 w 11"/>
                <a:gd name="T33" fmla="*/ 4 h 9"/>
                <a:gd name="T34" fmla="*/ 11 w 11"/>
                <a:gd name="T35" fmla="*/ 2 h 9"/>
                <a:gd name="T36" fmla="*/ 9 w 11"/>
                <a:gd name="T37" fmla="*/ 2 h 9"/>
                <a:gd name="T38" fmla="*/ 8 w 11"/>
                <a:gd name="T39" fmla="*/ 0 h 9"/>
                <a:gd name="T40" fmla="*/ 6 w 11"/>
                <a:gd name="T41" fmla="*/ 0 h 9"/>
                <a:gd name="T42" fmla="*/ 4 w 11"/>
                <a:gd name="T43" fmla="*/ 0 h 9"/>
                <a:gd name="T44" fmla="*/ 2 w 11"/>
                <a:gd name="T45" fmla="*/ 2 h 9"/>
                <a:gd name="T46" fmla="*/ 0 w 11"/>
                <a:gd name="T47" fmla="*/ 2 h 9"/>
                <a:gd name="T48" fmla="*/ 0 w 11"/>
                <a:gd name="T49" fmla="*/ 4 h 9"/>
                <a:gd name="T50" fmla="*/ 0 w 11"/>
                <a:gd name="T51" fmla="*/ 5 h 9"/>
                <a:gd name="T52" fmla="*/ 2 w 11"/>
                <a:gd name="T53" fmla="*/ 7 h 9"/>
                <a:gd name="T54" fmla="*/ 4 w 11"/>
                <a:gd name="T55" fmla="*/ 9 h 9"/>
                <a:gd name="T56" fmla="*/ 6 w 11"/>
                <a:gd name="T57" fmla="*/ 9 h 9"/>
                <a:gd name="T58" fmla="*/ 8 w 11"/>
                <a:gd name="T59" fmla="*/ 9 h 9"/>
                <a:gd name="T60" fmla="*/ 9 w 11"/>
                <a:gd name="T61" fmla="*/ 7 h 9"/>
                <a:gd name="T62" fmla="*/ 11 w 11"/>
                <a:gd name="T63" fmla="*/ 5 h 9"/>
                <a:gd name="T64" fmla="*/ 11 w 11"/>
                <a:gd name="T65" fmla="*/ 4 h 9"/>
                <a:gd name="T66" fmla="*/ 11 w 11"/>
                <a:gd name="T67" fmla="*/ 2 h 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"/>
                <a:gd name="T103" fmla="*/ 0 h 9"/>
                <a:gd name="T104" fmla="*/ 11 w 11"/>
                <a:gd name="T105" fmla="*/ 9 h 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" h="9">
                  <a:moveTo>
                    <a:pt x="11" y="4"/>
                  </a:moveTo>
                  <a:lnTo>
                    <a:pt x="11" y="2"/>
                  </a:ln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4"/>
                  </a:lnTo>
                  <a:close/>
                  <a:moveTo>
                    <a:pt x="11" y="2"/>
                  </a:move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06" name="Freeform 461"/>
            <p:cNvSpPr>
              <a:spLocks noEditPoints="1"/>
            </p:cNvSpPr>
            <p:nvPr/>
          </p:nvSpPr>
          <p:spPr bwMode="auto">
            <a:xfrm>
              <a:off x="3216" y="1300"/>
              <a:ext cx="11" cy="9"/>
            </a:xfrm>
            <a:custGeom>
              <a:avLst/>
              <a:gdLst>
                <a:gd name="T0" fmla="*/ 11 w 11"/>
                <a:gd name="T1" fmla="*/ 4 h 9"/>
                <a:gd name="T2" fmla="*/ 11 w 11"/>
                <a:gd name="T3" fmla="*/ 2 h 9"/>
                <a:gd name="T4" fmla="*/ 9 w 11"/>
                <a:gd name="T5" fmla="*/ 2 h 9"/>
                <a:gd name="T6" fmla="*/ 8 w 11"/>
                <a:gd name="T7" fmla="*/ 0 h 9"/>
                <a:gd name="T8" fmla="*/ 6 w 11"/>
                <a:gd name="T9" fmla="*/ 0 h 9"/>
                <a:gd name="T10" fmla="*/ 4 w 11"/>
                <a:gd name="T11" fmla="*/ 0 h 9"/>
                <a:gd name="T12" fmla="*/ 2 w 11"/>
                <a:gd name="T13" fmla="*/ 2 h 9"/>
                <a:gd name="T14" fmla="*/ 0 w 11"/>
                <a:gd name="T15" fmla="*/ 2 h 9"/>
                <a:gd name="T16" fmla="*/ 0 w 11"/>
                <a:gd name="T17" fmla="*/ 4 h 9"/>
                <a:gd name="T18" fmla="*/ 0 w 11"/>
                <a:gd name="T19" fmla="*/ 5 h 9"/>
                <a:gd name="T20" fmla="*/ 2 w 11"/>
                <a:gd name="T21" fmla="*/ 7 h 9"/>
                <a:gd name="T22" fmla="*/ 4 w 11"/>
                <a:gd name="T23" fmla="*/ 9 h 9"/>
                <a:gd name="T24" fmla="*/ 6 w 11"/>
                <a:gd name="T25" fmla="*/ 9 h 9"/>
                <a:gd name="T26" fmla="*/ 8 w 11"/>
                <a:gd name="T27" fmla="*/ 9 h 9"/>
                <a:gd name="T28" fmla="*/ 9 w 11"/>
                <a:gd name="T29" fmla="*/ 7 h 9"/>
                <a:gd name="T30" fmla="*/ 11 w 11"/>
                <a:gd name="T31" fmla="*/ 5 h 9"/>
                <a:gd name="T32" fmla="*/ 11 w 11"/>
                <a:gd name="T33" fmla="*/ 4 h 9"/>
                <a:gd name="T34" fmla="*/ 11 w 11"/>
                <a:gd name="T35" fmla="*/ 2 h 9"/>
                <a:gd name="T36" fmla="*/ 9 w 11"/>
                <a:gd name="T37" fmla="*/ 2 h 9"/>
                <a:gd name="T38" fmla="*/ 8 w 11"/>
                <a:gd name="T39" fmla="*/ 0 h 9"/>
                <a:gd name="T40" fmla="*/ 6 w 11"/>
                <a:gd name="T41" fmla="*/ 0 h 9"/>
                <a:gd name="T42" fmla="*/ 4 w 11"/>
                <a:gd name="T43" fmla="*/ 0 h 9"/>
                <a:gd name="T44" fmla="*/ 2 w 11"/>
                <a:gd name="T45" fmla="*/ 2 h 9"/>
                <a:gd name="T46" fmla="*/ 0 w 11"/>
                <a:gd name="T47" fmla="*/ 2 h 9"/>
                <a:gd name="T48" fmla="*/ 0 w 11"/>
                <a:gd name="T49" fmla="*/ 4 h 9"/>
                <a:gd name="T50" fmla="*/ 0 w 11"/>
                <a:gd name="T51" fmla="*/ 5 h 9"/>
                <a:gd name="T52" fmla="*/ 2 w 11"/>
                <a:gd name="T53" fmla="*/ 7 h 9"/>
                <a:gd name="T54" fmla="*/ 4 w 11"/>
                <a:gd name="T55" fmla="*/ 9 h 9"/>
                <a:gd name="T56" fmla="*/ 6 w 11"/>
                <a:gd name="T57" fmla="*/ 9 h 9"/>
                <a:gd name="T58" fmla="*/ 8 w 11"/>
                <a:gd name="T59" fmla="*/ 9 h 9"/>
                <a:gd name="T60" fmla="*/ 9 w 11"/>
                <a:gd name="T61" fmla="*/ 7 h 9"/>
                <a:gd name="T62" fmla="*/ 11 w 11"/>
                <a:gd name="T63" fmla="*/ 5 h 9"/>
                <a:gd name="T64" fmla="*/ 11 w 11"/>
                <a:gd name="T65" fmla="*/ 4 h 9"/>
                <a:gd name="T66" fmla="*/ 11 w 11"/>
                <a:gd name="T67" fmla="*/ 2 h 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"/>
                <a:gd name="T103" fmla="*/ 0 h 9"/>
                <a:gd name="T104" fmla="*/ 11 w 11"/>
                <a:gd name="T105" fmla="*/ 9 h 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" h="9">
                  <a:moveTo>
                    <a:pt x="11" y="4"/>
                  </a:moveTo>
                  <a:lnTo>
                    <a:pt x="11" y="2"/>
                  </a:ln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4"/>
                  </a:lnTo>
                  <a:close/>
                  <a:moveTo>
                    <a:pt x="11" y="2"/>
                  </a:move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07" name="Freeform 462"/>
            <p:cNvSpPr>
              <a:spLocks noEditPoints="1"/>
            </p:cNvSpPr>
            <p:nvPr/>
          </p:nvSpPr>
          <p:spPr bwMode="auto">
            <a:xfrm>
              <a:off x="3216" y="1300"/>
              <a:ext cx="11" cy="9"/>
            </a:xfrm>
            <a:custGeom>
              <a:avLst/>
              <a:gdLst>
                <a:gd name="T0" fmla="*/ 11 w 11"/>
                <a:gd name="T1" fmla="*/ 4 h 9"/>
                <a:gd name="T2" fmla="*/ 11 w 11"/>
                <a:gd name="T3" fmla="*/ 2 h 9"/>
                <a:gd name="T4" fmla="*/ 9 w 11"/>
                <a:gd name="T5" fmla="*/ 2 h 9"/>
                <a:gd name="T6" fmla="*/ 8 w 11"/>
                <a:gd name="T7" fmla="*/ 0 h 9"/>
                <a:gd name="T8" fmla="*/ 6 w 11"/>
                <a:gd name="T9" fmla="*/ 0 h 9"/>
                <a:gd name="T10" fmla="*/ 4 w 11"/>
                <a:gd name="T11" fmla="*/ 0 h 9"/>
                <a:gd name="T12" fmla="*/ 2 w 11"/>
                <a:gd name="T13" fmla="*/ 2 h 9"/>
                <a:gd name="T14" fmla="*/ 0 w 11"/>
                <a:gd name="T15" fmla="*/ 2 h 9"/>
                <a:gd name="T16" fmla="*/ 0 w 11"/>
                <a:gd name="T17" fmla="*/ 4 h 9"/>
                <a:gd name="T18" fmla="*/ 0 w 11"/>
                <a:gd name="T19" fmla="*/ 5 h 9"/>
                <a:gd name="T20" fmla="*/ 2 w 11"/>
                <a:gd name="T21" fmla="*/ 7 h 9"/>
                <a:gd name="T22" fmla="*/ 4 w 11"/>
                <a:gd name="T23" fmla="*/ 9 h 9"/>
                <a:gd name="T24" fmla="*/ 6 w 11"/>
                <a:gd name="T25" fmla="*/ 9 h 9"/>
                <a:gd name="T26" fmla="*/ 8 w 11"/>
                <a:gd name="T27" fmla="*/ 9 h 9"/>
                <a:gd name="T28" fmla="*/ 9 w 11"/>
                <a:gd name="T29" fmla="*/ 7 h 9"/>
                <a:gd name="T30" fmla="*/ 11 w 11"/>
                <a:gd name="T31" fmla="*/ 5 h 9"/>
                <a:gd name="T32" fmla="*/ 11 w 11"/>
                <a:gd name="T33" fmla="*/ 4 h 9"/>
                <a:gd name="T34" fmla="*/ 11 w 11"/>
                <a:gd name="T35" fmla="*/ 2 h 9"/>
                <a:gd name="T36" fmla="*/ 9 w 11"/>
                <a:gd name="T37" fmla="*/ 2 h 9"/>
                <a:gd name="T38" fmla="*/ 8 w 11"/>
                <a:gd name="T39" fmla="*/ 0 h 9"/>
                <a:gd name="T40" fmla="*/ 6 w 11"/>
                <a:gd name="T41" fmla="*/ 0 h 9"/>
                <a:gd name="T42" fmla="*/ 4 w 11"/>
                <a:gd name="T43" fmla="*/ 0 h 9"/>
                <a:gd name="T44" fmla="*/ 2 w 11"/>
                <a:gd name="T45" fmla="*/ 2 h 9"/>
                <a:gd name="T46" fmla="*/ 0 w 11"/>
                <a:gd name="T47" fmla="*/ 2 h 9"/>
                <a:gd name="T48" fmla="*/ 0 w 11"/>
                <a:gd name="T49" fmla="*/ 4 h 9"/>
                <a:gd name="T50" fmla="*/ 0 w 11"/>
                <a:gd name="T51" fmla="*/ 5 h 9"/>
                <a:gd name="T52" fmla="*/ 2 w 11"/>
                <a:gd name="T53" fmla="*/ 7 h 9"/>
                <a:gd name="T54" fmla="*/ 4 w 11"/>
                <a:gd name="T55" fmla="*/ 9 h 9"/>
                <a:gd name="T56" fmla="*/ 6 w 11"/>
                <a:gd name="T57" fmla="*/ 9 h 9"/>
                <a:gd name="T58" fmla="*/ 8 w 11"/>
                <a:gd name="T59" fmla="*/ 9 h 9"/>
                <a:gd name="T60" fmla="*/ 9 w 11"/>
                <a:gd name="T61" fmla="*/ 7 h 9"/>
                <a:gd name="T62" fmla="*/ 11 w 11"/>
                <a:gd name="T63" fmla="*/ 5 h 9"/>
                <a:gd name="T64" fmla="*/ 11 w 11"/>
                <a:gd name="T65" fmla="*/ 4 h 9"/>
                <a:gd name="T66" fmla="*/ 11 w 11"/>
                <a:gd name="T67" fmla="*/ 2 h 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"/>
                <a:gd name="T103" fmla="*/ 0 h 9"/>
                <a:gd name="T104" fmla="*/ 11 w 11"/>
                <a:gd name="T105" fmla="*/ 9 h 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" h="9">
                  <a:moveTo>
                    <a:pt x="11" y="4"/>
                  </a:moveTo>
                  <a:lnTo>
                    <a:pt x="11" y="2"/>
                  </a:ln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4"/>
                  </a:lnTo>
                  <a:close/>
                  <a:moveTo>
                    <a:pt x="11" y="2"/>
                  </a:move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08" name="Freeform 463"/>
            <p:cNvSpPr>
              <a:spLocks noEditPoints="1"/>
            </p:cNvSpPr>
            <p:nvPr/>
          </p:nvSpPr>
          <p:spPr bwMode="auto">
            <a:xfrm>
              <a:off x="3216" y="1300"/>
              <a:ext cx="11" cy="9"/>
            </a:xfrm>
            <a:custGeom>
              <a:avLst/>
              <a:gdLst>
                <a:gd name="T0" fmla="*/ 11 w 11"/>
                <a:gd name="T1" fmla="*/ 4 h 9"/>
                <a:gd name="T2" fmla="*/ 11 w 11"/>
                <a:gd name="T3" fmla="*/ 2 h 9"/>
                <a:gd name="T4" fmla="*/ 9 w 11"/>
                <a:gd name="T5" fmla="*/ 2 h 9"/>
                <a:gd name="T6" fmla="*/ 8 w 11"/>
                <a:gd name="T7" fmla="*/ 0 h 9"/>
                <a:gd name="T8" fmla="*/ 6 w 11"/>
                <a:gd name="T9" fmla="*/ 0 h 9"/>
                <a:gd name="T10" fmla="*/ 4 w 11"/>
                <a:gd name="T11" fmla="*/ 0 h 9"/>
                <a:gd name="T12" fmla="*/ 2 w 11"/>
                <a:gd name="T13" fmla="*/ 2 h 9"/>
                <a:gd name="T14" fmla="*/ 0 w 11"/>
                <a:gd name="T15" fmla="*/ 2 h 9"/>
                <a:gd name="T16" fmla="*/ 0 w 11"/>
                <a:gd name="T17" fmla="*/ 4 h 9"/>
                <a:gd name="T18" fmla="*/ 0 w 11"/>
                <a:gd name="T19" fmla="*/ 5 h 9"/>
                <a:gd name="T20" fmla="*/ 2 w 11"/>
                <a:gd name="T21" fmla="*/ 7 h 9"/>
                <a:gd name="T22" fmla="*/ 4 w 11"/>
                <a:gd name="T23" fmla="*/ 9 h 9"/>
                <a:gd name="T24" fmla="*/ 6 w 11"/>
                <a:gd name="T25" fmla="*/ 9 h 9"/>
                <a:gd name="T26" fmla="*/ 8 w 11"/>
                <a:gd name="T27" fmla="*/ 9 h 9"/>
                <a:gd name="T28" fmla="*/ 9 w 11"/>
                <a:gd name="T29" fmla="*/ 7 h 9"/>
                <a:gd name="T30" fmla="*/ 11 w 11"/>
                <a:gd name="T31" fmla="*/ 5 h 9"/>
                <a:gd name="T32" fmla="*/ 11 w 11"/>
                <a:gd name="T33" fmla="*/ 4 h 9"/>
                <a:gd name="T34" fmla="*/ 11 w 11"/>
                <a:gd name="T35" fmla="*/ 2 h 9"/>
                <a:gd name="T36" fmla="*/ 9 w 11"/>
                <a:gd name="T37" fmla="*/ 2 h 9"/>
                <a:gd name="T38" fmla="*/ 8 w 11"/>
                <a:gd name="T39" fmla="*/ 0 h 9"/>
                <a:gd name="T40" fmla="*/ 6 w 11"/>
                <a:gd name="T41" fmla="*/ 0 h 9"/>
                <a:gd name="T42" fmla="*/ 4 w 11"/>
                <a:gd name="T43" fmla="*/ 0 h 9"/>
                <a:gd name="T44" fmla="*/ 2 w 11"/>
                <a:gd name="T45" fmla="*/ 2 h 9"/>
                <a:gd name="T46" fmla="*/ 0 w 11"/>
                <a:gd name="T47" fmla="*/ 2 h 9"/>
                <a:gd name="T48" fmla="*/ 0 w 11"/>
                <a:gd name="T49" fmla="*/ 4 h 9"/>
                <a:gd name="T50" fmla="*/ 0 w 11"/>
                <a:gd name="T51" fmla="*/ 5 h 9"/>
                <a:gd name="T52" fmla="*/ 2 w 11"/>
                <a:gd name="T53" fmla="*/ 7 h 9"/>
                <a:gd name="T54" fmla="*/ 4 w 11"/>
                <a:gd name="T55" fmla="*/ 9 h 9"/>
                <a:gd name="T56" fmla="*/ 6 w 11"/>
                <a:gd name="T57" fmla="*/ 9 h 9"/>
                <a:gd name="T58" fmla="*/ 8 w 11"/>
                <a:gd name="T59" fmla="*/ 9 h 9"/>
                <a:gd name="T60" fmla="*/ 9 w 11"/>
                <a:gd name="T61" fmla="*/ 7 h 9"/>
                <a:gd name="T62" fmla="*/ 11 w 11"/>
                <a:gd name="T63" fmla="*/ 5 h 9"/>
                <a:gd name="T64" fmla="*/ 11 w 11"/>
                <a:gd name="T65" fmla="*/ 4 h 9"/>
                <a:gd name="T66" fmla="*/ 11 w 11"/>
                <a:gd name="T67" fmla="*/ 2 h 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"/>
                <a:gd name="T103" fmla="*/ 0 h 9"/>
                <a:gd name="T104" fmla="*/ 11 w 11"/>
                <a:gd name="T105" fmla="*/ 9 h 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" h="9">
                  <a:moveTo>
                    <a:pt x="11" y="4"/>
                  </a:moveTo>
                  <a:lnTo>
                    <a:pt x="11" y="2"/>
                  </a:ln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4"/>
                  </a:lnTo>
                  <a:close/>
                  <a:moveTo>
                    <a:pt x="11" y="2"/>
                  </a:move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09" name="Freeform 464"/>
            <p:cNvSpPr>
              <a:spLocks noEditPoints="1"/>
            </p:cNvSpPr>
            <p:nvPr/>
          </p:nvSpPr>
          <p:spPr bwMode="auto">
            <a:xfrm>
              <a:off x="3216" y="1300"/>
              <a:ext cx="11" cy="9"/>
            </a:xfrm>
            <a:custGeom>
              <a:avLst/>
              <a:gdLst>
                <a:gd name="T0" fmla="*/ 11 w 11"/>
                <a:gd name="T1" fmla="*/ 4 h 9"/>
                <a:gd name="T2" fmla="*/ 11 w 11"/>
                <a:gd name="T3" fmla="*/ 2 h 9"/>
                <a:gd name="T4" fmla="*/ 9 w 11"/>
                <a:gd name="T5" fmla="*/ 2 h 9"/>
                <a:gd name="T6" fmla="*/ 8 w 11"/>
                <a:gd name="T7" fmla="*/ 0 h 9"/>
                <a:gd name="T8" fmla="*/ 6 w 11"/>
                <a:gd name="T9" fmla="*/ 0 h 9"/>
                <a:gd name="T10" fmla="*/ 4 w 11"/>
                <a:gd name="T11" fmla="*/ 0 h 9"/>
                <a:gd name="T12" fmla="*/ 2 w 11"/>
                <a:gd name="T13" fmla="*/ 2 h 9"/>
                <a:gd name="T14" fmla="*/ 0 w 11"/>
                <a:gd name="T15" fmla="*/ 2 h 9"/>
                <a:gd name="T16" fmla="*/ 0 w 11"/>
                <a:gd name="T17" fmla="*/ 4 h 9"/>
                <a:gd name="T18" fmla="*/ 0 w 11"/>
                <a:gd name="T19" fmla="*/ 5 h 9"/>
                <a:gd name="T20" fmla="*/ 2 w 11"/>
                <a:gd name="T21" fmla="*/ 7 h 9"/>
                <a:gd name="T22" fmla="*/ 4 w 11"/>
                <a:gd name="T23" fmla="*/ 9 h 9"/>
                <a:gd name="T24" fmla="*/ 6 w 11"/>
                <a:gd name="T25" fmla="*/ 9 h 9"/>
                <a:gd name="T26" fmla="*/ 8 w 11"/>
                <a:gd name="T27" fmla="*/ 9 h 9"/>
                <a:gd name="T28" fmla="*/ 9 w 11"/>
                <a:gd name="T29" fmla="*/ 7 h 9"/>
                <a:gd name="T30" fmla="*/ 11 w 11"/>
                <a:gd name="T31" fmla="*/ 5 h 9"/>
                <a:gd name="T32" fmla="*/ 11 w 11"/>
                <a:gd name="T33" fmla="*/ 4 h 9"/>
                <a:gd name="T34" fmla="*/ 11 w 11"/>
                <a:gd name="T35" fmla="*/ 2 h 9"/>
                <a:gd name="T36" fmla="*/ 9 w 11"/>
                <a:gd name="T37" fmla="*/ 2 h 9"/>
                <a:gd name="T38" fmla="*/ 8 w 11"/>
                <a:gd name="T39" fmla="*/ 0 h 9"/>
                <a:gd name="T40" fmla="*/ 6 w 11"/>
                <a:gd name="T41" fmla="*/ 0 h 9"/>
                <a:gd name="T42" fmla="*/ 4 w 11"/>
                <a:gd name="T43" fmla="*/ 0 h 9"/>
                <a:gd name="T44" fmla="*/ 2 w 11"/>
                <a:gd name="T45" fmla="*/ 2 h 9"/>
                <a:gd name="T46" fmla="*/ 0 w 11"/>
                <a:gd name="T47" fmla="*/ 2 h 9"/>
                <a:gd name="T48" fmla="*/ 0 w 11"/>
                <a:gd name="T49" fmla="*/ 4 h 9"/>
                <a:gd name="T50" fmla="*/ 0 w 11"/>
                <a:gd name="T51" fmla="*/ 5 h 9"/>
                <a:gd name="T52" fmla="*/ 2 w 11"/>
                <a:gd name="T53" fmla="*/ 7 h 9"/>
                <a:gd name="T54" fmla="*/ 4 w 11"/>
                <a:gd name="T55" fmla="*/ 9 h 9"/>
                <a:gd name="T56" fmla="*/ 6 w 11"/>
                <a:gd name="T57" fmla="*/ 9 h 9"/>
                <a:gd name="T58" fmla="*/ 8 w 11"/>
                <a:gd name="T59" fmla="*/ 9 h 9"/>
                <a:gd name="T60" fmla="*/ 9 w 11"/>
                <a:gd name="T61" fmla="*/ 7 h 9"/>
                <a:gd name="T62" fmla="*/ 11 w 11"/>
                <a:gd name="T63" fmla="*/ 5 h 9"/>
                <a:gd name="T64" fmla="*/ 11 w 11"/>
                <a:gd name="T65" fmla="*/ 4 h 9"/>
                <a:gd name="T66" fmla="*/ 11 w 11"/>
                <a:gd name="T67" fmla="*/ 2 h 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"/>
                <a:gd name="T103" fmla="*/ 0 h 9"/>
                <a:gd name="T104" fmla="*/ 11 w 11"/>
                <a:gd name="T105" fmla="*/ 9 h 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" h="9">
                  <a:moveTo>
                    <a:pt x="11" y="4"/>
                  </a:moveTo>
                  <a:lnTo>
                    <a:pt x="11" y="2"/>
                  </a:ln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4"/>
                  </a:lnTo>
                  <a:close/>
                  <a:moveTo>
                    <a:pt x="11" y="2"/>
                  </a:move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81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10" name="Freeform 465"/>
            <p:cNvSpPr>
              <a:spLocks noEditPoints="1"/>
            </p:cNvSpPr>
            <p:nvPr/>
          </p:nvSpPr>
          <p:spPr bwMode="auto">
            <a:xfrm>
              <a:off x="3216" y="1300"/>
              <a:ext cx="11" cy="9"/>
            </a:xfrm>
            <a:custGeom>
              <a:avLst/>
              <a:gdLst>
                <a:gd name="T0" fmla="*/ 11 w 11"/>
                <a:gd name="T1" fmla="*/ 4 h 9"/>
                <a:gd name="T2" fmla="*/ 11 w 11"/>
                <a:gd name="T3" fmla="*/ 2 h 9"/>
                <a:gd name="T4" fmla="*/ 9 w 11"/>
                <a:gd name="T5" fmla="*/ 2 h 9"/>
                <a:gd name="T6" fmla="*/ 8 w 11"/>
                <a:gd name="T7" fmla="*/ 0 h 9"/>
                <a:gd name="T8" fmla="*/ 6 w 11"/>
                <a:gd name="T9" fmla="*/ 0 h 9"/>
                <a:gd name="T10" fmla="*/ 4 w 11"/>
                <a:gd name="T11" fmla="*/ 0 h 9"/>
                <a:gd name="T12" fmla="*/ 2 w 11"/>
                <a:gd name="T13" fmla="*/ 2 h 9"/>
                <a:gd name="T14" fmla="*/ 0 w 11"/>
                <a:gd name="T15" fmla="*/ 2 h 9"/>
                <a:gd name="T16" fmla="*/ 0 w 11"/>
                <a:gd name="T17" fmla="*/ 4 h 9"/>
                <a:gd name="T18" fmla="*/ 0 w 11"/>
                <a:gd name="T19" fmla="*/ 5 h 9"/>
                <a:gd name="T20" fmla="*/ 2 w 11"/>
                <a:gd name="T21" fmla="*/ 7 h 9"/>
                <a:gd name="T22" fmla="*/ 4 w 11"/>
                <a:gd name="T23" fmla="*/ 9 h 9"/>
                <a:gd name="T24" fmla="*/ 6 w 11"/>
                <a:gd name="T25" fmla="*/ 9 h 9"/>
                <a:gd name="T26" fmla="*/ 8 w 11"/>
                <a:gd name="T27" fmla="*/ 9 h 9"/>
                <a:gd name="T28" fmla="*/ 9 w 11"/>
                <a:gd name="T29" fmla="*/ 7 h 9"/>
                <a:gd name="T30" fmla="*/ 11 w 11"/>
                <a:gd name="T31" fmla="*/ 5 h 9"/>
                <a:gd name="T32" fmla="*/ 11 w 11"/>
                <a:gd name="T33" fmla="*/ 4 h 9"/>
                <a:gd name="T34" fmla="*/ 11 w 11"/>
                <a:gd name="T35" fmla="*/ 2 h 9"/>
                <a:gd name="T36" fmla="*/ 9 w 11"/>
                <a:gd name="T37" fmla="*/ 2 h 9"/>
                <a:gd name="T38" fmla="*/ 8 w 11"/>
                <a:gd name="T39" fmla="*/ 0 h 9"/>
                <a:gd name="T40" fmla="*/ 6 w 11"/>
                <a:gd name="T41" fmla="*/ 0 h 9"/>
                <a:gd name="T42" fmla="*/ 4 w 11"/>
                <a:gd name="T43" fmla="*/ 0 h 9"/>
                <a:gd name="T44" fmla="*/ 2 w 11"/>
                <a:gd name="T45" fmla="*/ 2 h 9"/>
                <a:gd name="T46" fmla="*/ 0 w 11"/>
                <a:gd name="T47" fmla="*/ 2 h 9"/>
                <a:gd name="T48" fmla="*/ 0 w 11"/>
                <a:gd name="T49" fmla="*/ 4 h 9"/>
                <a:gd name="T50" fmla="*/ 0 w 11"/>
                <a:gd name="T51" fmla="*/ 5 h 9"/>
                <a:gd name="T52" fmla="*/ 2 w 11"/>
                <a:gd name="T53" fmla="*/ 7 h 9"/>
                <a:gd name="T54" fmla="*/ 4 w 11"/>
                <a:gd name="T55" fmla="*/ 9 h 9"/>
                <a:gd name="T56" fmla="*/ 6 w 11"/>
                <a:gd name="T57" fmla="*/ 9 h 9"/>
                <a:gd name="T58" fmla="*/ 8 w 11"/>
                <a:gd name="T59" fmla="*/ 9 h 9"/>
                <a:gd name="T60" fmla="*/ 9 w 11"/>
                <a:gd name="T61" fmla="*/ 7 h 9"/>
                <a:gd name="T62" fmla="*/ 11 w 11"/>
                <a:gd name="T63" fmla="*/ 5 h 9"/>
                <a:gd name="T64" fmla="*/ 11 w 11"/>
                <a:gd name="T65" fmla="*/ 4 h 9"/>
                <a:gd name="T66" fmla="*/ 11 w 11"/>
                <a:gd name="T67" fmla="*/ 2 h 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"/>
                <a:gd name="T103" fmla="*/ 0 h 9"/>
                <a:gd name="T104" fmla="*/ 11 w 11"/>
                <a:gd name="T105" fmla="*/ 9 h 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" h="9">
                  <a:moveTo>
                    <a:pt x="11" y="4"/>
                  </a:moveTo>
                  <a:lnTo>
                    <a:pt x="11" y="2"/>
                  </a:ln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4"/>
                  </a:lnTo>
                  <a:close/>
                  <a:moveTo>
                    <a:pt x="11" y="2"/>
                  </a:move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11" name="Freeform 466"/>
            <p:cNvSpPr>
              <a:spLocks noEditPoints="1"/>
            </p:cNvSpPr>
            <p:nvPr/>
          </p:nvSpPr>
          <p:spPr bwMode="auto">
            <a:xfrm>
              <a:off x="3216" y="1300"/>
              <a:ext cx="11" cy="9"/>
            </a:xfrm>
            <a:custGeom>
              <a:avLst/>
              <a:gdLst>
                <a:gd name="T0" fmla="*/ 11 w 11"/>
                <a:gd name="T1" fmla="*/ 4 h 9"/>
                <a:gd name="T2" fmla="*/ 11 w 11"/>
                <a:gd name="T3" fmla="*/ 2 h 9"/>
                <a:gd name="T4" fmla="*/ 9 w 11"/>
                <a:gd name="T5" fmla="*/ 2 h 9"/>
                <a:gd name="T6" fmla="*/ 8 w 11"/>
                <a:gd name="T7" fmla="*/ 0 h 9"/>
                <a:gd name="T8" fmla="*/ 6 w 11"/>
                <a:gd name="T9" fmla="*/ 0 h 9"/>
                <a:gd name="T10" fmla="*/ 4 w 11"/>
                <a:gd name="T11" fmla="*/ 0 h 9"/>
                <a:gd name="T12" fmla="*/ 2 w 11"/>
                <a:gd name="T13" fmla="*/ 2 h 9"/>
                <a:gd name="T14" fmla="*/ 0 w 11"/>
                <a:gd name="T15" fmla="*/ 2 h 9"/>
                <a:gd name="T16" fmla="*/ 0 w 11"/>
                <a:gd name="T17" fmla="*/ 4 h 9"/>
                <a:gd name="T18" fmla="*/ 0 w 11"/>
                <a:gd name="T19" fmla="*/ 5 h 9"/>
                <a:gd name="T20" fmla="*/ 2 w 11"/>
                <a:gd name="T21" fmla="*/ 7 h 9"/>
                <a:gd name="T22" fmla="*/ 4 w 11"/>
                <a:gd name="T23" fmla="*/ 9 h 9"/>
                <a:gd name="T24" fmla="*/ 6 w 11"/>
                <a:gd name="T25" fmla="*/ 9 h 9"/>
                <a:gd name="T26" fmla="*/ 8 w 11"/>
                <a:gd name="T27" fmla="*/ 9 h 9"/>
                <a:gd name="T28" fmla="*/ 9 w 11"/>
                <a:gd name="T29" fmla="*/ 7 h 9"/>
                <a:gd name="T30" fmla="*/ 11 w 11"/>
                <a:gd name="T31" fmla="*/ 5 h 9"/>
                <a:gd name="T32" fmla="*/ 11 w 11"/>
                <a:gd name="T33" fmla="*/ 4 h 9"/>
                <a:gd name="T34" fmla="*/ 11 w 11"/>
                <a:gd name="T35" fmla="*/ 2 h 9"/>
                <a:gd name="T36" fmla="*/ 9 w 11"/>
                <a:gd name="T37" fmla="*/ 2 h 9"/>
                <a:gd name="T38" fmla="*/ 8 w 11"/>
                <a:gd name="T39" fmla="*/ 0 h 9"/>
                <a:gd name="T40" fmla="*/ 6 w 11"/>
                <a:gd name="T41" fmla="*/ 0 h 9"/>
                <a:gd name="T42" fmla="*/ 4 w 11"/>
                <a:gd name="T43" fmla="*/ 0 h 9"/>
                <a:gd name="T44" fmla="*/ 2 w 11"/>
                <a:gd name="T45" fmla="*/ 2 h 9"/>
                <a:gd name="T46" fmla="*/ 0 w 11"/>
                <a:gd name="T47" fmla="*/ 2 h 9"/>
                <a:gd name="T48" fmla="*/ 0 w 11"/>
                <a:gd name="T49" fmla="*/ 4 h 9"/>
                <a:gd name="T50" fmla="*/ 0 w 11"/>
                <a:gd name="T51" fmla="*/ 5 h 9"/>
                <a:gd name="T52" fmla="*/ 2 w 11"/>
                <a:gd name="T53" fmla="*/ 7 h 9"/>
                <a:gd name="T54" fmla="*/ 4 w 11"/>
                <a:gd name="T55" fmla="*/ 9 h 9"/>
                <a:gd name="T56" fmla="*/ 6 w 11"/>
                <a:gd name="T57" fmla="*/ 9 h 9"/>
                <a:gd name="T58" fmla="*/ 8 w 11"/>
                <a:gd name="T59" fmla="*/ 9 h 9"/>
                <a:gd name="T60" fmla="*/ 9 w 11"/>
                <a:gd name="T61" fmla="*/ 7 h 9"/>
                <a:gd name="T62" fmla="*/ 11 w 11"/>
                <a:gd name="T63" fmla="*/ 5 h 9"/>
                <a:gd name="T64" fmla="*/ 11 w 11"/>
                <a:gd name="T65" fmla="*/ 4 h 9"/>
                <a:gd name="T66" fmla="*/ 11 w 11"/>
                <a:gd name="T67" fmla="*/ 2 h 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"/>
                <a:gd name="T103" fmla="*/ 0 h 9"/>
                <a:gd name="T104" fmla="*/ 11 w 11"/>
                <a:gd name="T105" fmla="*/ 9 h 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" h="9">
                  <a:moveTo>
                    <a:pt x="11" y="4"/>
                  </a:moveTo>
                  <a:lnTo>
                    <a:pt x="11" y="2"/>
                  </a:ln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4"/>
                  </a:lnTo>
                  <a:close/>
                  <a:moveTo>
                    <a:pt x="11" y="2"/>
                  </a:move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12" name="Freeform 467"/>
            <p:cNvSpPr>
              <a:spLocks noEditPoints="1"/>
            </p:cNvSpPr>
            <p:nvPr/>
          </p:nvSpPr>
          <p:spPr bwMode="auto">
            <a:xfrm>
              <a:off x="3216" y="1300"/>
              <a:ext cx="11" cy="9"/>
            </a:xfrm>
            <a:custGeom>
              <a:avLst/>
              <a:gdLst>
                <a:gd name="T0" fmla="*/ 11 w 11"/>
                <a:gd name="T1" fmla="*/ 4 h 9"/>
                <a:gd name="T2" fmla="*/ 11 w 11"/>
                <a:gd name="T3" fmla="*/ 2 h 9"/>
                <a:gd name="T4" fmla="*/ 9 w 11"/>
                <a:gd name="T5" fmla="*/ 2 h 9"/>
                <a:gd name="T6" fmla="*/ 8 w 11"/>
                <a:gd name="T7" fmla="*/ 0 h 9"/>
                <a:gd name="T8" fmla="*/ 6 w 11"/>
                <a:gd name="T9" fmla="*/ 0 h 9"/>
                <a:gd name="T10" fmla="*/ 4 w 11"/>
                <a:gd name="T11" fmla="*/ 0 h 9"/>
                <a:gd name="T12" fmla="*/ 2 w 11"/>
                <a:gd name="T13" fmla="*/ 2 h 9"/>
                <a:gd name="T14" fmla="*/ 0 w 11"/>
                <a:gd name="T15" fmla="*/ 2 h 9"/>
                <a:gd name="T16" fmla="*/ 0 w 11"/>
                <a:gd name="T17" fmla="*/ 4 h 9"/>
                <a:gd name="T18" fmla="*/ 0 w 11"/>
                <a:gd name="T19" fmla="*/ 5 h 9"/>
                <a:gd name="T20" fmla="*/ 2 w 11"/>
                <a:gd name="T21" fmla="*/ 7 h 9"/>
                <a:gd name="T22" fmla="*/ 4 w 11"/>
                <a:gd name="T23" fmla="*/ 9 h 9"/>
                <a:gd name="T24" fmla="*/ 6 w 11"/>
                <a:gd name="T25" fmla="*/ 9 h 9"/>
                <a:gd name="T26" fmla="*/ 8 w 11"/>
                <a:gd name="T27" fmla="*/ 9 h 9"/>
                <a:gd name="T28" fmla="*/ 9 w 11"/>
                <a:gd name="T29" fmla="*/ 7 h 9"/>
                <a:gd name="T30" fmla="*/ 11 w 11"/>
                <a:gd name="T31" fmla="*/ 5 h 9"/>
                <a:gd name="T32" fmla="*/ 11 w 11"/>
                <a:gd name="T33" fmla="*/ 4 h 9"/>
                <a:gd name="T34" fmla="*/ 11 w 11"/>
                <a:gd name="T35" fmla="*/ 2 h 9"/>
                <a:gd name="T36" fmla="*/ 9 w 11"/>
                <a:gd name="T37" fmla="*/ 2 h 9"/>
                <a:gd name="T38" fmla="*/ 8 w 11"/>
                <a:gd name="T39" fmla="*/ 0 h 9"/>
                <a:gd name="T40" fmla="*/ 6 w 11"/>
                <a:gd name="T41" fmla="*/ 0 h 9"/>
                <a:gd name="T42" fmla="*/ 4 w 11"/>
                <a:gd name="T43" fmla="*/ 0 h 9"/>
                <a:gd name="T44" fmla="*/ 2 w 11"/>
                <a:gd name="T45" fmla="*/ 2 h 9"/>
                <a:gd name="T46" fmla="*/ 0 w 11"/>
                <a:gd name="T47" fmla="*/ 2 h 9"/>
                <a:gd name="T48" fmla="*/ 0 w 11"/>
                <a:gd name="T49" fmla="*/ 4 h 9"/>
                <a:gd name="T50" fmla="*/ 0 w 11"/>
                <a:gd name="T51" fmla="*/ 5 h 9"/>
                <a:gd name="T52" fmla="*/ 2 w 11"/>
                <a:gd name="T53" fmla="*/ 7 h 9"/>
                <a:gd name="T54" fmla="*/ 4 w 11"/>
                <a:gd name="T55" fmla="*/ 9 h 9"/>
                <a:gd name="T56" fmla="*/ 6 w 11"/>
                <a:gd name="T57" fmla="*/ 9 h 9"/>
                <a:gd name="T58" fmla="*/ 8 w 11"/>
                <a:gd name="T59" fmla="*/ 9 h 9"/>
                <a:gd name="T60" fmla="*/ 9 w 11"/>
                <a:gd name="T61" fmla="*/ 7 h 9"/>
                <a:gd name="T62" fmla="*/ 11 w 11"/>
                <a:gd name="T63" fmla="*/ 5 h 9"/>
                <a:gd name="T64" fmla="*/ 11 w 11"/>
                <a:gd name="T65" fmla="*/ 4 h 9"/>
                <a:gd name="T66" fmla="*/ 11 w 11"/>
                <a:gd name="T67" fmla="*/ 2 h 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"/>
                <a:gd name="T103" fmla="*/ 0 h 9"/>
                <a:gd name="T104" fmla="*/ 11 w 11"/>
                <a:gd name="T105" fmla="*/ 9 h 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" h="9">
                  <a:moveTo>
                    <a:pt x="11" y="4"/>
                  </a:moveTo>
                  <a:lnTo>
                    <a:pt x="11" y="2"/>
                  </a:ln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4"/>
                  </a:lnTo>
                  <a:close/>
                  <a:moveTo>
                    <a:pt x="11" y="2"/>
                  </a:move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8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13" name="Freeform 468"/>
            <p:cNvSpPr>
              <a:spLocks/>
            </p:cNvSpPr>
            <p:nvPr/>
          </p:nvSpPr>
          <p:spPr bwMode="auto">
            <a:xfrm>
              <a:off x="3216" y="1300"/>
              <a:ext cx="11" cy="9"/>
            </a:xfrm>
            <a:custGeom>
              <a:avLst/>
              <a:gdLst>
                <a:gd name="T0" fmla="*/ 6 w 11"/>
                <a:gd name="T1" fmla="*/ 0 h 9"/>
                <a:gd name="T2" fmla="*/ 8 w 11"/>
                <a:gd name="T3" fmla="*/ 0 h 9"/>
                <a:gd name="T4" fmla="*/ 9 w 11"/>
                <a:gd name="T5" fmla="*/ 2 h 9"/>
                <a:gd name="T6" fmla="*/ 11 w 11"/>
                <a:gd name="T7" fmla="*/ 4 h 9"/>
                <a:gd name="T8" fmla="*/ 11 w 11"/>
                <a:gd name="T9" fmla="*/ 5 h 9"/>
                <a:gd name="T10" fmla="*/ 9 w 11"/>
                <a:gd name="T11" fmla="*/ 7 h 9"/>
                <a:gd name="T12" fmla="*/ 8 w 11"/>
                <a:gd name="T13" fmla="*/ 9 h 9"/>
                <a:gd name="T14" fmla="*/ 6 w 11"/>
                <a:gd name="T15" fmla="*/ 9 h 9"/>
                <a:gd name="T16" fmla="*/ 4 w 11"/>
                <a:gd name="T17" fmla="*/ 9 h 9"/>
                <a:gd name="T18" fmla="*/ 2 w 11"/>
                <a:gd name="T19" fmla="*/ 9 h 9"/>
                <a:gd name="T20" fmla="*/ 2 w 11"/>
                <a:gd name="T21" fmla="*/ 7 h 9"/>
                <a:gd name="T22" fmla="*/ 0 w 11"/>
                <a:gd name="T23" fmla="*/ 5 h 9"/>
                <a:gd name="T24" fmla="*/ 0 w 11"/>
                <a:gd name="T25" fmla="*/ 4 h 9"/>
                <a:gd name="T26" fmla="*/ 0 w 11"/>
                <a:gd name="T27" fmla="*/ 5 h 9"/>
                <a:gd name="T28" fmla="*/ 2 w 11"/>
                <a:gd name="T29" fmla="*/ 7 h 9"/>
                <a:gd name="T30" fmla="*/ 4 w 11"/>
                <a:gd name="T31" fmla="*/ 9 h 9"/>
                <a:gd name="T32" fmla="*/ 6 w 11"/>
                <a:gd name="T33" fmla="*/ 9 h 9"/>
                <a:gd name="T34" fmla="*/ 8 w 11"/>
                <a:gd name="T35" fmla="*/ 9 h 9"/>
                <a:gd name="T36" fmla="*/ 9 w 11"/>
                <a:gd name="T37" fmla="*/ 9 h 9"/>
                <a:gd name="T38" fmla="*/ 11 w 11"/>
                <a:gd name="T39" fmla="*/ 7 h 9"/>
                <a:gd name="T40" fmla="*/ 11 w 11"/>
                <a:gd name="T41" fmla="*/ 5 h 9"/>
                <a:gd name="T42" fmla="*/ 11 w 11"/>
                <a:gd name="T43" fmla="*/ 4 h 9"/>
                <a:gd name="T44" fmla="*/ 9 w 11"/>
                <a:gd name="T45" fmla="*/ 2 h 9"/>
                <a:gd name="T46" fmla="*/ 8 w 11"/>
                <a:gd name="T47" fmla="*/ 0 h 9"/>
                <a:gd name="T48" fmla="*/ 6 w 11"/>
                <a:gd name="T49" fmla="*/ 0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"/>
                <a:gd name="T76" fmla="*/ 0 h 9"/>
                <a:gd name="T77" fmla="*/ 11 w 11"/>
                <a:gd name="T78" fmla="*/ 9 h 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" h="9">
                  <a:moveTo>
                    <a:pt x="6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9" y="7"/>
                  </a:lnTo>
                  <a:lnTo>
                    <a:pt x="8" y="9"/>
                  </a:lnTo>
                  <a:lnTo>
                    <a:pt x="6" y="9"/>
                  </a:lnTo>
                  <a:lnTo>
                    <a:pt x="4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5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14" name="Freeform 469"/>
            <p:cNvSpPr>
              <a:spLocks noEditPoints="1"/>
            </p:cNvSpPr>
            <p:nvPr/>
          </p:nvSpPr>
          <p:spPr bwMode="auto">
            <a:xfrm>
              <a:off x="3216" y="1300"/>
              <a:ext cx="11" cy="9"/>
            </a:xfrm>
            <a:custGeom>
              <a:avLst/>
              <a:gdLst>
                <a:gd name="T0" fmla="*/ 11 w 11"/>
                <a:gd name="T1" fmla="*/ 4 h 9"/>
                <a:gd name="T2" fmla="*/ 9 w 11"/>
                <a:gd name="T3" fmla="*/ 2 h 9"/>
                <a:gd name="T4" fmla="*/ 8 w 11"/>
                <a:gd name="T5" fmla="*/ 0 h 9"/>
                <a:gd name="T6" fmla="*/ 6 w 11"/>
                <a:gd name="T7" fmla="*/ 0 h 9"/>
                <a:gd name="T8" fmla="*/ 4 w 11"/>
                <a:gd name="T9" fmla="*/ 0 h 9"/>
                <a:gd name="T10" fmla="*/ 2 w 11"/>
                <a:gd name="T11" fmla="*/ 2 h 9"/>
                <a:gd name="T12" fmla="*/ 0 w 11"/>
                <a:gd name="T13" fmla="*/ 2 h 9"/>
                <a:gd name="T14" fmla="*/ 0 w 11"/>
                <a:gd name="T15" fmla="*/ 4 h 9"/>
                <a:gd name="T16" fmla="*/ 0 w 11"/>
                <a:gd name="T17" fmla="*/ 5 h 9"/>
                <a:gd name="T18" fmla="*/ 2 w 11"/>
                <a:gd name="T19" fmla="*/ 7 h 9"/>
                <a:gd name="T20" fmla="*/ 4 w 11"/>
                <a:gd name="T21" fmla="*/ 9 h 9"/>
                <a:gd name="T22" fmla="*/ 6 w 11"/>
                <a:gd name="T23" fmla="*/ 9 h 9"/>
                <a:gd name="T24" fmla="*/ 8 w 11"/>
                <a:gd name="T25" fmla="*/ 9 h 9"/>
                <a:gd name="T26" fmla="*/ 9 w 11"/>
                <a:gd name="T27" fmla="*/ 7 h 9"/>
                <a:gd name="T28" fmla="*/ 9 w 11"/>
                <a:gd name="T29" fmla="*/ 5 h 9"/>
                <a:gd name="T30" fmla="*/ 11 w 11"/>
                <a:gd name="T31" fmla="*/ 4 h 9"/>
                <a:gd name="T32" fmla="*/ 9 w 11"/>
                <a:gd name="T33" fmla="*/ 2 h 9"/>
                <a:gd name="T34" fmla="*/ 8 w 11"/>
                <a:gd name="T35" fmla="*/ 0 h 9"/>
                <a:gd name="T36" fmla="*/ 6 w 11"/>
                <a:gd name="T37" fmla="*/ 0 h 9"/>
                <a:gd name="T38" fmla="*/ 4 w 11"/>
                <a:gd name="T39" fmla="*/ 0 h 9"/>
                <a:gd name="T40" fmla="*/ 2 w 11"/>
                <a:gd name="T41" fmla="*/ 2 h 9"/>
                <a:gd name="T42" fmla="*/ 0 w 11"/>
                <a:gd name="T43" fmla="*/ 2 h 9"/>
                <a:gd name="T44" fmla="*/ 0 w 11"/>
                <a:gd name="T45" fmla="*/ 4 h 9"/>
                <a:gd name="T46" fmla="*/ 0 w 11"/>
                <a:gd name="T47" fmla="*/ 5 h 9"/>
                <a:gd name="T48" fmla="*/ 2 w 11"/>
                <a:gd name="T49" fmla="*/ 7 h 9"/>
                <a:gd name="T50" fmla="*/ 4 w 11"/>
                <a:gd name="T51" fmla="*/ 9 h 9"/>
                <a:gd name="T52" fmla="*/ 6 w 11"/>
                <a:gd name="T53" fmla="*/ 9 h 9"/>
                <a:gd name="T54" fmla="*/ 8 w 11"/>
                <a:gd name="T55" fmla="*/ 9 h 9"/>
                <a:gd name="T56" fmla="*/ 9 w 11"/>
                <a:gd name="T57" fmla="*/ 7 h 9"/>
                <a:gd name="T58" fmla="*/ 9 w 11"/>
                <a:gd name="T59" fmla="*/ 5 h 9"/>
                <a:gd name="T60" fmla="*/ 11 w 11"/>
                <a:gd name="T61" fmla="*/ 4 h 9"/>
                <a:gd name="T62" fmla="*/ 9 w 11"/>
                <a:gd name="T63" fmla="*/ 2 h 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"/>
                <a:gd name="T97" fmla="*/ 0 h 9"/>
                <a:gd name="T98" fmla="*/ 11 w 11"/>
                <a:gd name="T99" fmla="*/ 9 h 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" h="9">
                  <a:moveTo>
                    <a:pt x="11" y="4"/>
                  </a:move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11" y="4"/>
                  </a:lnTo>
                  <a:close/>
                  <a:moveTo>
                    <a:pt x="9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11" y="4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15" name="Freeform 470"/>
            <p:cNvSpPr>
              <a:spLocks noEditPoints="1"/>
            </p:cNvSpPr>
            <p:nvPr/>
          </p:nvSpPr>
          <p:spPr bwMode="auto">
            <a:xfrm>
              <a:off x="3216" y="1300"/>
              <a:ext cx="11" cy="9"/>
            </a:xfrm>
            <a:custGeom>
              <a:avLst/>
              <a:gdLst>
                <a:gd name="T0" fmla="*/ 11 w 11"/>
                <a:gd name="T1" fmla="*/ 4 h 9"/>
                <a:gd name="T2" fmla="*/ 9 w 11"/>
                <a:gd name="T3" fmla="*/ 2 h 9"/>
                <a:gd name="T4" fmla="*/ 8 w 11"/>
                <a:gd name="T5" fmla="*/ 0 h 9"/>
                <a:gd name="T6" fmla="*/ 6 w 11"/>
                <a:gd name="T7" fmla="*/ 0 h 9"/>
                <a:gd name="T8" fmla="*/ 4 w 11"/>
                <a:gd name="T9" fmla="*/ 0 h 9"/>
                <a:gd name="T10" fmla="*/ 2 w 11"/>
                <a:gd name="T11" fmla="*/ 2 h 9"/>
                <a:gd name="T12" fmla="*/ 0 w 11"/>
                <a:gd name="T13" fmla="*/ 2 h 9"/>
                <a:gd name="T14" fmla="*/ 0 w 11"/>
                <a:gd name="T15" fmla="*/ 4 h 9"/>
                <a:gd name="T16" fmla="*/ 0 w 11"/>
                <a:gd name="T17" fmla="*/ 5 h 9"/>
                <a:gd name="T18" fmla="*/ 2 w 11"/>
                <a:gd name="T19" fmla="*/ 7 h 9"/>
                <a:gd name="T20" fmla="*/ 4 w 11"/>
                <a:gd name="T21" fmla="*/ 9 h 9"/>
                <a:gd name="T22" fmla="*/ 6 w 11"/>
                <a:gd name="T23" fmla="*/ 9 h 9"/>
                <a:gd name="T24" fmla="*/ 8 w 11"/>
                <a:gd name="T25" fmla="*/ 9 h 9"/>
                <a:gd name="T26" fmla="*/ 9 w 11"/>
                <a:gd name="T27" fmla="*/ 7 h 9"/>
                <a:gd name="T28" fmla="*/ 9 w 11"/>
                <a:gd name="T29" fmla="*/ 5 h 9"/>
                <a:gd name="T30" fmla="*/ 11 w 11"/>
                <a:gd name="T31" fmla="*/ 4 h 9"/>
                <a:gd name="T32" fmla="*/ 9 w 11"/>
                <a:gd name="T33" fmla="*/ 2 h 9"/>
                <a:gd name="T34" fmla="*/ 8 w 11"/>
                <a:gd name="T35" fmla="*/ 0 h 9"/>
                <a:gd name="T36" fmla="*/ 6 w 11"/>
                <a:gd name="T37" fmla="*/ 0 h 9"/>
                <a:gd name="T38" fmla="*/ 4 w 11"/>
                <a:gd name="T39" fmla="*/ 0 h 9"/>
                <a:gd name="T40" fmla="*/ 2 w 11"/>
                <a:gd name="T41" fmla="*/ 2 h 9"/>
                <a:gd name="T42" fmla="*/ 0 w 11"/>
                <a:gd name="T43" fmla="*/ 2 h 9"/>
                <a:gd name="T44" fmla="*/ 0 w 11"/>
                <a:gd name="T45" fmla="*/ 4 h 9"/>
                <a:gd name="T46" fmla="*/ 0 w 11"/>
                <a:gd name="T47" fmla="*/ 5 h 9"/>
                <a:gd name="T48" fmla="*/ 2 w 11"/>
                <a:gd name="T49" fmla="*/ 7 h 9"/>
                <a:gd name="T50" fmla="*/ 4 w 11"/>
                <a:gd name="T51" fmla="*/ 9 h 9"/>
                <a:gd name="T52" fmla="*/ 6 w 11"/>
                <a:gd name="T53" fmla="*/ 9 h 9"/>
                <a:gd name="T54" fmla="*/ 8 w 11"/>
                <a:gd name="T55" fmla="*/ 9 h 9"/>
                <a:gd name="T56" fmla="*/ 9 w 11"/>
                <a:gd name="T57" fmla="*/ 7 h 9"/>
                <a:gd name="T58" fmla="*/ 9 w 11"/>
                <a:gd name="T59" fmla="*/ 5 h 9"/>
                <a:gd name="T60" fmla="*/ 11 w 11"/>
                <a:gd name="T61" fmla="*/ 4 h 9"/>
                <a:gd name="T62" fmla="*/ 9 w 11"/>
                <a:gd name="T63" fmla="*/ 2 h 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"/>
                <a:gd name="T97" fmla="*/ 0 h 9"/>
                <a:gd name="T98" fmla="*/ 11 w 11"/>
                <a:gd name="T99" fmla="*/ 9 h 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" h="9">
                  <a:moveTo>
                    <a:pt x="11" y="4"/>
                  </a:move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11" y="4"/>
                  </a:lnTo>
                  <a:close/>
                  <a:moveTo>
                    <a:pt x="9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11" y="4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16" name="Freeform 471"/>
            <p:cNvSpPr>
              <a:spLocks noEditPoints="1"/>
            </p:cNvSpPr>
            <p:nvPr/>
          </p:nvSpPr>
          <p:spPr bwMode="auto">
            <a:xfrm>
              <a:off x="3216" y="1300"/>
              <a:ext cx="11" cy="9"/>
            </a:xfrm>
            <a:custGeom>
              <a:avLst/>
              <a:gdLst>
                <a:gd name="T0" fmla="*/ 11 w 11"/>
                <a:gd name="T1" fmla="*/ 4 h 9"/>
                <a:gd name="T2" fmla="*/ 9 w 11"/>
                <a:gd name="T3" fmla="*/ 2 h 9"/>
                <a:gd name="T4" fmla="*/ 8 w 11"/>
                <a:gd name="T5" fmla="*/ 0 h 9"/>
                <a:gd name="T6" fmla="*/ 6 w 11"/>
                <a:gd name="T7" fmla="*/ 0 h 9"/>
                <a:gd name="T8" fmla="*/ 4 w 11"/>
                <a:gd name="T9" fmla="*/ 0 h 9"/>
                <a:gd name="T10" fmla="*/ 2 w 11"/>
                <a:gd name="T11" fmla="*/ 2 h 9"/>
                <a:gd name="T12" fmla="*/ 0 w 11"/>
                <a:gd name="T13" fmla="*/ 2 h 9"/>
                <a:gd name="T14" fmla="*/ 0 w 11"/>
                <a:gd name="T15" fmla="*/ 4 h 9"/>
                <a:gd name="T16" fmla="*/ 0 w 11"/>
                <a:gd name="T17" fmla="*/ 5 h 9"/>
                <a:gd name="T18" fmla="*/ 2 w 11"/>
                <a:gd name="T19" fmla="*/ 7 h 9"/>
                <a:gd name="T20" fmla="*/ 4 w 11"/>
                <a:gd name="T21" fmla="*/ 9 h 9"/>
                <a:gd name="T22" fmla="*/ 6 w 11"/>
                <a:gd name="T23" fmla="*/ 9 h 9"/>
                <a:gd name="T24" fmla="*/ 8 w 11"/>
                <a:gd name="T25" fmla="*/ 9 h 9"/>
                <a:gd name="T26" fmla="*/ 9 w 11"/>
                <a:gd name="T27" fmla="*/ 7 h 9"/>
                <a:gd name="T28" fmla="*/ 9 w 11"/>
                <a:gd name="T29" fmla="*/ 5 h 9"/>
                <a:gd name="T30" fmla="*/ 11 w 11"/>
                <a:gd name="T31" fmla="*/ 4 h 9"/>
                <a:gd name="T32" fmla="*/ 9 w 11"/>
                <a:gd name="T33" fmla="*/ 2 h 9"/>
                <a:gd name="T34" fmla="*/ 8 w 11"/>
                <a:gd name="T35" fmla="*/ 0 h 9"/>
                <a:gd name="T36" fmla="*/ 6 w 11"/>
                <a:gd name="T37" fmla="*/ 0 h 9"/>
                <a:gd name="T38" fmla="*/ 4 w 11"/>
                <a:gd name="T39" fmla="*/ 0 h 9"/>
                <a:gd name="T40" fmla="*/ 2 w 11"/>
                <a:gd name="T41" fmla="*/ 2 h 9"/>
                <a:gd name="T42" fmla="*/ 0 w 11"/>
                <a:gd name="T43" fmla="*/ 2 h 9"/>
                <a:gd name="T44" fmla="*/ 0 w 11"/>
                <a:gd name="T45" fmla="*/ 4 h 9"/>
                <a:gd name="T46" fmla="*/ 0 w 11"/>
                <a:gd name="T47" fmla="*/ 5 h 9"/>
                <a:gd name="T48" fmla="*/ 2 w 11"/>
                <a:gd name="T49" fmla="*/ 7 h 9"/>
                <a:gd name="T50" fmla="*/ 4 w 11"/>
                <a:gd name="T51" fmla="*/ 9 h 9"/>
                <a:gd name="T52" fmla="*/ 6 w 11"/>
                <a:gd name="T53" fmla="*/ 9 h 9"/>
                <a:gd name="T54" fmla="*/ 8 w 11"/>
                <a:gd name="T55" fmla="*/ 9 h 9"/>
                <a:gd name="T56" fmla="*/ 9 w 11"/>
                <a:gd name="T57" fmla="*/ 7 h 9"/>
                <a:gd name="T58" fmla="*/ 9 w 11"/>
                <a:gd name="T59" fmla="*/ 5 h 9"/>
                <a:gd name="T60" fmla="*/ 11 w 11"/>
                <a:gd name="T61" fmla="*/ 4 h 9"/>
                <a:gd name="T62" fmla="*/ 9 w 11"/>
                <a:gd name="T63" fmla="*/ 2 h 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"/>
                <a:gd name="T97" fmla="*/ 0 h 9"/>
                <a:gd name="T98" fmla="*/ 11 w 11"/>
                <a:gd name="T99" fmla="*/ 9 h 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" h="9">
                  <a:moveTo>
                    <a:pt x="11" y="4"/>
                  </a:move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11" y="4"/>
                  </a:lnTo>
                  <a:close/>
                  <a:moveTo>
                    <a:pt x="9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11" y="4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17" name="Freeform 472"/>
            <p:cNvSpPr>
              <a:spLocks noEditPoints="1"/>
            </p:cNvSpPr>
            <p:nvPr/>
          </p:nvSpPr>
          <p:spPr bwMode="auto">
            <a:xfrm>
              <a:off x="3216" y="1300"/>
              <a:ext cx="11" cy="9"/>
            </a:xfrm>
            <a:custGeom>
              <a:avLst/>
              <a:gdLst>
                <a:gd name="T0" fmla="*/ 11 w 11"/>
                <a:gd name="T1" fmla="*/ 4 h 9"/>
                <a:gd name="T2" fmla="*/ 9 w 11"/>
                <a:gd name="T3" fmla="*/ 2 h 9"/>
                <a:gd name="T4" fmla="*/ 8 w 11"/>
                <a:gd name="T5" fmla="*/ 0 h 9"/>
                <a:gd name="T6" fmla="*/ 6 w 11"/>
                <a:gd name="T7" fmla="*/ 0 h 9"/>
                <a:gd name="T8" fmla="*/ 4 w 11"/>
                <a:gd name="T9" fmla="*/ 0 h 9"/>
                <a:gd name="T10" fmla="*/ 2 w 11"/>
                <a:gd name="T11" fmla="*/ 2 h 9"/>
                <a:gd name="T12" fmla="*/ 0 w 11"/>
                <a:gd name="T13" fmla="*/ 2 h 9"/>
                <a:gd name="T14" fmla="*/ 0 w 11"/>
                <a:gd name="T15" fmla="*/ 4 h 9"/>
                <a:gd name="T16" fmla="*/ 0 w 11"/>
                <a:gd name="T17" fmla="*/ 5 h 9"/>
                <a:gd name="T18" fmla="*/ 2 w 11"/>
                <a:gd name="T19" fmla="*/ 7 h 9"/>
                <a:gd name="T20" fmla="*/ 4 w 11"/>
                <a:gd name="T21" fmla="*/ 9 h 9"/>
                <a:gd name="T22" fmla="*/ 6 w 11"/>
                <a:gd name="T23" fmla="*/ 9 h 9"/>
                <a:gd name="T24" fmla="*/ 8 w 11"/>
                <a:gd name="T25" fmla="*/ 9 h 9"/>
                <a:gd name="T26" fmla="*/ 9 w 11"/>
                <a:gd name="T27" fmla="*/ 7 h 9"/>
                <a:gd name="T28" fmla="*/ 9 w 11"/>
                <a:gd name="T29" fmla="*/ 5 h 9"/>
                <a:gd name="T30" fmla="*/ 11 w 11"/>
                <a:gd name="T31" fmla="*/ 4 h 9"/>
                <a:gd name="T32" fmla="*/ 9 w 11"/>
                <a:gd name="T33" fmla="*/ 2 h 9"/>
                <a:gd name="T34" fmla="*/ 8 w 11"/>
                <a:gd name="T35" fmla="*/ 0 h 9"/>
                <a:gd name="T36" fmla="*/ 6 w 11"/>
                <a:gd name="T37" fmla="*/ 0 h 9"/>
                <a:gd name="T38" fmla="*/ 4 w 11"/>
                <a:gd name="T39" fmla="*/ 0 h 9"/>
                <a:gd name="T40" fmla="*/ 2 w 11"/>
                <a:gd name="T41" fmla="*/ 2 h 9"/>
                <a:gd name="T42" fmla="*/ 0 w 11"/>
                <a:gd name="T43" fmla="*/ 2 h 9"/>
                <a:gd name="T44" fmla="*/ 0 w 11"/>
                <a:gd name="T45" fmla="*/ 4 h 9"/>
                <a:gd name="T46" fmla="*/ 0 w 11"/>
                <a:gd name="T47" fmla="*/ 5 h 9"/>
                <a:gd name="T48" fmla="*/ 2 w 11"/>
                <a:gd name="T49" fmla="*/ 7 h 9"/>
                <a:gd name="T50" fmla="*/ 4 w 11"/>
                <a:gd name="T51" fmla="*/ 9 h 9"/>
                <a:gd name="T52" fmla="*/ 6 w 11"/>
                <a:gd name="T53" fmla="*/ 9 h 9"/>
                <a:gd name="T54" fmla="*/ 8 w 11"/>
                <a:gd name="T55" fmla="*/ 9 h 9"/>
                <a:gd name="T56" fmla="*/ 9 w 11"/>
                <a:gd name="T57" fmla="*/ 7 h 9"/>
                <a:gd name="T58" fmla="*/ 9 w 11"/>
                <a:gd name="T59" fmla="*/ 5 h 9"/>
                <a:gd name="T60" fmla="*/ 11 w 11"/>
                <a:gd name="T61" fmla="*/ 4 h 9"/>
                <a:gd name="T62" fmla="*/ 9 w 11"/>
                <a:gd name="T63" fmla="*/ 2 h 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"/>
                <a:gd name="T97" fmla="*/ 0 h 9"/>
                <a:gd name="T98" fmla="*/ 11 w 11"/>
                <a:gd name="T99" fmla="*/ 9 h 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" h="9">
                  <a:moveTo>
                    <a:pt x="11" y="4"/>
                  </a:move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11" y="4"/>
                  </a:lnTo>
                  <a:close/>
                  <a:moveTo>
                    <a:pt x="9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11" y="4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18" name="Freeform 473"/>
            <p:cNvSpPr>
              <a:spLocks noEditPoints="1"/>
            </p:cNvSpPr>
            <p:nvPr/>
          </p:nvSpPr>
          <p:spPr bwMode="auto">
            <a:xfrm>
              <a:off x="3216" y="1300"/>
              <a:ext cx="11" cy="9"/>
            </a:xfrm>
            <a:custGeom>
              <a:avLst/>
              <a:gdLst>
                <a:gd name="T0" fmla="*/ 11 w 11"/>
                <a:gd name="T1" fmla="*/ 4 h 9"/>
                <a:gd name="T2" fmla="*/ 9 w 11"/>
                <a:gd name="T3" fmla="*/ 2 h 9"/>
                <a:gd name="T4" fmla="*/ 8 w 11"/>
                <a:gd name="T5" fmla="*/ 0 h 9"/>
                <a:gd name="T6" fmla="*/ 6 w 11"/>
                <a:gd name="T7" fmla="*/ 0 h 9"/>
                <a:gd name="T8" fmla="*/ 4 w 11"/>
                <a:gd name="T9" fmla="*/ 0 h 9"/>
                <a:gd name="T10" fmla="*/ 2 w 11"/>
                <a:gd name="T11" fmla="*/ 2 h 9"/>
                <a:gd name="T12" fmla="*/ 0 w 11"/>
                <a:gd name="T13" fmla="*/ 2 h 9"/>
                <a:gd name="T14" fmla="*/ 0 w 11"/>
                <a:gd name="T15" fmla="*/ 4 h 9"/>
                <a:gd name="T16" fmla="*/ 0 w 11"/>
                <a:gd name="T17" fmla="*/ 5 h 9"/>
                <a:gd name="T18" fmla="*/ 2 w 11"/>
                <a:gd name="T19" fmla="*/ 7 h 9"/>
                <a:gd name="T20" fmla="*/ 4 w 11"/>
                <a:gd name="T21" fmla="*/ 9 h 9"/>
                <a:gd name="T22" fmla="*/ 6 w 11"/>
                <a:gd name="T23" fmla="*/ 9 h 9"/>
                <a:gd name="T24" fmla="*/ 8 w 11"/>
                <a:gd name="T25" fmla="*/ 9 h 9"/>
                <a:gd name="T26" fmla="*/ 9 w 11"/>
                <a:gd name="T27" fmla="*/ 7 h 9"/>
                <a:gd name="T28" fmla="*/ 9 w 11"/>
                <a:gd name="T29" fmla="*/ 5 h 9"/>
                <a:gd name="T30" fmla="*/ 11 w 11"/>
                <a:gd name="T31" fmla="*/ 4 h 9"/>
                <a:gd name="T32" fmla="*/ 9 w 11"/>
                <a:gd name="T33" fmla="*/ 2 h 9"/>
                <a:gd name="T34" fmla="*/ 8 w 11"/>
                <a:gd name="T35" fmla="*/ 0 h 9"/>
                <a:gd name="T36" fmla="*/ 6 w 11"/>
                <a:gd name="T37" fmla="*/ 0 h 9"/>
                <a:gd name="T38" fmla="*/ 4 w 11"/>
                <a:gd name="T39" fmla="*/ 0 h 9"/>
                <a:gd name="T40" fmla="*/ 2 w 11"/>
                <a:gd name="T41" fmla="*/ 2 h 9"/>
                <a:gd name="T42" fmla="*/ 0 w 11"/>
                <a:gd name="T43" fmla="*/ 2 h 9"/>
                <a:gd name="T44" fmla="*/ 0 w 11"/>
                <a:gd name="T45" fmla="*/ 4 h 9"/>
                <a:gd name="T46" fmla="*/ 0 w 11"/>
                <a:gd name="T47" fmla="*/ 5 h 9"/>
                <a:gd name="T48" fmla="*/ 2 w 11"/>
                <a:gd name="T49" fmla="*/ 7 h 9"/>
                <a:gd name="T50" fmla="*/ 4 w 11"/>
                <a:gd name="T51" fmla="*/ 9 h 9"/>
                <a:gd name="T52" fmla="*/ 6 w 11"/>
                <a:gd name="T53" fmla="*/ 9 h 9"/>
                <a:gd name="T54" fmla="*/ 8 w 11"/>
                <a:gd name="T55" fmla="*/ 9 h 9"/>
                <a:gd name="T56" fmla="*/ 9 w 11"/>
                <a:gd name="T57" fmla="*/ 7 h 9"/>
                <a:gd name="T58" fmla="*/ 9 w 11"/>
                <a:gd name="T59" fmla="*/ 5 h 9"/>
                <a:gd name="T60" fmla="*/ 11 w 11"/>
                <a:gd name="T61" fmla="*/ 4 h 9"/>
                <a:gd name="T62" fmla="*/ 9 w 11"/>
                <a:gd name="T63" fmla="*/ 2 h 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"/>
                <a:gd name="T97" fmla="*/ 0 h 9"/>
                <a:gd name="T98" fmla="*/ 11 w 11"/>
                <a:gd name="T99" fmla="*/ 9 h 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" h="9">
                  <a:moveTo>
                    <a:pt x="11" y="4"/>
                  </a:move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11" y="4"/>
                  </a:lnTo>
                  <a:close/>
                  <a:moveTo>
                    <a:pt x="9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11" y="4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8A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19" name="Freeform 474"/>
            <p:cNvSpPr>
              <a:spLocks noEditPoints="1"/>
            </p:cNvSpPr>
            <p:nvPr/>
          </p:nvSpPr>
          <p:spPr bwMode="auto">
            <a:xfrm>
              <a:off x="3216" y="1300"/>
              <a:ext cx="11" cy="9"/>
            </a:xfrm>
            <a:custGeom>
              <a:avLst/>
              <a:gdLst>
                <a:gd name="T0" fmla="*/ 11 w 11"/>
                <a:gd name="T1" fmla="*/ 4 h 9"/>
                <a:gd name="T2" fmla="*/ 9 w 11"/>
                <a:gd name="T3" fmla="*/ 2 h 9"/>
                <a:gd name="T4" fmla="*/ 8 w 11"/>
                <a:gd name="T5" fmla="*/ 0 h 9"/>
                <a:gd name="T6" fmla="*/ 6 w 11"/>
                <a:gd name="T7" fmla="*/ 0 h 9"/>
                <a:gd name="T8" fmla="*/ 4 w 11"/>
                <a:gd name="T9" fmla="*/ 0 h 9"/>
                <a:gd name="T10" fmla="*/ 2 w 11"/>
                <a:gd name="T11" fmla="*/ 2 h 9"/>
                <a:gd name="T12" fmla="*/ 0 w 11"/>
                <a:gd name="T13" fmla="*/ 2 h 9"/>
                <a:gd name="T14" fmla="*/ 0 w 11"/>
                <a:gd name="T15" fmla="*/ 4 h 9"/>
                <a:gd name="T16" fmla="*/ 0 w 11"/>
                <a:gd name="T17" fmla="*/ 5 h 9"/>
                <a:gd name="T18" fmla="*/ 2 w 11"/>
                <a:gd name="T19" fmla="*/ 7 h 9"/>
                <a:gd name="T20" fmla="*/ 4 w 11"/>
                <a:gd name="T21" fmla="*/ 9 h 9"/>
                <a:gd name="T22" fmla="*/ 6 w 11"/>
                <a:gd name="T23" fmla="*/ 9 h 9"/>
                <a:gd name="T24" fmla="*/ 8 w 11"/>
                <a:gd name="T25" fmla="*/ 9 h 9"/>
                <a:gd name="T26" fmla="*/ 9 w 11"/>
                <a:gd name="T27" fmla="*/ 7 h 9"/>
                <a:gd name="T28" fmla="*/ 9 w 11"/>
                <a:gd name="T29" fmla="*/ 5 h 9"/>
                <a:gd name="T30" fmla="*/ 11 w 11"/>
                <a:gd name="T31" fmla="*/ 4 h 9"/>
                <a:gd name="T32" fmla="*/ 9 w 11"/>
                <a:gd name="T33" fmla="*/ 2 h 9"/>
                <a:gd name="T34" fmla="*/ 8 w 11"/>
                <a:gd name="T35" fmla="*/ 0 h 9"/>
                <a:gd name="T36" fmla="*/ 6 w 11"/>
                <a:gd name="T37" fmla="*/ 0 h 9"/>
                <a:gd name="T38" fmla="*/ 4 w 11"/>
                <a:gd name="T39" fmla="*/ 0 h 9"/>
                <a:gd name="T40" fmla="*/ 2 w 11"/>
                <a:gd name="T41" fmla="*/ 2 h 9"/>
                <a:gd name="T42" fmla="*/ 0 w 11"/>
                <a:gd name="T43" fmla="*/ 2 h 9"/>
                <a:gd name="T44" fmla="*/ 0 w 11"/>
                <a:gd name="T45" fmla="*/ 4 h 9"/>
                <a:gd name="T46" fmla="*/ 0 w 11"/>
                <a:gd name="T47" fmla="*/ 5 h 9"/>
                <a:gd name="T48" fmla="*/ 2 w 11"/>
                <a:gd name="T49" fmla="*/ 7 h 9"/>
                <a:gd name="T50" fmla="*/ 4 w 11"/>
                <a:gd name="T51" fmla="*/ 9 h 9"/>
                <a:gd name="T52" fmla="*/ 6 w 11"/>
                <a:gd name="T53" fmla="*/ 9 h 9"/>
                <a:gd name="T54" fmla="*/ 8 w 11"/>
                <a:gd name="T55" fmla="*/ 9 h 9"/>
                <a:gd name="T56" fmla="*/ 9 w 11"/>
                <a:gd name="T57" fmla="*/ 7 h 9"/>
                <a:gd name="T58" fmla="*/ 9 w 11"/>
                <a:gd name="T59" fmla="*/ 5 h 9"/>
                <a:gd name="T60" fmla="*/ 11 w 11"/>
                <a:gd name="T61" fmla="*/ 4 h 9"/>
                <a:gd name="T62" fmla="*/ 9 w 11"/>
                <a:gd name="T63" fmla="*/ 2 h 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"/>
                <a:gd name="T97" fmla="*/ 0 h 9"/>
                <a:gd name="T98" fmla="*/ 11 w 11"/>
                <a:gd name="T99" fmla="*/ 9 h 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" h="9">
                  <a:moveTo>
                    <a:pt x="11" y="4"/>
                  </a:move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11" y="4"/>
                  </a:lnTo>
                  <a:close/>
                  <a:moveTo>
                    <a:pt x="9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11" y="4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20" name="Freeform 475"/>
            <p:cNvSpPr>
              <a:spLocks noEditPoints="1"/>
            </p:cNvSpPr>
            <p:nvPr/>
          </p:nvSpPr>
          <p:spPr bwMode="auto">
            <a:xfrm>
              <a:off x="3216" y="1300"/>
              <a:ext cx="11" cy="9"/>
            </a:xfrm>
            <a:custGeom>
              <a:avLst/>
              <a:gdLst>
                <a:gd name="T0" fmla="*/ 11 w 11"/>
                <a:gd name="T1" fmla="*/ 4 h 9"/>
                <a:gd name="T2" fmla="*/ 9 w 11"/>
                <a:gd name="T3" fmla="*/ 2 h 9"/>
                <a:gd name="T4" fmla="*/ 8 w 11"/>
                <a:gd name="T5" fmla="*/ 0 h 9"/>
                <a:gd name="T6" fmla="*/ 6 w 11"/>
                <a:gd name="T7" fmla="*/ 0 h 9"/>
                <a:gd name="T8" fmla="*/ 4 w 11"/>
                <a:gd name="T9" fmla="*/ 0 h 9"/>
                <a:gd name="T10" fmla="*/ 2 w 11"/>
                <a:gd name="T11" fmla="*/ 2 h 9"/>
                <a:gd name="T12" fmla="*/ 0 w 11"/>
                <a:gd name="T13" fmla="*/ 2 h 9"/>
                <a:gd name="T14" fmla="*/ 0 w 11"/>
                <a:gd name="T15" fmla="*/ 4 h 9"/>
                <a:gd name="T16" fmla="*/ 0 w 11"/>
                <a:gd name="T17" fmla="*/ 5 h 9"/>
                <a:gd name="T18" fmla="*/ 2 w 11"/>
                <a:gd name="T19" fmla="*/ 7 h 9"/>
                <a:gd name="T20" fmla="*/ 4 w 11"/>
                <a:gd name="T21" fmla="*/ 9 h 9"/>
                <a:gd name="T22" fmla="*/ 6 w 11"/>
                <a:gd name="T23" fmla="*/ 9 h 9"/>
                <a:gd name="T24" fmla="*/ 8 w 11"/>
                <a:gd name="T25" fmla="*/ 9 h 9"/>
                <a:gd name="T26" fmla="*/ 9 w 11"/>
                <a:gd name="T27" fmla="*/ 7 h 9"/>
                <a:gd name="T28" fmla="*/ 9 w 11"/>
                <a:gd name="T29" fmla="*/ 5 h 9"/>
                <a:gd name="T30" fmla="*/ 11 w 11"/>
                <a:gd name="T31" fmla="*/ 4 h 9"/>
                <a:gd name="T32" fmla="*/ 9 w 11"/>
                <a:gd name="T33" fmla="*/ 2 h 9"/>
                <a:gd name="T34" fmla="*/ 8 w 11"/>
                <a:gd name="T35" fmla="*/ 0 h 9"/>
                <a:gd name="T36" fmla="*/ 6 w 11"/>
                <a:gd name="T37" fmla="*/ 0 h 9"/>
                <a:gd name="T38" fmla="*/ 4 w 11"/>
                <a:gd name="T39" fmla="*/ 0 h 9"/>
                <a:gd name="T40" fmla="*/ 2 w 11"/>
                <a:gd name="T41" fmla="*/ 2 h 9"/>
                <a:gd name="T42" fmla="*/ 0 w 11"/>
                <a:gd name="T43" fmla="*/ 2 h 9"/>
                <a:gd name="T44" fmla="*/ 0 w 11"/>
                <a:gd name="T45" fmla="*/ 4 h 9"/>
                <a:gd name="T46" fmla="*/ 0 w 11"/>
                <a:gd name="T47" fmla="*/ 5 h 9"/>
                <a:gd name="T48" fmla="*/ 2 w 11"/>
                <a:gd name="T49" fmla="*/ 7 h 9"/>
                <a:gd name="T50" fmla="*/ 4 w 11"/>
                <a:gd name="T51" fmla="*/ 9 h 9"/>
                <a:gd name="T52" fmla="*/ 6 w 11"/>
                <a:gd name="T53" fmla="*/ 9 h 9"/>
                <a:gd name="T54" fmla="*/ 8 w 11"/>
                <a:gd name="T55" fmla="*/ 9 h 9"/>
                <a:gd name="T56" fmla="*/ 9 w 11"/>
                <a:gd name="T57" fmla="*/ 7 h 9"/>
                <a:gd name="T58" fmla="*/ 9 w 11"/>
                <a:gd name="T59" fmla="*/ 5 h 9"/>
                <a:gd name="T60" fmla="*/ 11 w 11"/>
                <a:gd name="T61" fmla="*/ 4 h 9"/>
                <a:gd name="T62" fmla="*/ 9 w 11"/>
                <a:gd name="T63" fmla="*/ 2 h 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"/>
                <a:gd name="T97" fmla="*/ 0 h 9"/>
                <a:gd name="T98" fmla="*/ 11 w 11"/>
                <a:gd name="T99" fmla="*/ 9 h 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" h="9">
                  <a:moveTo>
                    <a:pt x="11" y="4"/>
                  </a:move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11" y="4"/>
                  </a:lnTo>
                  <a:close/>
                  <a:moveTo>
                    <a:pt x="9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11" y="4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21" name="Freeform 476"/>
            <p:cNvSpPr>
              <a:spLocks noEditPoints="1"/>
            </p:cNvSpPr>
            <p:nvPr/>
          </p:nvSpPr>
          <p:spPr bwMode="auto">
            <a:xfrm>
              <a:off x="3216" y="1300"/>
              <a:ext cx="11" cy="9"/>
            </a:xfrm>
            <a:custGeom>
              <a:avLst/>
              <a:gdLst>
                <a:gd name="T0" fmla="*/ 11 w 11"/>
                <a:gd name="T1" fmla="*/ 4 h 9"/>
                <a:gd name="T2" fmla="*/ 9 w 11"/>
                <a:gd name="T3" fmla="*/ 2 h 9"/>
                <a:gd name="T4" fmla="*/ 8 w 11"/>
                <a:gd name="T5" fmla="*/ 0 h 9"/>
                <a:gd name="T6" fmla="*/ 6 w 11"/>
                <a:gd name="T7" fmla="*/ 0 h 9"/>
                <a:gd name="T8" fmla="*/ 4 w 11"/>
                <a:gd name="T9" fmla="*/ 0 h 9"/>
                <a:gd name="T10" fmla="*/ 2 w 11"/>
                <a:gd name="T11" fmla="*/ 2 h 9"/>
                <a:gd name="T12" fmla="*/ 0 w 11"/>
                <a:gd name="T13" fmla="*/ 2 h 9"/>
                <a:gd name="T14" fmla="*/ 0 w 11"/>
                <a:gd name="T15" fmla="*/ 4 h 9"/>
                <a:gd name="T16" fmla="*/ 0 w 11"/>
                <a:gd name="T17" fmla="*/ 5 h 9"/>
                <a:gd name="T18" fmla="*/ 2 w 11"/>
                <a:gd name="T19" fmla="*/ 7 h 9"/>
                <a:gd name="T20" fmla="*/ 4 w 11"/>
                <a:gd name="T21" fmla="*/ 9 h 9"/>
                <a:gd name="T22" fmla="*/ 6 w 11"/>
                <a:gd name="T23" fmla="*/ 9 h 9"/>
                <a:gd name="T24" fmla="*/ 8 w 11"/>
                <a:gd name="T25" fmla="*/ 9 h 9"/>
                <a:gd name="T26" fmla="*/ 9 w 11"/>
                <a:gd name="T27" fmla="*/ 7 h 9"/>
                <a:gd name="T28" fmla="*/ 9 w 11"/>
                <a:gd name="T29" fmla="*/ 5 h 9"/>
                <a:gd name="T30" fmla="*/ 11 w 11"/>
                <a:gd name="T31" fmla="*/ 4 h 9"/>
                <a:gd name="T32" fmla="*/ 9 w 11"/>
                <a:gd name="T33" fmla="*/ 2 h 9"/>
                <a:gd name="T34" fmla="*/ 8 w 11"/>
                <a:gd name="T35" fmla="*/ 0 h 9"/>
                <a:gd name="T36" fmla="*/ 6 w 11"/>
                <a:gd name="T37" fmla="*/ 0 h 9"/>
                <a:gd name="T38" fmla="*/ 4 w 11"/>
                <a:gd name="T39" fmla="*/ 0 h 9"/>
                <a:gd name="T40" fmla="*/ 2 w 11"/>
                <a:gd name="T41" fmla="*/ 2 h 9"/>
                <a:gd name="T42" fmla="*/ 0 w 11"/>
                <a:gd name="T43" fmla="*/ 2 h 9"/>
                <a:gd name="T44" fmla="*/ 0 w 11"/>
                <a:gd name="T45" fmla="*/ 4 h 9"/>
                <a:gd name="T46" fmla="*/ 0 w 11"/>
                <a:gd name="T47" fmla="*/ 5 h 9"/>
                <a:gd name="T48" fmla="*/ 2 w 11"/>
                <a:gd name="T49" fmla="*/ 7 h 9"/>
                <a:gd name="T50" fmla="*/ 4 w 11"/>
                <a:gd name="T51" fmla="*/ 9 h 9"/>
                <a:gd name="T52" fmla="*/ 6 w 11"/>
                <a:gd name="T53" fmla="*/ 9 h 9"/>
                <a:gd name="T54" fmla="*/ 8 w 11"/>
                <a:gd name="T55" fmla="*/ 9 h 9"/>
                <a:gd name="T56" fmla="*/ 9 w 11"/>
                <a:gd name="T57" fmla="*/ 7 h 9"/>
                <a:gd name="T58" fmla="*/ 9 w 11"/>
                <a:gd name="T59" fmla="*/ 5 h 9"/>
                <a:gd name="T60" fmla="*/ 11 w 11"/>
                <a:gd name="T61" fmla="*/ 4 h 9"/>
                <a:gd name="T62" fmla="*/ 9 w 11"/>
                <a:gd name="T63" fmla="*/ 2 h 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"/>
                <a:gd name="T97" fmla="*/ 0 h 9"/>
                <a:gd name="T98" fmla="*/ 11 w 11"/>
                <a:gd name="T99" fmla="*/ 9 h 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" h="9">
                  <a:moveTo>
                    <a:pt x="11" y="4"/>
                  </a:move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11" y="4"/>
                  </a:lnTo>
                  <a:close/>
                  <a:moveTo>
                    <a:pt x="9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11" y="4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8D8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22" name="Freeform 477"/>
            <p:cNvSpPr>
              <a:spLocks noEditPoints="1"/>
            </p:cNvSpPr>
            <p:nvPr/>
          </p:nvSpPr>
          <p:spPr bwMode="auto">
            <a:xfrm>
              <a:off x="3216" y="1300"/>
              <a:ext cx="11" cy="9"/>
            </a:xfrm>
            <a:custGeom>
              <a:avLst/>
              <a:gdLst>
                <a:gd name="T0" fmla="*/ 11 w 11"/>
                <a:gd name="T1" fmla="*/ 4 h 9"/>
                <a:gd name="T2" fmla="*/ 9 w 11"/>
                <a:gd name="T3" fmla="*/ 2 h 9"/>
                <a:gd name="T4" fmla="*/ 8 w 11"/>
                <a:gd name="T5" fmla="*/ 0 h 9"/>
                <a:gd name="T6" fmla="*/ 6 w 11"/>
                <a:gd name="T7" fmla="*/ 0 h 9"/>
                <a:gd name="T8" fmla="*/ 4 w 11"/>
                <a:gd name="T9" fmla="*/ 0 h 9"/>
                <a:gd name="T10" fmla="*/ 2 w 11"/>
                <a:gd name="T11" fmla="*/ 2 h 9"/>
                <a:gd name="T12" fmla="*/ 0 w 11"/>
                <a:gd name="T13" fmla="*/ 2 h 9"/>
                <a:gd name="T14" fmla="*/ 0 w 11"/>
                <a:gd name="T15" fmla="*/ 4 h 9"/>
                <a:gd name="T16" fmla="*/ 0 w 11"/>
                <a:gd name="T17" fmla="*/ 5 h 9"/>
                <a:gd name="T18" fmla="*/ 2 w 11"/>
                <a:gd name="T19" fmla="*/ 7 h 9"/>
                <a:gd name="T20" fmla="*/ 4 w 11"/>
                <a:gd name="T21" fmla="*/ 9 h 9"/>
                <a:gd name="T22" fmla="*/ 6 w 11"/>
                <a:gd name="T23" fmla="*/ 9 h 9"/>
                <a:gd name="T24" fmla="*/ 8 w 11"/>
                <a:gd name="T25" fmla="*/ 9 h 9"/>
                <a:gd name="T26" fmla="*/ 9 w 11"/>
                <a:gd name="T27" fmla="*/ 7 h 9"/>
                <a:gd name="T28" fmla="*/ 9 w 11"/>
                <a:gd name="T29" fmla="*/ 5 h 9"/>
                <a:gd name="T30" fmla="*/ 11 w 11"/>
                <a:gd name="T31" fmla="*/ 4 h 9"/>
                <a:gd name="T32" fmla="*/ 9 w 11"/>
                <a:gd name="T33" fmla="*/ 2 h 9"/>
                <a:gd name="T34" fmla="*/ 8 w 11"/>
                <a:gd name="T35" fmla="*/ 0 h 9"/>
                <a:gd name="T36" fmla="*/ 6 w 11"/>
                <a:gd name="T37" fmla="*/ 0 h 9"/>
                <a:gd name="T38" fmla="*/ 4 w 11"/>
                <a:gd name="T39" fmla="*/ 0 h 9"/>
                <a:gd name="T40" fmla="*/ 2 w 11"/>
                <a:gd name="T41" fmla="*/ 2 h 9"/>
                <a:gd name="T42" fmla="*/ 0 w 11"/>
                <a:gd name="T43" fmla="*/ 2 h 9"/>
                <a:gd name="T44" fmla="*/ 0 w 11"/>
                <a:gd name="T45" fmla="*/ 4 h 9"/>
                <a:gd name="T46" fmla="*/ 0 w 11"/>
                <a:gd name="T47" fmla="*/ 5 h 9"/>
                <a:gd name="T48" fmla="*/ 2 w 11"/>
                <a:gd name="T49" fmla="*/ 7 h 9"/>
                <a:gd name="T50" fmla="*/ 4 w 11"/>
                <a:gd name="T51" fmla="*/ 9 h 9"/>
                <a:gd name="T52" fmla="*/ 6 w 11"/>
                <a:gd name="T53" fmla="*/ 9 h 9"/>
                <a:gd name="T54" fmla="*/ 8 w 11"/>
                <a:gd name="T55" fmla="*/ 9 h 9"/>
                <a:gd name="T56" fmla="*/ 9 w 11"/>
                <a:gd name="T57" fmla="*/ 7 h 9"/>
                <a:gd name="T58" fmla="*/ 9 w 11"/>
                <a:gd name="T59" fmla="*/ 5 h 9"/>
                <a:gd name="T60" fmla="*/ 11 w 11"/>
                <a:gd name="T61" fmla="*/ 4 h 9"/>
                <a:gd name="T62" fmla="*/ 9 w 11"/>
                <a:gd name="T63" fmla="*/ 2 h 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"/>
                <a:gd name="T97" fmla="*/ 0 h 9"/>
                <a:gd name="T98" fmla="*/ 11 w 11"/>
                <a:gd name="T99" fmla="*/ 9 h 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" h="9">
                  <a:moveTo>
                    <a:pt x="11" y="4"/>
                  </a:move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11" y="4"/>
                  </a:lnTo>
                  <a:close/>
                  <a:moveTo>
                    <a:pt x="9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11" y="4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23" name="Freeform 478"/>
            <p:cNvSpPr>
              <a:spLocks/>
            </p:cNvSpPr>
            <p:nvPr/>
          </p:nvSpPr>
          <p:spPr bwMode="auto">
            <a:xfrm>
              <a:off x="3216" y="1300"/>
              <a:ext cx="11" cy="9"/>
            </a:xfrm>
            <a:custGeom>
              <a:avLst/>
              <a:gdLst>
                <a:gd name="T0" fmla="*/ 6 w 11"/>
                <a:gd name="T1" fmla="*/ 0 h 9"/>
                <a:gd name="T2" fmla="*/ 4 w 11"/>
                <a:gd name="T3" fmla="*/ 0 h 9"/>
                <a:gd name="T4" fmla="*/ 6 w 11"/>
                <a:gd name="T5" fmla="*/ 0 h 9"/>
                <a:gd name="T6" fmla="*/ 8 w 11"/>
                <a:gd name="T7" fmla="*/ 0 h 9"/>
                <a:gd name="T8" fmla="*/ 8 w 11"/>
                <a:gd name="T9" fmla="*/ 2 h 9"/>
                <a:gd name="T10" fmla="*/ 9 w 11"/>
                <a:gd name="T11" fmla="*/ 2 h 9"/>
                <a:gd name="T12" fmla="*/ 9 w 11"/>
                <a:gd name="T13" fmla="*/ 4 h 9"/>
                <a:gd name="T14" fmla="*/ 9 w 11"/>
                <a:gd name="T15" fmla="*/ 5 h 9"/>
                <a:gd name="T16" fmla="*/ 9 w 11"/>
                <a:gd name="T17" fmla="*/ 7 h 9"/>
                <a:gd name="T18" fmla="*/ 8 w 11"/>
                <a:gd name="T19" fmla="*/ 9 h 9"/>
                <a:gd name="T20" fmla="*/ 6 w 11"/>
                <a:gd name="T21" fmla="*/ 9 h 9"/>
                <a:gd name="T22" fmla="*/ 4 w 11"/>
                <a:gd name="T23" fmla="*/ 9 h 9"/>
                <a:gd name="T24" fmla="*/ 2 w 11"/>
                <a:gd name="T25" fmla="*/ 7 h 9"/>
                <a:gd name="T26" fmla="*/ 0 w 11"/>
                <a:gd name="T27" fmla="*/ 5 h 9"/>
                <a:gd name="T28" fmla="*/ 0 w 11"/>
                <a:gd name="T29" fmla="*/ 4 h 9"/>
                <a:gd name="T30" fmla="*/ 2 w 11"/>
                <a:gd name="T31" fmla="*/ 2 h 9"/>
                <a:gd name="T32" fmla="*/ 0 w 11"/>
                <a:gd name="T33" fmla="*/ 4 h 9"/>
                <a:gd name="T34" fmla="*/ 0 w 11"/>
                <a:gd name="T35" fmla="*/ 5 h 9"/>
                <a:gd name="T36" fmla="*/ 2 w 11"/>
                <a:gd name="T37" fmla="*/ 7 h 9"/>
                <a:gd name="T38" fmla="*/ 2 w 11"/>
                <a:gd name="T39" fmla="*/ 9 h 9"/>
                <a:gd name="T40" fmla="*/ 4 w 11"/>
                <a:gd name="T41" fmla="*/ 9 h 9"/>
                <a:gd name="T42" fmla="*/ 6 w 11"/>
                <a:gd name="T43" fmla="*/ 9 h 9"/>
                <a:gd name="T44" fmla="*/ 8 w 11"/>
                <a:gd name="T45" fmla="*/ 9 h 9"/>
                <a:gd name="T46" fmla="*/ 9 w 11"/>
                <a:gd name="T47" fmla="*/ 7 h 9"/>
                <a:gd name="T48" fmla="*/ 11 w 11"/>
                <a:gd name="T49" fmla="*/ 5 h 9"/>
                <a:gd name="T50" fmla="*/ 11 w 11"/>
                <a:gd name="T51" fmla="*/ 4 h 9"/>
                <a:gd name="T52" fmla="*/ 9 w 11"/>
                <a:gd name="T53" fmla="*/ 2 h 9"/>
                <a:gd name="T54" fmla="*/ 8 w 11"/>
                <a:gd name="T55" fmla="*/ 0 h 9"/>
                <a:gd name="T56" fmla="*/ 6 w 11"/>
                <a:gd name="T57" fmla="*/ 0 h 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"/>
                <a:gd name="T88" fmla="*/ 0 h 9"/>
                <a:gd name="T89" fmla="*/ 11 w 11"/>
                <a:gd name="T90" fmla="*/ 9 h 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" h="9">
                  <a:moveTo>
                    <a:pt x="6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7"/>
                  </a:lnTo>
                  <a:lnTo>
                    <a:pt x="8" y="9"/>
                  </a:lnTo>
                  <a:lnTo>
                    <a:pt x="6" y="9"/>
                  </a:lnTo>
                  <a:lnTo>
                    <a:pt x="4" y="9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24" name="Freeform 479"/>
            <p:cNvSpPr>
              <a:spLocks noEditPoints="1"/>
            </p:cNvSpPr>
            <p:nvPr/>
          </p:nvSpPr>
          <p:spPr bwMode="auto">
            <a:xfrm>
              <a:off x="3216" y="1300"/>
              <a:ext cx="9" cy="9"/>
            </a:xfrm>
            <a:custGeom>
              <a:avLst/>
              <a:gdLst>
                <a:gd name="T0" fmla="*/ 9 w 9"/>
                <a:gd name="T1" fmla="*/ 4 h 9"/>
                <a:gd name="T2" fmla="*/ 9 w 9"/>
                <a:gd name="T3" fmla="*/ 2 h 9"/>
                <a:gd name="T4" fmla="*/ 8 w 9"/>
                <a:gd name="T5" fmla="*/ 0 h 9"/>
                <a:gd name="T6" fmla="*/ 6 w 9"/>
                <a:gd name="T7" fmla="*/ 0 h 9"/>
                <a:gd name="T8" fmla="*/ 4 w 9"/>
                <a:gd name="T9" fmla="*/ 0 h 9"/>
                <a:gd name="T10" fmla="*/ 2 w 9"/>
                <a:gd name="T11" fmla="*/ 2 h 9"/>
                <a:gd name="T12" fmla="*/ 0 w 9"/>
                <a:gd name="T13" fmla="*/ 4 h 9"/>
                <a:gd name="T14" fmla="*/ 2 w 9"/>
                <a:gd name="T15" fmla="*/ 5 h 9"/>
                <a:gd name="T16" fmla="*/ 2 w 9"/>
                <a:gd name="T17" fmla="*/ 7 h 9"/>
                <a:gd name="T18" fmla="*/ 4 w 9"/>
                <a:gd name="T19" fmla="*/ 9 h 9"/>
                <a:gd name="T20" fmla="*/ 6 w 9"/>
                <a:gd name="T21" fmla="*/ 9 h 9"/>
                <a:gd name="T22" fmla="*/ 8 w 9"/>
                <a:gd name="T23" fmla="*/ 9 h 9"/>
                <a:gd name="T24" fmla="*/ 9 w 9"/>
                <a:gd name="T25" fmla="*/ 7 h 9"/>
                <a:gd name="T26" fmla="*/ 9 w 9"/>
                <a:gd name="T27" fmla="*/ 5 h 9"/>
                <a:gd name="T28" fmla="*/ 9 w 9"/>
                <a:gd name="T29" fmla="*/ 4 h 9"/>
                <a:gd name="T30" fmla="*/ 9 w 9"/>
                <a:gd name="T31" fmla="*/ 2 h 9"/>
                <a:gd name="T32" fmla="*/ 8 w 9"/>
                <a:gd name="T33" fmla="*/ 0 h 9"/>
                <a:gd name="T34" fmla="*/ 6 w 9"/>
                <a:gd name="T35" fmla="*/ 0 h 9"/>
                <a:gd name="T36" fmla="*/ 4 w 9"/>
                <a:gd name="T37" fmla="*/ 0 h 9"/>
                <a:gd name="T38" fmla="*/ 2 w 9"/>
                <a:gd name="T39" fmla="*/ 2 h 9"/>
                <a:gd name="T40" fmla="*/ 0 w 9"/>
                <a:gd name="T41" fmla="*/ 4 h 9"/>
                <a:gd name="T42" fmla="*/ 2 w 9"/>
                <a:gd name="T43" fmla="*/ 5 h 9"/>
                <a:gd name="T44" fmla="*/ 2 w 9"/>
                <a:gd name="T45" fmla="*/ 7 h 9"/>
                <a:gd name="T46" fmla="*/ 4 w 9"/>
                <a:gd name="T47" fmla="*/ 9 h 9"/>
                <a:gd name="T48" fmla="*/ 6 w 9"/>
                <a:gd name="T49" fmla="*/ 9 h 9"/>
                <a:gd name="T50" fmla="*/ 8 w 9"/>
                <a:gd name="T51" fmla="*/ 9 h 9"/>
                <a:gd name="T52" fmla="*/ 9 w 9"/>
                <a:gd name="T53" fmla="*/ 7 h 9"/>
                <a:gd name="T54" fmla="*/ 9 w 9"/>
                <a:gd name="T55" fmla="*/ 5 h 9"/>
                <a:gd name="T56" fmla="*/ 9 w 9"/>
                <a:gd name="T57" fmla="*/ 4 h 9"/>
                <a:gd name="T58" fmla="*/ 9 w 9"/>
                <a:gd name="T59" fmla="*/ 2 h 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"/>
                <a:gd name="T91" fmla="*/ 0 h 9"/>
                <a:gd name="T92" fmla="*/ 9 w 9"/>
                <a:gd name="T93" fmla="*/ 9 h 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" h="9">
                  <a:moveTo>
                    <a:pt x="9" y="4"/>
                  </a:move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close/>
                  <a:moveTo>
                    <a:pt x="9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90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25" name="Freeform 480"/>
            <p:cNvSpPr>
              <a:spLocks noEditPoints="1"/>
            </p:cNvSpPr>
            <p:nvPr/>
          </p:nvSpPr>
          <p:spPr bwMode="auto">
            <a:xfrm>
              <a:off x="3216" y="1300"/>
              <a:ext cx="9" cy="9"/>
            </a:xfrm>
            <a:custGeom>
              <a:avLst/>
              <a:gdLst>
                <a:gd name="T0" fmla="*/ 9 w 9"/>
                <a:gd name="T1" fmla="*/ 4 h 9"/>
                <a:gd name="T2" fmla="*/ 9 w 9"/>
                <a:gd name="T3" fmla="*/ 2 h 9"/>
                <a:gd name="T4" fmla="*/ 8 w 9"/>
                <a:gd name="T5" fmla="*/ 0 h 9"/>
                <a:gd name="T6" fmla="*/ 6 w 9"/>
                <a:gd name="T7" fmla="*/ 0 h 9"/>
                <a:gd name="T8" fmla="*/ 4 w 9"/>
                <a:gd name="T9" fmla="*/ 0 h 9"/>
                <a:gd name="T10" fmla="*/ 2 w 9"/>
                <a:gd name="T11" fmla="*/ 2 h 9"/>
                <a:gd name="T12" fmla="*/ 0 w 9"/>
                <a:gd name="T13" fmla="*/ 4 h 9"/>
                <a:gd name="T14" fmla="*/ 2 w 9"/>
                <a:gd name="T15" fmla="*/ 5 h 9"/>
                <a:gd name="T16" fmla="*/ 2 w 9"/>
                <a:gd name="T17" fmla="*/ 7 h 9"/>
                <a:gd name="T18" fmla="*/ 4 w 9"/>
                <a:gd name="T19" fmla="*/ 9 h 9"/>
                <a:gd name="T20" fmla="*/ 6 w 9"/>
                <a:gd name="T21" fmla="*/ 9 h 9"/>
                <a:gd name="T22" fmla="*/ 8 w 9"/>
                <a:gd name="T23" fmla="*/ 9 h 9"/>
                <a:gd name="T24" fmla="*/ 9 w 9"/>
                <a:gd name="T25" fmla="*/ 7 h 9"/>
                <a:gd name="T26" fmla="*/ 9 w 9"/>
                <a:gd name="T27" fmla="*/ 5 h 9"/>
                <a:gd name="T28" fmla="*/ 9 w 9"/>
                <a:gd name="T29" fmla="*/ 4 h 9"/>
                <a:gd name="T30" fmla="*/ 9 w 9"/>
                <a:gd name="T31" fmla="*/ 2 h 9"/>
                <a:gd name="T32" fmla="*/ 8 w 9"/>
                <a:gd name="T33" fmla="*/ 0 h 9"/>
                <a:gd name="T34" fmla="*/ 6 w 9"/>
                <a:gd name="T35" fmla="*/ 0 h 9"/>
                <a:gd name="T36" fmla="*/ 4 w 9"/>
                <a:gd name="T37" fmla="*/ 0 h 9"/>
                <a:gd name="T38" fmla="*/ 2 w 9"/>
                <a:gd name="T39" fmla="*/ 2 h 9"/>
                <a:gd name="T40" fmla="*/ 0 w 9"/>
                <a:gd name="T41" fmla="*/ 4 h 9"/>
                <a:gd name="T42" fmla="*/ 2 w 9"/>
                <a:gd name="T43" fmla="*/ 5 h 9"/>
                <a:gd name="T44" fmla="*/ 2 w 9"/>
                <a:gd name="T45" fmla="*/ 7 h 9"/>
                <a:gd name="T46" fmla="*/ 4 w 9"/>
                <a:gd name="T47" fmla="*/ 9 h 9"/>
                <a:gd name="T48" fmla="*/ 6 w 9"/>
                <a:gd name="T49" fmla="*/ 9 h 9"/>
                <a:gd name="T50" fmla="*/ 8 w 9"/>
                <a:gd name="T51" fmla="*/ 9 h 9"/>
                <a:gd name="T52" fmla="*/ 9 w 9"/>
                <a:gd name="T53" fmla="*/ 7 h 9"/>
                <a:gd name="T54" fmla="*/ 9 w 9"/>
                <a:gd name="T55" fmla="*/ 5 h 9"/>
                <a:gd name="T56" fmla="*/ 9 w 9"/>
                <a:gd name="T57" fmla="*/ 4 h 9"/>
                <a:gd name="T58" fmla="*/ 9 w 9"/>
                <a:gd name="T59" fmla="*/ 2 h 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"/>
                <a:gd name="T91" fmla="*/ 0 h 9"/>
                <a:gd name="T92" fmla="*/ 9 w 9"/>
                <a:gd name="T93" fmla="*/ 9 h 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" h="9">
                  <a:moveTo>
                    <a:pt x="9" y="4"/>
                  </a:move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close/>
                  <a:moveTo>
                    <a:pt x="9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26" name="Freeform 481"/>
            <p:cNvSpPr>
              <a:spLocks noEditPoints="1"/>
            </p:cNvSpPr>
            <p:nvPr/>
          </p:nvSpPr>
          <p:spPr bwMode="auto">
            <a:xfrm>
              <a:off x="3216" y="1300"/>
              <a:ext cx="9" cy="9"/>
            </a:xfrm>
            <a:custGeom>
              <a:avLst/>
              <a:gdLst>
                <a:gd name="T0" fmla="*/ 9 w 9"/>
                <a:gd name="T1" fmla="*/ 4 h 9"/>
                <a:gd name="T2" fmla="*/ 9 w 9"/>
                <a:gd name="T3" fmla="*/ 2 h 9"/>
                <a:gd name="T4" fmla="*/ 8 w 9"/>
                <a:gd name="T5" fmla="*/ 0 h 9"/>
                <a:gd name="T6" fmla="*/ 6 w 9"/>
                <a:gd name="T7" fmla="*/ 0 h 9"/>
                <a:gd name="T8" fmla="*/ 4 w 9"/>
                <a:gd name="T9" fmla="*/ 0 h 9"/>
                <a:gd name="T10" fmla="*/ 2 w 9"/>
                <a:gd name="T11" fmla="*/ 2 h 9"/>
                <a:gd name="T12" fmla="*/ 0 w 9"/>
                <a:gd name="T13" fmla="*/ 4 h 9"/>
                <a:gd name="T14" fmla="*/ 2 w 9"/>
                <a:gd name="T15" fmla="*/ 5 h 9"/>
                <a:gd name="T16" fmla="*/ 2 w 9"/>
                <a:gd name="T17" fmla="*/ 7 h 9"/>
                <a:gd name="T18" fmla="*/ 4 w 9"/>
                <a:gd name="T19" fmla="*/ 9 h 9"/>
                <a:gd name="T20" fmla="*/ 6 w 9"/>
                <a:gd name="T21" fmla="*/ 9 h 9"/>
                <a:gd name="T22" fmla="*/ 8 w 9"/>
                <a:gd name="T23" fmla="*/ 9 h 9"/>
                <a:gd name="T24" fmla="*/ 9 w 9"/>
                <a:gd name="T25" fmla="*/ 7 h 9"/>
                <a:gd name="T26" fmla="*/ 9 w 9"/>
                <a:gd name="T27" fmla="*/ 5 h 9"/>
                <a:gd name="T28" fmla="*/ 9 w 9"/>
                <a:gd name="T29" fmla="*/ 4 h 9"/>
                <a:gd name="T30" fmla="*/ 9 w 9"/>
                <a:gd name="T31" fmla="*/ 2 h 9"/>
                <a:gd name="T32" fmla="*/ 8 w 9"/>
                <a:gd name="T33" fmla="*/ 0 h 9"/>
                <a:gd name="T34" fmla="*/ 6 w 9"/>
                <a:gd name="T35" fmla="*/ 0 h 9"/>
                <a:gd name="T36" fmla="*/ 4 w 9"/>
                <a:gd name="T37" fmla="*/ 0 h 9"/>
                <a:gd name="T38" fmla="*/ 2 w 9"/>
                <a:gd name="T39" fmla="*/ 2 h 9"/>
                <a:gd name="T40" fmla="*/ 0 w 9"/>
                <a:gd name="T41" fmla="*/ 4 h 9"/>
                <a:gd name="T42" fmla="*/ 2 w 9"/>
                <a:gd name="T43" fmla="*/ 5 h 9"/>
                <a:gd name="T44" fmla="*/ 2 w 9"/>
                <a:gd name="T45" fmla="*/ 7 h 9"/>
                <a:gd name="T46" fmla="*/ 4 w 9"/>
                <a:gd name="T47" fmla="*/ 9 h 9"/>
                <a:gd name="T48" fmla="*/ 6 w 9"/>
                <a:gd name="T49" fmla="*/ 9 h 9"/>
                <a:gd name="T50" fmla="*/ 8 w 9"/>
                <a:gd name="T51" fmla="*/ 9 h 9"/>
                <a:gd name="T52" fmla="*/ 9 w 9"/>
                <a:gd name="T53" fmla="*/ 7 h 9"/>
                <a:gd name="T54" fmla="*/ 9 w 9"/>
                <a:gd name="T55" fmla="*/ 5 h 9"/>
                <a:gd name="T56" fmla="*/ 9 w 9"/>
                <a:gd name="T57" fmla="*/ 4 h 9"/>
                <a:gd name="T58" fmla="*/ 9 w 9"/>
                <a:gd name="T59" fmla="*/ 2 h 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"/>
                <a:gd name="T91" fmla="*/ 0 h 9"/>
                <a:gd name="T92" fmla="*/ 9 w 9"/>
                <a:gd name="T93" fmla="*/ 9 h 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" h="9">
                  <a:moveTo>
                    <a:pt x="9" y="4"/>
                  </a:move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close/>
                  <a:moveTo>
                    <a:pt x="9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92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27" name="Freeform 482"/>
            <p:cNvSpPr>
              <a:spLocks noEditPoints="1"/>
            </p:cNvSpPr>
            <p:nvPr/>
          </p:nvSpPr>
          <p:spPr bwMode="auto">
            <a:xfrm>
              <a:off x="3216" y="1300"/>
              <a:ext cx="9" cy="9"/>
            </a:xfrm>
            <a:custGeom>
              <a:avLst/>
              <a:gdLst>
                <a:gd name="T0" fmla="*/ 9 w 9"/>
                <a:gd name="T1" fmla="*/ 4 h 9"/>
                <a:gd name="T2" fmla="*/ 9 w 9"/>
                <a:gd name="T3" fmla="*/ 2 h 9"/>
                <a:gd name="T4" fmla="*/ 8 w 9"/>
                <a:gd name="T5" fmla="*/ 0 h 9"/>
                <a:gd name="T6" fmla="*/ 6 w 9"/>
                <a:gd name="T7" fmla="*/ 0 h 9"/>
                <a:gd name="T8" fmla="*/ 4 w 9"/>
                <a:gd name="T9" fmla="*/ 0 h 9"/>
                <a:gd name="T10" fmla="*/ 2 w 9"/>
                <a:gd name="T11" fmla="*/ 2 h 9"/>
                <a:gd name="T12" fmla="*/ 0 w 9"/>
                <a:gd name="T13" fmla="*/ 4 h 9"/>
                <a:gd name="T14" fmla="*/ 2 w 9"/>
                <a:gd name="T15" fmla="*/ 5 h 9"/>
                <a:gd name="T16" fmla="*/ 2 w 9"/>
                <a:gd name="T17" fmla="*/ 7 h 9"/>
                <a:gd name="T18" fmla="*/ 4 w 9"/>
                <a:gd name="T19" fmla="*/ 9 h 9"/>
                <a:gd name="T20" fmla="*/ 6 w 9"/>
                <a:gd name="T21" fmla="*/ 9 h 9"/>
                <a:gd name="T22" fmla="*/ 8 w 9"/>
                <a:gd name="T23" fmla="*/ 9 h 9"/>
                <a:gd name="T24" fmla="*/ 9 w 9"/>
                <a:gd name="T25" fmla="*/ 7 h 9"/>
                <a:gd name="T26" fmla="*/ 9 w 9"/>
                <a:gd name="T27" fmla="*/ 5 h 9"/>
                <a:gd name="T28" fmla="*/ 9 w 9"/>
                <a:gd name="T29" fmla="*/ 4 h 9"/>
                <a:gd name="T30" fmla="*/ 9 w 9"/>
                <a:gd name="T31" fmla="*/ 2 h 9"/>
                <a:gd name="T32" fmla="*/ 8 w 9"/>
                <a:gd name="T33" fmla="*/ 0 h 9"/>
                <a:gd name="T34" fmla="*/ 6 w 9"/>
                <a:gd name="T35" fmla="*/ 0 h 9"/>
                <a:gd name="T36" fmla="*/ 4 w 9"/>
                <a:gd name="T37" fmla="*/ 0 h 9"/>
                <a:gd name="T38" fmla="*/ 2 w 9"/>
                <a:gd name="T39" fmla="*/ 2 h 9"/>
                <a:gd name="T40" fmla="*/ 0 w 9"/>
                <a:gd name="T41" fmla="*/ 4 h 9"/>
                <a:gd name="T42" fmla="*/ 2 w 9"/>
                <a:gd name="T43" fmla="*/ 5 h 9"/>
                <a:gd name="T44" fmla="*/ 2 w 9"/>
                <a:gd name="T45" fmla="*/ 7 h 9"/>
                <a:gd name="T46" fmla="*/ 4 w 9"/>
                <a:gd name="T47" fmla="*/ 9 h 9"/>
                <a:gd name="T48" fmla="*/ 6 w 9"/>
                <a:gd name="T49" fmla="*/ 9 h 9"/>
                <a:gd name="T50" fmla="*/ 8 w 9"/>
                <a:gd name="T51" fmla="*/ 9 h 9"/>
                <a:gd name="T52" fmla="*/ 9 w 9"/>
                <a:gd name="T53" fmla="*/ 7 h 9"/>
                <a:gd name="T54" fmla="*/ 9 w 9"/>
                <a:gd name="T55" fmla="*/ 5 h 9"/>
                <a:gd name="T56" fmla="*/ 9 w 9"/>
                <a:gd name="T57" fmla="*/ 4 h 9"/>
                <a:gd name="T58" fmla="*/ 9 w 9"/>
                <a:gd name="T59" fmla="*/ 2 h 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"/>
                <a:gd name="T91" fmla="*/ 0 h 9"/>
                <a:gd name="T92" fmla="*/ 9 w 9"/>
                <a:gd name="T93" fmla="*/ 9 h 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" h="9">
                  <a:moveTo>
                    <a:pt x="9" y="4"/>
                  </a:move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close/>
                  <a:moveTo>
                    <a:pt x="9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28" name="Freeform 483"/>
            <p:cNvSpPr>
              <a:spLocks noEditPoints="1"/>
            </p:cNvSpPr>
            <p:nvPr/>
          </p:nvSpPr>
          <p:spPr bwMode="auto">
            <a:xfrm>
              <a:off x="3216" y="1300"/>
              <a:ext cx="9" cy="9"/>
            </a:xfrm>
            <a:custGeom>
              <a:avLst/>
              <a:gdLst>
                <a:gd name="T0" fmla="*/ 9 w 9"/>
                <a:gd name="T1" fmla="*/ 4 h 9"/>
                <a:gd name="T2" fmla="*/ 9 w 9"/>
                <a:gd name="T3" fmla="*/ 2 h 9"/>
                <a:gd name="T4" fmla="*/ 8 w 9"/>
                <a:gd name="T5" fmla="*/ 0 h 9"/>
                <a:gd name="T6" fmla="*/ 6 w 9"/>
                <a:gd name="T7" fmla="*/ 0 h 9"/>
                <a:gd name="T8" fmla="*/ 4 w 9"/>
                <a:gd name="T9" fmla="*/ 0 h 9"/>
                <a:gd name="T10" fmla="*/ 2 w 9"/>
                <a:gd name="T11" fmla="*/ 2 h 9"/>
                <a:gd name="T12" fmla="*/ 0 w 9"/>
                <a:gd name="T13" fmla="*/ 4 h 9"/>
                <a:gd name="T14" fmla="*/ 2 w 9"/>
                <a:gd name="T15" fmla="*/ 5 h 9"/>
                <a:gd name="T16" fmla="*/ 2 w 9"/>
                <a:gd name="T17" fmla="*/ 7 h 9"/>
                <a:gd name="T18" fmla="*/ 4 w 9"/>
                <a:gd name="T19" fmla="*/ 9 h 9"/>
                <a:gd name="T20" fmla="*/ 6 w 9"/>
                <a:gd name="T21" fmla="*/ 9 h 9"/>
                <a:gd name="T22" fmla="*/ 8 w 9"/>
                <a:gd name="T23" fmla="*/ 9 h 9"/>
                <a:gd name="T24" fmla="*/ 9 w 9"/>
                <a:gd name="T25" fmla="*/ 7 h 9"/>
                <a:gd name="T26" fmla="*/ 9 w 9"/>
                <a:gd name="T27" fmla="*/ 5 h 9"/>
                <a:gd name="T28" fmla="*/ 9 w 9"/>
                <a:gd name="T29" fmla="*/ 4 h 9"/>
                <a:gd name="T30" fmla="*/ 9 w 9"/>
                <a:gd name="T31" fmla="*/ 2 h 9"/>
                <a:gd name="T32" fmla="*/ 8 w 9"/>
                <a:gd name="T33" fmla="*/ 0 h 9"/>
                <a:gd name="T34" fmla="*/ 6 w 9"/>
                <a:gd name="T35" fmla="*/ 0 h 9"/>
                <a:gd name="T36" fmla="*/ 4 w 9"/>
                <a:gd name="T37" fmla="*/ 0 h 9"/>
                <a:gd name="T38" fmla="*/ 2 w 9"/>
                <a:gd name="T39" fmla="*/ 2 h 9"/>
                <a:gd name="T40" fmla="*/ 0 w 9"/>
                <a:gd name="T41" fmla="*/ 4 h 9"/>
                <a:gd name="T42" fmla="*/ 2 w 9"/>
                <a:gd name="T43" fmla="*/ 5 h 9"/>
                <a:gd name="T44" fmla="*/ 2 w 9"/>
                <a:gd name="T45" fmla="*/ 7 h 9"/>
                <a:gd name="T46" fmla="*/ 4 w 9"/>
                <a:gd name="T47" fmla="*/ 9 h 9"/>
                <a:gd name="T48" fmla="*/ 6 w 9"/>
                <a:gd name="T49" fmla="*/ 9 h 9"/>
                <a:gd name="T50" fmla="*/ 8 w 9"/>
                <a:gd name="T51" fmla="*/ 9 h 9"/>
                <a:gd name="T52" fmla="*/ 9 w 9"/>
                <a:gd name="T53" fmla="*/ 7 h 9"/>
                <a:gd name="T54" fmla="*/ 9 w 9"/>
                <a:gd name="T55" fmla="*/ 5 h 9"/>
                <a:gd name="T56" fmla="*/ 9 w 9"/>
                <a:gd name="T57" fmla="*/ 4 h 9"/>
                <a:gd name="T58" fmla="*/ 9 w 9"/>
                <a:gd name="T59" fmla="*/ 2 h 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"/>
                <a:gd name="T91" fmla="*/ 0 h 9"/>
                <a:gd name="T92" fmla="*/ 9 w 9"/>
                <a:gd name="T93" fmla="*/ 9 h 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" h="9">
                  <a:moveTo>
                    <a:pt x="9" y="4"/>
                  </a:move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close/>
                  <a:moveTo>
                    <a:pt x="9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29" name="Freeform 484"/>
            <p:cNvSpPr>
              <a:spLocks noEditPoints="1"/>
            </p:cNvSpPr>
            <p:nvPr/>
          </p:nvSpPr>
          <p:spPr bwMode="auto">
            <a:xfrm>
              <a:off x="3216" y="1300"/>
              <a:ext cx="9" cy="9"/>
            </a:xfrm>
            <a:custGeom>
              <a:avLst/>
              <a:gdLst>
                <a:gd name="T0" fmla="*/ 9 w 9"/>
                <a:gd name="T1" fmla="*/ 4 h 9"/>
                <a:gd name="T2" fmla="*/ 9 w 9"/>
                <a:gd name="T3" fmla="*/ 2 h 9"/>
                <a:gd name="T4" fmla="*/ 8 w 9"/>
                <a:gd name="T5" fmla="*/ 0 h 9"/>
                <a:gd name="T6" fmla="*/ 6 w 9"/>
                <a:gd name="T7" fmla="*/ 0 h 9"/>
                <a:gd name="T8" fmla="*/ 4 w 9"/>
                <a:gd name="T9" fmla="*/ 0 h 9"/>
                <a:gd name="T10" fmla="*/ 2 w 9"/>
                <a:gd name="T11" fmla="*/ 2 h 9"/>
                <a:gd name="T12" fmla="*/ 0 w 9"/>
                <a:gd name="T13" fmla="*/ 4 h 9"/>
                <a:gd name="T14" fmla="*/ 2 w 9"/>
                <a:gd name="T15" fmla="*/ 5 h 9"/>
                <a:gd name="T16" fmla="*/ 2 w 9"/>
                <a:gd name="T17" fmla="*/ 7 h 9"/>
                <a:gd name="T18" fmla="*/ 4 w 9"/>
                <a:gd name="T19" fmla="*/ 9 h 9"/>
                <a:gd name="T20" fmla="*/ 6 w 9"/>
                <a:gd name="T21" fmla="*/ 9 h 9"/>
                <a:gd name="T22" fmla="*/ 8 w 9"/>
                <a:gd name="T23" fmla="*/ 9 h 9"/>
                <a:gd name="T24" fmla="*/ 9 w 9"/>
                <a:gd name="T25" fmla="*/ 7 h 9"/>
                <a:gd name="T26" fmla="*/ 9 w 9"/>
                <a:gd name="T27" fmla="*/ 5 h 9"/>
                <a:gd name="T28" fmla="*/ 9 w 9"/>
                <a:gd name="T29" fmla="*/ 4 h 9"/>
                <a:gd name="T30" fmla="*/ 9 w 9"/>
                <a:gd name="T31" fmla="*/ 2 h 9"/>
                <a:gd name="T32" fmla="*/ 8 w 9"/>
                <a:gd name="T33" fmla="*/ 0 h 9"/>
                <a:gd name="T34" fmla="*/ 6 w 9"/>
                <a:gd name="T35" fmla="*/ 0 h 9"/>
                <a:gd name="T36" fmla="*/ 4 w 9"/>
                <a:gd name="T37" fmla="*/ 0 h 9"/>
                <a:gd name="T38" fmla="*/ 2 w 9"/>
                <a:gd name="T39" fmla="*/ 2 h 9"/>
                <a:gd name="T40" fmla="*/ 0 w 9"/>
                <a:gd name="T41" fmla="*/ 4 h 9"/>
                <a:gd name="T42" fmla="*/ 2 w 9"/>
                <a:gd name="T43" fmla="*/ 5 h 9"/>
                <a:gd name="T44" fmla="*/ 2 w 9"/>
                <a:gd name="T45" fmla="*/ 7 h 9"/>
                <a:gd name="T46" fmla="*/ 4 w 9"/>
                <a:gd name="T47" fmla="*/ 9 h 9"/>
                <a:gd name="T48" fmla="*/ 6 w 9"/>
                <a:gd name="T49" fmla="*/ 9 h 9"/>
                <a:gd name="T50" fmla="*/ 8 w 9"/>
                <a:gd name="T51" fmla="*/ 9 h 9"/>
                <a:gd name="T52" fmla="*/ 9 w 9"/>
                <a:gd name="T53" fmla="*/ 7 h 9"/>
                <a:gd name="T54" fmla="*/ 9 w 9"/>
                <a:gd name="T55" fmla="*/ 5 h 9"/>
                <a:gd name="T56" fmla="*/ 9 w 9"/>
                <a:gd name="T57" fmla="*/ 4 h 9"/>
                <a:gd name="T58" fmla="*/ 9 w 9"/>
                <a:gd name="T59" fmla="*/ 2 h 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"/>
                <a:gd name="T91" fmla="*/ 0 h 9"/>
                <a:gd name="T92" fmla="*/ 9 w 9"/>
                <a:gd name="T93" fmla="*/ 9 h 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" h="9">
                  <a:moveTo>
                    <a:pt x="9" y="4"/>
                  </a:move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close/>
                  <a:moveTo>
                    <a:pt x="9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95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30" name="Freeform 485"/>
            <p:cNvSpPr>
              <a:spLocks noEditPoints="1"/>
            </p:cNvSpPr>
            <p:nvPr/>
          </p:nvSpPr>
          <p:spPr bwMode="auto">
            <a:xfrm>
              <a:off x="3216" y="1300"/>
              <a:ext cx="9" cy="9"/>
            </a:xfrm>
            <a:custGeom>
              <a:avLst/>
              <a:gdLst>
                <a:gd name="T0" fmla="*/ 9 w 9"/>
                <a:gd name="T1" fmla="*/ 4 h 9"/>
                <a:gd name="T2" fmla="*/ 9 w 9"/>
                <a:gd name="T3" fmla="*/ 2 h 9"/>
                <a:gd name="T4" fmla="*/ 8 w 9"/>
                <a:gd name="T5" fmla="*/ 0 h 9"/>
                <a:gd name="T6" fmla="*/ 6 w 9"/>
                <a:gd name="T7" fmla="*/ 0 h 9"/>
                <a:gd name="T8" fmla="*/ 4 w 9"/>
                <a:gd name="T9" fmla="*/ 0 h 9"/>
                <a:gd name="T10" fmla="*/ 2 w 9"/>
                <a:gd name="T11" fmla="*/ 2 h 9"/>
                <a:gd name="T12" fmla="*/ 0 w 9"/>
                <a:gd name="T13" fmla="*/ 4 h 9"/>
                <a:gd name="T14" fmla="*/ 2 w 9"/>
                <a:gd name="T15" fmla="*/ 5 h 9"/>
                <a:gd name="T16" fmla="*/ 2 w 9"/>
                <a:gd name="T17" fmla="*/ 7 h 9"/>
                <a:gd name="T18" fmla="*/ 4 w 9"/>
                <a:gd name="T19" fmla="*/ 9 h 9"/>
                <a:gd name="T20" fmla="*/ 6 w 9"/>
                <a:gd name="T21" fmla="*/ 9 h 9"/>
                <a:gd name="T22" fmla="*/ 8 w 9"/>
                <a:gd name="T23" fmla="*/ 9 h 9"/>
                <a:gd name="T24" fmla="*/ 9 w 9"/>
                <a:gd name="T25" fmla="*/ 7 h 9"/>
                <a:gd name="T26" fmla="*/ 9 w 9"/>
                <a:gd name="T27" fmla="*/ 5 h 9"/>
                <a:gd name="T28" fmla="*/ 9 w 9"/>
                <a:gd name="T29" fmla="*/ 4 h 9"/>
                <a:gd name="T30" fmla="*/ 9 w 9"/>
                <a:gd name="T31" fmla="*/ 2 h 9"/>
                <a:gd name="T32" fmla="*/ 8 w 9"/>
                <a:gd name="T33" fmla="*/ 0 h 9"/>
                <a:gd name="T34" fmla="*/ 6 w 9"/>
                <a:gd name="T35" fmla="*/ 0 h 9"/>
                <a:gd name="T36" fmla="*/ 4 w 9"/>
                <a:gd name="T37" fmla="*/ 0 h 9"/>
                <a:gd name="T38" fmla="*/ 2 w 9"/>
                <a:gd name="T39" fmla="*/ 2 h 9"/>
                <a:gd name="T40" fmla="*/ 0 w 9"/>
                <a:gd name="T41" fmla="*/ 4 h 9"/>
                <a:gd name="T42" fmla="*/ 2 w 9"/>
                <a:gd name="T43" fmla="*/ 5 h 9"/>
                <a:gd name="T44" fmla="*/ 2 w 9"/>
                <a:gd name="T45" fmla="*/ 7 h 9"/>
                <a:gd name="T46" fmla="*/ 4 w 9"/>
                <a:gd name="T47" fmla="*/ 9 h 9"/>
                <a:gd name="T48" fmla="*/ 6 w 9"/>
                <a:gd name="T49" fmla="*/ 9 h 9"/>
                <a:gd name="T50" fmla="*/ 8 w 9"/>
                <a:gd name="T51" fmla="*/ 9 h 9"/>
                <a:gd name="T52" fmla="*/ 9 w 9"/>
                <a:gd name="T53" fmla="*/ 7 h 9"/>
                <a:gd name="T54" fmla="*/ 9 w 9"/>
                <a:gd name="T55" fmla="*/ 5 h 9"/>
                <a:gd name="T56" fmla="*/ 9 w 9"/>
                <a:gd name="T57" fmla="*/ 4 h 9"/>
                <a:gd name="T58" fmla="*/ 9 w 9"/>
                <a:gd name="T59" fmla="*/ 2 h 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"/>
                <a:gd name="T91" fmla="*/ 0 h 9"/>
                <a:gd name="T92" fmla="*/ 9 w 9"/>
                <a:gd name="T93" fmla="*/ 9 h 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" h="9">
                  <a:moveTo>
                    <a:pt x="9" y="4"/>
                  </a:move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close/>
                  <a:moveTo>
                    <a:pt x="9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31" name="Freeform 486"/>
            <p:cNvSpPr>
              <a:spLocks noEditPoints="1"/>
            </p:cNvSpPr>
            <p:nvPr/>
          </p:nvSpPr>
          <p:spPr bwMode="auto">
            <a:xfrm>
              <a:off x="3216" y="1300"/>
              <a:ext cx="9" cy="9"/>
            </a:xfrm>
            <a:custGeom>
              <a:avLst/>
              <a:gdLst>
                <a:gd name="T0" fmla="*/ 9 w 9"/>
                <a:gd name="T1" fmla="*/ 4 h 9"/>
                <a:gd name="T2" fmla="*/ 9 w 9"/>
                <a:gd name="T3" fmla="*/ 2 h 9"/>
                <a:gd name="T4" fmla="*/ 8 w 9"/>
                <a:gd name="T5" fmla="*/ 0 h 9"/>
                <a:gd name="T6" fmla="*/ 6 w 9"/>
                <a:gd name="T7" fmla="*/ 0 h 9"/>
                <a:gd name="T8" fmla="*/ 4 w 9"/>
                <a:gd name="T9" fmla="*/ 0 h 9"/>
                <a:gd name="T10" fmla="*/ 2 w 9"/>
                <a:gd name="T11" fmla="*/ 2 h 9"/>
                <a:gd name="T12" fmla="*/ 0 w 9"/>
                <a:gd name="T13" fmla="*/ 4 h 9"/>
                <a:gd name="T14" fmla="*/ 2 w 9"/>
                <a:gd name="T15" fmla="*/ 5 h 9"/>
                <a:gd name="T16" fmla="*/ 2 w 9"/>
                <a:gd name="T17" fmla="*/ 7 h 9"/>
                <a:gd name="T18" fmla="*/ 4 w 9"/>
                <a:gd name="T19" fmla="*/ 9 h 9"/>
                <a:gd name="T20" fmla="*/ 6 w 9"/>
                <a:gd name="T21" fmla="*/ 9 h 9"/>
                <a:gd name="T22" fmla="*/ 8 w 9"/>
                <a:gd name="T23" fmla="*/ 9 h 9"/>
                <a:gd name="T24" fmla="*/ 9 w 9"/>
                <a:gd name="T25" fmla="*/ 7 h 9"/>
                <a:gd name="T26" fmla="*/ 9 w 9"/>
                <a:gd name="T27" fmla="*/ 5 h 9"/>
                <a:gd name="T28" fmla="*/ 9 w 9"/>
                <a:gd name="T29" fmla="*/ 4 h 9"/>
                <a:gd name="T30" fmla="*/ 9 w 9"/>
                <a:gd name="T31" fmla="*/ 2 h 9"/>
                <a:gd name="T32" fmla="*/ 8 w 9"/>
                <a:gd name="T33" fmla="*/ 0 h 9"/>
                <a:gd name="T34" fmla="*/ 6 w 9"/>
                <a:gd name="T35" fmla="*/ 0 h 9"/>
                <a:gd name="T36" fmla="*/ 4 w 9"/>
                <a:gd name="T37" fmla="*/ 0 h 9"/>
                <a:gd name="T38" fmla="*/ 2 w 9"/>
                <a:gd name="T39" fmla="*/ 2 h 9"/>
                <a:gd name="T40" fmla="*/ 0 w 9"/>
                <a:gd name="T41" fmla="*/ 4 h 9"/>
                <a:gd name="T42" fmla="*/ 2 w 9"/>
                <a:gd name="T43" fmla="*/ 5 h 9"/>
                <a:gd name="T44" fmla="*/ 2 w 9"/>
                <a:gd name="T45" fmla="*/ 7 h 9"/>
                <a:gd name="T46" fmla="*/ 4 w 9"/>
                <a:gd name="T47" fmla="*/ 9 h 9"/>
                <a:gd name="T48" fmla="*/ 6 w 9"/>
                <a:gd name="T49" fmla="*/ 9 h 9"/>
                <a:gd name="T50" fmla="*/ 8 w 9"/>
                <a:gd name="T51" fmla="*/ 9 h 9"/>
                <a:gd name="T52" fmla="*/ 9 w 9"/>
                <a:gd name="T53" fmla="*/ 7 h 9"/>
                <a:gd name="T54" fmla="*/ 9 w 9"/>
                <a:gd name="T55" fmla="*/ 5 h 9"/>
                <a:gd name="T56" fmla="*/ 9 w 9"/>
                <a:gd name="T57" fmla="*/ 4 h 9"/>
                <a:gd name="T58" fmla="*/ 9 w 9"/>
                <a:gd name="T59" fmla="*/ 2 h 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"/>
                <a:gd name="T91" fmla="*/ 0 h 9"/>
                <a:gd name="T92" fmla="*/ 9 w 9"/>
                <a:gd name="T93" fmla="*/ 9 h 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" h="9">
                  <a:moveTo>
                    <a:pt x="9" y="4"/>
                  </a:move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close/>
                  <a:moveTo>
                    <a:pt x="9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32" name="Freeform 487"/>
            <p:cNvSpPr>
              <a:spLocks noEditPoints="1"/>
            </p:cNvSpPr>
            <p:nvPr/>
          </p:nvSpPr>
          <p:spPr bwMode="auto">
            <a:xfrm>
              <a:off x="3216" y="1300"/>
              <a:ext cx="9" cy="9"/>
            </a:xfrm>
            <a:custGeom>
              <a:avLst/>
              <a:gdLst>
                <a:gd name="T0" fmla="*/ 9 w 9"/>
                <a:gd name="T1" fmla="*/ 4 h 9"/>
                <a:gd name="T2" fmla="*/ 9 w 9"/>
                <a:gd name="T3" fmla="*/ 2 h 9"/>
                <a:gd name="T4" fmla="*/ 8 w 9"/>
                <a:gd name="T5" fmla="*/ 0 h 9"/>
                <a:gd name="T6" fmla="*/ 6 w 9"/>
                <a:gd name="T7" fmla="*/ 0 h 9"/>
                <a:gd name="T8" fmla="*/ 4 w 9"/>
                <a:gd name="T9" fmla="*/ 0 h 9"/>
                <a:gd name="T10" fmla="*/ 2 w 9"/>
                <a:gd name="T11" fmla="*/ 2 h 9"/>
                <a:gd name="T12" fmla="*/ 0 w 9"/>
                <a:gd name="T13" fmla="*/ 4 h 9"/>
                <a:gd name="T14" fmla="*/ 2 w 9"/>
                <a:gd name="T15" fmla="*/ 5 h 9"/>
                <a:gd name="T16" fmla="*/ 2 w 9"/>
                <a:gd name="T17" fmla="*/ 7 h 9"/>
                <a:gd name="T18" fmla="*/ 4 w 9"/>
                <a:gd name="T19" fmla="*/ 9 h 9"/>
                <a:gd name="T20" fmla="*/ 6 w 9"/>
                <a:gd name="T21" fmla="*/ 9 h 9"/>
                <a:gd name="T22" fmla="*/ 8 w 9"/>
                <a:gd name="T23" fmla="*/ 9 h 9"/>
                <a:gd name="T24" fmla="*/ 9 w 9"/>
                <a:gd name="T25" fmla="*/ 7 h 9"/>
                <a:gd name="T26" fmla="*/ 9 w 9"/>
                <a:gd name="T27" fmla="*/ 5 h 9"/>
                <a:gd name="T28" fmla="*/ 9 w 9"/>
                <a:gd name="T29" fmla="*/ 4 h 9"/>
                <a:gd name="T30" fmla="*/ 9 w 9"/>
                <a:gd name="T31" fmla="*/ 2 h 9"/>
                <a:gd name="T32" fmla="*/ 8 w 9"/>
                <a:gd name="T33" fmla="*/ 0 h 9"/>
                <a:gd name="T34" fmla="*/ 6 w 9"/>
                <a:gd name="T35" fmla="*/ 0 h 9"/>
                <a:gd name="T36" fmla="*/ 4 w 9"/>
                <a:gd name="T37" fmla="*/ 0 h 9"/>
                <a:gd name="T38" fmla="*/ 2 w 9"/>
                <a:gd name="T39" fmla="*/ 2 h 9"/>
                <a:gd name="T40" fmla="*/ 0 w 9"/>
                <a:gd name="T41" fmla="*/ 4 h 9"/>
                <a:gd name="T42" fmla="*/ 2 w 9"/>
                <a:gd name="T43" fmla="*/ 5 h 9"/>
                <a:gd name="T44" fmla="*/ 2 w 9"/>
                <a:gd name="T45" fmla="*/ 7 h 9"/>
                <a:gd name="T46" fmla="*/ 4 w 9"/>
                <a:gd name="T47" fmla="*/ 9 h 9"/>
                <a:gd name="T48" fmla="*/ 6 w 9"/>
                <a:gd name="T49" fmla="*/ 9 h 9"/>
                <a:gd name="T50" fmla="*/ 8 w 9"/>
                <a:gd name="T51" fmla="*/ 9 h 9"/>
                <a:gd name="T52" fmla="*/ 9 w 9"/>
                <a:gd name="T53" fmla="*/ 7 h 9"/>
                <a:gd name="T54" fmla="*/ 9 w 9"/>
                <a:gd name="T55" fmla="*/ 5 h 9"/>
                <a:gd name="T56" fmla="*/ 9 w 9"/>
                <a:gd name="T57" fmla="*/ 4 h 9"/>
                <a:gd name="T58" fmla="*/ 9 w 9"/>
                <a:gd name="T59" fmla="*/ 2 h 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"/>
                <a:gd name="T91" fmla="*/ 0 h 9"/>
                <a:gd name="T92" fmla="*/ 9 w 9"/>
                <a:gd name="T93" fmla="*/ 9 h 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" h="9">
                  <a:moveTo>
                    <a:pt x="9" y="4"/>
                  </a:move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close/>
                  <a:moveTo>
                    <a:pt x="9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33" name="Freeform 488"/>
            <p:cNvSpPr>
              <a:spLocks noEditPoints="1"/>
            </p:cNvSpPr>
            <p:nvPr/>
          </p:nvSpPr>
          <p:spPr bwMode="auto">
            <a:xfrm>
              <a:off x="3216" y="1300"/>
              <a:ext cx="9" cy="9"/>
            </a:xfrm>
            <a:custGeom>
              <a:avLst/>
              <a:gdLst>
                <a:gd name="T0" fmla="*/ 9 w 9"/>
                <a:gd name="T1" fmla="*/ 4 h 9"/>
                <a:gd name="T2" fmla="*/ 8 w 9"/>
                <a:gd name="T3" fmla="*/ 2 h 9"/>
                <a:gd name="T4" fmla="*/ 6 w 9"/>
                <a:gd name="T5" fmla="*/ 0 h 9"/>
                <a:gd name="T6" fmla="*/ 4 w 9"/>
                <a:gd name="T7" fmla="*/ 2 h 9"/>
                <a:gd name="T8" fmla="*/ 2 w 9"/>
                <a:gd name="T9" fmla="*/ 2 h 9"/>
                <a:gd name="T10" fmla="*/ 2 w 9"/>
                <a:gd name="T11" fmla="*/ 4 h 9"/>
                <a:gd name="T12" fmla="*/ 2 w 9"/>
                <a:gd name="T13" fmla="*/ 5 h 9"/>
                <a:gd name="T14" fmla="*/ 2 w 9"/>
                <a:gd name="T15" fmla="*/ 7 h 9"/>
                <a:gd name="T16" fmla="*/ 4 w 9"/>
                <a:gd name="T17" fmla="*/ 7 h 9"/>
                <a:gd name="T18" fmla="*/ 6 w 9"/>
                <a:gd name="T19" fmla="*/ 9 h 9"/>
                <a:gd name="T20" fmla="*/ 8 w 9"/>
                <a:gd name="T21" fmla="*/ 7 h 9"/>
                <a:gd name="T22" fmla="*/ 9 w 9"/>
                <a:gd name="T23" fmla="*/ 5 h 9"/>
                <a:gd name="T24" fmla="*/ 9 w 9"/>
                <a:gd name="T25" fmla="*/ 4 h 9"/>
                <a:gd name="T26" fmla="*/ 4 w 9"/>
                <a:gd name="T27" fmla="*/ 0 h 9"/>
                <a:gd name="T28" fmla="*/ 4 w 9"/>
                <a:gd name="T29" fmla="*/ 2 h 9"/>
                <a:gd name="T30" fmla="*/ 2 w 9"/>
                <a:gd name="T31" fmla="*/ 2 h 9"/>
                <a:gd name="T32" fmla="*/ 0 w 9"/>
                <a:gd name="T33" fmla="*/ 4 h 9"/>
                <a:gd name="T34" fmla="*/ 0 w 9"/>
                <a:gd name="T35" fmla="*/ 5 h 9"/>
                <a:gd name="T36" fmla="*/ 2 w 9"/>
                <a:gd name="T37" fmla="*/ 7 h 9"/>
                <a:gd name="T38" fmla="*/ 4 w 9"/>
                <a:gd name="T39" fmla="*/ 9 h 9"/>
                <a:gd name="T40" fmla="*/ 6 w 9"/>
                <a:gd name="T41" fmla="*/ 9 h 9"/>
                <a:gd name="T42" fmla="*/ 8 w 9"/>
                <a:gd name="T43" fmla="*/ 9 h 9"/>
                <a:gd name="T44" fmla="*/ 9 w 9"/>
                <a:gd name="T45" fmla="*/ 7 h 9"/>
                <a:gd name="T46" fmla="*/ 9 w 9"/>
                <a:gd name="T47" fmla="*/ 5 h 9"/>
                <a:gd name="T48" fmla="*/ 9 w 9"/>
                <a:gd name="T49" fmla="*/ 4 h 9"/>
                <a:gd name="T50" fmla="*/ 9 w 9"/>
                <a:gd name="T51" fmla="*/ 2 h 9"/>
                <a:gd name="T52" fmla="*/ 8 w 9"/>
                <a:gd name="T53" fmla="*/ 2 h 9"/>
                <a:gd name="T54" fmla="*/ 8 w 9"/>
                <a:gd name="T55" fmla="*/ 0 h 9"/>
                <a:gd name="T56" fmla="*/ 6 w 9"/>
                <a:gd name="T57" fmla="*/ 0 h 9"/>
                <a:gd name="T58" fmla="*/ 4 w 9"/>
                <a:gd name="T59" fmla="*/ 0 h 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"/>
                <a:gd name="T91" fmla="*/ 0 h 9"/>
                <a:gd name="T92" fmla="*/ 9 w 9"/>
                <a:gd name="T93" fmla="*/ 9 h 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" h="9">
                  <a:moveTo>
                    <a:pt x="9" y="4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6" y="9"/>
                  </a:lnTo>
                  <a:lnTo>
                    <a:pt x="8" y="7"/>
                  </a:lnTo>
                  <a:lnTo>
                    <a:pt x="9" y="5"/>
                  </a:lnTo>
                  <a:lnTo>
                    <a:pt x="9" y="4"/>
                  </a:lnTo>
                  <a:close/>
                  <a:moveTo>
                    <a:pt x="4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34" name="Freeform 489"/>
            <p:cNvSpPr>
              <a:spLocks noEditPoints="1"/>
            </p:cNvSpPr>
            <p:nvPr/>
          </p:nvSpPr>
          <p:spPr bwMode="auto">
            <a:xfrm>
              <a:off x="3218" y="1300"/>
              <a:ext cx="7" cy="9"/>
            </a:xfrm>
            <a:custGeom>
              <a:avLst/>
              <a:gdLst>
                <a:gd name="T0" fmla="*/ 7 w 7"/>
                <a:gd name="T1" fmla="*/ 4 h 9"/>
                <a:gd name="T2" fmla="*/ 6 w 7"/>
                <a:gd name="T3" fmla="*/ 2 h 9"/>
                <a:gd name="T4" fmla="*/ 4 w 7"/>
                <a:gd name="T5" fmla="*/ 0 h 9"/>
                <a:gd name="T6" fmla="*/ 2 w 7"/>
                <a:gd name="T7" fmla="*/ 2 h 9"/>
                <a:gd name="T8" fmla="*/ 0 w 7"/>
                <a:gd name="T9" fmla="*/ 2 h 9"/>
                <a:gd name="T10" fmla="*/ 0 w 7"/>
                <a:gd name="T11" fmla="*/ 4 h 9"/>
                <a:gd name="T12" fmla="*/ 0 w 7"/>
                <a:gd name="T13" fmla="*/ 5 h 9"/>
                <a:gd name="T14" fmla="*/ 0 w 7"/>
                <a:gd name="T15" fmla="*/ 7 h 9"/>
                <a:gd name="T16" fmla="*/ 2 w 7"/>
                <a:gd name="T17" fmla="*/ 7 h 9"/>
                <a:gd name="T18" fmla="*/ 4 w 7"/>
                <a:gd name="T19" fmla="*/ 9 h 9"/>
                <a:gd name="T20" fmla="*/ 6 w 7"/>
                <a:gd name="T21" fmla="*/ 7 h 9"/>
                <a:gd name="T22" fmla="*/ 7 w 7"/>
                <a:gd name="T23" fmla="*/ 5 h 9"/>
                <a:gd name="T24" fmla="*/ 7 w 7"/>
                <a:gd name="T25" fmla="*/ 4 h 9"/>
                <a:gd name="T26" fmla="*/ 7 w 7"/>
                <a:gd name="T27" fmla="*/ 4 h 9"/>
                <a:gd name="T28" fmla="*/ 6 w 7"/>
                <a:gd name="T29" fmla="*/ 2 h 9"/>
                <a:gd name="T30" fmla="*/ 4 w 7"/>
                <a:gd name="T31" fmla="*/ 0 h 9"/>
                <a:gd name="T32" fmla="*/ 2 w 7"/>
                <a:gd name="T33" fmla="*/ 2 h 9"/>
                <a:gd name="T34" fmla="*/ 0 w 7"/>
                <a:gd name="T35" fmla="*/ 2 h 9"/>
                <a:gd name="T36" fmla="*/ 0 w 7"/>
                <a:gd name="T37" fmla="*/ 4 h 9"/>
                <a:gd name="T38" fmla="*/ 0 w 7"/>
                <a:gd name="T39" fmla="*/ 5 h 9"/>
                <a:gd name="T40" fmla="*/ 0 w 7"/>
                <a:gd name="T41" fmla="*/ 7 h 9"/>
                <a:gd name="T42" fmla="*/ 2 w 7"/>
                <a:gd name="T43" fmla="*/ 7 h 9"/>
                <a:gd name="T44" fmla="*/ 4 w 7"/>
                <a:gd name="T45" fmla="*/ 9 h 9"/>
                <a:gd name="T46" fmla="*/ 6 w 7"/>
                <a:gd name="T47" fmla="*/ 7 h 9"/>
                <a:gd name="T48" fmla="*/ 7 w 7"/>
                <a:gd name="T49" fmla="*/ 5 h 9"/>
                <a:gd name="T50" fmla="*/ 7 w 7"/>
                <a:gd name="T51" fmla="*/ 4 h 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"/>
                <a:gd name="T79" fmla="*/ 0 h 9"/>
                <a:gd name="T80" fmla="*/ 7 w 7"/>
                <a:gd name="T81" fmla="*/ 9 h 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" h="9">
                  <a:moveTo>
                    <a:pt x="7" y="4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close/>
                  <a:moveTo>
                    <a:pt x="7" y="4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35" name="Freeform 490"/>
            <p:cNvSpPr>
              <a:spLocks noEditPoints="1"/>
            </p:cNvSpPr>
            <p:nvPr/>
          </p:nvSpPr>
          <p:spPr bwMode="auto">
            <a:xfrm>
              <a:off x="3218" y="1300"/>
              <a:ext cx="7" cy="9"/>
            </a:xfrm>
            <a:custGeom>
              <a:avLst/>
              <a:gdLst>
                <a:gd name="T0" fmla="*/ 7 w 7"/>
                <a:gd name="T1" fmla="*/ 4 h 9"/>
                <a:gd name="T2" fmla="*/ 6 w 7"/>
                <a:gd name="T3" fmla="*/ 2 h 9"/>
                <a:gd name="T4" fmla="*/ 4 w 7"/>
                <a:gd name="T5" fmla="*/ 0 h 9"/>
                <a:gd name="T6" fmla="*/ 2 w 7"/>
                <a:gd name="T7" fmla="*/ 2 h 9"/>
                <a:gd name="T8" fmla="*/ 0 w 7"/>
                <a:gd name="T9" fmla="*/ 2 h 9"/>
                <a:gd name="T10" fmla="*/ 0 w 7"/>
                <a:gd name="T11" fmla="*/ 4 h 9"/>
                <a:gd name="T12" fmla="*/ 0 w 7"/>
                <a:gd name="T13" fmla="*/ 5 h 9"/>
                <a:gd name="T14" fmla="*/ 0 w 7"/>
                <a:gd name="T15" fmla="*/ 7 h 9"/>
                <a:gd name="T16" fmla="*/ 2 w 7"/>
                <a:gd name="T17" fmla="*/ 7 h 9"/>
                <a:gd name="T18" fmla="*/ 4 w 7"/>
                <a:gd name="T19" fmla="*/ 9 h 9"/>
                <a:gd name="T20" fmla="*/ 6 w 7"/>
                <a:gd name="T21" fmla="*/ 7 h 9"/>
                <a:gd name="T22" fmla="*/ 7 w 7"/>
                <a:gd name="T23" fmla="*/ 5 h 9"/>
                <a:gd name="T24" fmla="*/ 7 w 7"/>
                <a:gd name="T25" fmla="*/ 4 h 9"/>
                <a:gd name="T26" fmla="*/ 7 w 7"/>
                <a:gd name="T27" fmla="*/ 4 h 9"/>
                <a:gd name="T28" fmla="*/ 6 w 7"/>
                <a:gd name="T29" fmla="*/ 2 h 9"/>
                <a:gd name="T30" fmla="*/ 4 w 7"/>
                <a:gd name="T31" fmla="*/ 0 h 9"/>
                <a:gd name="T32" fmla="*/ 2 w 7"/>
                <a:gd name="T33" fmla="*/ 2 h 9"/>
                <a:gd name="T34" fmla="*/ 0 w 7"/>
                <a:gd name="T35" fmla="*/ 2 h 9"/>
                <a:gd name="T36" fmla="*/ 0 w 7"/>
                <a:gd name="T37" fmla="*/ 4 h 9"/>
                <a:gd name="T38" fmla="*/ 0 w 7"/>
                <a:gd name="T39" fmla="*/ 5 h 9"/>
                <a:gd name="T40" fmla="*/ 0 w 7"/>
                <a:gd name="T41" fmla="*/ 7 h 9"/>
                <a:gd name="T42" fmla="*/ 2 w 7"/>
                <a:gd name="T43" fmla="*/ 7 h 9"/>
                <a:gd name="T44" fmla="*/ 4 w 7"/>
                <a:gd name="T45" fmla="*/ 9 h 9"/>
                <a:gd name="T46" fmla="*/ 6 w 7"/>
                <a:gd name="T47" fmla="*/ 7 h 9"/>
                <a:gd name="T48" fmla="*/ 7 w 7"/>
                <a:gd name="T49" fmla="*/ 5 h 9"/>
                <a:gd name="T50" fmla="*/ 7 w 7"/>
                <a:gd name="T51" fmla="*/ 4 h 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"/>
                <a:gd name="T79" fmla="*/ 0 h 9"/>
                <a:gd name="T80" fmla="*/ 7 w 7"/>
                <a:gd name="T81" fmla="*/ 9 h 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" h="9">
                  <a:moveTo>
                    <a:pt x="7" y="4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close/>
                  <a:moveTo>
                    <a:pt x="7" y="4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36" name="Freeform 491"/>
            <p:cNvSpPr>
              <a:spLocks noEditPoints="1"/>
            </p:cNvSpPr>
            <p:nvPr/>
          </p:nvSpPr>
          <p:spPr bwMode="auto">
            <a:xfrm>
              <a:off x="3218" y="1300"/>
              <a:ext cx="7" cy="9"/>
            </a:xfrm>
            <a:custGeom>
              <a:avLst/>
              <a:gdLst>
                <a:gd name="T0" fmla="*/ 7 w 7"/>
                <a:gd name="T1" fmla="*/ 4 h 9"/>
                <a:gd name="T2" fmla="*/ 6 w 7"/>
                <a:gd name="T3" fmla="*/ 2 h 9"/>
                <a:gd name="T4" fmla="*/ 4 w 7"/>
                <a:gd name="T5" fmla="*/ 0 h 9"/>
                <a:gd name="T6" fmla="*/ 2 w 7"/>
                <a:gd name="T7" fmla="*/ 2 h 9"/>
                <a:gd name="T8" fmla="*/ 0 w 7"/>
                <a:gd name="T9" fmla="*/ 2 h 9"/>
                <a:gd name="T10" fmla="*/ 0 w 7"/>
                <a:gd name="T11" fmla="*/ 4 h 9"/>
                <a:gd name="T12" fmla="*/ 0 w 7"/>
                <a:gd name="T13" fmla="*/ 5 h 9"/>
                <a:gd name="T14" fmla="*/ 0 w 7"/>
                <a:gd name="T15" fmla="*/ 7 h 9"/>
                <a:gd name="T16" fmla="*/ 2 w 7"/>
                <a:gd name="T17" fmla="*/ 7 h 9"/>
                <a:gd name="T18" fmla="*/ 4 w 7"/>
                <a:gd name="T19" fmla="*/ 9 h 9"/>
                <a:gd name="T20" fmla="*/ 6 w 7"/>
                <a:gd name="T21" fmla="*/ 7 h 9"/>
                <a:gd name="T22" fmla="*/ 7 w 7"/>
                <a:gd name="T23" fmla="*/ 5 h 9"/>
                <a:gd name="T24" fmla="*/ 7 w 7"/>
                <a:gd name="T25" fmla="*/ 4 h 9"/>
                <a:gd name="T26" fmla="*/ 7 w 7"/>
                <a:gd name="T27" fmla="*/ 4 h 9"/>
                <a:gd name="T28" fmla="*/ 6 w 7"/>
                <a:gd name="T29" fmla="*/ 2 h 9"/>
                <a:gd name="T30" fmla="*/ 4 w 7"/>
                <a:gd name="T31" fmla="*/ 0 h 9"/>
                <a:gd name="T32" fmla="*/ 2 w 7"/>
                <a:gd name="T33" fmla="*/ 2 h 9"/>
                <a:gd name="T34" fmla="*/ 0 w 7"/>
                <a:gd name="T35" fmla="*/ 2 h 9"/>
                <a:gd name="T36" fmla="*/ 0 w 7"/>
                <a:gd name="T37" fmla="*/ 4 h 9"/>
                <a:gd name="T38" fmla="*/ 0 w 7"/>
                <a:gd name="T39" fmla="*/ 5 h 9"/>
                <a:gd name="T40" fmla="*/ 0 w 7"/>
                <a:gd name="T41" fmla="*/ 7 h 9"/>
                <a:gd name="T42" fmla="*/ 2 w 7"/>
                <a:gd name="T43" fmla="*/ 7 h 9"/>
                <a:gd name="T44" fmla="*/ 4 w 7"/>
                <a:gd name="T45" fmla="*/ 9 h 9"/>
                <a:gd name="T46" fmla="*/ 6 w 7"/>
                <a:gd name="T47" fmla="*/ 7 h 9"/>
                <a:gd name="T48" fmla="*/ 7 w 7"/>
                <a:gd name="T49" fmla="*/ 5 h 9"/>
                <a:gd name="T50" fmla="*/ 7 w 7"/>
                <a:gd name="T51" fmla="*/ 4 h 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"/>
                <a:gd name="T79" fmla="*/ 0 h 9"/>
                <a:gd name="T80" fmla="*/ 7 w 7"/>
                <a:gd name="T81" fmla="*/ 9 h 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" h="9">
                  <a:moveTo>
                    <a:pt x="7" y="4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close/>
                  <a:moveTo>
                    <a:pt x="7" y="4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37" name="Freeform 492"/>
            <p:cNvSpPr>
              <a:spLocks noEditPoints="1"/>
            </p:cNvSpPr>
            <p:nvPr/>
          </p:nvSpPr>
          <p:spPr bwMode="auto">
            <a:xfrm>
              <a:off x="3218" y="1300"/>
              <a:ext cx="7" cy="9"/>
            </a:xfrm>
            <a:custGeom>
              <a:avLst/>
              <a:gdLst>
                <a:gd name="T0" fmla="*/ 7 w 7"/>
                <a:gd name="T1" fmla="*/ 4 h 9"/>
                <a:gd name="T2" fmla="*/ 6 w 7"/>
                <a:gd name="T3" fmla="*/ 2 h 9"/>
                <a:gd name="T4" fmla="*/ 4 w 7"/>
                <a:gd name="T5" fmla="*/ 0 h 9"/>
                <a:gd name="T6" fmla="*/ 2 w 7"/>
                <a:gd name="T7" fmla="*/ 2 h 9"/>
                <a:gd name="T8" fmla="*/ 0 w 7"/>
                <a:gd name="T9" fmla="*/ 2 h 9"/>
                <a:gd name="T10" fmla="*/ 0 w 7"/>
                <a:gd name="T11" fmla="*/ 4 h 9"/>
                <a:gd name="T12" fmla="*/ 0 w 7"/>
                <a:gd name="T13" fmla="*/ 5 h 9"/>
                <a:gd name="T14" fmla="*/ 0 w 7"/>
                <a:gd name="T15" fmla="*/ 7 h 9"/>
                <a:gd name="T16" fmla="*/ 2 w 7"/>
                <a:gd name="T17" fmla="*/ 7 h 9"/>
                <a:gd name="T18" fmla="*/ 4 w 7"/>
                <a:gd name="T19" fmla="*/ 9 h 9"/>
                <a:gd name="T20" fmla="*/ 6 w 7"/>
                <a:gd name="T21" fmla="*/ 7 h 9"/>
                <a:gd name="T22" fmla="*/ 7 w 7"/>
                <a:gd name="T23" fmla="*/ 5 h 9"/>
                <a:gd name="T24" fmla="*/ 7 w 7"/>
                <a:gd name="T25" fmla="*/ 4 h 9"/>
                <a:gd name="T26" fmla="*/ 7 w 7"/>
                <a:gd name="T27" fmla="*/ 4 h 9"/>
                <a:gd name="T28" fmla="*/ 6 w 7"/>
                <a:gd name="T29" fmla="*/ 2 h 9"/>
                <a:gd name="T30" fmla="*/ 4 w 7"/>
                <a:gd name="T31" fmla="*/ 0 h 9"/>
                <a:gd name="T32" fmla="*/ 2 w 7"/>
                <a:gd name="T33" fmla="*/ 2 h 9"/>
                <a:gd name="T34" fmla="*/ 0 w 7"/>
                <a:gd name="T35" fmla="*/ 2 h 9"/>
                <a:gd name="T36" fmla="*/ 0 w 7"/>
                <a:gd name="T37" fmla="*/ 4 h 9"/>
                <a:gd name="T38" fmla="*/ 0 w 7"/>
                <a:gd name="T39" fmla="*/ 5 h 9"/>
                <a:gd name="T40" fmla="*/ 0 w 7"/>
                <a:gd name="T41" fmla="*/ 7 h 9"/>
                <a:gd name="T42" fmla="*/ 2 w 7"/>
                <a:gd name="T43" fmla="*/ 7 h 9"/>
                <a:gd name="T44" fmla="*/ 4 w 7"/>
                <a:gd name="T45" fmla="*/ 9 h 9"/>
                <a:gd name="T46" fmla="*/ 6 w 7"/>
                <a:gd name="T47" fmla="*/ 7 h 9"/>
                <a:gd name="T48" fmla="*/ 7 w 7"/>
                <a:gd name="T49" fmla="*/ 5 h 9"/>
                <a:gd name="T50" fmla="*/ 7 w 7"/>
                <a:gd name="T51" fmla="*/ 4 h 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"/>
                <a:gd name="T79" fmla="*/ 0 h 9"/>
                <a:gd name="T80" fmla="*/ 7 w 7"/>
                <a:gd name="T81" fmla="*/ 9 h 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" h="9">
                  <a:moveTo>
                    <a:pt x="7" y="4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close/>
                  <a:moveTo>
                    <a:pt x="7" y="4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9D9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38" name="Freeform 493"/>
            <p:cNvSpPr>
              <a:spLocks noEditPoints="1"/>
            </p:cNvSpPr>
            <p:nvPr/>
          </p:nvSpPr>
          <p:spPr bwMode="auto">
            <a:xfrm>
              <a:off x="3218" y="1300"/>
              <a:ext cx="7" cy="9"/>
            </a:xfrm>
            <a:custGeom>
              <a:avLst/>
              <a:gdLst>
                <a:gd name="T0" fmla="*/ 7 w 7"/>
                <a:gd name="T1" fmla="*/ 4 h 9"/>
                <a:gd name="T2" fmla="*/ 6 w 7"/>
                <a:gd name="T3" fmla="*/ 2 h 9"/>
                <a:gd name="T4" fmla="*/ 4 w 7"/>
                <a:gd name="T5" fmla="*/ 0 h 9"/>
                <a:gd name="T6" fmla="*/ 2 w 7"/>
                <a:gd name="T7" fmla="*/ 2 h 9"/>
                <a:gd name="T8" fmla="*/ 0 w 7"/>
                <a:gd name="T9" fmla="*/ 2 h 9"/>
                <a:gd name="T10" fmla="*/ 0 w 7"/>
                <a:gd name="T11" fmla="*/ 4 h 9"/>
                <a:gd name="T12" fmla="*/ 0 w 7"/>
                <a:gd name="T13" fmla="*/ 5 h 9"/>
                <a:gd name="T14" fmla="*/ 0 w 7"/>
                <a:gd name="T15" fmla="*/ 7 h 9"/>
                <a:gd name="T16" fmla="*/ 2 w 7"/>
                <a:gd name="T17" fmla="*/ 7 h 9"/>
                <a:gd name="T18" fmla="*/ 4 w 7"/>
                <a:gd name="T19" fmla="*/ 9 h 9"/>
                <a:gd name="T20" fmla="*/ 6 w 7"/>
                <a:gd name="T21" fmla="*/ 7 h 9"/>
                <a:gd name="T22" fmla="*/ 7 w 7"/>
                <a:gd name="T23" fmla="*/ 5 h 9"/>
                <a:gd name="T24" fmla="*/ 7 w 7"/>
                <a:gd name="T25" fmla="*/ 4 h 9"/>
                <a:gd name="T26" fmla="*/ 7 w 7"/>
                <a:gd name="T27" fmla="*/ 4 h 9"/>
                <a:gd name="T28" fmla="*/ 6 w 7"/>
                <a:gd name="T29" fmla="*/ 2 h 9"/>
                <a:gd name="T30" fmla="*/ 4 w 7"/>
                <a:gd name="T31" fmla="*/ 0 h 9"/>
                <a:gd name="T32" fmla="*/ 2 w 7"/>
                <a:gd name="T33" fmla="*/ 2 h 9"/>
                <a:gd name="T34" fmla="*/ 0 w 7"/>
                <a:gd name="T35" fmla="*/ 2 h 9"/>
                <a:gd name="T36" fmla="*/ 0 w 7"/>
                <a:gd name="T37" fmla="*/ 4 h 9"/>
                <a:gd name="T38" fmla="*/ 0 w 7"/>
                <a:gd name="T39" fmla="*/ 5 h 9"/>
                <a:gd name="T40" fmla="*/ 0 w 7"/>
                <a:gd name="T41" fmla="*/ 7 h 9"/>
                <a:gd name="T42" fmla="*/ 2 w 7"/>
                <a:gd name="T43" fmla="*/ 7 h 9"/>
                <a:gd name="T44" fmla="*/ 4 w 7"/>
                <a:gd name="T45" fmla="*/ 9 h 9"/>
                <a:gd name="T46" fmla="*/ 6 w 7"/>
                <a:gd name="T47" fmla="*/ 7 h 9"/>
                <a:gd name="T48" fmla="*/ 7 w 7"/>
                <a:gd name="T49" fmla="*/ 5 h 9"/>
                <a:gd name="T50" fmla="*/ 7 w 7"/>
                <a:gd name="T51" fmla="*/ 4 h 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"/>
                <a:gd name="T79" fmla="*/ 0 h 9"/>
                <a:gd name="T80" fmla="*/ 7 w 7"/>
                <a:gd name="T81" fmla="*/ 9 h 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" h="9">
                  <a:moveTo>
                    <a:pt x="7" y="4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close/>
                  <a:moveTo>
                    <a:pt x="7" y="4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39" name="Freeform 494"/>
            <p:cNvSpPr>
              <a:spLocks noEditPoints="1"/>
            </p:cNvSpPr>
            <p:nvPr/>
          </p:nvSpPr>
          <p:spPr bwMode="auto">
            <a:xfrm>
              <a:off x="3218" y="1300"/>
              <a:ext cx="7" cy="9"/>
            </a:xfrm>
            <a:custGeom>
              <a:avLst/>
              <a:gdLst>
                <a:gd name="T0" fmla="*/ 7 w 7"/>
                <a:gd name="T1" fmla="*/ 4 h 9"/>
                <a:gd name="T2" fmla="*/ 6 w 7"/>
                <a:gd name="T3" fmla="*/ 2 h 9"/>
                <a:gd name="T4" fmla="*/ 4 w 7"/>
                <a:gd name="T5" fmla="*/ 0 h 9"/>
                <a:gd name="T6" fmla="*/ 2 w 7"/>
                <a:gd name="T7" fmla="*/ 2 h 9"/>
                <a:gd name="T8" fmla="*/ 0 w 7"/>
                <a:gd name="T9" fmla="*/ 2 h 9"/>
                <a:gd name="T10" fmla="*/ 0 w 7"/>
                <a:gd name="T11" fmla="*/ 4 h 9"/>
                <a:gd name="T12" fmla="*/ 0 w 7"/>
                <a:gd name="T13" fmla="*/ 5 h 9"/>
                <a:gd name="T14" fmla="*/ 0 w 7"/>
                <a:gd name="T15" fmla="*/ 7 h 9"/>
                <a:gd name="T16" fmla="*/ 2 w 7"/>
                <a:gd name="T17" fmla="*/ 7 h 9"/>
                <a:gd name="T18" fmla="*/ 4 w 7"/>
                <a:gd name="T19" fmla="*/ 9 h 9"/>
                <a:gd name="T20" fmla="*/ 6 w 7"/>
                <a:gd name="T21" fmla="*/ 7 h 9"/>
                <a:gd name="T22" fmla="*/ 7 w 7"/>
                <a:gd name="T23" fmla="*/ 5 h 9"/>
                <a:gd name="T24" fmla="*/ 7 w 7"/>
                <a:gd name="T25" fmla="*/ 4 h 9"/>
                <a:gd name="T26" fmla="*/ 7 w 7"/>
                <a:gd name="T27" fmla="*/ 4 h 9"/>
                <a:gd name="T28" fmla="*/ 6 w 7"/>
                <a:gd name="T29" fmla="*/ 2 h 9"/>
                <a:gd name="T30" fmla="*/ 4 w 7"/>
                <a:gd name="T31" fmla="*/ 0 h 9"/>
                <a:gd name="T32" fmla="*/ 2 w 7"/>
                <a:gd name="T33" fmla="*/ 2 h 9"/>
                <a:gd name="T34" fmla="*/ 0 w 7"/>
                <a:gd name="T35" fmla="*/ 2 h 9"/>
                <a:gd name="T36" fmla="*/ 0 w 7"/>
                <a:gd name="T37" fmla="*/ 4 h 9"/>
                <a:gd name="T38" fmla="*/ 0 w 7"/>
                <a:gd name="T39" fmla="*/ 5 h 9"/>
                <a:gd name="T40" fmla="*/ 0 w 7"/>
                <a:gd name="T41" fmla="*/ 7 h 9"/>
                <a:gd name="T42" fmla="*/ 2 w 7"/>
                <a:gd name="T43" fmla="*/ 7 h 9"/>
                <a:gd name="T44" fmla="*/ 4 w 7"/>
                <a:gd name="T45" fmla="*/ 9 h 9"/>
                <a:gd name="T46" fmla="*/ 6 w 7"/>
                <a:gd name="T47" fmla="*/ 7 h 9"/>
                <a:gd name="T48" fmla="*/ 7 w 7"/>
                <a:gd name="T49" fmla="*/ 5 h 9"/>
                <a:gd name="T50" fmla="*/ 7 w 7"/>
                <a:gd name="T51" fmla="*/ 4 h 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"/>
                <a:gd name="T79" fmla="*/ 0 h 9"/>
                <a:gd name="T80" fmla="*/ 7 w 7"/>
                <a:gd name="T81" fmla="*/ 9 h 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" h="9">
                  <a:moveTo>
                    <a:pt x="7" y="4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close/>
                  <a:moveTo>
                    <a:pt x="7" y="4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9F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40" name="Freeform 495"/>
            <p:cNvSpPr>
              <a:spLocks noEditPoints="1"/>
            </p:cNvSpPr>
            <p:nvPr/>
          </p:nvSpPr>
          <p:spPr bwMode="auto">
            <a:xfrm>
              <a:off x="3218" y="1300"/>
              <a:ext cx="7" cy="9"/>
            </a:xfrm>
            <a:custGeom>
              <a:avLst/>
              <a:gdLst>
                <a:gd name="T0" fmla="*/ 7 w 7"/>
                <a:gd name="T1" fmla="*/ 4 h 9"/>
                <a:gd name="T2" fmla="*/ 6 w 7"/>
                <a:gd name="T3" fmla="*/ 2 h 9"/>
                <a:gd name="T4" fmla="*/ 4 w 7"/>
                <a:gd name="T5" fmla="*/ 0 h 9"/>
                <a:gd name="T6" fmla="*/ 2 w 7"/>
                <a:gd name="T7" fmla="*/ 2 h 9"/>
                <a:gd name="T8" fmla="*/ 0 w 7"/>
                <a:gd name="T9" fmla="*/ 2 h 9"/>
                <a:gd name="T10" fmla="*/ 0 w 7"/>
                <a:gd name="T11" fmla="*/ 4 h 9"/>
                <a:gd name="T12" fmla="*/ 0 w 7"/>
                <a:gd name="T13" fmla="*/ 5 h 9"/>
                <a:gd name="T14" fmla="*/ 0 w 7"/>
                <a:gd name="T15" fmla="*/ 7 h 9"/>
                <a:gd name="T16" fmla="*/ 2 w 7"/>
                <a:gd name="T17" fmla="*/ 7 h 9"/>
                <a:gd name="T18" fmla="*/ 4 w 7"/>
                <a:gd name="T19" fmla="*/ 9 h 9"/>
                <a:gd name="T20" fmla="*/ 6 w 7"/>
                <a:gd name="T21" fmla="*/ 7 h 9"/>
                <a:gd name="T22" fmla="*/ 7 w 7"/>
                <a:gd name="T23" fmla="*/ 5 h 9"/>
                <a:gd name="T24" fmla="*/ 7 w 7"/>
                <a:gd name="T25" fmla="*/ 4 h 9"/>
                <a:gd name="T26" fmla="*/ 7 w 7"/>
                <a:gd name="T27" fmla="*/ 4 h 9"/>
                <a:gd name="T28" fmla="*/ 6 w 7"/>
                <a:gd name="T29" fmla="*/ 2 h 9"/>
                <a:gd name="T30" fmla="*/ 4 w 7"/>
                <a:gd name="T31" fmla="*/ 0 h 9"/>
                <a:gd name="T32" fmla="*/ 2 w 7"/>
                <a:gd name="T33" fmla="*/ 2 h 9"/>
                <a:gd name="T34" fmla="*/ 0 w 7"/>
                <a:gd name="T35" fmla="*/ 2 h 9"/>
                <a:gd name="T36" fmla="*/ 0 w 7"/>
                <a:gd name="T37" fmla="*/ 4 h 9"/>
                <a:gd name="T38" fmla="*/ 0 w 7"/>
                <a:gd name="T39" fmla="*/ 5 h 9"/>
                <a:gd name="T40" fmla="*/ 0 w 7"/>
                <a:gd name="T41" fmla="*/ 7 h 9"/>
                <a:gd name="T42" fmla="*/ 2 w 7"/>
                <a:gd name="T43" fmla="*/ 7 h 9"/>
                <a:gd name="T44" fmla="*/ 4 w 7"/>
                <a:gd name="T45" fmla="*/ 9 h 9"/>
                <a:gd name="T46" fmla="*/ 6 w 7"/>
                <a:gd name="T47" fmla="*/ 7 h 9"/>
                <a:gd name="T48" fmla="*/ 7 w 7"/>
                <a:gd name="T49" fmla="*/ 5 h 9"/>
                <a:gd name="T50" fmla="*/ 7 w 7"/>
                <a:gd name="T51" fmla="*/ 4 h 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"/>
                <a:gd name="T79" fmla="*/ 0 h 9"/>
                <a:gd name="T80" fmla="*/ 7 w 7"/>
                <a:gd name="T81" fmla="*/ 9 h 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" h="9">
                  <a:moveTo>
                    <a:pt x="7" y="4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close/>
                  <a:moveTo>
                    <a:pt x="7" y="4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41" name="Freeform 496"/>
            <p:cNvSpPr>
              <a:spLocks noEditPoints="1"/>
            </p:cNvSpPr>
            <p:nvPr/>
          </p:nvSpPr>
          <p:spPr bwMode="auto">
            <a:xfrm>
              <a:off x="3218" y="1300"/>
              <a:ext cx="7" cy="9"/>
            </a:xfrm>
            <a:custGeom>
              <a:avLst/>
              <a:gdLst>
                <a:gd name="T0" fmla="*/ 7 w 7"/>
                <a:gd name="T1" fmla="*/ 4 h 9"/>
                <a:gd name="T2" fmla="*/ 6 w 7"/>
                <a:gd name="T3" fmla="*/ 2 h 9"/>
                <a:gd name="T4" fmla="*/ 4 w 7"/>
                <a:gd name="T5" fmla="*/ 0 h 9"/>
                <a:gd name="T6" fmla="*/ 2 w 7"/>
                <a:gd name="T7" fmla="*/ 2 h 9"/>
                <a:gd name="T8" fmla="*/ 0 w 7"/>
                <a:gd name="T9" fmla="*/ 2 h 9"/>
                <a:gd name="T10" fmla="*/ 0 w 7"/>
                <a:gd name="T11" fmla="*/ 4 h 9"/>
                <a:gd name="T12" fmla="*/ 0 w 7"/>
                <a:gd name="T13" fmla="*/ 5 h 9"/>
                <a:gd name="T14" fmla="*/ 0 w 7"/>
                <a:gd name="T15" fmla="*/ 7 h 9"/>
                <a:gd name="T16" fmla="*/ 2 w 7"/>
                <a:gd name="T17" fmla="*/ 7 h 9"/>
                <a:gd name="T18" fmla="*/ 4 w 7"/>
                <a:gd name="T19" fmla="*/ 9 h 9"/>
                <a:gd name="T20" fmla="*/ 6 w 7"/>
                <a:gd name="T21" fmla="*/ 7 h 9"/>
                <a:gd name="T22" fmla="*/ 7 w 7"/>
                <a:gd name="T23" fmla="*/ 5 h 9"/>
                <a:gd name="T24" fmla="*/ 7 w 7"/>
                <a:gd name="T25" fmla="*/ 4 h 9"/>
                <a:gd name="T26" fmla="*/ 7 w 7"/>
                <a:gd name="T27" fmla="*/ 4 h 9"/>
                <a:gd name="T28" fmla="*/ 6 w 7"/>
                <a:gd name="T29" fmla="*/ 2 h 9"/>
                <a:gd name="T30" fmla="*/ 4 w 7"/>
                <a:gd name="T31" fmla="*/ 0 h 9"/>
                <a:gd name="T32" fmla="*/ 2 w 7"/>
                <a:gd name="T33" fmla="*/ 2 h 9"/>
                <a:gd name="T34" fmla="*/ 0 w 7"/>
                <a:gd name="T35" fmla="*/ 2 h 9"/>
                <a:gd name="T36" fmla="*/ 0 w 7"/>
                <a:gd name="T37" fmla="*/ 4 h 9"/>
                <a:gd name="T38" fmla="*/ 0 w 7"/>
                <a:gd name="T39" fmla="*/ 5 h 9"/>
                <a:gd name="T40" fmla="*/ 0 w 7"/>
                <a:gd name="T41" fmla="*/ 7 h 9"/>
                <a:gd name="T42" fmla="*/ 2 w 7"/>
                <a:gd name="T43" fmla="*/ 7 h 9"/>
                <a:gd name="T44" fmla="*/ 4 w 7"/>
                <a:gd name="T45" fmla="*/ 9 h 9"/>
                <a:gd name="T46" fmla="*/ 6 w 7"/>
                <a:gd name="T47" fmla="*/ 7 h 9"/>
                <a:gd name="T48" fmla="*/ 7 w 7"/>
                <a:gd name="T49" fmla="*/ 5 h 9"/>
                <a:gd name="T50" fmla="*/ 7 w 7"/>
                <a:gd name="T51" fmla="*/ 4 h 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"/>
                <a:gd name="T79" fmla="*/ 0 h 9"/>
                <a:gd name="T80" fmla="*/ 7 w 7"/>
                <a:gd name="T81" fmla="*/ 9 h 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" h="9">
                  <a:moveTo>
                    <a:pt x="7" y="4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close/>
                  <a:moveTo>
                    <a:pt x="7" y="4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42" name="Freeform 497"/>
            <p:cNvSpPr>
              <a:spLocks noEditPoints="1"/>
            </p:cNvSpPr>
            <p:nvPr/>
          </p:nvSpPr>
          <p:spPr bwMode="auto">
            <a:xfrm>
              <a:off x="3218" y="1300"/>
              <a:ext cx="7" cy="9"/>
            </a:xfrm>
            <a:custGeom>
              <a:avLst/>
              <a:gdLst>
                <a:gd name="T0" fmla="*/ 7 w 7"/>
                <a:gd name="T1" fmla="*/ 4 h 9"/>
                <a:gd name="T2" fmla="*/ 6 w 7"/>
                <a:gd name="T3" fmla="*/ 2 h 9"/>
                <a:gd name="T4" fmla="*/ 4 w 7"/>
                <a:gd name="T5" fmla="*/ 0 h 9"/>
                <a:gd name="T6" fmla="*/ 2 w 7"/>
                <a:gd name="T7" fmla="*/ 2 h 9"/>
                <a:gd name="T8" fmla="*/ 0 w 7"/>
                <a:gd name="T9" fmla="*/ 2 h 9"/>
                <a:gd name="T10" fmla="*/ 0 w 7"/>
                <a:gd name="T11" fmla="*/ 4 h 9"/>
                <a:gd name="T12" fmla="*/ 0 w 7"/>
                <a:gd name="T13" fmla="*/ 5 h 9"/>
                <a:gd name="T14" fmla="*/ 0 w 7"/>
                <a:gd name="T15" fmla="*/ 7 h 9"/>
                <a:gd name="T16" fmla="*/ 2 w 7"/>
                <a:gd name="T17" fmla="*/ 7 h 9"/>
                <a:gd name="T18" fmla="*/ 4 w 7"/>
                <a:gd name="T19" fmla="*/ 9 h 9"/>
                <a:gd name="T20" fmla="*/ 6 w 7"/>
                <a:gd name="T21" fmla="*/ 7 h 9"/>
                <a:gd name="T22" fmla="*/ 7 w 7"/>
                <a:gd name="T23" fmla="*/ 5 h 9"/>
                <a:gd name="T24" fmla="*/ 7 w 7"/>
                <a:gd name="T25" fmla="*/ 4 h 9"/>
                <a:gd name="T26" fmla="*/ 7 w 7"/>
                <a:gd name="T27" fmla="*/ 4 h 9"/>
                <a:gd name="T28" fmla="*/ 6 w 7"/>
                <a:gd name="T29" fmla="*/ 2 h 9"/>
                <a:gd name="T30" fmla="*/ 4 w 7"/>
                <a:gd name="T31" fmla="*/ 0 h 9"/>
                <a:gd name="T32" fmla="*/ 2 w 7"/>
                <a:gd name="T33" fmla="*/ 2 h 9"/>
                <a:gd name="T34" fmla="*/ 0 w 7"/>
                <a:gd name="T35" fmla="*/ 2 h 9"/>
                <a:gd name="T36" fmla="*/ 0 w 7"/>
                <a:gd name="T37" fmla="*/ 4 h 9"/>
                <a:gd name="T38" fmla="*/ 0 w 7"/>
                <a:gd name="T39" fmla="*/ 5 h 9"/>
                <a:gd name="T40" fmla="*/ 0 w 7"/>
                <a:gd name="T41" fmla="*/ 7 h 9"/>
                <a:gd name="T42" fmla="*/ 2 w 7"/>
                <a:gd name="T43" fmla="*/ 7 h 9"/>
                <a:gd name="T44" fmla="*/ 4 w 7"/>
                <a:gd name="T45" fmla="*/ 9 h 9"/>
                <a:gd name="T46" fmla="*/ 6 w 7"/>
                <a:gd name="T47" fmla="*/ 7 h 9"/>
                <a:gd name="T48" fmla="*/ 7 w 7"/>
                <a:gd name="T49" fmla="*/ 5 h 9"/>
                <a:gd name="T50" fmla="*/ 7 w 7"/>
                <a:gd name="T51" fmla="*/ 4 h 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"/>
                <a:gd name="T79" fmla="*/ 0 h 9"/>
                <a:gd name="T80" fmla="*/ 7 w 7"/>
                <a:gd name="T81" fmla="*/ 9 h 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" h="9">
                  <a:moveTo>
                    <a:pt x="7" y="4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close/>
                  <a:moveTo>
                    <a:pt x="7" y="4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43" name="Freeform 498"/>
            <p:cNvSpPr>
              <a:spLocks noEditPoints="1"/>
            </p:cNvSpPr>
            <p:nvPr/>
          </p:nvSpPr>
          <p:spPr bwMode="auto">
            <a:xfrm>
              <a:off x="3218" y="1300"/>
              <a:ext cx="7" cy="9"/>
            </a:xfrm>
            <a:custGeom>
              <a:avLst/>
              <a:gdLst>
                <a:gd name="T0" fmla="*/ 7 w 7"/>
                <a:gd name="T1" fmla="*/ 4 h 9"/>
                <a:gd name="T2" fmla="*/ 6 w 7"/>
                <a:gd name="T3" fmla="*/ 2 h 9"/>
                <a:gd name="T4" fmla="*/ 4 w 7"/>
                <a:gd name="T5" fmla="*/ 0 h 9"/>
                <a:gd name="T6" fmla="*/ 2 w 7"/>
                <a:gd name="T7" fmla="*/ 2 h 9"/>
                <a:gd name="T8" fmla="*/ 0 w 7"/>
                <a:gd name="T9" fmla="*/ 2 h 9"/>
                <a:gd name="T10" fmla="*/ 0 w 7"/>
                <a:gd name="T11" fmla="*/ 4 h 9"/>
                <a:gd name="T12" fmla="*/ 0 w 7"/>
                <a:gd name="T13" fmla="*/ 5 h 9"/>
                <a:gd name="T14" fmla="*/ 0 w 7"/>
                <a:gd name="T15" fmla="*/ 7 h 9"/>
                <a:gd name="T16" fmla="*/ 2 w 7"/>
                <a:gd name="T17" fmla="*/ 7 h 9"/>
                <a:gd name="T18" fmla="*/ 4 w 7"/>
                <a:gd name="T19" fmla="*/ 9 h 9"/>
                <a:gd name="T20" fmla="*/ 6 w 7"/>
                <a:gd name="T21" fmla="*/ 7 h 9"/>
                <a:gd name="T22" fmla="*/ 7 w 7"/>
                <a:gd name="T23" fmla="*/ 5 h 9"/>
                <a:gd name="T24" fmla="*/ 7 w 7"/>
                <a:gd name="T25" fmla="*/ 4 h 9"/>
                <a:gd name="T26" fmla="*/ 7 w 7"/>
                <a:gd name="T27" fmla="*/ 4 h 9"/>
                <a:gd name="T28" fmla="*/ 6 w 7"/>
                <a:gd name="T29" fmla="*/ 2 h 9"/>
                <a:gd name="T30" fmla="*/ 4 w 7"/>
                <a:gd name="T31" fmla="*/ 2 h 9"/>
                <a:gd name="T32" fmla="*/ 2 w 7"/>
                <a:gd name="T33" fmla="*/ 2 h 9"/>
                <a:gd name="T34" fmla="*/ 0 w 7"/>
                <a:gd name="T35" fmla="*/ 4 h 9"/>
                <a:gd name="T36" fmla="*/ 0 w 7"/>
                <a:gd name="T37" fmla="*/ 5 h 9"/>
                <a:gd name="T38" fmla="*/ 2 w 7"/>
                <a:gd name="T39" fmla="*/ 7 h 9"/>
                <a:gd name="T40" fmla="*/ 4 w 7"/>
                <a:gd name="T41" fmla="*/ 7 h 9"/>
                <a:gd name="T42" fmla="*/ 6 w 7"/>
                <a:gd name="T43" fmla="*/ 7 h 9"/>
                <a:gd name="T44" fmla="*/ 7 w 7"/>
                <a:gd name="T45" fmla="*/ 5 h 9"/>
                <a:gd name="T46" fmla="*/ 7 w 7"/>
                <a:gd name="T47" fmla="*/ 4 h 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"/>
                <a:gd name="T73" fmla="*/ 0 h 9"/>
                <a:gd name="T74" fmla="*/ 7 w 7"/>
                <a:gd name="T75" fmla="*/ 9 h 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" h="9">
                  <a:moveTo>
                    <a:pt x="7" y="4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close/>
                  <a:moveTo>
                    <a:pt x="7" y="4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44" name="Freeform 499"/>
            <p:cNvSpPr>
              <a:spLocks noEditPoints="1"/>
            </p:cNvSpPr>
            <p:nvPr/>
          </p:nvSpPr>
          <p:spPr bwMode="auto">
            <a:xfrm>
              <a:off x="3218" y="1302"/>
              <a:ext cx="7" cy="5"/>
            </a:xfrm>
            <a:custGeom>
              <a:avLst/>
              <a:gdLst>
                <a:gd name="T0" fmla="*/ 7 w 7"/>
                <a:gd name="T1" fmla="*/ 2 h 5"/>
                <a:gd name="T2" fmla="*/ 6 w 7"/>
                <a:gd name="T3" fmla="*/ 0 h 5"/>
                <a:gd name="T4" fmla="*/ 4 w 7"/>
                <a:gd name="T5" fmla="*/ 0 h 5"/>
                <a:gd name="T6" fmla="*/ 2 w 7"/>
                <a:gd name="T7" fmla="*/ 0 h 5"/>
                <a:gd name="T8" fmla="*/ 0 w 7"/>
                <a:gd name="T9" fmla="*/ 2 h 5"/>
                <a:gd name="T10" fmla="*/ 0 w 7"/>
                <a:gd name="T11" fmla="*/ 3 h 5"/>
                <a:gd name="T12" fmla="*/ 2 w 7"/>
                <a:gd name="T13" fmla="*/ 5 h 5"/>
                <a:gd name="T14" fmla="*/ 4 w 7"/>
                <a:gd name="T15" fmla="*/ 5 h 5"/>
                <a:gd name="T16" fmla="*/ 6 w 7"/>
                <a:gd name="T17" fmla="*/ 5 h 5"/>
                <a:gd name="T18" fmla="*/ 7 w 7"/>
                <a:gd name="T19" fmla="*/ 3 h 5"/>
                <a:gd name="T20" fmla="*/ 7 w 7"/>
                <a:gd name="T21" fmla="*/ 2 h 5"/>
                <a:gd name="T22" fmla="*/ 7 w 7"/>
                <a:gd name="T23" fmla="*/ 2 h 5"/>
                <a:gd name="T24" fmla="*/ 6 w 7"/>
                <a:gd name="T25" fmla="*/ 0 h 5"/>
                <a:gd name="T26" fmla="*/ 4 w 7"/>
                <a:gd name="T27" fmla="*/ 0 h 5"/>
                <a:gd name="T28" fmla="*/ 2 w 7"/>
                <a:gd name="T29" fmla="*/ 0 h 5"/>
                <a:gd name="T30" fmla="*/ 0 w 7"/>
                <a:gd name="T31" fmla="*/ 2 h 5"/>
                <a:gd name="T32" fmla="*/ 0 w 7"/>
                <a:gd name="T33" fmla="*/ 3 h 5"/>
                <a:gd name="T34" fmla="*/ 2 w 7"/>
                <a:gd name="T35" fmla="*/ 5 h 5"/>
                <a:gd name="T36" fmla="*/ 4 w 7"/>
                <a:gd name="T37" fmla="*/ 5 h 5"/>
                <a:gd name="T38" fmla="*/ 6 w 7"/>
                <a:gd name="T39" fmla="*/ 5 h 5"/>
                <a:gd name="T40" fmla="*/ 7 w 7"/>
                <a:gd name="T41" fmla="*/ 3 h 5"/>
                <a:gd name="T42" fmla="*/ 7 w 7"/>
                <a:gd name="T43" fmla="*/ 2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"/>
                <a:gd name="T67" fmla="*/ 0 h 5"/>
                <a:gd name="T68" fmla="*/ 7 w 7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" h="5">
                  <a:moveTo>
                    <a:pt x="7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close/>
                  <a:moveTo>
                    <a:pt x="7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A4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45" name="Freeform 500"/>
            <p:cNvSpPr>
              <a:spLocks noEditPoints="1"/>
            </p:cNvSpPr>
            <p:nvPr/>
          </p:nvSpPr>
          <p:spPr bwMode="auto">
            <a:xfrm>
              <a:off x="3218" y="1302"/>
              <a:ext cx="7" cy="5"/>
            </a:xfrm>
            <a:custGeom>
              <a:avLst/>
              <a:gdLst>
                <a:gd name="T0" fmla="*/ 7 w 7"/>
                <a:gd name="T1" fmla="*/ 2 h 5"/>
                <a:gd name="T2" fmla="*/ 6 w 7"/>
                <a:gd name="T3" fmla="*/ 0 h 5"/>
                <a:gd name="T4" fmla="*/ 4 w 7"/>
                <a:gd name="T5" fmla="*/ 0 h 5"/>
                <a:gd name="T6" fmla="*/ 2 w 7"/>
                <a:gd name="T7" fmla="*/ 0 h 5"/>
                <a:gd name="T8" fmla="*/ 0 w 7"/>
                <a:gd name="T9" fmla="*/ 2 h 5"/>
                <a:gd name="T10" fmla="*/ 0 w 7"/>
                <a:gd name="T11" fmla="*/ 3 h 5"/>
                <a:gd name="T12" fmla="*/ 2 w 7"/>
                <a:gd name="T13" fmla="*/ 5 h 5"/>
                <a:gd name="T14" fmla="*/ 4 w 7"/>
                <a:gd name="T15" fmla="*/ 5 h 5"/>
                <a:gd name="T16" fmla="*/ 6 w 7"/>
                <a:gd name="T17" fmla="*/ 5 h 5"/>
                <a:gd name="T18" fmla="*/ 7 w 7"/>
                <a:gd name="T19" fmla="*/ 3 h 5"/>
                <a:gd name="T20" fmla="*/ 7 w 7"/>
                <a:gd name="T21" fmla="*/ 2 h 5"/>
                <a:gd name="T22" fmla="*/ 7 w 7"/>
                <a:gd name="T23" fmla="*/ 2 h 5"/>
                <a:gd name="T24" fmla="*/ 6 w 7"/>
                <a:gd name="T25" fmla="*/ 0 h 5"/>
                <a:gd name="T26" fmla="*/ 4 w 7"/>
                <a:gd name="T27" fmla="*/ 0 h 5"/>
                <a:gd name="T28" fmla="*/ 2 w 7"/>
                <a:gd name="T29" fmla="*/ 0 h 5"/>
                <a:gd name="T30" fmla="*/ 0 w 7"/>
                <a:gd name="T31" fmla="*/ 2 h 5"/>
                <a:gd name="T32" fmla="*/ 0 w 7"/>
                <a:gd name="T33" fmla="*/ 3 h 5"/>
                <a:gd name="T34" fmla="*/ 2 w 7"/>
                <a:gd name="T35" fmla="*/ 5 h 5"/>
                <a:gd name="T36" fmla="*/ 4 w 7"/>
                <a:gd name="T37" fmla="*/ 5 h 5"/>
                <a:gd name="T38" fmla="*/ 6 w 7"/>
                <a:gd name="T39" fmla="*/ 5 h 5"/>
                <a:gd name="T40" fmla="*/ 7 w 7"/>
                <a:gd name="T41" fmla="*/ 3 h 5"/>
                <a:gd name="T42" fmla="*/ 7 w 7"/>
                <a:gd name="T43" fmla="*/ 2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"/>
                <a:gd name="T67" fmla="*/ 0 h 5"/>
                <a:gd name="T68" fmla="*/ 7 w 7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" h="5">
                  <a:moveTo>
                    <a:pt x="7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close/>
                  <a:moveTo>
                    <a:pt x="7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46" name="Freeform 501"/>
            <p:cNvSpPr>
              <a:spLocks noEditPoints="1"/>
            </p:cNvSpPr>
            <p:nvPr/>
          </p:nvSpPr>
          <p:spPr bwMode="auto">
            <a:xfrm>
              <a:off x="3218" y="1302"/>
              <a:ext cx="7" cy="5"/>
            </a:xfrm>
            <a:custGeom>
              <a:avLst/>
              <a:gdLst>
                <a:gd name="T0" fmla="*/ 7 w 7"/>
                <a:gd name="T1" fmla="*/ 2 h 5"/>
                <a:gd name="T2" fmla="*/ 6 w 7"/>
                <a:gd name="T3" fmla="*/ 0 h 5"/>
                <a:gd name="T4" fmla="*/ 4 w 7"/>
                <a:gd name="T5" fmla="*/ 0 h 5"/>
                <a:gd name="T6" fmla="*/ 2 w 7"/>
                <a:gd name="T7" fmla="*/ 0 h 5"/>
                <a:gd name="T8" fmla="*/ 0 w 7"/>
                <a:gd name="T9" fmla="*/ 2 h 5"/>
                <a:gd name="T10" fmla="*/ 0 w 7"/>
                <a:gd name="T11" fmla="*/ 3 h 5"/>
                <a:gd name="T12" fmla="*/ 2 w 7"/>
                <a:gd name="T13" fmla="*/ 5 h 5"/>
                <a:gd name="T14" fmla="*/ 4 w 7"/>
                <a:gd name="T15" fmla="*/ 5 h 5"/>
                <a:gd name="T16" fmla="*/ 6 w 7"/>
                <a:gd name="T17" fmla="*/ 5 h 5"/>
                <a:gd name="T18" fmla="*/ 7 w 7"/>
                <a:gd name="T19" fmla="*/ 3 h 5"/>
                <a:gd name="T20" fmla="*/ 7 w 7"/>
                <a:gd name="T21" fmla="*/ 2 h 5"/>
                <a:gd name="T22" fmla="*/ 7 w 7"/>
                <a:gd name="T23" fmla="*/ 2 h 5"/>
                <a:gd name="T24" fmla="*/ 6 w 7"/>
                <a:gd name="T25" fmla="*/ 0 h 5"/>
                <a:gd name="T26" fmla="*/ 4 w 7"/>
                <a:gd name="T27" fmla="*/ 0 h 5"/>
                <a:gd name="T28" fmla="*/ 2 w 7"/>
                <a:gd name="T29" fmla="*/ 0 h 5"/>
                <a:gd name="T30" fmla="*/ 0 w 7"/>
                <a:gd name="T31" fmla="*/ 2 h 5"/>
                <a:gd name="T32" fmla="*/ 0 w 7"/>
                <a:gd name="T33" fmla="*/ 3 h 5"/>
                <a:gd name="T34" fmla="*/ 2 w 7"/>
                <a:gd name="T35" fmla="*/ 5 h 5"/>
                <a:gd name="T36" fmla="*/ 4 w 7"/>
                <a:gd name="T37" fmla="*/ 5 h 5"/>
                <a:gd name="T38" fmla="*/ 6 w 7"/>
                <a:gd name="T39" fmla="*/ 5 h 5"/>
                <a:gd name="T40" fmla="*/ 7 w 7"/>
                <a:gd name="T41" fmla="*/ 3 h 5"/>
                <a:gd name="T42" fmla="*/ 7 w 7"/>
                <a:gd name="T43" fmla="*/ 2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"/>
                <a:gd name="T67" fmla="*/ 0 h 5"/>
                <a:gd name="T68" fmla="*/ 7 w 7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" h="5">
                  <a:moveTo>
                    <a:pt x="7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close/>
                  <a:moveTo>
                    <a:pt x="7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47" name="Freeform 502"/>
            <p:cNvSpPr>
              <a:spLocks noEditPoints="1"/>
            </p:cNvSpPr>
            <p:nvPr/>
          </p:nvSpPr>
          <p:spPr bwMode="auto">
            <a:xfrm>
              <a:off x="3218" y="1302"/>
              <a:ext cx="7" cy="5"/>
            </a:xfrm>
            <a:custGeom>
              <a:avLst/>
              <a:gdLst>
                <a:gd name="T0" fmla="*/ 7 w 7"/>
                <a:gd name="T1" fmla="*/ 2 h 5"/>
                <a:gd name="T2" fmla="*/ 6 w 7"/>
                <a:gd name="T3" fmla="*/ 0 h 5"/>
                <a:gd name="T4" fmla="*/ 4 w 7"/>
                <a:gd name="T5" fmla="*/ 0 h 5"/>
                <a:gd name="T6" fmla="*/ 2 w 7"/>
                <a:gd name="T7" fmla="*/ 0 h 5"/>
                <a:gd name="T8" fmla="*/ 0 w 7"/>
                <a:gd name="T9" fmla="*/ 2 h 5"/>
                <a:gd name="T10" fmla="*/ 0 w 7"/>
                <a:gd name="T11" fmla="*/ 3 h 5"/>
                <a:gd name="T12" fmla="*/ 2 w 7"/>
                <a:gd name="T13" fmla="*/ 5 h 5"/>
                <a:gd name="T14" fmla="*/ 4 w 7"/>
                <a:gd name="T15" fmla="*/ 5 h 5"/>
                <a:gd name="T16" fmla="*/ 6 w 7"/>
                <a:gd name="T17" fmla="*/ 5 h 5"/>
                <a:gd name="T18" fmla="*/ 7 w 7"/>
                <a:gd name="T19" fmla="*/ 3 h 5"/>
                <a:gd name="T20" fmla="*/ 7 w 7"/>
                <a:gd name="T21" fmla="*/ 2 h 5"/>
                <a:gd name="T22" fmla="*/ 7 w 7"/>
                <a:gd name="T23" fmla="*/ 2 h 5"/>
                <a:gd name="T24" fmla="*/ 6 w 7"/>
                <a:gd name="T25" fmla="*/ 0 h 5"/>
                <a:gd name="T26" fmla="*/ 4 w 7"/>
                <a:gd name="T27" fmla="*/ 0 h 5"/>
                <a:gd name="T28" fmla="*/ 2 w 7"/>
                <a:gd name="T29" fmla="*/ 0 h 5"/>
                <a:gd name="T30" fmla="*/ 0 w 7"/>
                <a:gd name="T31" fmla="*/ 2 h 5"/>
                <a:gd name="T32" fmla="*/ 0 w 7"/>
                <a:gd name="T33" fmla="*/ 3 h 5"/>
                <a:gd name="T34" fmla="*/ 2 w 7"/>
                <a:gd name="T35" fmla="*/ 5 h 5"/>
                <a:gd name="T36" fmla="*/ 4 w 7"/>
                <a:gd name="T37" fmla="*/ 5 h 5"/>
                <a:gd name="T38" fmla="*/ 6 w 7"/>
                <a:gd name="T39" fmla="*/ 5 h 5"/>
                <a:gd name="T40" fmla="*/ 7 w 7"/>
                <a:gd name="T41" fmla="*/ 3 h 5"/>
                <a:gd name="T42" fmla="*/ 7 w 7"/>
                <a:gd name="T43" fmla="*/ 2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"/>
                <a:gd name="T67" fmla="*/ 0 h 5"/>
                <a:gd name="T68" fmla="*/ 7 w 7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" h="5">
                  <a:moveTo>
                    <a:pt x="7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close/>
                  <a:moveTo>
                    <a:pt x="7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A7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48" name="Freeform 503"/>
            <p:cNvSpPr>
              <a:spLocks noEditPoints="1"/>
            </p:cNvSpPr>
            <p:nvPr/>
          </p:nvSpPr>
          <p:spPr bwMode="auto">
            <a:xfrm>
              <a:off x="3218" y="1302"/>
              <a:ext cx="7" cy="5"/>
            </a:xfrm>
            <a:custGeom>
              <a:avLst/>
              <a:gdLst>
                <a:gd name="T0" fmla="*/ 7 w 7"/>
                <a:gd name="T1" fmla="*/ 2 h 5"/>
                <a:gd name="T2" fmla="*/ 6 w 7"/>
                <a:gd name="T3" fmla="*/ 0 h 5"/>
                <a:gd name="T4" fmla="*/ 4 w 7"/>
                <a:gd name="T5" fmla="*/ 0 h 5"/>
                <a:gd name="T6" fmla="*/ 2 w 7"/>
                <a:gd name="T7" fmla="*/ 0 h 5"/>
                <a:gd name="T8" fmla="*/ 0 w 7"/>
                <a:gd name="T9" fmla="*/ 2 h 5"/>
                <a:gd name="T10" fmla="*/ 0 w 7"/>
                <a:gd name="T11" fmla="*/ 3 h 5"/>
                <a:gd name="T12" fmla="*/ 2 w 7"/>
                <a:gd name="T13" fmla="*/ 5 h 5"/>
                <a:gd name="T14" fmla="*/ 4 w 7"/>
                <a:gd name="T15" fmla="*/ 5 h 5"/>
                <a:gd name="T16" fmla="*/ 6 w 7"/>
                <a:gd name="T17" fmla="*/ 5 h 5"/>
                <a:gd name="T18" fmla="*/ 7 w 7"/>
                <a:gd name="T19" fmla="*/ 3 h 5"/>
                <a:gd name="T20" fmla="*/ 7 w 7"/>
                <a:gd name="T21" fmla="*/ 2 h 5"/>
                <a:gd name="T22" fmla="*/ 7 w 7"/>
                <a:gd name="T23" fmla="*/ 2 h 5"/>
                <a:gd name="T24" fmla="*/ 6 w 7"/>
                <a:gd name="T25" fmla="*/ 0 h 5"/>
                <a:gd name="T26" fmla="*/ 4 w 7"/>
                <a:gd name="T27" fmla="*/ 0 h 5"/>
                <a:gd name="T28" fmla="*/ 2 w 7"/>
                <a:gd name="T29" fmla="*/ 0 h 5"/>
                <a:gd name="T30" fmla="*/ 0 w 7"/>
                <a:gd name="T31" fmla="*/ 2 h 5"/>
                <a:gd name="T32" fmla="*/ 0 w 7"/>
                <a:gd name="T33" fmla="*/ 3 h 5"/>
                <a:gd name="T34" fmla="*/ 2 w 7"/>
                <a:gd name="T35" fmla="*/ 5 h 5"/>
                <a:gd name="T36" fmla="*/ 4 w 7"/>
                <a:gd name="T37" fmla="*/ 5 h 5"/>
                <a:gd name="T38" fmla="*/ 6 w 7"/>
                <a:gd name="T39" fmla="*/ 5 h 5"/>
                <a:gd name="T40" fmla="*/ 7 w 7"/>
                <a:gd name="T41" fmla="*/ 3 h 5"/>
                <a:gd name="T42" fmla="*/ 7 w 7"/>
                <a:gd name="T43" fmla="*/ 2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"/>
                <a:gd name="T67" fmla="*/ 0 h 5"/>
                <a:gd name="T68" fmla="*/ 7 w 7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" h="5">
                  <a:moveTo>
                    <a:pt x="7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close/>
                  <a:moveTo>
                    <a:pt x="7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49" name="Freeform 504"/>
            <p:cNvSpPr>
              <a:spLocks noEditPoints="1"/>
            </p:cNvSpPr>
            <p:nvPr/>
          </p:nvSpPr>
          <p:spPr bwMode="auto">
            <a:xfrm>
              <a:off x="3218" y="1302"/>
              <a:ext cx="7" cy="5"/>
            </a:xfrm>
            <a:custGeom>
              <a:avLst/>
              <a:gdLst>
                <a:gd name="T0" fmla="*/ 7 w 7"/>
                <a:gd name="T1" fmla="*/ 2 h 5"/>
                <a:gd name="T2" fmla="*/ 6 w 7"/>
                <a:gd name="T3" fmla="*/ 0 h 5"/>
                <a:gd name="T4" fmla="*/ 4 w 7"/>
                <a:gd name="T5" fmla="*/ 0 h 5"/>
                <a:gd name="T6" fmla="*/ 2 w 7"/>
                <a:gd name="T7" fmla="*/ 0 h 5"/>
                <a:gd name="T8" fmla="*/ 0 w 7"/>
                <a:gd name="T9" fmla="*/ 2 h 5"/>
                <a:gd name="T10" fmla="*/ 0 w 7"/>
                <a:gd name="T11" fmla="*/ 3 h 5"/>
                <a:gd name="T12" fmla="*/ 2 w 7"/>
                <a:gd name="T13" fmla="*/ 5 h 5"/>
                <a:gd name="T14" fmla="*/ 4 w 7"/>
                <a:gd name="T15" fmla="*/ 5 h 5"/>
                <a:gd name="T16" fmla="*/ 6 w 7"/>
                <a:gd name="T17" fmla="*/ 5 h 5"/>
                <a:gd name="T18" fmla="*/ 7 w 7"/>
                <a:gd name="T19" fmla="*/ 3 h 5"/>
                <a:gd name="T20" fmla="*/ 7 w 7"/>
                <a:gd name="T21" fmla="*/ 2 h 5"/>
                <a:gd name="T22" fmla="*/ 7 w 7"/>
                <a:gd name="T23" fmla="*/ 2 h 5"/>
                <a:gd name="T24" fmla="*/ 6 w 7"/>
                <a:gd name="T25" fmla="*/ 0 h 5"/>
                <a:gd name="T26" fmla="*/ 4 w 7"/>
                <a:gd name="T27" fmla="*/ 0 h 5"/>
                <a:gd name="T28" fmla="*/ 2 w 7"/>
                <a:gd name="T29" fmla="*/ 0 h 5"/>
                <a:gd name="T30" fmla="*/ 0 w 7"/>
                <a:gd name="T31" fmla="*/ 2 h 5"/>
                <a:gd name="T32" fmla="*/ 0 w 7"/>
                <a:gd name="T33" fmla="*/ 3 h 5"/>
                <a:gd name="T34" fmla="*/ 2 w 7"/>
                <a:gd name="T35" fmla="*/ 5 h 5"/>
                <a:gd name="T36" fmla="*/ 4 w 7"/>
                <a:gd name="T37" fmla="*/ 5 h 5"/>
                <a:gd name="T38" fmla="*/ 6 w 7"/>
                <a:gd name="T39" fmla="*/ 5 h 5"/>
                <a:gd name="T40" fmla="*/ 7 w 7"/>
                <a:gd name="T41" fmla="*/ 3 h 5"/>
                <a:gd name="T42" fmla="*/ 7 w 7"/>
                <a:gd name="T43" fmla="*/ 2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"/>
                <a:gd name="T67" fmla="*/ 0 h 5"/>
                <a:gd name="T68" fmla="*/ 7 w 7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" h="5">
                  <a:moveTo>
                    <a:pt x="7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close/>
                  <a:moveTo>
                    <a:pt x="7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A9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50" name="Freeform 505"/>
            <p:cNvSpPr>
              <a:spLocks noEditPoints="1"/>
            </p:cNvSpPr>
            <p:nvPr/>
          </p:nvSpPr>
          <p:spPr bwMode="auto">
            <a:xfrm>
              <a:off x="3218" y="1302"/>
              <a:ext cx="7" cy="5"/>
            </a:xfrm>
            <a:custGeom>
              <a:avLst/>
              <a:gdLst>
                <a:gd name="T0" fmla="*/ 7 w 7"/>
                <a:gd name="T1" fmla="*/ 2 h 5"/>
                <a:gd name="T2" fmla="*/ 6 w 7"/>
                <a:gd name="T3" fmla="*/ 0 h 5"/>
                <a:gd name="T4" fmla="*/ 4 w 7"/>
                <a:gd name="T5" fmla="*/ 0 h 5"/>
                <a:gd name="T6" fmla="*/ 2 w 7"/>
                <a:gd name="T7" fmla="*/ 0 h 5"/>
                <a:gd name="T8" fmla="*/ 0 w 7"/>
                <a:gd name="T9" fmla="*/ 2 h 5"/>
                <a:gd name="T10" fmla="*/ 0 w 7"/>
                <a:gd name="T11" fmla="*/ 3 h 5"/>
                <a:gd name="T12" fmla="*/ 2 w 7"/>
                <a:gd name="T13" fmla="*/ 5 h 5"/>
                <a:gd name="T14" fmla="*/ 4 w 7"/>
                <a:gd name="T15" fmla="*/ 5 h 5"/>
                <a:gd name="T16" fmla="*/ 6 w 7"/>
                <a:gd name="T17" fmla="*/ 5 h 5"/>
                <a:gd name="T18" fmla="*/ 7 w 7"/>
                <a:gd name="T19" fmla="*/ 3 h 5"/>
                <a:gd name="T20" fmla="*/ 7 w 7"/>
                <a:gd name="T21" fmla="*/ 2 h 5"/>
                <a:gd name="T22" fmla="*/ 7 w 7"/>
                <a:gd name="T23" fmla="*/ 2 h 5"/>
                <a:gd name="T24" fmla="*/ 6 w 7"/>
                <a:gd name="T25" fmla="*/ 0 h 5"/>
                <a:gd name="T26" fmla="*/ 4 w 7"/>
                <a:gd name="T27" fmla="*/ 0 h 5"/>
                <a:gd name="T28" fmla="*/ 2 w 7"/>
                <a:gd name="T29" fmla="*/ 0 h 5"/>
                <a:gd name="T30" fmla="*/ 0 w 7"/>
                <a:gd name="T31" fmla="*/ 2 h 5"/>
                <a:gd name="T32" fmla="*/ 0 w 7"/>
                <a:gd name="T33" fmla="*/ 3 h 5"/>
                <a:gd name="T34" fmla="*/ 2 w 7"/>
                <a:gd name="T35" fmla="*/ 5 h 5"/>
                <a:gd name="T36" fmla="*/ 4 w 7"/>
                <a:gd name="T37" fmla="*/ 5 h 5"/>
                <a:gd name="T38" fmla="*/ 6 w 7"/>
                <a:gd name="T39" fmla="*/ 5 h 5"/>
                <a:gd name="T40" fmla="*/ 7 w 7"/>
                <a:gd name="T41" fmla="*/ 3 h 5"/>
                <a:gd name="T42" fmla="*/ 7 w 7"/>
                <a:gd name="T43" fmla="*/ 2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"/>
                <a:gd name="T67" fmla="*/ 0 h 5"/>
                <a:gd name="T68" fmla="*/ 7 w 7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" h="5">
                  <a:moveTo>
                    <a:pt x="7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close/>
                  <a:moveTo>
                    <a:pt x="7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51" name="Freeform 506"/>
            <p:cNvSpPr>
              <a:spLocks noEditPoints="1"/>
            </p:cNvSpPr>
            <p:nvPr/>
          </p:nvSpPr>
          <p:spPr bwMode="auto">
            <a:xfrm>
              <a:off x="3218" y="1302"/>
              <a:ext cx="7" cy="5"/>
            </a:xfrm>
            <a:custGeom>
              <a:avLst/>
              <a:gdLst>
                <a:gd name="T0" fmla="*/ 7 w 7"/>
                <a:gd name="T1" fmla="*/ 2 h 5"/>
                <a:gd name="T2" fmla="*/ 6 w 7"/>
                <a:gd name="T3" fmla="*/ 0 h 5"/>
                <a:gd name="T4" fmla="*/ 4 w 7"/>
                <a:gd name="T5" fmla="*/ 0 h 5"/>
                <a:gd name="T6" fmla="*/ 2 w 7"/>
                <a:gd name="T7" fmla="*/ 0 h 5"/>
                <a:gd name="T8" fmla="*/ 0 w 7"/>
                <a:gd name="T9" fmla="*/ 2 h 5"/>
                <a:gd name="T10" fmla="*/ 0 w 7"/>
                <a:gd name="T11" fmla="*/ 3 h 5"/>
                <a:gd name="T12" fmla="*/ 2 w 7"/>
                <a:gd name="T13" fmla="*/ 5 h 5"/>
                <a:gd name="T14" fmla="*/ 4 w 7"/>
                <a:gd name="T15" fmla="*/ 5 h 5"/>
                <a:gd name="T16" fmla="*/ 6 w 7"/>
                <a:gd name="T17" fmla="*/ 5 h 5"/>
                <a:gd name="T18" fmla="*/ 7 w 7"/>
                <a:gd name="T19" fmla="*/ 3 h 5"/>
                <a:gd name="T20" fmla="*/ 7 w 7"/>
                <a:gd name="T21" fmla="*/ 2 h 5"/>
                <a:gd name="T22" fmla="*/ 7 w 7"/>
                <a:gd name="T23" fmla="*/ 2 h 5"/>
                <a:gd name="T24" fmla="*/ 6 w 7"/>
                <a:gd name="T25" fmla="*/ 0 h 5"/>
                <a:gd name="T26" fmla="*/ 4 w 7"/>
                <a:gd name="T27" fmla="*/ 0 h 5"/>
                <a:gd name="T28" fmla="*/ 2 w 7"/>
                <a:gd name="T29" fmla="*/ 0 h 5"/>
                <a:gd name="T30" fmla="*/ 0 w 7"/>
                <a:gd name="T31" fmla="*/ 2 h 5"/>
                <a:gd name="T32" fmla="*/ 0 w 7"/>
                <a:gd name="T33" fmla="*/ 3 h 5"/>
                <a:gd name="T34" fmla="*/ 2 w 7"/>
                <a:gd name="T35" fmla="*/ 5 h 5"/>
                <a:gd name="T36" fmla="*/ 4 w 7"/>
                <a:gd name="T37" fmla="*/ 5 h 5"/>
                <a:gd name="T38" fmla="*/ 6 w 7"/>
                <a:gd name="T39" fmla="*/ 5 h 5"/>
                <a:gd name="T40" fmla="*/ 7 w 7"/>
                <a:gd name="T41" fmla="*/ 3 h 5"/>
                <a:gd name="T42" fmla="*/ 7 w 7"/>
                <a:gd name="T43" fmla="*/ 2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"/>
                <a:gd name="T67" fmla="*/ 0 h 5"/>
                <a:gd name="T68" fmla="*/ 7 w 7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" h="5">
                  <a:moveTo>
                    <a:pt x="7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close/>
                  <a:moveTo>
                    <a:pt x="7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52" name="Freeform 507"/>
            <p:cNvSpPr>
              <a:spLocks noEditPoints="1"/>
            </p:cNvSpPr>
            <p:nvPr/>
          </p:nvSpPr>
          <p:spPr bwMode="auto">
            <a:xfrm>
              <a:off x="3218" y="1302"/>
              <a:ext cx="7" cy="5"/>
            </a:xfrm>
            <a:custGeom>
              <a:avLst/>
              <a:gdLst>
                <a:gd name="T0" fmla="*/ 7 w 7"/>
                <a:gd name="T1" fmla="*/ 2 h 5"/>
                <a:gd name="T2" fmla="*/ 6 w 7"/>
                <a:gd name="T3" fmla="*/ 0 h 5"/>
                <a:gd name="T4" fmla="*/ 4 w 7"/>
                <a:gd name="T5" fmla="*/ 0 h 5"/>
                <a:gd name="T6" fmla="*/ 2 w 7"/>
                <a:gd name="T7" fmla="*/ 0 h 5"/>
                <a:gd name="T8" fmla="*/ 0 w 7"/>
                <a:gd name="T9" fmla="*/ 2 h 5"/>
                <a:gd name="T10" fmla="*/ 0 w 7"/>
                <a:gd name="T11" fmla="*/ 3 h 5"/>
                <a:gd name="T12" fmla="*/ 2 w 7"/>
                <a:gd name="T13" fmla="*/ 5 h 5"/>
                <a:gd name="T14" fmla="*/ 4 w 7"/>
                <a:gd name="T15" fmla="*/ 5 h 5"/>
                <a:gd name="T16" fmla="*/ 6 w 7"/>
                <a:gd name="T17" fmla="*/ 5 h 5"/>
                <a:gd name="T18" fmla="*/ 7 w 7"/>
                <a:gd name="T19" fmla="*/ 3 h 5"/>
                <a:gd name="T20" fmla="*/ 7 w 7"/>
                <a:gd name="T21" fmla="*/ 2 h 5"/>
                <a:gd name="T22" fmla="*/ 7 w 7"/>
                <a:gd name="T23" fmla="*/ 2 h 5"/>
                <a:gd name="T24" fmla="*/ 6 w 7"/>
                <a:gd name="T25" fmla="*/ 0 h 5"/>
                <a:gd name="T26" fmla="*/ 4 w 7"/>
                <a:gd name="T27" fmla="*/ 0 h 5"/>
                <a:gd name="T28" fmla="*/ 2 w 7"/>
                <a:gd name="T29" fmla="*/ 0 h 5"/>
                <a:gd name="T30" fmla="*/ 0 w 7"/>
                <a:gd name="T31" fmla="*/ 2 h 5"/>
                <a:gd name="T32" fmla="*/ 0 w 7"/>
                <a:gd name="T33" fmla="*/ 3 h 5"/>
                <a:gd name="T34" fmla="*/ 2 w 7"/>
                <a:gd name="T35" fmla="*/ 5 h 5"/>
                <a:gd name="T36" fmla="*/ 4 w 7"/>
                <a:gd name="T37" fmla="*/ 5 h 5"/>
                <a:gd name="T38" fmla="*/ 6 w 7"/>
                <a:gd name="T39" fmla="*/ 5 h 5"/>
                <a:gd name="T40" fmla="*/ 7 w 7"/>
                <a:gd name="T41" fmla="*/ 3 h 5"/>
                <a:gd name="T42" fmla="*/ 7 w 7"/>
                <a:gd name="T43" fmla="*/ 2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"/>
                <a:gd name="T67" fmla="*/ 0 h 5"/>
                <a:gd name="T68" fmla="*/ 7 w 7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" h="5">
                  <a:moveTo>
                    <a:pt x="7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close/>
                  <a:moveTo>
                    <a:pt x="7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53" name="Freeform 508"/>
            <p:cNvSpPr>
              <a:spLocks noEditPoints="1"/>
            </p:cNvSpPr>
            <p:nvPr/>
          </p:nvSpPr>
          <p:spPr bwMode="auto">
            <a:xfrm>
              <a:off x="3218" y="1302"/>
              <a:ext cx="7" cy="5"/>
            </a:xfrm>
            <a:custGeom>
              <a:avLst/>
              <a:gdLst>
                <a:gd name="T0" fmla="*/ 7 w 7"/>
                <a:gd name="T1" fmla="*/ 2 h 5"/>
                <a:gd name="T2" fmla="*/ 6 w 7"/>
                <a:gd name="T3" fmla="*/ 0 h 5"/>
                <a:gd name="T4" fmla="*/ 4 w 7"/>
                <a:gd name="T5" fmla="*/ 0 h 5"/>
                <a:gd name="T6" fmla="*/ 2 w 7"/>
                <a:gd name="T7" fmla="*/ 0 h 5"/>
                <a:gd name="T8" fmla="*/ 0 w 7"/>
                <a:gd name="T9" fmla="*/ 2 h 5"/>
                <a:gd name="T10" fmla="*/ 0 w 7"/>
                <a:gd name="T11" fmla="*/ 3 h 5"/>
                <a:gd name="T12" fmla="*/ 2 w 7"/>
                <a:gd name="T13" fmla="*/ 5 h 5"/>
                <a:gd name="T14" fmla="*/ 4 w 7"/>
                <a:gd name="T15" fmla="*/ 5 h 5"/>
                <a:gd name="T16" fmla="*/ 6 w 7"/>
                <a:gd name="T17" fmla="*/ 5 h 5"/>
                <a:gd name="T18" fmla="*/ 7 w 7"/>
                <a:gd name="T19" fmla="*/ 3 h 5"/>
                <a:gd name="T20" fmla="*/ 7 w 7"/>
                <a:gd name="T21" fmla="*/ 2 h 5"/>
                <a:gd name="T22" fmla="*/ 7 w 7"/>
                <a:gd name="T23" fmla="*/ 2 h 5"/>
                <a:gd name="T24" fmla="*/ 6 w 7"/>
                <a:gd name="T25" fmla="*/ 0 h 5"/>
                <a:gd name="T26" fmla="*/ 4 w 7"/>
                <a:gd name="T27" fmla="*/ 0 h 5"/>
                <a:gd name="T28" fmla="*/ 2 w 7"/>
                <a:gd name="T29" fmla="*/ 0 h 5"/>
                <a:gd name="T30" fmla="*/ 0 w 7"/>
                <a:gd name="T31" fmla="*/ 2 h 5"/>
                <a:gd name="T32" fmla="*/ 0 w 7"/>
                <a:gd name="T33" fmla="*/ 3 h 5"/>
                <a:gd name="T34" fmla="*/ 2 w 7"/>
                <a:gd name="T35" fmla="*/ 5 h 5"/>
                <a:gd name="T36" fmla="*/ 4 w 7"/>
                <a:gd name="T37" fmla="*/ 5 h 5"/>
                <a:gd name="T38" fmla="*/ 6 w 7"/>
                <a:gd name="T39" fmla="*/ 5 h 5"/>
                <a:gd name="T40" fmla="*/ 7 w 7"/>
                <a:gd name="T41" fmla="*/ 3 h 5"/>
                <a:gd name="T42" fmla="*/ 7 w 7"/>
                <a:gd name="T43" fmla="*/ 2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"/>
                <a:gd name="T67" fmla="*/ 0 h 5"/>
                <a:gd name="T68" fmla="*/ 7 w 7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" h="5">
                  <a:moveTo>
                    <a:pt x="7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close/>
                  <a:moveTo>
                    <a:pt x="7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54" name="Freeform 509"/>
            <p:cNvSpPr>
              <a:spLocks noEditPoints="1"/>
            </p:cNvSpPr>
            <p:nvPr/>
          </p:nvSpPr>
          <p:spPr bwMode="auto">
            <a:xfrm>
              <a:off x="3218" y="1302"/>
              <a:ext cx="7" cy="5"/>
            </a:xfrm>
            <a:custGeom>
              <a:avLst/>
              <a:gdLst>
                <a:gd name="T0" fmla="*/ 7 w 7"/>
                <a:gd name="T1" fmla="*/ 2 h 5"/>
                <a:gd name="T2" fmla="*/ 6 w 7"/>
                <a:gd name="T3" fmla="*/ 0 h 5"/>
                <a:gd name="T4" fmla="*/ 4 w 7"/>
                <a:gd name="T5" fmla="*/ 0 h 5"/>
                <a:gd name="T6" fmla="*/ 2 w 7"/>
                <a:gd name="T7" fmla="*/ 0 h 5"/>
                <a:gd name="T8" fmla="*/ 0 w 7"/>
                <a:gd name="T9" fmla="*/ 2 h 5"/>
                <a:gd name="T10" fmla="*/ 0 w 7"/>
                <a:gd name="T11" fmla="*/ 3 h 5"/>
                <a:gd name="T12" fmla="*/ 2 w 7"/>
                <a:gd name="T13" fmla="*/ 5 h 5"/>
                <a:gd name="T14" fmla="*/ 4 w 7"/>
                <a:gd name="T15" fmla="*/ 5 h 5"/>
                <a:gd name="T16" fmla="*/ 6 w 7"/>
                <a:gd name="T17" fmla="*/ 5 h 5"/>
                <a:gd name="T18" fmla="*/ 7 w 7"/>
                <a:gd name="T19" fmla="*/ 3 h 5"/>
                <a:gd name="T20" fmla="*/ 7 w 7"/>
                <a:gd name="T21" fmla="*/ 2 h 5"/>
                <a:gd name="T22" fmla="*/ 7 w 7"/>
                <a:gd name="T23" fmla="*/ 2 h 5"/>
                <a:gd name="T24" fmla="*/ 6 w 7"/>
                <a:gd name="T25" fmla="*/ 2 h 5"/>
                <a:gd name="T26" fmla="*/ 6 w 7"/>
                <a:gd name="T27" fmla="*/ 0 h 5"/>
                <a:gd name="T28" fmla="*/ 4 w 7"/>
                <a:gd name="T29" fmla="*/ 0 h 5"/>
                <a:gd name="T30" fmla="*/ 2 w 7"/>
                <a:gd name="T31" fmla="*/ 0 h 5"/>
                <a:gd name="T32" fmla="*/ 0 w 7"/>
                <a:gd name="T33" fmla="*/ 2 h 5"/>
                <a:gd name="T34" fmla="*/ 0 w 7"/>
                <a:gd name="T35" fmla="*/ 3 h 5"/>
                <a:gd name="T36" fmla="*/ 2 w 7"/>
                <a:gd name="T37" fmla="*/ 5 h 5"/>
                <a:gd name="T38" fmla="*/ 4 w 7"/>
                <a:gd name="T39" fmla="*/ 5 h 5"/>
                <a:gd name="T40" fmla="*/ 6 w 7"/>
                <a:gd name="T41" fmla="*/ 5 h 5"/>
                <a:gd name="T42" fmla="*/ 6 w 7"/>
                <a:gd name="T43" fmla="*/ 3 h 5"/>
                <a:gd name="T44" fmla="*/ 7 w 7"/>
                <a:gd name="T45" fmla="*/ 2 h 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"/>
                <a:gd name="T70" fmla="*/ 0 h 5"/>
                <a:gd name="T71" fmla="*/ 7 w 7"/>
                <a:gd name="T72" fmla="*/ 5 h 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" h="5">
                  <a:moveTo>
                    <a:pt x="7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close/>
                  <a:moveTo>
                    <a:pt x="7" y="2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55" name="Freeform 510"/>
            <p:cNvSpPr>
              <a:spLocks noEditPoints="1"/>
            </p:cNvSpPr>
            <p:nvPr/>
          </p:nvSpPr>
          <p:spPr bwMode="auto">
            <a:xfrm>
              <a:off x="3218" y="1302"/>
              <a:ext cx="7" cy="5"/>
            </a:xfrm>
            <a:custGeom>
              <a:avLst/>
              <a:gdLst>
                <a:gd name="T0" fmla="*/ 7 w 7"/>
                <a:gd name="T1" fmla="*/ 2 h 5"/>
                <a:gd name="T2" fmla="*/ 6 w 7"/>
                <a:gd name="T3" fmla="*/ 2 h 5"/>
                <a:gd name="T4" fmla="*/ 6 w 7"/>
                <a:gd name="T5" fmla="*/ 0 h 5"/>
                <a:gd name="T6" fmla="*/ 4 w 7"/>
                <a:gd name="T7" fmla="*/ 0 h 5"/>
                <a:gd name="T8" fmla="*/ 2 w 7"/>
                <a:gd name="T9" fmla="*/ 0 h 5"/>
                <a:gd name="T10" fmla="*/ 0 w 7"/>
                <a:gd name="T11" fmla="*/ 2 h 5"/>
                <a:gd name="T12" fmla="*/ 0 w 7"/>
                <a:gd name="T13" fmla="*/ 3 h 5"/>
                <a:gd name="T14" fmla="*/ 2 w 7"/>
                <a:gd name="T15" fmla="*/ 5 h 5"/>
                <a:gd name="T16" fmla="*/ 4 w 7"/>
                <a:gd name="T17" fmla="*/ 5 h 5"/>
                <a:gd name="T18" fmla="*/ 6 w 7"/>
                <a:gd name="T19" fmla="*/ 5 h 5"/>
                <a:gd name="T20" fmla="*/ 6 w 7"/>
                <a:gd name="T21" fmla="*/ 3 h 5"/>
                <a:gd name="T22" fmla="*/ 7 w 7"/>
                <a:gd name="T23" fmla="*/ 2 h 5"/>
                <a:gd name="T24" fmla="*/ 6 w 7"/>
                <a:gd name="T25" fmla="*/ 2 h 5"/>
                <a:gd name="T26" fmla="*/ 6 w 7"/>
                <a:gd name="T27" fmla="*/ 0 h 5"/>
                <a:gd name="T28" fmla="*/ 4 w 7"/>
                <a:gd name="T29" fmla="*/ 0 h 5"/>
                <a:gd name="T30" fmla="*/ 2 w 7"/>
                <a:gd name="T31" fmla="*/ 0 h 5"/>
                <a:gd name="T32" fmla="*/ 0 w 7"/>
                <a:gd name="T33" fmla="*/ 2 h 5"/>
                <a:gd name="T34" fmla="*/ 0 w 7"/>
                <a:gd name="T35" fmla="*/ 3 h 5"/>
                <a:gd name="T36" fmla="*/ 2 w 7"/>
                <a:gd name="T37" fmla="*/ 5 h 5"/>
                <a:gd name="T38" fmla="*/ 4 w 7"/>
                <a:gd name="T39" fmla="*/ 5 h 5"/>
                <a:gd name="T40" fmla="*/ 6 w 7"/>
                <a:gd name="T41" fmla="*/ 5 h 5"/>
                <a:gd name="T42" fmla="*/ 6 w 7"/>
                <a:gd name="T43" fmla="*/ 3 h 5"/>
                <a:gd name="T44" fmla="*/ 7 w 7"/>
                <a:gd name="T45" fmla="*/ 2 h 5"/>
                <a:gd name="T46" fmla="*/ 6 w 7"/>
                <a:gd name="T47" fmla="*/ 2 h 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"/>
                <a:gd name="T73" fmla="*/ 0 h 5"/>
                <a:gd name="T74" fmla="*/ 7 w 7"/>
                <a:gd name="T75" fmla="*/ 5 h 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" h="5">
                  <a:moveTo>
                    <a:pt x="7" y="2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7" y="2"/>
                  </a:lnTo>
                  <a:close/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7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56" name="Freeform 511"/>
            <p:cNvSpPr>
              <a:spLocks noEditPoints="1"/>
            </p:cNvSpPr>
            <p:nvPr/>
          </p:nvSpPr>
          <p:spPr bwMode="auto">
            <a:xfrm>
              <a:off x="3218" y="1302"/>
              <a:ext cx="7" cy="5"/>
            </a:xfrm>
            <a:custGeom>
              <a:avLst/>
              <a:gdLst>
                <a:gd name="T0" fmla="*/ 7 w 7"/>
                <a:gd name="T1" fmla="*/ 2 h 5"/>
                <a:gd name="T2" fmla="*/ 6 w 7"/>
                <a:gd name="T3" fmla="*/ 2 h 5"/>
                <a:gd name="T4" fmla="*/ 6 w 7"/>
                <a:gd name="T5" fmla="*/ 0 h 5"/>
                <a:gd name="T6" fmla="*/ 4 w 7"/>
                <a:gd name="T7" fmla="*/ 0 h 5"/>
                <a:gd name="T8" fmla="*/ 2 w 7"/>
                <a:gd name="T9" fmla="*/ 0 h 5"/>
                <a:gd name="T10" fmla="*/ 0 w 7"/>
                <a:gd name="T11" fmla="*/ 2 h 5"/>
                <a:gd name="T12" fmla="*/ 0 w 7"/>
                <a:gd name="T13" fmla="*/ 3 h 5"/>
                <a:gd name="T14" fmla="*/ 2 w 7"/>
                <a:gd name="T15" fmla="*/ 5 h 5"/>
                <a:gd name="T16" fmla="*/ 4 w 7"/>
                <a:gd name="T17" fmla="*/ 5 h 5"/>
                <a:gd name="T18" fmla="*/ 6 w 7"/>
                <a:gd name="T19" fmla="*/ 5 h 5"/>
                <a:gd name="T20" fmla="*/ 6 w 7"/>
                <a:gd name="T21" fmla="*/ 3 h 5"/>
                <a:gd name="T22" fmla="*/ 7 w 7"/>
                <a:gd name="T23" fmla="*/ 2 h 5"/>
                <a:gd name="T24" fmla="*/ 6 w 7"/>
                <a:gd name="T25" fmla="*/ 2 h 5"/>
                <a:gd name="T26" fmla="*/ 6 w 7"/>
                <a:gd name="T27" fmla="*/ 0 h 5"/>
                <a:gd name="T28" fmla="*/ 4 w 7"/>
                <a:gd name="T29" fmla="*/ 0 h 5"/>
                <a:gd name="T30" fmla="*/ 2 w 7"/>
                <a:gd name="T31" fmla="*/ 0 h 5"/>
                <a:gd name="T32" fmla="*/ 0 w 7"/>
                <a:gd name="T33" fmla="*/ 2 h 5"/>
                <a:gd name="T34" fmla="*/ 0 w 7"/>
                <a:gd name="T35" fmla="*/ 3 h 5"/>
                <a:gd name="T36" fmla="*/ 2 w 7"/>
                <a:gd name="T37" fmla="*/ 5 h 5"/>
                <a:gd name="T38" fmla="*/ 4 w 7"/>
                <a:gd name="T39" fmla="*/ 5 h 5"/>
                <a:gd name="T40" fmla="*/ 6 w 7"/>
                <a:gd name="T41" fmla="*/ 5 h 5"/>
                <a:gd name="T42" fmla="*/ 6 w 7"/>
                <a:gd name="T43" fmla="*/ 3 h 5"/>
                <a:gd name="T44" fmla="*/ 7 w 7"/>
                <a:gd name="T45" fmla="*/ 2 h 5"/>
                <a:gd name="T46" fmla="*/ 6 w 7"/>
                <a:gd name="T47" fmla="*/ 2 h 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"/>
                <a:gd name="T73" fmla="*/ 0 h 5"/>
                <a:gd name="T74" fmla="*/ 7 w 7"/>
                <a:gd name="T75" fmla="*/ 5 h 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" h="5">
                  <a:moveTo>
                    <a:pt x="7" y="2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7" y="2"/>
                  </a:lnTo>
                  <a:close/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7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57" name="Freeform 512"/>
            <p:cNvSpPr>
              <a:spLocks noEditPoints="1"/>
            </p:cNvSpPr>
            <p:nvPr/>
          </p:nvSpPr>
          <p:spPr bwMode="auto">
            <a:xfrm>
              <a:off x="3218" y="1302"/>
              <a:ext cx="7" cy="5"/>
            </a:xfrm>
            <a:custGeom>
              <a:avLst/>
              <a:gdLst>
                <a:gd name="T0" fmla="*/ 7 w 7"/>
                <a:gd name="T1" fmla="*/ 2 h 5"/>
                <a:gd name="T2" fmla="*/ 6 w 7"/>
                <a:gd name="T3" fmla="*/ 2 h 5"/>
                <a:gd name="T4" fmla="*/ 6 w 7"/>
                <a:gd name="T5" fmla="*/ 0 h 5"/>
                <a:gd name="T6" fmla="*/ 4 w 7"/>
                <a:gd name="T7" fmla="*/ 0 h 5"/>
                <a:gd name="T8" fmla="*/ 2 w 7"/>
                <a:gd name="T9" fmla="*/ 0 h 5"/>
                <a:gd name="T10" fmla="*/ 0 w 7"/>
                <a:gd name="T11" fmla="*/ 2 h 5"/>
                <a:gd name="T12" fmla="*/ 0 w 7"/>
                <a:gd name="T13" fmla="*/ 3 h 5"/>
                <a:gd name="T14" fmla="*/ 2 w 7"/>
                <a:gd name="T15" fmla="*/ 5 h 5"/>
                <a:gd name="T16" fmla="*/ 4 w 7"/>
                <a:gd name="T17" fmla="*/ 5 h 5"/>
                <a:gd name="T18" fmla="*/ 6 w 7"/>
                <a:gd name="T19" fmla="*/ 5 h 5"/>
                <a:gd name="T20" fmla="*/ 6 w 7"/>
                <a:gd name="T21" fmla="*/ 3 h 5"/>
                <a:gd name="T22" fmla="*/ 7 w 7"/>
                <a:gd name="T23" fmla="*/ 2 h 5"/>
                <a:gd name="T24" fmla="*/ 6 w 7"/>
                <a:gd name="T25" fmla="*/ 2 h 5"/>
                <a:gd name="T26" fmla="*/ 6 w 7"/>
                <a:gd name="T27" fmla="*/ 0 h 5"/>
                <a:gd name="T28" fmla="*/ 4 w 7"/>
                <a:gd name="T29" fmla="*/ 0 h 5"/>
                <a:gd name="T30" fmla="*/ 2 w 7"/>
                <a:gd name="T31" fmla="*/ 0 h 5"/>
                <a:gd name="T32" fmla="*/ 0 w 7"/>
                <a:gd name="T33" fmla="*/ 2 h 5"/>
                <a:gd name="T34" fmla="*/ 0 w 7"/>
                <a:gd name="T35" fmla="*/ 3 h 5"/>
                <a:gd name="T36" fmla="*/ 2 w 7"/>
                <a:gd name="T37" fmla="*/ 5 h 5"/>
                <a:gd name="T38" fmla="*/ 4 w 7"/>
                <a:gd name="T39" fmla="*/ 5 h 5"/>
                <a:gd name="T40" fmla="*/ 6 w 7"/>
                <a:gd name="T41" fmla="*/ 5 h 5"/>
                <a:gd name="T42" fmla="*/ 6 w 7"/>
                <a:gd name="T43" fmla="*/ 3 h 5"/>
                <a:gd name="T44" fmla="*/ 7 w 7"/>
                <a:gd name="T45" fmla="*/ 2 h 5"/>
                <a:gd name="T46" fmla="*/ 6 w 7"/>
                <a:gd name="T47" fmla="*/ 2 h 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"/>
                <a:gd name="T73" fmla="*/ 0 h 5"/>
                <a:gd name="T74" fmla="*/ 7 w 7"/>
                <a:gd name="T75" fmla="*/ 5 h 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" h="5">
                  <a:moveTo>
                    <a:pt x="7" y="2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7" y="2"/>
                  </a:lnTo>
                  <a:close/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7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58" name="Freeform 513"/>
            <p:cNvSpPr>
              <a:spLocks noEditPoints="1"/>
            </p:cNvSpPr>
            <p:nvPr/>
          </p:nvSpPr>
          <p:spPr bwMode="auto">
            <a:xfrm>
              <a:off x="3218" y="1302"/>
              <a:ext cx="7" cy="5"/>
            </a:xfrm>
            <a:custGeom>
              <a:avLst/>
              <a:gdLst>
                <a:gd name="T0" fmla="*/ 7 w 7"/>
                <a:gd name="T1" fmla="*/ 2 h 5"/>
                <a:gd name="T2" fmla="*/ 6 w 7"/>
                <a:gd name="T3" fmla="*/ 2 h 5"/>
                <a:gd name="T4" fmla="*/ 6 w 7"/>
                <a:gd name="T5" fmla="*/ 0 h 5"/>
                <a:gd name="T6" fmla="*/ 4 w 7"/>
                <a:gd name="T7" fmla="*/ 0 h 5"/>
                <a:gd name="T8" fmla="*/ 2 w 7"/>
                <a:gd name="T9" fmla="*/ 0 h 5"/>
                <a:gd name="T10" fmla="*/ 0 w 7"/>
                <a:gd name="T11" fmla="*/ 2 h 5"/>
                <a:gd name="T12" fmla="*/ 0 w 7"/>
                <a:gd name="T13" fmla="*/ 3 h 5"/>
                <a:gd name="T14" fmla="*/ 2 w 7"/>
                <a:gd name="T15" fmla="*/ 5 h 5"/>
                <a:gd name="T16" fmla="*/ 4 w 7"/>
                <a:gd name="T17" fmla="*/ 5 h 5"/>
                <a:gd name="T18" fmla="*/ 6 w 7"/>
                <a:gd name="T19" fmla="*/ 5 h 5"/>
                <a:gd name="T20" fmla="*/ 6 w 7"/>
                <a:gd name="T21" fmla="*/ 3 h 5"/>
                <a:gd name="T22" fmla="*/ 7 w 7"/>
                <a:gd name="T23" fmla="*/ 2 h 5"/>
                <a:gd name="T24" fmla="*/ 6 w 7"/>
                <a:gd name="T25" fmla="*/ 2 h 5"/>
                <a:gd name="T26" fmla="*/ 6 w 7"/>
                <a:gd name="T27" fmla="*/ 0 h 5"/>
                <a:gd name="T28" fmla="*/ 4 w 7"/>
                <a:gd name="T29" fmla="*/ 0 h 5"/>
                <a:gd name="T30" fmla="*/ 2 w 7"/>
                <a:gd name="T31" fmla="*/ 0 h 5"/>
                <a:gd name="T32" fmla="*/ 0 w 7"/>
                <a:gd name="T33" fmla="*/ 2 h 5"/>
                <a:gd name="T34" fmla="*/ 0 w 7"/>
                <a:gd name="T35" fmla="*/ 3 h 5"/>
                <a:gd name="T36" fmla="*/ 2 w 7"/>
                <a:gd name="T37" fmla="*/ 5 h 5"/>
                <a:gd name="T38" fmla="*/ 4 w 7"/>
                <a:gd name="T39" fmla="*/ 5 h 5"/>
                <a:gd name="T40" fmla="*/ 6 w 7"/>
                <a:gd name="T41" fmla="*/ 5 h 5"/>
                <a:gd name="T42" fmla="*/ 6 w 7"/>
                <a:gd name="T43" fmla="*/ 3 h 5"/>
                <a:gd name="T44" fmla="*/ 7 w 7"/>
                <a:gd name="T45" fmla="*/ 2 h 5"/>
                <a:gd name="T46" fmla="*/ 6 w 7"/>
                <a:gd name="T47" fmla="*/ 2 h 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"/>
                <a:gd name="T73" fmla="*/ 0 h 5"/>
                <a:gd name="T74" fmla="*/ 7 w 7"/>
                <a:gd name="T75" fmla="*/ 5 h 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" h="5">
                  <a:moveTo>
                    <a:pt x="7" y="2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7" y="2"/>
                  </a:lnTo>
                  <a:close/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7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59" name="Freeform 514"/>
            <p:cNvSpPr>
              <a:spLocks noEditPoints="1"/>
            </p:cNvSpPr>
            <p:nvPr/>
          </p:nvSpPr>
          <p:spPr bwMode="auto">
            <a:xfrm>
              <a:off x="3218" y="1302"/>
              <a:ext cx="7" cy="5"/>
            </a:xfrm>
            <a:custGeom>
              <a:avLst/>
              <a:gdLst>
                <a:gd name="T0" fmla="*/ 7 w 7"/>
                <a:gd name="T1" fmla="*/ 2 h 5"/>
                <a:gd name="T2" fmla="*/ 6 w 7"/>
                <a:gd name="T3" fmla="*/ 2 h 5"/>
                <a:gd name="T4" fmla="*/ 6 w 7"/>
                <a:gd name="T5" fmla="*/ 0 h 5"/>
                <a:gd name="T6" fmla="*/ 4 w 7"/>
                <a:gd name="T7" fmla="*/ 0 h 5"/>
                <a:gd name="T8" fmla="*/ 2 w 7"/>
                <a:gd name="T9" fmla="*/ 0 h 5"/>
                <a:gd name="T10" fmla="*/ 0 w 7"/>
                <a:gd name="T11" fmla="*/ 2 h 5"/>
                <a:gd name="T12" fmla="*/ 0 w 7"/>
                <a:gd name="T13" fmla="*/ 3 h 5"/>
                <a:gd name="T14" fmla="*/ 2 w 7"/>
                <a:gd name="T15" fmla="*/ 5 h 5"/>
                <a:gd name="T16" fmla="*/ 4 w 7"/>
                <a:gd name="T17" fmla="*/ 5 h 5"/>
                <a:gd name="T18" fmla="*/ 6 w 7"/>
                <a:gd name="T19" fmla="*/ 5 h 5"/>
                <a:gd name="T20" fmla="*/ 6 w 7"/>
                <a:gd name="T21" fmla="*/ 3 h 5"/>
                <a:gd name="T22" fmla="*/ 7 w 7"/>
                <a:gd name="T23" fmla="*/ 2 h 5"/>
                <a:gd name="T24" fmla="*/ 6 w 7"/>
                <a:gd name="T25" fmla="*/ 2 h 5"/>
                <a:gd name="T26" fmla="*/ 6 w 7"/>
                <a:gd name="T27" fmla="*/ 0 h 5"/>
                <a:gd name="T28" fmla="*/ 4 w 7"/>
                <a:gd name="T29" fmla="*/ 0 h 5"/>
                <a:gd name="T30" fmla="*/ 2 w 7"/>
                <a:gd name="T31" fmla="*/ 0 h 5"/>
                <a:gd name="T32" fmla="*/ 0 w 7"/>
                <a:gd name="T33" fmla="*/ 2 h 5"/>
                <a:gd name="T34" fmla="*/ 0 w 7"/>
                <a:gd name="T35" fmla="*/ 3 h 5"/>
                <a:gd name="T36" fmla="*/ 2 w 7"/>
                <a:gd name="T37" fmla="*/ 5 h 5"/>
                <a:gd name="T38" fmla="*/ 4 w 7"/>
                <a:gd name="T39" fmla="*/ 5 h 5"/>
                <a:gd name="T40" fmla="*/ 6 w 7"/>
                <a:gd name="T41" fmla="*/ 5 h 5"/>
                <a:gd name="T42" fmla="*/ 6 w 7"/>
                <a:gd name="T43" fmla="*/ 3 h 5"/>
                <a:gd name="T44" fmla="*/ 7 w 7"/>
                <a:gd name="T45" fmla="*/ 2 h 5"/>
                <a:gd name="T46" fmla="*/ 6 w 7"/>
                <a:gd name="T47" fmla="*/ 2 h 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"/>
                <a:gd name="T73" fmla="*/ 0 h 5"/>
                <a:gd name="T74" fmla="*/ 7 w 7"/>
                <a:gd name="T75" fmla="*/ 5 h 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" h="5">
                  <a:moveTo>
                    <a:pt x="7" y="2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7" y="2"/>
                  </a:lnTo>
                  <a:close/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7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60" name="Freeform 515"/>
            <p:cNvSpPr>
              <a:spLocks noEditPoints="1"/>
            </p:cNvSpPr>
            <p:nvPr/>
          </p:nvSpPr>
          <p:spPr bwMode="auto">
            <a:xfrm>
              <a:off x="3218" y="1302"/>
              <a:ext cx="7" cy="5"/>
            </a:xfrm>
            <a:custGeom>
              <a:avLst/>
              <a:gdLst>
                <a:gd name="T0" fmla="*/ 7 w 7"/>
                <a:gd name="T1" fmla="*/ 2 h 5"/>
                <a:gd name="T2" fmla="*/ 6 w 7"/>
                <a:gd name="T3" fmla="*/ 2 h 5"/>
                <a:gd name="T4" fmla="*/ 6 w 7"/>
                <a:gd name="T5" fmla="*/ 0 h 5"/>
                <a:gd name="T6" fmla="*/ 4 w 7"/>
                <a:gd name="T7" fmla="*/ 0 h 5"/>
                <a:gd name="T8" fmla="*/ 2 w 7"/>
                <a:gd name="T9" fmla="*/ 0 h 5"/>
                <a:gd name="T10" fmla="*/ 0 w 7"/>
                <a:gd name="T11" fmla="*/ 2 h 5"/>
                <a:gd name="T12" fmla="*/ 0 w 7"/>
                <a:gd name="T13" fmla="*/ 3 h 5"/>
                <a:gd name="T14" fmla="*/ 2 w 7"/>
                <a:gd name="T15" fmla="*/ 5 h 5"/>
                <a:gd name="T16" fmla="*/ 4 w 7"/>
                <a:gd name="T17" fmla="*/ 5 h 5"/>
                <a:gd name="T18" fmla="*/ 6 w 7"/>
                <a:gd name="T19" fmla="*/ 5 h 5"/>
                <a:gd name="T20" fmla="*/ 6 w 7"/>
                <a:gd name="T21" fmla="*/ 3 h 5"/>
                <a:gd name="T22" fmla="*/ 7 w 7"/>
                <a:gd name="T23" fmla="*/ 2 h 5"/>
                <a:gd name="T24" fmla="*/ 6 w 7"/>
                <a:gd name="T25" fmla="*/ 2 h 5"/>
                <a:gd name="T26" fmla="*/ 6 w 7"/>
                <a:gd name="T27" fmla="*/ 0 h 5"/>
                <a:gd name="T28" fmla="*/ 4 w 7"/>
                <a:gd name="T29" fmla="*/ 0 h 5"/>
                <a:gd name="T30" fmla="*/ 2 w 7"/>
                <a:gd name="T31" fmla="*/ 0 h 5"/>
                <a:gd name="T32" fmla="*/ 0 w 7"/>
                <a:gd name="T33" fmla="*/ 2 h 5"/>
                <a:gd name="T34" fmla="*/ 0 w 7"/>
                <a:gd name="T35" fmla="*/ 3 h 5"/>
                <a:gd name="T36" fmla="*/ 2 w 7"/>
                <a:gd name="T37" fmla="*/ 5 h 5"/>
                <a:gd name="T38" fmla="*/ 4 w 7"/>
                <a:gd name="T39" fmla="*/ 5 h 5"/>
                <a:gd name="T40" fmla="*/ 6 w 7"/>
                <a:gd name="T41" fmla="*/ 5 h 5"/>
                <a:gd name="T42" fmla="*/ 6 w 7"/>
                <a:gd name="T43" fmla="*/ 3 h 5"/>
                <a:gd name="T44" fmla="*/ 7 w 7"/>
                <a:gd name="T45" fmla="*/ 2 h 5"/>
                <a:gd name="T46" fmla="*/ 6 w 7"/>
                <a:gd name="T47" fmla="*/ 2 h 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"/>
                <a:gd name="T73" fmla="*/ 0 h 5"/>
                <a:gd name="T74" fmla="*/ 7 w 7"/>
                <a:gd name="T75" fmla="*/ 5 h 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" h="5">
                  <a:moveTo>
                    <a:pt x="7" y="2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7" y="2"/>
                  </a:lnTo>
                  <a:close/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7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B4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61" name="Freeform 516"/>
            <p:cNvSpPr>
              <a:spLocks noEditPoints="1"/>
            </p:cNvSpPr>
            <p:nvPr/>
          </p:nvSpPr>
          <p:spPr bwMode="auto">
            <a:xfrm>
              <a:off x="3218" y="1302"/>
              <a:ext cx="7" cy="5"/>
            </a:xfrm>
            <a:custGeom>
              <a:avLst/>
              <a:gdLst>
                <a:gd name="T0" fmla="*/ 7 w 7"/>
                <a:gd name="T1" fmla="*/ 2 h 5"/>
                <a:gd name="T2" fmla="*/ 6 w 7"/>
                <a:gd name="T3" fmla="*/ 2 h 5"/>
                <a:gd name="T4" fmla="*/ 6 w 7"/>
                <a:gd name="T5" fmla="*/ 0 h 5"/>
                <a:gd name="T6" fmla="*/ 4 w 7"/>
                <a:gd name="T7" fmla="*/ 0 h 5"/>
                <a:gd name="T8" fmla="*/ 2 w 7"/>
                <a:gd name="T9" fmla="*/ 0 h 5"/>
                <a:gd name="T10" fmla="*/ 0 w 7"/>
                <a:gd name="T11" fmla="*/ 2 h 5"/>
                <a:gd name="T12" fmla="*/ 0 w 7"/>
                <a:gd name="T13" fmla="*/ 3 h 5"/>
                <a:gd name="T14" fmla="*/ 2 w 7"/>
                <a:gd name="T15" fmla="*/ 5 h 5"/>
                <a:gd name="T16" fmla="*/ 4 w 7"/>
                <a:gd name="T17" fmla="*/ 5 h 5"/>
                <a:gd name="T18" fmla="*/ 6 w 7"/>
                <a:gd name="T19" fmla="*/ 5 h 5"/>
                <a:gd name="T20" fmla="*/ 6 w 7"/>
                <a:gd name="T21" fmla="*/ 3 h 5"/>
                <a:gd name="T22" fmla="*/ 7 w 7"/>
                <a:gd name="T23" fmla="*/ 2 h 5"/>
                <a:gd name="T24" fmla="*/ 6 w 7"/>
                <a:gd name="T25" fmla="*/ 2 h 5"/>
                <a:gd name="T26" fmla="*/ 6 w 7"/>
                <a:gd name="T27" fmla="*/ 0 h 5"/>
                <a:gd name="T28" fmla="*/ 4 w 7"/>
                <a:gd name="T29" fmla="*/ 0 h 5"/>
                <a:gd name="T30" fmla="*/ 2 w 7"/>
                <a:gd name="T31" fmla="*/ 0 h 5"/>
                <a:gd name="T32" fmla="*/ 0 w 7"/>
                <a:gd name="T33" fmla="*/ 2 h 5"/>
                <a:gd name="T34" fmla="*/ 0 w 7"/>
                <a:gd name="T35" fmla="*/ 3 h 5"/>
                <a:gd name="T36" fmla="*/ 2 w 7"/>
                <a:gd name="T37" fmla="*/ 5 h 5"/>
                <a:gd name="T38" fmla="*/ 4 w 7"/>
                <a:gd name="T39" fmla="*/ 5 h 5"/>
                <a:gd name="T40" fmla="*/ 6 w 7"/>
                <a:gd name="T41" fmla="*/ 5 h 5"/>
                <a:gd name="T42" fmla="*/ 6 w 7"/>
                <a:gd name="T43" fmla="*/ 3 h 5"/>
                <a:gd name="T44" fmla="*/ 7 w 7"/>
                <a:gd name="T45" fmla="*/ 2 h 5"/>
                <a:gd name="T46" fmla="*/ 6 w 7"/>
                <a:gd name="T47" fmla="*/ 2 h 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"/>
                <a:gd name="T73" fmla="*/ 0 h 5"/>
                <a:gd name="T74" fmla="*/ 7 w 7"/>
                <a:gd name="T75" fmla="*/ 5 h 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" h="5">
                  <a:moveTo>
                    <a:pt x="7" y="2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7" y="2"/>
                  </a:lnTo>
                  <a:close/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7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62" name="Freeform 517"/>
            <p:cNvSpPr>
              <a:spLocks noEditPoints="1"/>
            </p:cNvSpPr>
            <p:nvPr/>
          </p:nvSpPr>
          <p:spPr bwMode="auto">
            <a:xfrm>
              <a:off x="3218" y="1302"/>
              <a:ext cx="7" cy="5"/>
            </a:xfrm>
            <a:custGeom>
              <a:avLst/>
              <a:gdLst>
                <a:gd name="T0" fmla="*/ 7 w 7"/>
                <a:gd name="T1" fmla="*/ 2 h 5"/>
                <a:gd name="T2" fmla="*/ 6 w 7"/>
                <a:gd name="T3" fmla="*/ 2 h 5"/>
                <a:gd name="T4" fmla="*/ 6 w 7"/>
                <a:gd name="T5" fmla="*/ 0 h 5"/>
                <a:gd name="T6" fmla="*/ 4 w 7"/>
                <a:gd name="T7" fmla="*/ 0 h 5"/>
                <a:gd name="T8" fmla="*/ 2 w 7"/>
                <a:gd name="T9" fmla="*/ 0 h 5"/>
                <a:gd name="T10" fmla="*/ 0 w 7"/>
                <a:gd name="T11" fmla="*/ 2 h 5"/>
                <a:gd name="T12" fmla="*/ 0 w 7"/>
                <a:gd name="T13" fmla="*/ 3 h 5"/>
                <a:gd name="T14" fmla="*/ 2 w 7"/>
                <a:gd name="T15" fmla="*/ 5 h 5"/>
                <a:gd name="T16" fmla="*/ 4 w 7"/>
                <a:gd name="T17" fmla="*/ 5 h 5"/>
                <a:gd name="T18" fmla="*/ 6 w 7"/>
                <a:gd name="T19" fmla="*/ 5 h 5"/>
                <a:gd name="T20" fmla="*/ 6 w 7"/>
                <a:gd name="T21" fmla="*/ 3 h 5"/>
                <a:gd name="T22" fmla="*/ 7 w 7"/>
                <a:gd name="T23" fmla="*/ 2 h 5"/>
                <a:gd name="T24" fmla="*/ 6 w 7"/>
                <a:gd name="T25" fmla="*/ 2 h 5"/>
                <a:gd name="T26" fmla="*/ 6 w 7"/>
                <a:gd name="T27" fmla="*/ 0 h 5"/>
                <a:gd name="T28" fmla="*/ 4 w 7"/>
                <a:gd name="T29" fmla="*/ 0 h 5"/>
                <a:gd name="T30" fmla="*/ 2 w 7"/>
                <a:gd name="T31" fmla="*/ 0 h 5"/>
                <a:gd name="T32" fmla="*/ 0 w 7"/>
                <a:gd name="T33" fmla="*/ 2 h 5"/>
                <a:gd name="T34" fmla="*/ 0 w 7"/>
                <a:gd name="T35" fmla="*/ 3 h 5"/>
                <a:gd name="T36" fmla="*/ 2 w 7"/>
                <a:gd name="T37" fmla="*/ 5 h 5"/>
                <a:gd name="T38" fmla="*/ 4 w 7"/>
                <a:gd name="T39" fmla="*/ 5 h 5"/>
                <a:gd name="T40" fmla="*/ 6 w 7"/>
                <a:gd name="T41" fmla="*/ 5 h 5"/>
                <a:gd name="T42" fmla="*/ 6 w 7"/>
                <a:gd name="T43" fmla="*/ 3 h 5"/>
                <a:gd name="T44" fmla="*/ 7 w 7"/>
                <a:gd name="T45" fmla="*/ 2 h 5"/>
                <a:gd name="T46" fmla="*/ 6 w 7"/>
                <a:gd name="T47" fmla="*/ 2 h 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"/>
                <a:gd name="T73" fmla="*/ 0 h 5"/>
                <a:gd name="T74" fmla="*/ 7 w 7"/>
                <a:gd name="T75" fmla="*/ 5 h 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" h="5">
                  <a:moveTo>
                    <a:pt x="7" y="2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7" y="2"/>
                  </a:lnTo>
                  <a:close/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7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63" name="Freeform 518"/>
            <p:cNvSpPr>
              <a:spLocks noEditPoints="1"/>
            </p:cNvSpPr>
            <p:nvPr/>
          </p:nvSpPr>
          <p:spPr bwMode="auto">
            <a:xfrm>
              <a:off x="3218" y="1302"/>
              <a:ext cx="7" cy="5"/>
            </a:xfrm>
            <a:custGeom>
              <a:avLst/>
              <a:gdLst>
                <a:gd name="T0" fmla="*/ 7 w 7"/>
                <a:gd name="T1" fmla="*/ 2 h 5"/>
                <a:gd name="T2" fmla="*/ 6 w 7"/>
                <a:gd name="T3" fmla="*/ 2 h 5"/>
                <a:gd name="T4" fmla="*/ 6 w 7"/>
                <a:gd name="T5" fmla="*/ 0 h 5"/>
                <a:gd name="T6" fmla="*/ 4 w 7"/>
                <a:gd name="T7" fmla="*/ 0 h 5"/>
                <a:gd name="T8" fmla="*/ 2 w 7"/>
                <a:gd name="T9" fmla="*/ 0 h 5"/>
                <a:gd name="T10" fmla="*/ 0 w 7"/>
                <a:gd name="T11" fmla="*/ 2 h 5"/>
                <a:gd name="T12" fmla="*/ 0 w 7"/>
                <a:gd name="T13" fmla="*/ 3 h 5"/>
                <a:gd name="T14" fmla="*/ 2 w 7"/>
                <a:gd name="T15" fmla="*/ 5 h 5"/>
                <a:gd name="T16" fmla="*/ 4 w 7"/>
                <a:gd name="T17" fmla="*/ 5 h 5"/>
                <a:gd name="T18" fmla="*/ 6 w 7"/>
                <a:gd name="T19" fmla="*/ 5 h 5"/>
                <a:gd name="T20" fmla="*/ 6 w 7"/>
                <a:gd name="T21" fmla="*/ 3 h 5"/>
                <a:gd name="T22" fmla="*/ 7 w 7"/>
                <a:gd name="T23" fmla="*/ 2 h 5"/>
                <a:gd name="T24" fmla="*/ 6 w 7"/>
                <a:gd name="T25" fmla="*/ 2 h 5"/>
                <a:gd name="T26" fmla="*/ 6 w 7"/>
                <a:gd name="T27" fmla="*/ 0 h 5"/>
                <a:gd name="T28" fmla="*/ 4 w 7"/>
                <a:gd name="T29" fmla="*/ 0 h 5"/>
                <a:gd name="T30" fmla="*/ 2 w 7"/>
                <a:gd name="T31" fmla="*/ 0 h 5"/>
                <a:gd name="T32" fmla="*/ 0 w 7"/>
                <a:gd name="T33" fmla="*/ 2 h 5"/>
                <a:gd name="T34" fmla="*/ 0 w 7"/>
                <a:gd name="T35" fmla="*/ 3 h 5"/>
                <a:gd name="T36" fmla="*/ 2 w 7"/>
                <a:gd name="T37" fmla="*/ 5 h 5"/>
                <a:gd name="T38" fmla="*/ 4 w 7"/>
                <a:gd name="T39" fmla="*/ 5 h 5"/>
                <a:gd name="T40" fmla="*/ 6 w 7"/>
                <a:gd name="T41" fmla="*/ 5 h 5"/>
                <a:gd name="T42" fmla="*/ 6 w 7"/>
                <a:gd name="T43" fmla="*/ 3 h 5"/>
                <a:gd name="T44" fmla="*/ 7 w 7"/>
                <a:gd name="T45" fmla="*/ 2 h 5"/>
                <a:gd name="T46" fmla="*/ 6 w 7"/>
                <a:gd name="T47" fmla="*/ 2 h 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"/>
                <a:gd name="T73" fmla="*/ 0 h 5"/>
                <a:gd name="T74" fmla="*/ 7 w 7"/>
                <a:gd name="T75" fmla="*/ 5 h 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" h="5">
                  <a:moveTo>
                    <a:pt x="7" y="2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7" y="2"/>
                  </a:lnTo>
                  <a:close/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7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64" name="Freeform 519"/>
            <p:cNvSpPr>
              <a:spLocks noEditPoints="1"/>
            </p:cNvSpPr>
            <p:nvPr/>
          </p:nvSpPr>
          <p:spPr bwMode="auto">
            <a:xfrm>
              <a:off x="3218" y="1302"/>
              <a:ext cx="7" cy="5"/>
            </a:xfrm>
            <a:custGeom>
              <a:avLst/>
              <a:gdLst>
                <a:gd name="T0" fmla="*/ 7 w 7"/>
                <a:gd name="T1" fmla="*/ 2 h 5"/>
                <a:gd name="T2" fmla="*/ 6 w 7"/>
                <a:gd name="T3" fmla="*/ 2 h 5"/>
                <a:gd name="T4" fmla="*/ 6 w 7"/>
                <a:gd name="T5" fmla="*/ 0 h 5"/>
                <a:gd name="T6" fmla="*/ 4 w 7"/>
                <a:gd name="T7" fmla="*/ 0 h 5"/>
                <a:gd name="T8" fmla="*/ 2 w 7"/>
                <a:gd name="T9" fmla="*/ 0 h 5"/>
                <a:gd name="T10" fmla="*/ 0 w 7"/>
                <a:gd name="T11" fmla="*/ 2 h 5"/>
                <a:gd name="T12" fmla="*/ 0 w 7"/>
                <a:gd name="T13" fmla="*/ 3 h 5"/>
                <a:gd name="T14" fmla="*/ 2 w 7"/>
                <a:gd name="T15" fmla="*/ 5 h 5"/>
                <a:gd name="T16" fmla="*/ 4 w 7"/>
                <a:gd name="T17" fmla="*/ 5 h 5"/>
                <a:gd name="T18" fmla="*/ 6 w 7"/>
                <a:gd name="T19" fmla="*/ 5 h 5"/>
                <a:gd name="T20" fmla="*/ 6 w 7"/>
                <a:gd name="T21" fmla="*/ 3 h 5"/>
                <a:gd name="T22" fmla="*/ 7 w 7"/>
                <a:gd name="T23" fmla="*/ 2 h 5"/>
                <a:gd name="T24" fmla="*/ 6 w 7"/>
                <a:gd name="T25" fmla="*/ 2 h 5"/>
                <a:gd name="T26" fmla="*/ 6 w 7"/>
                <a:gd name="T27" fmla="*/ 0 h 5"/>
                <a:gd name="T28" fmla="*/ 4 w 7"/>
                <a:gd name="T29" fmla="*/ 0 h 5"/>
                <a:gd name="T30" fmla="*/ 2 w 7"/>
                <a:gd name="T31" fmla="*/ 0 h 5"/>
                <a:gd name="T32" fmla="*/ 2 w 7"/>
                <a:gd name="T33" fmla="*/ 2 h 5"/>
                <a:gd name="T34" fmla="*/ 0 w 7"/>
                <a:gd name="T35" fmla="*/ 2 h 5"/>
                <a:gd name="T36" fmla="*/ 2 w 7"/>
                <a:gd name="T37" fmla="*/ 3 h 5"/>
                <a:gd name="T38" fmla="*/ 2 w 7"/>
                <a:gd name="T39" fmla="*/ 5 h 5"/>
                <a:gd name="T40" fmla="*/ 4 w 7"/>
                <a:gd name="T41" fmla="*/ 5 h 5"/>
                <a:gd name="T42" fmla="*/ 6 w 7"/>
                <a:gd name="T43" fmla="*/ 3 h 5"/>
                <a:gd name="T44" fmla="*/ 6 w 7"/>
                <a:gd name="T45" fmla="*/ 2 h 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"/>
                <a:gd name="T70" fmla="*/ 0 h 5"/>
                <a:gd name="T71" fmla="*/ 7 w 7"/>
                <a:gd name="T72" fmla="*/ 5 h 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" h="5">
                  <a:moveTo>
                    <a:pt x="7" y="2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7" y="2"/>
                  </a:lnTo>
                  <a:close/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65" name="Freeform 520"/>
            <p:cNvSpPr>
              <a:spLocks noEditPoints="1"/>
            </p:cNvSpPr>
            <p:nvPr/>
          </p:nvSpPr>
          <p:spPr bwMode="auto">
            <a:xfrm>
              <a:off x="3218" y="1302"/>
              <a:ext cx="6" cy="5"/>
            </a:xfrm>
            <a:custGeom>
              <a:avLst/>
              <a:gdLst>
                <a:gd name="T0" fmla="*/ 6 w 6"/>
                <a:gd name="T1" fmla="*/ 2 h 5"/>
                <a:gd name="T2" fmla="*/ 6 w 6"/>
                <a:gd name="T3" fmla="*/ 0 h 5"/>
                <a:gd name="T4" fmla="*/ 4 w 6"/>
                <a:gd name="T5" fmla="*/ 0 h 5"/>
                <a:gd name="T6" fmla="*/ 2 w 6"/>
                <a:gd name="T7" fmla="*/ 0 h 5"/>
                <a:gd name="T8" fmla="*/ 2 w 6"/>
                <a:gd name="T9" fmla="*/ 2 h 5"/>
                <a:gd name="T10" fmla="*/ 0 w 6"/>
                <a:gd name="T11" fmla="*/ 2 h 5"/>
                <a:gd name="T12" fmla="*/ 2 w 6"/>
                <a:gd name="T13" fmla="*/ 3 h 5"/>
                <a:gd name="T14" fmla="*/ 2 w 6"/>
                <a:gd name="T15" fmla="*/ 5 h 5"/>
                <a:gd name="T16" fmla="*/ 4 w 6"/>
                <a:gd name="T17" fmla="*/ 5 h 5"/>
                <a:gd name="T18" fmla="*/ 6 w 6"/>
                <a:gd name="T19" fmla="*/ 3 h 5"/>
                <a:gd name="T20" fmla="*/ 6 w 6"/>
                <a:gd name="T21" fmla="*/ 2 h 5"/>
                <a:gd name="T22" fmla="*/ 6 w 6"/>
                <a:gd name="T23" fmla="*/ 2 h 5"/>
                <a:gd name="T24" fmla="*/ 6 w 6"/>
                <a:gd name="T25" fmla="*/ 0 h 5"/>
                <a:gd name="T26" fmla="*/ 4 w 6"/>
                <a:gd name="T27" fmla="*/ 0 h 5"/>
                <a:gd name="T28" fmla="*/ 2 w 6"/>
                <a:gd name="T29" fmla="*/ 0 h 5"/>
                <a:gd name="T30" fmla="*/ 2 w 6"/>
                <a:gd name="T31" fmla="*/ 2 h 5"/>
                <a:gd name="T32" fmla="*/ 0 w 6"/>
                <a:gd name="T33" fmla="*/ 2 h 5"/>
                <a:gd name="T34" fmla="*/ 2 w 6"/>
                <a:gd name="T35" fmla="*/ 3 h 5"/>
                <a:gd name="T36" fmla="*/ 2 w 6"/>
                <a:gd name="T37" fmla="*/ 5 h 5"/>
                <a:gd name="T38" fmla="*/ 4 w 6"/>
                <a:gd name="T39" fmla="*/ 5 h 5"/>
                <a:gd name="T40" fmla="*/ 6 w 6"/>
                <a:gd name="T41" fmla="*/ 3 h 5"/>
                <a:gd name="T42" fmla="*/ 6 w 6"/>
                <a:gd name="T43" fmla="*/ 2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"/>
                <a:gd name="T67" fmla="*/ 0 h 5"/>
                <a:gd name="T68" fmla="*/ 6 w 6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" h="5"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2"/>
                  </a:lnTo>
                  <a:close/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66" name="Freeform 521"/>
            <p:cNvSpPr>
              <a:spLocks noEditPoints="1"/>
            </p:cNvSpPr>
            <p:nvPr/>
          </p:nvSpPr>
          <p:spPr bwMode="auto">
            <a:xfrm>
              <a:off x="3218" y="1302"/>
              <a:ext cx="6" cy="5"/>
            </a:xfrm>
            <a:custGeom>
              <a:avLst/>
              <a:gdLst>
                <a:gd name="T0" fmla="*/ 6 w 6"/>
                <a:gd name="T1" fmla="*/ 2 h 5"/>
                <a:gd name="T2" fmla="*/ 6 w 6"/>
                <a:gd name="T3" fmla="*/ 0 h 5"/>
                <a:gd name="T4" fmla="*/ 4 w 6"/>
                <a:gd name="T5" fmla="*/ 0 h 5"/>
                <a:gd name="T6" fmla="*/ 2 w 6"/>
                <a:gd name="T7" fmla="*/ 0 h 5"/>
                <a:gd name="T8" fmla="*/ 2 w 6"/>
                <a:gd name="T9" fmla="*/ 2 h 5"/>
                <a:gd name="T10" fmla="*/ 0 w 6"/>
                <a:gd name="T11" fmla="*/ 2 h 5"/>
                <a:gd name="T12" fmla="*/ 2 w 6"/>
                <a:gd name="T13" fmla="*/ 3 h 5"/>
                <a:gd name="T14" fmla="*/ 2 w 6"/>
                <a:gd name="T15" fmla="*/ 5 h 5"/>
                <a:gd name="T16" fmla="*/ 4 w 6"/>
                <a:gd name="T17" fmla="*/ 5 h 5"/>
                <a:gd name="T18" fmla="*/ 6 w 6"/>
                <a:gd name="T19" fmla="*/ 3 h 5"/>
                <a:gd name="T20" fmla="*/ 6 w 6"/>
                <a:gd name="T21" fmla="*/ 2 h 5"/>
                <a:gd name="T22" fmla="*/ 6 w 6"/>
                <a:gd name="T23" fmla="*/ 2 h 5"/>
                <a:gd name="T24" fmla="*/ 6 w 6"/>
                <a:gd name="T25" fmla="*/ 0 h 5"/>
                <a:gd name="T26" fmla="*/ 4 w 6"/>
                <a:gd name="T27" fmla="*/ 0 h 5"/>
                <a:gd name="T28" fmla="*/ 2 w 6"/>
                <a:gd name="T29" fmla="*/ 0 h 5"/>
                <a:gd name="T30" fmla="*/ 2 w 6"/>
                <a:gd name="T31" fmla="*/ 2 h 5"/>
                <a:gd name="T32" fmla="*/ 0 w 6"/>
                <a:gd name="T33" fmla="*/ 2 h 5"/>
                <a:gd name="T34" fmla="*/ 2 w 6"/>
                <a:gd name="T35" fmla="*/ 3 h 5"/>
                <a:gd name="T36" fmla="*/ 2 w 6"/>
                <a:gd name="T37" fmla="*/ 5 h 5"/>
                <a:gd name="T38" fmla="*/ 4 w 6"/>
                <a:gd name="T39" fmla="*/ 5 h 5"/>
                <a:gd name="T40" fmla="*/ 6 w 6"/>
                <a:gd name="T41" fmla="*/ 3 h 5"/>
                <a:gd name="T42" fmla="*/ 6 w 6"/>
                <a:gd name="T43" fmla="*/ 2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"/>
                <a:gd name="T67" fmla="*/ 0 h 5"/>
                <a:gd name="T68" fmla="*/ 6 w 6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" h="5"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2"/>
                  </a:lnTo>
                  <a:close/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67" name="Freeform 522"/>
            <p:cNvSpPr>
              <a:spLocks noEditPoints="1"/>
            </p:cNvSpPr>
            <p:nvPr/>
          </p:nvSpPr>
          <p:spPr bwMode="auto">
            <a:xfrm>
              <a:off x="3218" y="1302"/>
              <a:ext cx="6" cy="5"/>
            </a:xfrm>
            <a:custGeom>
              <a:avLst/>
              <a:gdLst>
                <a:gd name="T0" fmla="*/ 6 w 6"/>
                <a:gd name="T1" fmla="*/ 2 h 5"/>
                <a:gd name="T2" fmla="*/ 6 w 6"/>
                <a:gd name="T3" fmla="*/ 0 h 5"/>
                <a:gd name="T4" fmla="*/ 4 w 6"/>
                <a:gd name="T5" fmla="*/ 0 h 5"/>
                <a:gd name="T6" fmla="*/ 2 w 6"/>
                <a:gd name="T7" fmla="*/ 0 h 5"/>
                <a:gd name="T8" fmla="*/ 2 w 6"/>
                <a:gd name="T9" fmla="*/ 2 h 5"/>
                <a:gd name="T10" fmla="*/ 0 w 6"/>
                <a:gd name="T11" fmla="*/ 2 h 5"/>
                <a:gd name="T12" fmla="*/ 2 w 6"/>
                <a:gd name="T13" fmla="*/ 3 h 5"/>
                <a:gd name="T14" fmla="*/ 2 w 6"/>
                <a:gd name="T15" fmla="*/ 5 h 5"/>
                <a:gd name="T16" fmla="*/ 4 w 6"/>
                <a:gd name="T17" fmla="*/ 5 h 5"/>
                <a:gd name="T18" fmla="*/ 6 w 6"/>
                <a:gd name="T19" fmla="*/ 3 h 5"/>
                <a:gd name="T20" fmla="*/ 6 w 6"/>
                <a:gd name="T21" fmla="*/ 2 h 5"/>
                <a:gd name="T22" fmla="*/ 6 w 6"/>
                <a:gd name="T23" fmla="*/ 2 h 5"/>
                <a:gd name="T24" fmla="*/ 6 w 6"/>
                <a:gd name="T25" fmla="*/ 0 h 5"/>
                <a:gd name="T26" fmla="*/ 4 w 6"/>
                <a:gd name="T27" fmla="*/ 0 h 5"/>
                <a:gd name="T28" fmla="*/ 2 w 6"/>
                <a:gd name="T29" fmla="*/ 0 h 5"/>
                <a:gd name="T30" fmla="*/ 2 w 6"/>
                <a:gd name="T31" fmla="*/ 2 h 5"/>
                <a:gd name="T32" fmla="*/ 0 w 6"/>
                <a:gd name="T33" fmla="*/ 2 h 5"/>
                <a:gd name="T34" fmla="*/ 2 w 6"/>
                <a:gd name="T35" fmla="*/ 3 h 5"/>
                <a:gd name="T36" fmla="*/ 2 w 6"/>
                <a:gd name="T37" fmla="*/ 5 h 5"/>
                <a:gd name="T38" fmla="*/ 4 w 6"/>
                <a:gd name="T39" fmla="*/ 5 h 5"/>
                <a:gd name="T40" fmla="*/ 6 w 6"/>
                <a:gd name="T41" fmla="*/ 3 h 5"/>
                <a:gd name="T42" fmla="*/ 6 w 6"/>
                <a:gd name="T43" fmla="*/ 2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"/>
                <a:gd name="T67" fmla="*/ 0 h 5"/>
                <a:gd name="T68" fmla="*/ 6 w 6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" h="5"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2"/>
                  </a:lnTo>
                  <a:close/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68" name="Freeform 523"/>
            <p:cNvSpPr>
              <a:spLocks noEditPoints="1"/>
            </p:cNvSpPr>
            <p:nvPr/>
          </p:nvSpPr>
          <p:spPr bwMode="auto">
            <a:xfrm>
              <a:off x="3218" y="1302"/>
              <a:ext cx="6" cy="5"/>
            </a:xfrm>
            <a:custGeom>
              <a:avLst/>
              <a:gdLst>
                <a:gd name="T0" fmla="*/ 6 w 6"/>
                <a:gd name="T1" fmla="*/ 2 h 5"/>
                <a:gd name="T2" fmla="*/ 6 w 6"/>
                <a:gd name="T3" fmla="*/ 0 h 5"/>
                <a:gd name="T4" fmla="*/ 4 w 6"/>
                <a:gd name="T5" fmla="*/ 0 h 5"/>
                <a:gd name="T6" fmla="*/ 2 w 6"/>
                <a:gd name="T7" fmla="*/ 0 h 5"/>
                <a:gd name="T8" fmla="*/ 2 w 6"/>
                <a:gd name="T9" fmla="*/ 2 h 5"/>
                <a:gd name="T10" fmla="*/ 0 w 6"/>
                <a:gd name="T11" fmla="*/ 2 h 5"/>
                <a:gd name="T12" fmla="*/ 2 w 6"/>
                <a:gd name="T13" fmla="*/ 3 h 5"/>
                <a:gd name="T14" fmla="*/ 2 w 6"/>
                <a:gd name="T15" fmla="*/ 5 h 5"/>
                <a:gd name="T16" fmla="*/ 4 w 6"/>
                <a:gd name="T17" fmla="*/ 5 h 5"/>
                <a:gd name="T18" fmla="*/ 6 w 6"/>
                <a:gd name="T19" fmla="*/ 3 h 5"/>
                <a:gd name="T20" fmla="*/ 6 w 6"/>
                <a:gd name="T21" fmla="*/ 2 h 5"/>
                <a:gd name="T22" fmla="*/ 6 w 6"/>
                <a:gd name="T23" fmla="*/ 2 h 5"/>
                <a:gd name="T24" fmla="*/ 6 w 6"/>
                <a:gd name="T25" fmla="*/ 0 h 5"/>
                <a:gd name="T26" fmla="*/ 4 w 6"/>
                <a:gd name="T27" fmla="*/ 0 h 5"/>
                <a:gd name="T28" fmla="*/ 2 w 6"/>
                <a:gd name="T29" fmla="*/ 0 h 5"/>
                <a:gd name="T30" fmla="*/ 2 w 6"/>
                <a:gd name="T31" fmla="*/ 2 h 5"/>
                <a:gd name="T32" fmla="*/ 0 w 6"/>
                <a:gd name="T33" fmla="*/ 2 h 5"/>
                <a:gd name="T34" fmla="*/ 2 w 6"/>
                <a:gd name="T35" fmla="*/ 3 h 5"/>
                <a:gd name="T36" fmla="*/ 2 w 6"/>
                <a:gd name="T37" fmla="*/ 5 h 5"/>
                <a:gd name="T38" fmla="*/ 4 w 6"/>
                <a:gd name="T39" fmla="*/ 5 h 5"/>
                <a:gd name="T40" fmla="*/ 6 w 6"/>
                <a:gd name="T41" fmla="*/ 3 h 5"/>
                <a:gd name="T42" fmla="*/ 6 w 6"/>
                <a:gd name="T43" fmla="*/ 2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"/>
                <a:gd name="T67" fmla="*/ 0 h 5"/>
                <a:gd name="T68" fmla="*/ 6 w 6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" h="5"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2"/>
                  </a:lnTo>
                  <a:close/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69" name="Freeform 524"/>
            <p:cNvSpPr>
              <a:spLocks noEditPoints="1"/>
            </p:cNvSpPr>
            <p:nvPr/>
          </p:nvSpPr>
          <p:spPr bwMode="auto">
            <a:xfrm>
              <a:off x="3218" y="1302"/>
              <a:ext cx="6" cy="5"/>
            </a:xfrm>
            <a:custGeom>
              <a:avLst/>
              <a:gdLst>
                <a:gd name="T0" fmla="*/ 6 w 6"/>
                <a:gd name="T1" fmla="*/ 2 h 5"/>
                <a:gd name="T2" fmla="*/ 6 w 6"/>
                <a:gd name="T3" fmla="*/ 0 h 5"/>
                <a:gd name="T4" fmla="*/ 4 w 6"/>
                <a:gd name="T5" fmla="*/ 0 h 5"/>
                <a:gd name="T6" fmla="*/ 2 w 6"/>
                <a:gd name="T7" fmla="*/ 0 h 5"/>
                <a:gd name="T8" fmla="*/ 2 w 6"/>
                <a:gd name="T9" fmla="*/ 2 h 5"/>
                <a:gd name="T10" fmla="*/ 0 w 6"/>
                <a:gd name="T11" fmla="*/ 2 h 5"/>
                <a:gd name="T12" fmla="*/ 2 w 6"/>
                <a:gd name="T13" fmla="*/ 3 h 5"/>
                <a:gd name="T14" fmla="*/ 2 w 6"/>
                <a:gd name="T15" fmla="*/ 5 h 5"/>
                <a:gd name="T16" fmla="*/ 4 w 6"/>
                <a:gd name="T17" fmla="*/ 5 h 5"/>
                <a:gd name="T18" fmla="*/ 6 w 6"/>
                <a:gd name="T19" fmla="*/ 3 h 5"/>
                <a:gd name="T20" fmla="*/ 6 w 6"/>
                <a:gd name="T21" fmla="*/ 2 h 5"/>
                <a:gd name="T22" fmla="*/ 6 w 6"/>
                <a:gd name="T23" fmla="*/ 2 h 5"/>
                <a:gd name="T24" fmla="*/ 6 w 6"/>
                <a:gd name="T25" fmla="*/ 0 h 5"/>
                <a:gd name="T26" fmla="*/ 4 w 6"/>
                <a:gd name="T27" fmla="*/ 0 h 5"/>
                <a:gd name="T28" fmla="*/ 2 w 6"/>
                <a:gd name="T29" fmla="*/ 0 h 5"/>
                <a:gd name="T30" fmla="*/ 2 w 6"/>
                <a:gd name="T31" fmla="*/ 2 h 5"/>
                <a:gd name="T32" fmla="*/ 0 w 6"/>
                <a:gd name="T33" fmla="*/ 2 h 5"/>
                <a:gd name="T34" fmla="*/ 2 w 6"/>
                <a:gd name="T35" fmla="*/ 3 h 5"/>
                <a:gd name="T36" fmla="*/ 2 w 6"/>
                <a:gd name="T37" fmla="*/ 5 h 5"/>
                <a:gd name="T38" fmla="*/ 4 w 6"/>
                <a:gd name="T39" fmla="*/ 5 h 5"/>
                <a:gd name="T40" fmla="*/ 6 w 6"/>
                <a:gd name="T41" fmla="*/ 3 h 5"/>
                <a:gd name="T42" fmla="*/ 6 w 6"/>
                <a:gd name="T43" fmla="*/ 2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"/>
                <a:gd name="T67" fmla="*/ 0 h 5"/>
                <a:gd name="T68" fmla="*/ 6 w 6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" h="5"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2"/>
                  </a:lnTo>
                  <a:close/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70" name="Freeform 525"/>
            <p:cNvSpPr>
              <a:spLocks noEditPoints="1"/>
            </p:cNvSpPr>
            <p:nvPr/>
          </p:nvSpPr>
          <p:spPr bwMode="auto">
            <a:xfrm>
              <a:off x="3218" y="1302"/>
              <a:ext cx="6" cy="5"/>
            </a:xfrm>
            <a:custGeom>
              <a:avLst/>
              <a:gdLst>
                <a:gd name="T0" fmla="*/ 6 w 6"/>
                <a:gd name="T1" fmla="*/ 2 h 5"/>
                <a:gd name="T2" fmla="*/ 6 w 6"/>
                <a:gd name="T3" fmla="*/ 0 h 5"/>
                <a:gd name="T4" fmla="*/ 4 w 6"/>
                <a:gd name="T5" fmla="*/ 0 h 5"/>
                <a:gd name="T6" fmla="*/ 2 w 6"/>
                <a:gd name="T7" fmla="*/ 0 h 5"/>
                <a:gd name="T8" fmla="*/ 2 w 6"/>
                <a:gd name="T9" fmla="*/ 2 h 5"/>
                <a:gd name="T10" fmla="*/ 0 w 6"/>
                <a:gd name="T11" fmla="*/ 2 h 5"/>
                <a:gd name="T12" fmla="*/ 2 w 6"/>
                <a:gd name="T13" fmla="*/ 3 h 5"/>
                <a:gd name="T14" fmla="*/ 2 w 6"/>
                <a:gd name="T15" fmla="*/ 5 h 5"/>
                <a:gd name="T16" fmla="*/ 4 w 6"/>
                <a:gd name="T17" fmla="*/ 5 h 5"/>
                <a:gd name="T18" fmla="*/ 6 w 6"/>
                <a:gd name="T19" fmla="*/ 3 h 5"/>
                <a:gd name="T20" fmla="*/ 6 w 6"/>
                <a:gd name="T21" fmla="*/ 2 h 5"/>
                <a:gd name="T22" fmla="*/ 6 w 6"/>
                <a:gd name="T23" fmla="*/ 2 h 5"/>
                <a:gd name="T24" fmla="*/ 6 w 6"/>
                <a:gd name="T25" fmla="*/ 0 h 5"/>
                <a:gd name="T26" fmla="*/ 4 w 6"/>
                <a:gd name="T27" fmla="*/ 0 h 5"/>
                <a:gd name="T28" fmla="*/ 2 w 6"/>
                <a:gd name="T29" fmla="*/ 0 h 5"/>
                <a:gd name="T30" fmla="*/ 2 w 6"/>
                <a:gd name="T31" fmla="*/ 2 h 5"/>
                <a:gd name="T32" fmla="*/ 0 w 6"/>
                <a:gd name="T33" fmla="*/ 2 h 5"/>
                <a:gd name="T34" fmla="*/ 2 w 6"/>
                <a:gd name="T35" fmla="*/ 3 h 5"/>
                <a:gd name="T36" fmla="*/ 2 w 6"/>
                <a:gd name="T37" fmla="*/ 5 h 5"/>
                <a:gd name="T38" fmla="*/ 4 w 6"/>
                <a:gd name="T39" fmla="*/ 5 h 5"/>
                <a:gd name="T40" fmla="*/ 6 w 6"/>
                <a:gd name="T41" fmla="*/ 3 h 5"/>
                <a:gd name="T42" fmla="*/ 6 w 6"/>
                <a:gd name="T43" fmla="*/ 2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"/>
                <a:gd name="T67" fmla="*/ 0 h 5"/>
                <a:gd name="T68" fmla="*/ 6 w 6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" h="5"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2"/>
                  </a:lnTo>
                  <a:close/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71" name="Freeform 526"/>
            <p:cNvSpPr>
              <a:spLocks noEditPoints="1"/>
            </p:cNvSpPr>
            <p:nvPr/>
          </p:nvSpPr>
          <p:spPr bwMode="auto">
            <a:xfrm>
              <a:off x="3218" y="1302"/>
              <a:ext cx="6" cy="5"/>
            </a:xfrm>
            <a:custGeom>
              <a:avLst/>
              <a:gdLst>
                <a:gd name="T0" fmla="*/ 6 w 6"/>
                <a:gd name="T1" fmla="*/ 2 h 5"/>
                <a:gd name="T2" fmla="*/ 6 w 6"/>
                <a:gd name="T3" fmla="*/ 0 h 5"/>
                <a:gd name="T4" fmla="*/ 4 w 6"/>
                <a:gd name="T5" fmla="*/ 0 h 5"/>
                <a:gd name="T6" fmla="*/ 2 w 6"/>
                <a:gd name="T7" fmla="*/ 0 h 5"/>
                <a:gd name="T8" fmla="*/ 2 w 6"/>
                <a:gd name="T9" fmla="*/ 2 h 5"/>
                <a:gd name="T10" fmla="*/ 0 w 6"/>
                <a:gd name="T11" fmla="*/ 2 h 5"/>
                <a:gd name="T12" fmla="*/ 2 w 6"/>
                <a:gd name="T13" fmla="*/ 3 h 5"/>
                <a:gd name="T14" fmla="*/ 2 w 6"/>
                <a:gd name="T15" fmla="*/ 5 h 5"/>
                <a:gd name="T16" fmla="*/ 4 w 6"/>
                <a:gd name="T17" fmla="*/ 5 h 5"/>
                <a:gd name="T18" fmla="*/ 6 w 6"/>
                <a:gd name="T19" fmla="*/ 3 h 5"/>
                <a:gd name="T20" fmla="*/ 6 w 6"/>
                <a:gd name="T21" fmla="*/ 2 h 5"/>
                <a:gd name="T22" fmla="*/ 6 w 6"/>
                <a:gd name="T23" fmla="*/ 2 h 5"/>
                <a:gd name="T24" fmla="*/ 6 w 6"/>
                <a:gd name="T25" fmla="*/ 0 h 5"/>
                <a:gd name="T26" fmla="*/ 4 w 6"/>
                <a:gd name="T27" fmla="*/ 0 h 5"/>
                <a:gd name="T28" fmla="*/ 2 w 6"/>
                <a:gd name="T29" fmla="*/ 0 h 5"/>
                <a:gd name="T30" fmla="*/ 2 w 6"/>
                <a:gd name="T31" fmla="*/ 2 h 5"/>
                <a:gd name="T32" fmla="*/ 0 w 6"/>
                <a:gd name="T33" fmla="*/ 2 h 5"/>
                <a:gd name="T34" fmla="*/ 2 w 6"/>
                <a:gd name="T35" fmla="*/ 3 h 5"/>
                <a:gd name="T36" fmla="*/ 2 w 6"/>
                <a:gd name="T37" fmla="*/ 5 h 5"/>
                <a:gd name="T38" fmla="*/ 4 w 6"/>
                <a:gd name="T39" fmla="*/ 5 h 5"/>
                <a:gd name="T40" fmla="*/ 6 w 6"/>
                <a:gd name="T41" fmla="*/ 3 h 5"/>
                <a:gd name="T42" fmla="*/ 6 w 6"/>
                <a:gd name="T43" fmla="*/ 2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"/>
                <a:gd name="T67" fmla="*/ 0 h 5"/>
                <a:gd name="T68" fmla="*/ 6 w 6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" h="5"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2"/>
                  </a:lnTo>
                  <a:close/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72" name="Freeform 527"/>
            <p:cNvSpPr>
              <a:spLocks noEditPoints="1"/>
            </p:cNvSpPr>
            <p:nvPr/>
          </p:nvSpPr>
          <p:spPr bwMode="auto">
            <a:xfrm>
              <a:off x="3218" y="1302"/>
              <a:ext cx="6" cy="5"/>
            </a:xfrm>
            <a:custGeom>
              <a:avLst/>
              <a:gdLst>
                <a:gd name="T0" fmla="*/ 6 w 6"/>
                <a:gd name="T1" fmla="*/ 2 h 5"/>
                <a:gd name="T2" fmla="*/ 6 w 6"/>
                <a:gd name="T3" fmla="*/ 0 h 5"/>
                <a:gd name="T4" fmla="*/ 4 w 6"/>
                <a:gd name="T5" fmla="*/ 0 h 5"/>
                <a:gd name="T6" fmla="*/ 2 w 6"/>
                <a:gd name="T7" fmla="*/ 0 h 5"/>
                <a:gd name="T8" fmla="*/ 2 w 6"/>
                <a:gd name="T9" fmla="*/ 2 h 5"/>
                <a:gd name="T10" fmla="*/ 0 w 6"/>
                <a:gd name="T11" fmla="*/ 2 h 5"/>
                <a:gd name="T12" fmla="*/ 2 w 6"/>
                <a:gd name="T13" fmla="*/ 3 h 5"/>
                <a:gd name="T14" fmla="*/ 2 w 6"/>
                <a:gd name="T15" fmla="*/ 5 h 5"/>
                <a:gd name="T16" fmla="*/ 4 w 6"/>
                <a:gd name="T17" fmla="*/ 5 h 5"/>
                <a:gd name="T18" fmla="*/ 6 w 6"/>
                <a:gd name="T19" fmla="*/ 3 h 5"/>
                <a:gd name="T20" fmla="*/ 6 w 6"/>
                <a:gd name="T21" fmla="*/ 2 h 5"/>
                <a:gd name="T22" fmla="*/ 6 w 6"/>
                <a:gd name="T23" fmla="*/ 2 h 5"/>
                <a:gd name="T24" fmla="*/ 6 w 6"/>
                <a:gd name="T25" fmla="*/ 0 h 5"/>
                <a:gd name="T26" fmla="*/ 4 w 6"/>
                <a:gd name="T27" fmla="*/ 0 h 5"/>
                <a:gd name="T28" fmla="*/ 2 w 6"/>
                <a:gd name="T29" fmla="*/ 0 h 5"/>
                <a:gd name="T30" fmla="*/ 2 w 6"/>
                <a:gd name="T31" fmla="*/ 2 h 5"/>
                <a:gd name="T32" fmla="*/ 0 w 6"/>
                <a:gd name="T33" fmla="*/ 2 h 5"/>
                <a:gd name="T34" fmla="*/ 2 w 6"/>
                <a:gd name="T35" fmla="*/ 3 h 5"/>
                <a:gd name="T36" fmla="*/ 2 w 6"/>
                <a:gd name="T37" fmla="*/ 5 h 5"/>
                <a:gd name="T38" fmla="*/ 4 w 6"/>
                <a:gd name="T39" fmla="*/ 5 h 5"/>
                <a:gd name="T40" fmla="*/ 6 w 6"/>
                <a:gd name="T41" fmla="*/ 3 h 5"/>
                <a:gd name="T42" fmla="*/ 6 w 6"/>
                <a:gd name="T43" fmla="*/ 2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"/>
                <a:gd name="T67" fmla="*/ 0 h 5"/>
                <a:gd name="T68" fmla="*/ 6 w 6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" h="5"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2"/>
                  </a:lnTo>
                  <a:close/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73" name="Freeform 528"/>
            <p:cNvSpPr>
              <a:spLocks noEditPoints="1"/>
            </p:cNvSpPr>
            <p:nvPr/>
          </p:nvSpPr>
          <p:spPr bwMode="auto">
            <a:xfrm>
              <a:off x="3218" y="1302"/>
              <a:ext cx="6" cy="5"/>
            </a:xfrm>
            <a:custGeom>
              <a:avLst/>
              <a:gdLst>
                <a:gd name="T0" fmla="*/ 6 w 6"/>
                <a:gd name="T1" fmla="*/ 2 h 5"/>
                <a:gd name="T2" fmla="*/ 6 w 6"/>
                <a:gd name="T3" fmla="*/ 0 h 5"/>
                <a:gd name="T4" fmla="*/ 4 w 6"/>
                <a:gd name="T5" fmla="*/ 0 h 5"/>
                <a:gd name="T6" fmla="*/ 2 w 6"/>
                <a:gd name="T7" fmla="*/ 0 h 5"/>
                <a:gd name="T8" fmla="*/ 2 w 6"/>
                <a:gd name="T9" fmla="*/ 2 h 5"/>
                <a:gd name="T10" fmla="*/ 0 w 6"/>
                <a:gd name="T11" fmla="*/ 2 h 5"/>
                <a:gd name="T12" fmla="*/ 2 w 6"/>
                <a:gd name="T13" fmla="*/ 3 h 5"/>
                <a:gd name="T14" fmla="*/ 2 w 6"/>
                <a:gd name="T15" fmla="*/ 5 h 5"/>
                <a:gd name="T16" fmla="*/ 4 w 6"/>
                <a:gd name="T17" fmla="*/ 5 h 5"/>
                <a:gd name="T18" fmla="*/ 6 w 6"/>
                <a:gd name="T19" fmla="*/ 3 h 5"/>
                <a:gd name="T20" fmla="*/ 6 w 6"/>
                <a:gd name="T21" fmla="*/ 2 h 5"/>
                <a:gd name="T22" fmla="*/ 6 w 6"/>
                <a:gd name="T23" fmla="*/ 2 h 5"/>
                <a:gd name="T24" fmla="*/ 6 w 6"/>
                <a:gd name="T25" fmla="*/ 0 h 5"/>
                <a:gd name="T26" fmla="*/ 4 w 6"/>
                <a:gd name="T27" fmla="*/ 0 h 5"/>
                <a:gd name="T28" fmla="*/ 2 w 6"/>
                <a:gd name="T29" fmla="*/ 0 h 5"/>
                <a:gd name="T30" fmla="*/ 2 w 6"/>
                <a:gd name="T31" fmla="*/ 2 h 5"/>
                <a:gd name="T32" fmla="*/ 0 w 6"/>
                <a:gd name="T33" fmla="*/ 2 h 5"/>
                <a:gd name="T34" fmla="*/ 2 w 6"/>
                <a:gd name="T35" fmla="*/ 3 h 5"/>
                <a:gd name="T36" fmla="*/ 2 w 6"/>
                <a:gd name="T37" fmla="*/ 5 h 5"/>
                <a:gd name="T38" fmla="*/ 4 w 6"/>
                <a:gd name="T39" fmla="*/ 5 h 5"/>
                <a:gd name="T40" fmla="*/ 6 w 6"/>
                <a:gd name="T41" fmla="*/ 3 h 5"/>
                <a:gd name="T42" fmla="*/ 6 w 6"/>
                <a:gd name="T43" fmla="*/ 2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"/>
                <a:gd name="T67" fmla="*/ 0 h 5"/>
                <a:gd name="T68" fmla="*/ 6 w 6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" h="5"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2"/>
                  </a:lnTo>
                  <a:close/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74" name="Freeform 529"/>
            <p:cNvSpPr>
              <a:spLocks noEditPoints="1"/>
            </p:cNvSpPr>
            <p:nvPr/>
          </p:nvSpPr>
          <p:spPr bwMode="auto">
            <a:xfrm>
              <a:off x="3218" y="1302"/>
              <a:ext cx="6" cy="5"/>
            </a:xfrm>
            <a:custGeom>
              <a:avLst/>
              <a:gdLst>
                <a:gd name="T0" fmla="*/ 6 w 6"/>
                <a:gd name="T1" fmla="*/ 2 h 5"/>
                <a:gd name="T2" fmla="*/ 6 w 6"/>
                <a:gd name="T3" fmla="*/ 0 h 5"/>
                <a:gd name="T4" fmla="*/ 4 w 6"/>
                <a:gd name="T5" fmla="*/ 0 h 5"/>
                <a:gd name="T6" fmla="*/ 2 w 6"/>
                <a:gd name="T7" fmla="*/ 0 h 5"/>
                <a:gd name="T8" fmla="*/ 2 w 6"/>
                <a:gd name="T9" fmla="*/ 2 h 5"/>
                <a:gd name="T10" fmla="*/ 0 w 6"/>
                <a:gd name="T11" fmla="*/ 2 h 5"/>
                <a:gd name="T12" fmla="*/ 2 w 6"/>
                <a:gd name="T13" fmla="*/ 3 h 5"/>
                <a:gd name="T14" fmla="*/ 2 w 6"/>
                <a:gd name="T15" fmla="*/ 5 h 5"/>
                <a:gd name="T16" fmla="*/ 4 w 6"/>
                <a:gd name="T17" fmla="*/ 5 h 5"/>
                <a:gd name="T18" fmla="*/ 6 w 6"/>
                <a:gd name="T19" fmla="*/ 3 h 5"/>
                <a:gd name="T20" fmla="*/ 6 w 6"/>
                <a:gd name="T21" fmla="*/ 2 h 5"/>
                <a:gd name="T22" fmla="*/ 6 w 6"/>
                <a:gd name="T23" fmla="*/ 2 h 5"/>
                <a:gd name="T24" fmla="*/ 4 w 6"/>
                <a:gd name="T25" fmla="*/ 0 h 5"/>
                <a:gd name="T26" fmla="*/ 2 w 6"/>
                <a:gd name="T27" fmla="*/ 0 h 5"/>
                <a:gd name="T28" fmla="*/ 2 w 6"/>
                <a:gd name="T29" fmla="*/ 2 h 5"/>
                <a:gd name="T30" fmla="*/ 2 w 6"/>
                <a:gd name="T31" fmla="*/ 3 h 5"/>
                <a:gd name="T32" fmla="*/ 4 w 6"/>
                <a:gd name="T33" fmla="*/ 5 h 5"/>
                <a:gd name="T34" fmla="*/ 4 w 6"/>
                <a:gd name="T35" fmla="*/ 3 h 5"/>
                <a:gd name="T36" fmla="*/ 6 w 6"/>
                <a:gd name="T37" fmla="*/ 3 h 5"/>
                <a:gd name="T38" fmla="*/ 6 w 6"/>
                <a:gd name="T39" fmla="*/ 2 h 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"/>
                <a:gd name="T61" fmla="*/ 0 h 5"/>
                <a:gd name="T62" fmla="*/ 6 w 6"/>
                <a:gd name="T63" fmla="*/ 5 h 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" h="5"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2"/>
                  </a:lnTo>
                  <a:close/>
                  <a:moveTo>
                    <a:pt x="6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4" y="5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75" name="Freeform 530"/>
            <p:cNvSpPr>
              <a:spLocks noEditPoints="1"/>
            </p:cNvSpPr>
            <p:nvPr/>
          </p:nvSpPr>
          <p:spPr bwMode="auto">
            <a:xfrm>
              <a:off x="3220" y="1302"/>
              <a:ext cx="4" cy="5"/>
            </a:xfrm>
            <a:custGeom>
              <a:avLst/>
              <a:gdLst>
                <a:gd name="T0" fmla="*/ 4 w 4"/>
                <a:gd name="T1" fmla="*/ 2 h 5"/>
                <a:gd name="T2" fmla="*/ 2 w 4"/>
                <a:gd name="T3" fmla="*/ 0 h 5"/>
                <a:gd name="T4" fmla="*/ 0 w 4"/>
                <a:gd name="T5" fmla="*/ 0 h 5"/>
                <a:gd name="T6" fmla="*/ 0 w 4"/>
                <a:gd name="T7" fmla="*/ 2 h 5"/>
                <a:gd name="T8" fmla="*/ 0 w 4"/>
                <a:gd name="T9" fmla="*/ 3 h 5"/>
                <a:gd name="T10" fmla="*/ 2 w 4"/>
                <a:gd name="T11" fmla="*/ 5 h 5"/>
                <a:gd name="T12" fmla="*/ 2 w 4"/>
                <a:gd name="T13" fmla="*/ 3 h 5"/>
                <a:gd name="T14" fmla="*/ 4 w 4"/>
                <a:gd name="T15" fmla="*/ 3 h 5"/>
                <a:gd name="T16" fmla="*/ 4 w 4"/>
                <a:gd name="T17" fmla="*/ 2 h 5"/>
                <a:gd name="T18" fmla="*/ 4 w 4"/>
                <a:gd name="T19" fmla="*/ 2 h 5"/>
                <a:gd name="T20" fmla="*/ 2 w 4"/>
                <a:gd name="T21" fmla="*/ 0 h 5"/>
                <a:gd name="T22" fmla="*/ 0 w 4"/>
                <a:gd name="T23" fmla="*/ 0 h 5"/>
                <a:gd name="T24" fmla="*/ 0 w 4"/>
                <a:gd name="T25" fmla="*/ 2 h 5"/>
                <a:gd name="T26" fmla="*/ 0 w 4"/>
                <a:gd name="T27" fmla="*/ 3 h 5"/>
                <a:gd name="T28" fmla="*/ 2 w 4"/>
                <a:gd name="T29" fmla="*/ 5 h 5"/>
                <a:gd name="T30" fmla="*/ 2 w 4"/>
                <a:gd name="T31" fmla="*/ 3 h 5"/>
                <a:gd name="T32" fmla="*/ 4 w 4"/>
                <a:gd name="T33" fmla="*/ 3 h 5"/>
                <a:gd name="T34" fmla="*/ 4 w 4"/>
                <a:gd name="T35" fmla="*/ 2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"/>
                <a:gd name="T55" fmla="*/ 0 h 5"/>
                <a:gd name="T56" fmla="*/ 4 w 4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" h="5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76" name="Freeform 531"/>
            <p:cNvSpPr>
              <a:spLocks noEditPoints="1"/>
            </p:cNvSpPr>
            <p:nvPr/>
          </p:nvSpPr>
          <p:spPr bwMode="auto">
            <a:xfrm>
              <a:off x="3220" y="1302"/>
              <a:ext cx="4" cy="5"/>
            </a:xfrm>
            <a:custGeom>
              <a:avLst/>
              <a:gdLst>
                <a:gd name="T0" fmla="*/ 4 w 4"/>
                <a:gd name="T1" fmla="*/ 2 h 5"/>
                <a:gd name="T2" fmla="*/ 2 w 4"/>
                <a:gd name="T3" fmla="*/ 0 h 5"/>
                <a:gd name="T4" fmla="*/ 0 w 4"/>
                <a:gd name="T5" fmla="*/ 0 h 5"/>
                <a:gd name="T6" fmla="*/ 0 w 4"/>
                <a:gd name="T7" fmla="*/ 2 h 5"/>
                <a:gd name="T8" fmla="*/ 0 w 4"/>
                <a:gd name="T9" fmla="*/ 3 h 5"/>
                <a:gd name="T10" fmla="*/ 2 w 4"/>
                <a:gd name="T11" fmla="*/ 5 h 5"/>
                <a:gd name="T12" fmla="*/ 2 w 4"/>
                <a:gd name="T13" fmla="*/ 3 h 5"/>
                <a:gd name="T14" fmla="*/ 4 w 4"/>
                <a:gd name="T15" fmla="*/ 3 h 5"/>
                <a:gd name="T16" fmla="*/ 4 w 4"/>
                <a:gd name="T17" fmla="*/ 2 h 5"/>
                <a:gd name="T18" fmla="*/ 4 w 4"/>
                <a:gd name="T19" fmla="*/ 2 h 5"/>
                <a:gd name="T20" fmla="*/ 2 w 4"/>
                <a:gd name="T21" fmla="*/ 0 h 5"/>
                <a:gd name="T22" fmla="*/ 0 w 4"/>
                <a:gd name="T23" fmla="*/ 0 h 5"/>
                <a:gd name="T24" fmla="*/ 0 w 4"/>
                <a:gd name="T25" fmla="*/ 2 h 5"/>
                <a:gd name="T26" fmla="*/ 0 w 4"/>
                <a:gd name="T27" fmla="*/ 3 h 5"/>
                <a:gd name="T28" fmla="*/ 2 w 4"/>
                <a:gd name="T29" fmla="*/ 5 h 5"/>
                <a:gd name="T30" fmla="*/ 2 w 4"/>
                <a:gd name="T31" fmla="*/ 3 h 5"/>
                <a:gd name="T32" fmla="*/ 4 w 4"/>
                <a:gd name="T33" fmla="*/ 3 h 5"/>
                <a:gd name="T34" fmla="*/ 4 w 4"/>
                <a:gd name="T35" fmla="*/ 2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"/>
                <a:gd name="T55" fmla="*/ 0 h 5"/>
                <a:gd name="T56" fmla="*/ 4 w 4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" h="5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77" name="Freeform 532"/>
            <p:cNvSpPr>
              <a:spLocks noEditPoints="1"/>
            </p:cNvSpPr>
            <p:nvPr/>
          </p:nvSpPr>
          <p:spPr bwMode="auto">
            <a:xfrm>
              <a:off x="3220" y="1302"/>
              <a:ext cx="4" cy="5"/>
            </a:xfrm>
            <a:custGeom>
              <a:avLst/>
              <a:gdLst>
                <a:gd name="T0" fmla="*/ 4 w 4"/>
                <a:gd name="T1" fmla="*/ 2 h 5"/>
                <a:gd name="T2" fmla="*/ 2 w 4"/>
                <a:gd name="T3" fmla="*/ 0 h 5"/>
                <a:gd name="T4" fmla="*/ 0 w 4"/>
                <a:gd name="T5" fmla="*/ 0 h 5"/>
                <a:gd name="T6" fmla="*/ 0 w 4"/>
                <a:gd name="T7" fmla="*/ 2 h 5"/>
                <a:gd name="T8" fmla="*/ 0 w 4"/>
                <a:gd name="T9" fmla="*/ 3 h 5"/>
                <a:gd name="T10" fmla="*/ 2 w 4"/>
                <a:gd name="T11" fmla="*/ 5 h 5"/>
                <a:gd name="T12" fmla="*/ 2 w 4"/>
                <a:gd name="T13" fmla="*/ 3 h 5"/>
                <a:gd name="T14" fmla="*/ 4 w 4"/>
                <a:gd name="T15" fmla="*/ 3 h 5"/>
                <a:gd name="T16" fmla="*/ 4 w 4"/>
                <a:gd name="T17" fmla="*/ 2 h 5"/>
                <a:gd name="T18" fmla="*/ 4 w 4"/>
                <a:gd name="T19" fmla="*/ 2 h 5"/>
                <a:gd name="T20" fmla="*/ 2 w 4"/>
                <a:gd name="T21" fmla="*/ 0 h 5"/>
                <a:gd name="T22" fmla="*/ 0 w 4"/>
                <a:gd name="T23" fmla="*/ 0 h 5"/>
                <a:gd name="T24" fmla="*/ 0 w 4"/>
                <a:gd name="T25" fmla="*/ 2 h 5"/>
                <a:gd name="T26" fmla="*/ 0 w 4"/>
                <a:gd name="T27" fmla="*/ 3 h 5"/>
                <a:gd name="T28" fmla="*/ 2 w 4"/>
                <a:gd name="T29" fmla="*/ 5 h 5"/>
                <a:gd name="T30" fmla="*/ 2 w 4"/>
                <a:gd name="T31" fmla="*/ 3 h 5"/>
                <a:gd name="T32" fmla="*/ 4 w 4"/>
                <a:gd name="T33" fmla="*/ 3 h 5"/>
                <a:gd name="T34" fmla="*/ 4 w 4"/>
                <a:gd name="T35" fmla="*/ 2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"/>
                <a:gd name="T55" fmla="*/ 0 h 5"/>
                <a:gd name="T56" fmla="*/ 4 w 4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" h="5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78" name="Freeform 533"/>
            <p:cNvSpPr>
              <a:spLocks noEditPoints="1"/>
            </p:cNvSpPr>
            <p:nvPr/>
          </p:nvSpPr>
          <p:spPr bwMode="auto">
            <a:xfrm>
              <a:off x="3220" y="1302"/>
              <a:ext cx="4" cy="5"/>
            </a:xfrm>
            <a:custGeom>
              <a:avLst/>
              <a:gdLst>
                <a:gd name="T0" fmla="*/ 4 w 4"/>
                <a:gd name="T1" fmla="*/ 2 h 5"/>
                <a:gd name="T2" fmla="*/ 2 w 4"/>
                <a:gd name="T3" fmla="*/ 0 h 5"/>
                <a:gd name="T4" fmla="*/ 0 w 4"/>
                <a:gd name="T5" fmla="*/ 0 h 5"/>
                <a:gd name="T6" fmla="*/ 0 w 4"/>
                <a:gd name="T7" fmla="*/ 2 h 5"/>
                <a:gd name="T8" fmla="*/ 0 w 4"/>
                <a:gd name="T9" fmla="*/ 3 h 5"/>
                <a:gd name="T10" fmla="*/ 2 w 4"/>
                <a:gd name="T11" fmla="*/ 5 h 5"/>
                <a:gd name="T12" fmla="*/ 2 w 4"/>
                <a:gd name="T13" fmla="*/ 3 h 5"/>
                <a:gd name="T14" fmla="*/ 4 w 4"/>
                <a:gd name="T15" fmla="*/ 3 h 5"/>
                <a:gd name="T16" fmla="*/ 4 w 4"/>
                <a:gd name="T17" fmla="*/ 2 h 5"/>
                <a:gd name="T18" fmla="*/ 4 w 4"/>
                <a:gd name="T19" fmla="*/ 2 h 5"/>
                <a:gd name="T20" fmla="*/ 2 w 4"/>
                <a:gd name="T21" fmla="*/ 0 h 5"/>
                <a:gd name="T22" fmla="*/ 0 w 4"/>
                <a:gd name="T23" fmla="*/ 0 h 5"/>
                <a:gd name="T24" fmla="*/ 0 w 4"/>
                <a:gd name="T25" fmla="*/ 2 h 5"/>
                <a:gd name="T26" fmla="*/ 0 w 4"/>
                <a:gd name="T27" fmla="*/ 3 h 5"/>
                <a:gd name="T28" fmla="*/ 2 w 4"/>
                <a:gd name="T29" fmla="*/ 5 h 5"/>
                <a:gd name="T30" fmla="*/ 2 w 4"/>
                <a:gd name="T31" fmla="*/ 3 h 5"/>
                <a:gd name="T32" fmla="*/ 4 w 4"/>
                <a:gd name="T33" fmla="*/ 3 h 5"/>
                <a:gd name="T34" fmla="*/ 4 w 4"/>
                <a:gd name="T35" fmla="*/ 2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"/>
                <a:gd name="T55" fmla="*/ 0 h 5"/>
                <a:gd name="T56" fmla="*/ 4 w 4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" h="5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79" name="Freeform 534"/>
            <p:cNvSpPr>
              <a:spLocks noEditPoints="1"/>
            </p:cNvSpPr>
            <p:nvPr/>
          </p:nvSpPr>
          <p:spPr bwMode="auto">
            <a:xfrm>
              <a:off x="3220" y="1302"/>
              <a:ext cx="4" cy="5"/>
            </a:xfrm>
            <a:custGeom>
              <a:avLst/>
              <a:gdLst>
                <a:gd name="T0" fmla="*/ 4 w 4"/>
                <a:gd name="T1" fmla="*/ 2 h 5"/>
                <a:gd name="T2" fmla="*/ 2 w 4"/>
                <a:gd name="T3" fmla="*/ 0 h 5"/>
                <a:gd name="T4" fmla="*/ 0 w 4"/>
                <a:gd name="T5" fmla="*/ 0 h 5"/>
                <a:gd name="T6" fmla="*/ 0 w 4"/>
                <a:gd name="T7" fmla="*/ 2 h 5"/>
                <a:gd name="T8" fmla="*/ 0 w 4"/>
                <a:gd name="T9" fmla="*/ 3 h 5"/>
                <a:gd name="T10" fmla="*/ 2 w 4"/>
                <a:gd name="T11" fmla="*/ 5 h 5"/>
                <a:gd name="T12" fmla="*/ 2 w 4"/>
                <a:gd name="T13" fmla="*/ 3 h 5"/>
                <a:gd name="T14" fmla="*/ 4 w 4"/>
                <a:gd name="T15" fmla="*/ 3 h 5"/>
                <a:gd name="T16" fmla="*/ 4 w 4"/>
                <a:gd name="T17" fmla="*/ 2 h 5"/>
                <a:gd name="T18" fmla="*/ 4 w 4"/>
                <a:gd name="T19" fmla="*/ 2 h 5"/>
                <a:gd name="T20" fmla="*/ 2 w 4"/>
                <a:gd name="T21" fmla="*/ 0 h 5"/>
                <a:gd name="T22" fmla="*/ 0 w 4"/>
                <a:gd name="T23" fmla="*/ 0 h 5"/>
                <a:gd name="T24" fmla="*/ 0 w 4"/>
                <a:gd name="T25" fmla="*/ 2 h 5"/>
                <a:gd name="T26" fmla="*/ 0 w 4"/>
                <a:gd name="T27" fmla="*/ 3 h 5"/>
                <a:gd name="T28" fmla="*/ 2 w 4"/>
                <a:gd name="T29" fmla="*/ 5 h 5"/>
                <a:gd name="T30" fmla="*/ 2 w 4"/>
                <a:gd name="T31" fmla="*/ 3 h 5"/>
                <a:gd name="T32" fmla="*/ 4 w 4"/>
                <a:gd name="T33" fmla="*/ 3 h 5"/>
                <a:gd name="T34" fmla="*/ 4 w 4"/>
                <a:gd name="T35" fmla="*/ 2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"/>
                <a:gd name="T55" fmla="*/ 0 h 5"/>
                <a:gd name="T56" fmla="*/ 4 w 4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" h="5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80" name="Freeform 535"/>
            <p:cNvSpPr>
              <a:spLocks noEditPoints="1"/>
            </p:cNvSpPr>
            <p:nvPr/>
          </p:nvSpPr>
          <p:spPr bwMode="auto">
            <a:xfrm>
              <a:off x="3220" y="1302"/>
              <a:ext cx="4" cy="5"/>
            </a:xfrm>
            <a:custGeom>
              <a:avLst/>
              <a:gdLst>
                <a:gd name="T0" fmla="*/ 4 w 4"/>
                <a:gd name="T1" fmla="*/ 2 h 5"/>
                <a:gd name="T2" fmla="*/ 2 w 4"/>
                <a:gd name="T3" fmla="*/ 0 h 5"/>
                <a:gd name="T4" fmla="*/ 0 w 4"/>
                <a:gd name="T5" fmla="*/ 0 h 5"/>
                <a:gd name="T6" fmla="*/ 0 w 4"/>
                <a:gd name="T7" fmla="*/ 2 h 5"/>
                <a:gd name="T8" fmla="*/ 0 w 4"/>
                <a:gd name="T9" fmla="*/ 3 h 5"/>
                <a:gd name="T10" fmla="*/ 2 w 4"/>
                <a:gd name="T11" fmla="*/ 5 h 5"/>
                <a:gd name="T12" fmla="*/ 2 w 4"/>
                <a:gd name="T13" fmla="*/ 3 h 5"/>
                <a:gd name="T14" fmla="*/ 4 w 4"/>
                <a:gd name="T15" fmla="*/ 3 h 5"/>
                <a:gd name="T16" fmla="*/ 4 w 4"/>
                <a:gd name="T17" fmla="*/ 2 h 5"/>
                <a:gd name="T18" fmla="*/ 4 w 4"/>
                <a:gd name="T19" fmla="*/ 2 h 5"/>
                <a:gd name="T20" fmla="*/ 2 w 4"/>
                <a:gd name="T21" fmla="*/ 0 h 5"/>
                <a:gd name="T22" fmla="*/ 0 w 4"/>
                <a:gd name="T23" fmla="*/ 0 h 5"/>
                <a:gd name="T24" fmla="*/ 0 w 4"/>
                <a:gd name="T25" fmla="*/ 2 h 5"/>
                <a:gd name="T26" fmla="*/ 0 w 4"/>
                <a:gd name="T27" fmla="*/ 3 h 5"/>
                <a:gd name="T28" fmla="*/ 2 w 4"/>
                <a:gd name="T29" fmla="*/ 5 h 5"/>
                <a:gd name="T30" fmla="*/ 2 w 4"/>
                <a:gd name="T31" fmla="*/ 3 h 5"/>
                <a:gd name="T32" fmla="*/ 4 w 4"/>
                <a:gd name="T33" fmla="*/ 3 h 5"/>
                <a:gd name="T34" fmla="*/ 4 w 4"/>
                <a:gd name="T35" fmla="*/ 2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"/>
                <a:gd name="T55" fmla="*/ 0 h 5"/>
                <a:gd name="T56" fmla="*/ 4 w 4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" h="5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81" name="Freeform 536"/>
            <p:cNvSpPr>
              <a:spLocks noEditPoints="1"/>
            </p:cNvSpPr>
            <p:nvPr/>
          </p:nvSpPr>
          <p:spPr bwMode="auto">
            <a:xfrm>
              <a:off x="3220" y="1302"/>
              <a:ext cx="4" cy="5"/>
            </a:xfrm>
            <a:custGeom>
              <a:avLst/>
              <a:gdLst>
                <a:gd name="T0" fmla="*/ 4 w 4"/>
                <a:gd name="T1" fmla="*/ 2 h 5"/>
                <a:gd name="T2" fmla="*/ 2 w 4"/>
                <a:gd name="T3" fmla="*/ 0 h 5"/>
                <a:gd name="T4" fmla="*/ 0 w 4"/>
                <a:gd name="T5" fmla="*/ 0 h 5"/>
                <a:gd name="T6" fmla="*/ 0 w 4"/>
                <a:gd name="T7" fmla="*/ 2 h 5"/>
                <a:gd name="T8" fmla="*/ 0 w 4"/>
                <a:gd name="T9" fmla="*/ 3 h 5"/>
                <a:gd name="T10" fmla="*/ 2 w 4"/>
                <a:gd name="T11" fmla="*/ 5 h 5"/>
                <a:gd name="T12" fmla="*/ 2 w 4"/>
                <a:gd name="T13" fmla="*/ 3 h 5"/>
                <a:gd name="T14" fmla="*/ 4 w 4"/>
                <a:gd name="T15" fmla="*/ 3 h 5"/>
                <a:gd name="T16" fmla="*/ 4 w 4"/>
                <a:gd name="T17" fmla="*/ 2 h 5"/>
                <a:gd name="T18" fmla="*/ 4 w 4"/>
                <a:gd name="T19" fmla="*/ 2 h 5"/>
                <a:gd name="T20" fmla="*/ 2 w 4"/>
                <a:gd name="T21" fmla="*/ 0 h 5"/>
                <a:gd name="T22" fmla="*/ 0 w 4"/>
                <a:gd name="T23" fmla="*/ 0 h 5"/>
                <a:gd name="T24" fmla="*/ 0 w 4"/>
                <a:gd name="T25" fmla="*/ 2 h 5"/>
                <a:gd name="T26" fmla="*/ 0 w 4"/>
                <a:gd name="T27" fmla="*/ 3 h 5"/>
                <a:gd name="T28" fmla="*/ 2 w 4"/>
                <a:gd name="T29" fmla="*/ 5 h 5"/>
                <a:gd name="T30" fmla="*/ 2 w 4"/>
                <a:gd name="T31" fmla="*/ 3 h 5"/>
                <a:gd name="T32" fmla="*/ 4 w 4"/>
                <a:gd name="T33" fmla="*/ 3 h 5"/>
                <a:gd name="T34" fmla="*/ 4 w 4"/>
                <a:gd name="T35" fmla="*/ 2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"/>
                <a:gd name="T55" fmla="*/ 0 h 5"/>
                <a:gd name="T56" fmla="*/ 4 w 4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" h="5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82" name="Freeform 537"/>
            <p:cNvSpPr>
              <a:spLocks noEditPoints="1"/>
            </p:cNvSpPr>
            <p:nvPr/>
          </p:nvSpPr>
          <p:spPr bwMode="auto">
            <a:xfrm>
              <a:off x="3220" y="1302"/>
              <a:ext cx="4" cy="5"/>
            </a:xfrm>
            <a:custGeom>
              <a:avLst/>
              <a:gdLst>
                <a:gd name="T0" fmla="*/ 4 w 4"/>
                <a:gd name="T1" fmla="*/ 2 h 5"/>
                <a:gd name="T2" fmla="*/ 2 w 4"/>
                <a:gd name="T3" fmla="*/ 0 h 5"/>
                <a:gd name="T4" fmla="*/ 0 w 4"/>
                <a:gd name="T5" fmla="*/ 0 h 5"/>
                <a:gd name="T6" fmla="*/ 0 w 4"/>
                <a:gd name="T7" fmla="*/ 2 h 5"/>
                <a:gd name="T8" fmla="*/ 0 w 4"/>
                <a:gd name="T9" fmla="*/ 3 h 5"/>
                <a:gd name="T10" fmla="*/ 2 w 4"/>
                <a:gd name="T11" fmla="*/ 5 h 5"/>
                <a:gd name="T12" fmla="*/ 2 w 4"/>
                <a:gd name="T13" fmla="*/ 3 h 5"/>
                <a:gd name="T14" fmla="*/ 4 w 4"/>
                <a:gd name="T15" fmla="*/ 3 h 5"/>
                <a:gd name="T16" fmla="*/ 4 w 4"/>
                <a:gd name="T17" fmla="*/ 2 h 5"/>
                <a:gd name="T18" fmla="*/ 4 w 4"/>
                <a:gd name="T19" fmla="*/ 2 h 5"/>
                <a:gd name="T20" fmla="*/ 2 w 4"/>
                <a:gd name="T21" fmla="*/ 0 h 5"/>
                <a:gd name="T22" fmla="*/ 0 w 4"/>
                <a:gd name="T23" fmla="*/ 0 h 5"/>
                <a:gd name="T24" fmla="*/ 0 w 4"/>
                <a:gd name="T25" fmla="*/ 2 h 5"/>
                <a:gd name="T26" fmla="*/ 0 w 4"/>
                <a:gd name="T27" fmla="*/ 3 h 5"/>
                <a:gd name="T28" fmla="*/ 2 w 4"/>
                <a:gd name="T29" fmla="*/ 5 h 5"/>
                <a:gd name="T30" fmla="*/ 2 w 4"/>
                <a:gd name="T31" fmla="*/ 3 h 5"/>
                <a:gd name="T32" fmla="*/ 4 w 4"/>
                <a:gd name="T33" fmla="*/ 3 h 5"/>
                <a:gd name="T34" fmla="*/ 4 w 4"/>
                <a:gd name="T35" fmla="*/ 2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"/>
                <a:gd name="T55" fmla="*/ 0 h 5"/>
                <a:gd name="T56" fmla="*/ 4 w 4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" h="5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83" name="Freeform 538"/>
            <p:cNvSpPr>
              <a:spLocks noEditPoints="1"/>
            </p:cNvSpPr>
            <p:nvPr/>
          </p:nvSpPr>
          <p:spPr bwMode="auto">
            <a:xfrm>
              <a:off x="3220" y="1302"/>
              <a:ext cx="4" cy="5"/>
            </a:xfrm>
            <a:custGeom>
              <a:avLst/>
              <a:gdLst>
                <a:gd name="T0" fmla="*/ 4 w 4"/>
                <a:gd name="T1" fmla="*/ 2 h 5"/>
                <a:gd name="T2" fmla="*/ 2 w 4"/>
                <a:gd name="T3" fmla="*/ 0 h 5"/>
                <a:gd name="T4" fmla="*/ 0 w 4"/>
                <a:gd name="T5" fmla="*/ 0 h 5"/>
                <a:gd name="T6" fmla="*/ 0 w 4"/>
                <a:gd name="T7" fmla="*/ 2 h 5"/>
                <a:gd name="T8" fmla="*/ 0 w 4"/>
                <a:gd name="T9" fmla="*/ 3 h 5"/>
                <a:gd name="T10" fmla="*/ 2 w 4"/>
                <a:gd name="T11" fmla="*/ 5 h 5"/>
                <a:gd name="T12" fmla="*/ 2 w 4"/>
                <a:gd name="T13" fmla="*/ 3 h 5"/>
                <a:gd name="T14" fmla="*/ 4 w 4"/>
                <a:gd name="T15" fmla="*/ 3 h 5"/>
                <a:gd name="T16" fmla="*/ 4 w 4"/>
                <a:gd name="T17" fmla="*/ 2 h 5"/>
                <a:gd name="T18" fmla="*/ 4 w 4"/>
                <a:gd name="T19" fmla="*/ 2 h 5"/>
                <a:gd name="T20" fmla="*/ 2 w 4"/>
                <a:gd name="T21" fmla="*/ 0 h 5"/>
                <a:gd name="T22" fmla="*/ 0 w 4"/>
                <a:gd name="T23" fmla="*/ 0 h 5"/>
                <a:gd name="T24" fmla="*/ 0 w 4"/>
                <a:gd name="T25" fmla="*/ 2 h 5"/>
                <a:gd name="T26" fmla="*/ 0 w 4"/>
                <a:gd name="T27" fmla="*/ 3 h 5"/>
                <a:gd name="T28" fmla="*/ 2 w 4"/>
                <a:gd name="T29" fmla="*/ 5 h 5"/>
                <a:gd name="T30" fmla="*/ 2 w 4"/>
                <a:gd name="T31" fmla="*/ 3 h 5"/>
                <a:gd name="T32" fmla="*/ 4 w 4"/>
                <a:gd name="T33" fmla="*/ 3 h 5"/>
                <a:gd name="T34" fmla="*/ 4 w 4"/>
                <a:gd name="T35" fmla="*/ 2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"/>
                <a:gd name="T55" fmla="*/ 0 h 5"/>
                <a:gd name="T56" fmla="*/ 4 w 4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" h="5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84" name="Freeform 539"/>
            <p:cNvSpPr>
              <a:spLocks noEditPoints="1"/>
            </p:cNvSpPr>
            <p:nvPr/>
          </p:nvSpPr>
          <p:spPr bwMode="auto">
            <a:xfrm>
              <a:off x="3220" y="1302"/>
              <a:ext cx="4" cy="5"/>
            </a:xfrm>
            <a:custGeom>
              <a:avLst/>
              <a:gdLst>
                <a:gd name="T0" fmla="*/ 4 w 4"/>
                <a:gd name="T1" fmla="*/ 2 h 5"/>
                <a:gd name="T2" fmla="*/ 2 w 4"/>
                <a:gd name="T3" fmla="*/ 0 h 5"/>
                <a:gd name="T4" fmla="*/ 0 w 4"/>
                <a:gd name="T5" fmla="*/ 0 h 5"/>
                <a:gd name="T6" fmla="*/ 0 w 4"/>
                <a:gd name="T7" fmla="*/ 2 h 5"/>
                <a:gd name="T8" fmla="*/ 0 w 4"/>
                <a:gd name="T9" fmla="*/ 3 h 5"/>
                <a:gd name="T10" fmla="*/ 2 w 4"/>
                <a:gd name="T11" fmla="*/ 5 h 5"/>
                <a:gd name="T12" fmla="*/ 2 w 4"/>
                <a:gd name="T13" fmla="*/ 3 h 5"/>
                <a:gd name="T14" fmla="*/ 4 w 4"/>
                <a:gd name="T15" fmla="*/ 3 h 5"/>
                <a:gd name="T16" fmla="*/ 4 w 4"/>
                <a:gd name="T17" fmla="*/ 2 h 5"/>
                <a:gd name="T18" fmla="*/ 4 w 4"/>
                <a:gd name="T19" fmla="*/ 2 h 5"/>
                <a:gd name="T20" fmla="*/ 2 w 4"/>
                <a:gd name="T21" fmla="*/ 0 h 5"/>
                <a:gd name="T22" fmla="*/ 0 w 4"/>
                <a:gd name="T23" fmla="*/ 2 h 5"/>
                <a:gd name="T24" fmla="*/ 0 w 4"/>
                <a:gd name="T25" fmla="*/ 3 h 5"/>
                <a:gd name="T26" fmla="*/ 2 w 4"/>
                <a:gd name="T27" fmla="*/ 3 h 5"/>
                <a:gd name="T28" fmla="*/ 4 w 4"/>
                <a:gd name="T29" fmla="*/ 3 h 5"/>
                <a:gd name="T30" fmla="*/ 4 w 4"/>
                <a:gd name="T31" fmla="*/ 2 h 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"/>
                <a:gd name="T49" fmla="*/ 0 h 5"/>
                <a:gd name="T50" fmla="*/ 4 w 4"/>
                <a:gd name="T51" fmla="*/ 5 h 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" h="5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85" name="Freeform 540"/>
            <p:cNvSpPr>
              <a:spLocks noEditPoints="1"/>
            </p:cNvSpPr>
            <p:nvPr/>
          </p:nvSpPr>
          <p:spPr bwMode="auto">
            <a:xfrm>
              <a:off x="3220" y="1302"/>
              <a:ext cx="4" cy="3"/>
            </a:xfrm>
            <a:custGeom>
              <a:avLst/>
              <a:gdLst>
                <a:gd name="T0" fmla="*/ 4 w 4"/>
                <a:gd name="T1" fmla="*/ 2 h 3"/>
                <a:gd name="T2" fmla="*/ 2 w 4"/>
                <a:gd name="T3" fmla="*/ 0 h 3"/>
                <a:gd name="T4" fmla="*/ 0 w 4"/>
                <a:gd name="T5" fmla="*/ 2 h 3"/>
                <a:gd name="T6" fmla="*/ 0 w 4"/>
                <a:gd name="T7" fmla="*/ 3 h 3"/>
                <a:gd name="T8" fmla="*/ 2 w 4"/>
                <a:gd name="T9" fmla="*/ 3 h 3"/>
                <a:gd name="T10" fmla="*/ 4 w 4"/>
                <a:gd name="T11" fmla="*/ 3 h 3"/>
                <a:gd name="T12" fmla="*/ 4 w 4"/>
                <a:gd name="T13" fmla="*/ 2 h 3"/>
                <a:gd name="T14" fmla="*/ 4 w 4"/>
                <a:gd name="T15" fmla="*/ 2 h 3"/>
                <a:gd name="T16" fmla="*/ 2 w 4"/>
                <a:gd name="T17" fmla="*/ 0 h 3"/>
                <a:gd name="T18" fmla="*/ 0 w 4"/>
                <a:gd name="T19" fmla="*/ 2 h 3"/>
                <a:gd name="T20" fmla="*/ 0 w 4"/>
                <a:gd name="T21" fmla="*/ 3 h 3"/>
                <a:gd name="T22" fmla="*/ 2 w 4"/>
                <a:gd name="T23" fmla="*/ 3 h 3"/>
                <a:gd name="T24" fmla="*/ 4 w 4"/>
                <a:gd name="T25" fmla="*/ 3 h 3"/>
                <a:gd name="T26" fmla="*/ 4 w 4"/>
                <a:gd name="T27" fmla="*/ 2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3"/>
                <a:gd name="T44" fmla="*/ 4 w 4"/>
                <a:gd name="T45" fmla="*/ 3 h 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3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86" name="Freeform 541"/>
            <p:cNvSpPr>
              <a:spLocks noEditPoints="1"/>
            </p:cNvSpPr>
            <p:nvPr/>
          </p:nvSpPr>
          <p:spPr bwMode="auto">
            <a:xfrm>
              <a:off x="3220" y="1302"/>
              <a:ext cx="4" cy="3"/>
            </a:xfrm>
            <a:custGeom>
              <a:avLst/>
              <a:gdLst>
                <a:gd name="T0" fmla="*/ 4 w 4"/>
                <a:gd name="T1" fmla="*/ 2 h 3"/>
                <a:gd name="T2" fmla="*/ 2 w 4"/>
                <a:gd name="T3" fmla="*/ 0 h 3"/>
                <a:gd name="T4" fmla="*/ 0 w 4"/>
                <a:gd name="T5" fmla="*/ 2 h 3"/>
                <a:gd name="T6" fmla="*/ 0 w 4"/>
                <a:gd name="T7" fmla="*/ 3 h 3"/>
                <a:gd name="T8" fmla="*/ 2 w 4"/>
                <a:gd name="T9" fmla="*/ 3 h 3"/>
                <a:gd name="T10" fmla="*/ 4 w 4"/>
                <a:gd name="T11" fmla="*/ 3 h 3"/>
                <a:gd name="T12" fmla="*/ 4 w 4"/>
                <a:gd name="T13" fmla="*/ 2 h 3"/>
                <a:gd name="T14" fmla="*/ 4 w 4"/>
                <a:gd name="T15" fmla="*/ 2 h 3"/>
                <a:gd name="T16" fmla="*/ 2 w 4"/>
                <a:gd name="T17" fmla="*/ 0 h 3"/>
                <a:gd name="T18" fmla="*/ 0 w 4"/>
                <a:gd name="T19" fmla="*/ 2 h 3"/>
                <a:gd name="T20" fmla="*/ 0 w 4"/>
                <a:gd name="T21" fmla="*/ 3 h 3"/>
                <a:gd name="T22" fmla="*/ 2 w 4"/>
                <a:gd name="T23" fmla="*/ 3 h 3"/>
                <a:gd name="T24" fmla="*/ 4 w 4"/>
                <a:gd name="T25" fmla="*/ 3 h 3"/>
                <a:gd name="T26" fmla="*/ 4 w 4"/>
                <a:gd name="T27" fmla="*/ 2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3"/>
                <a:gd name="T44" fmla="*/ 4 w 4"/>
                <a:gd name="T45" fmla="*/ 3 h 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3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87" name="Freeform 542"/>
            <p:cNvSpPr>
              <a:spLocks noEditPoints="1"/>
            </p:cNvSpPr>
            <p:nvPr/>
          </p:nvSpPr>
          <p:spPr bwMode="auto">
            <a:xfrm>
              <a:off x="3220" y="1302"/>
              <a:ext cx="4" cy="3"/>
            </a:xfrm>
            <a:custGeom>
              <a:avLst/>
              <a:gdLst>
                <a:gd name="T0" fmla="*/ 4 w 4"/>
                <a:gd name="T1" fmla="*/ 2 h 3"/>
                <a:gd name="T2" fmla="*/ 2 w 4"/>
                <a:gd name="T3" fmla="*/ 0 h 3"/>
                <a:gd name="T4" fmla="*/ 0 w 4"/>
                <a:gd name="T5" fmla="*/ 2 h 3"/>
                <a:gd name="T6" fmla="*/ 0 w 4"/>
                <a:gd name="T7" fmla="*/ 3 h 3"/>
                <a:gd name="T8" fmla="*/ 2 w 4"/>
                <a:gd name="T9" fmla="*/ 3 h 3"/>
                <a:gd name="T10" fmla="*/ 4 w 4"/>
                <a:gd name="T11" fmla="*/ 3 h 3"/>
                <a:gd name="T12" fmla="*/ 4 w 4"/>
                <a:gd name="T13" fmla="*/ 2 h 3"/>
                <a:gd name="T14" fmla="*/ 4 w 4"/>
                <a:gd name="T15" fmla="*/ 2 h 3"/>
                <a:gd name="T16" fmla="*/ 2 w 4"/>
                <a:gd name="T17" fmla="*/ 0 h 3"/>
                <a:gd name="T18" fmla="*/ 0 w 4"/>
                <a:gd name="T19" fmla="*/ 2 h 3"/>
                <a:gd name="T20" fmla="*/ 0 w 4"/>
                <a:gd name="T21" fmla="*/ 3 h 3"/>
                <a:gd name="T22" fmla="*/ 2 w 4"/>
                <a:gd name="T23" fmla="*/ 3 h 3"/>
                <a:gd name="T24" fmla="*/ 4 w 4"/>
                <a:gd name="T25" fmla="*/ 3 h 3"/>
                <a:gd name="T26" fmla="*/ 4 w 4"/>
                <a:gd name="T27" fmla="*/ 2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3"/>
                <a:gd name="T44" fmla="*/ 4 w 4"/>
                <a:gd name="T45" fmla="*/ 3 h 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3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88" name="Freeform 543"/>
            <p:cNvSpPr>
              <a:spLocks noEditPoints="1"/>
            </p:cNvSpPr>
            <p:nvPr/>
          </p:nvSpPr>
          <p:spPr bwMode="auto">
            <a:xfrm>
              <a:off x="3220" y="1302"/>
              <a:ext cx="4" cy="3"/>
            </a:xfrm>
            <a:custGeom>
              <a:avLst/>
              <a:gdLst>
                <a:gd name="T0" fmla="*/ 4 w 4"/>
                <a:gd name="T1" fmla="*/ 2 h 3"/>
                <a:gd name="T2" fmla="*/ 2 w 4"/>
                <a:gd name="T3" fmla="*/ 0 h 3"/>
                <a:gd name="T4" fmla="*/ 0 w 4"/>
                <a:gd name="T5" fmla="*/ 2 h 3"/>
                <a:gd name="T6" fmla="*/ 0 w 4"/>
                <a:gd name="T7" fmla="*/ 3 h 3"/>
                <a:gd name="T8" fmla="*/ 2 w 4"/>
                <a:gd name="T9" fmla="*/ 3 h 3"/>
                <a:gd name="T10" fmla="*/ 4 w 4"/>
                <a:gd name="T11" fmla="*/ 3 h 3"/>
                <a:gd name="T12" fmla="*/ 4 w 4"/>
                <a:gd name="T13" fmla="*/ 2 h 3"/>
                <a:gd name="T14" fmla="*/ 4 w 4"/>
                <a:gd name="T15" fmla="*/ 2 h 3"/>
                <a:gd name="T16" fmla="*/ 2 w 4"/>
                <a:gd name="T17" fmla="*/ 0 h 3"/>
                <a:gd name="T18" fmla="*/ 0 w 4"/>
                <a:gd name="T19" fmla="*/ 2 h 3"/>
                <a:gd name="T20" fmla="*/ 0 w 4"/>
                <a:gd name="T21" fmla="*/ 3 h 3"/>
                <a:gd name="T22" fmla="*/ 2 w 4"/>
                <a:gd name="T23" fmla="*/ 3 h 3"/>
                <a:gd name="T24" fmla="*/ 4 w 4"/>
                <a:gd name="T25" fmla="*/ 3 h 3"/>
                <a:gd name="T26" fmla="*/ 4 w 4"/>
                <a:gd name="T27" fmla="*/ 2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3"/>
                <a:gd name="T44" fmla="*/ 4 w 4"/>
                <a:gd name="T45" fmla="*/ 3 h 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3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89" name="Freeform 544"/>
            <p:cNvSpPr>
              <a:spLocks noEditPoints="1"/>
            </p:cNvSpPr>
            <p:nvPr/>
          </p:nvSpPr>
          <p:spPr bwMode="auto">
            <a:xfrm>
              <a:off x="3220" y="1302"/>
              <a:ext cx="4" cy="3"/>
            </a:xfrm>
            <a:custGeom>
              <a:avLst/>
              <a:gdLst>
                <a:gd name="T0" fmla="*/ 4 w 4"/>
                <a:gd name="T1" fmla="*/ 2 h 3"/>
                <a:gd name="T2" fmla="*/ 2 w 4"/>
                <a:gd name="T3" fmla="*/ 0 h 3"/>
                <a:gd name="T4" fmla="*/ 0 w 4"/>
                <a:gd name="T5" fmla="*/ 2 h 3"/>
                <a:gd name="T6" fmla="*/ 0 w 4"/>
                <a:gd name="T7" fmla="*/ 3 h 3"/>
                <a:gd name="T8" fmla="*/ 2 w 4"/>
                <a:gd name="T9" fmla="*/ 3 h 3"/>
                <a:gd name="T10" fmla="*/ 4 w 4"/>
                <a:gd name="T11" fmla="*/ 3 h 3"/>
                <a:gd name="T12" fmla="*/ 4 w 4"/>
                <a:gd name="T13" fmla="*/ 2 h 3"/>
                <a:gd name="T14" fmla="*/ 4 w 4"/>
                <a:gd name="T15" fmla="*/ 2 h 3"/>
                <a:gd name="T16" fmla="*/ 2 w 4"/>
                <a:gd name="T17" fmla="*/ 0 h 3"/>
                <a:gd name="T18" fmla="*/ 0 w 4"/>
                <a:gd name="T19" fmla="*/ 2 h 3"/>
                <a:gd name="T20" fmla="*/ 0 w 4"/>
                <a:gd name="T21" fmla="*/ 3 h 3"/>
                <a:gd name="T22" fmla="*/ 2 w 4"/>
                <a:gd name="T23" fmla="*/ 3 h 3"/>
                <a:gd name="T24" fmla="*/ 4 w 4"/>
                <a:gd name="T25" fmla="*/ 3 h 3"/>
                <a:gd name="T26" fmla="*/ 4 w 4"/>
                <a:gd name="T27" fmla="*/ 2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3"/>
                <a:gd name="T44" fmla="*/ 4 w 4"/>
                <a:gd name="T45" fmla="*/ 3 h 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3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90" name="Freeform 545"/>
            <p:cNvSpPr>
              <a:spLocks noEditPoints="1"/>
            </p:cNvSpPr>
            <p:nvPr/>
          </p:nvSpPr>
          <p:spPr bwMode="auto">
            <a:xfrm>
              <a:off x="3220" y="1302"/>
              <a:ext cx="4" cy="3"/>
            </a:xfrm>
            <a:custGeom>
              <a:avLst/>
              <a:gdLst>
                <a:gd name="T0" fmla="*/ 4 w 4"/>
                <a:gd name="T1" fmla="*/ 2 h 3"/>
                <a:gd name="T2" fmla="*/ 2 w 4"/>
                <a:gd name="T3" fmla="*/ 0 h 3"/>
                <a:gd name="T4" fmla="*/ 0 w 4"/>
                <a:gd name="T5" fmla="*/ 2 h 3"/>
                <a:gd name="T6" fmla="*/ 0 w 4"/>
                <a:gd name="T7" fmla="*/ 3 h 3"/>
                <a:gd name="T8" fmla="*/ 2 w 4"/>
                <a:gd name="T9" fmla="*/ 3 h 3"/>
                <a:gd name="T10" fmla="*/ 4 w 4"/>
                <a:gd name="T11" fmla="*/ 3 h 3"/>
                <a:gd name="T12" fmla="*/ 4 w 4"/>
                <a:gd name="T13" fmla="*/ 2 h 3"/>
                <a:gd name="T14" fmla="*/ 4 w 4"/>
                <a:gd name="T15" fmla="*/ 2 h 3"/>
                <a:gd name="T16" fmla="*/ 2 w 4"/>
                <a:gd name="T17" fmla="*/ 0 h 3"/>
                <a:gd name="T18" fmla="*/ 0 w 4"/>
                <a:gd name="T19" fmla="*/ 2 h 3"/>
                <a:gd name="T20" fmla="*/ 0 w 4"/>
                <a:gd name="T21" fmla="*/ 3 h 3"/>
                <a:gd name="T22" fmla="*/ 2 w 4"/>
                <a:gd name="T23" fmla="*/ 3 h 3"/>
                <a:gd name="T24" fmla="*/ 4 w 4"/>
                <a:gd name="T25" fmla="*/ 3 h 3"/>
                <a:gd name="T26" fmla="*/ 4 w 4"/>
                <a:gd name="T27" fmla="*/ 2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3"/>
                <a:gd name="T44" fmla="*/ 4 w 4"/>
                <a:gd name="T45" fmla="*/ 3 h 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3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91" name="Freeform 546"/>
            <p:cNvSpPr>
              <a:spLocks noEditPoints="1"/>
            </p:cNvSpPr>
            <p:nvPr/>
          </p:nvSpPr>
          <p:spPr bwMode="auto">
            <a:xfrm>
              <a:off x="3220" y="1302"/>
              <a:ext cx="4" cy="3"/>
            </a:xfrm>
            <a:custGeom>
              <a:avLst/>
              <a:gdLst>
                <a:gd name="T0" fmla="*/ 4 w 4"/>
                <a:gd name="T1" fmla="*/ 2 h 3"/>
                <a:gd name="T2" fmla="*/ 2 w 4"/>
                <a:gd name="T3" fmla="*/ 0 h 3"/>
                <a:gd name="T4" fmla="*/ 0 w 4"/>
                <a:gd name="T5" fmla="*/ 2 h 3"/>
                <a:gd name="T6" fmla="*/ 0 w 4"/>
                <a:gd name="T7" fmla="*/ 3 h 3"/>
                <a:gd name="T8" fmla="*/ 2 w 4"/>
                <a:gd name="T9" fmla="*/ 3 h 3"/>
                <a:gd name="T10" fmla="*/ 4 w 4"/>
                <a:gd name="T11" fmla="*/ 3 h 3"/>
                <a:gd name="T12" fmla="*/ 4 w 4"/>
                <a:gd name="T13" fmla="*/ 2 h 3"/>
                <a:gd name="T14" fmla="*/ 4 w 4"/>
                <a:gd name="T15" fmla="*/ 2 h 3"/>
                <a:gd name="T16" fmla="*/ 2 w 4"/>
                <a:gd name="T17" fmla="*/ 0 h 3"/>
                <a:gd name="T18" fmla="*/ 0 w 4"/>
                <a:gd name="T19" fmla="*/ 2 h 3"/>
                <a:gd name="T20" fmla="*/ 0 w 4"/>
                <a:gd name="T21" fmla="*/ 3 h 3"/>
                <a:gd name="T22" fmla="*/ 2 w 4"/>
                <a:gd name="T23" fmla="*/ 3 h 3"/>
                <a:gd name="T24" fmla="*/ 4 w 4"/>
                <a:gd name="T25" fmla="*/ 3 h 3"/>
                <a:gd name="T26" fmla="*/ 4 w 4"/>
                <a:gd name="T27" fmla="*/ 2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3"/>
                <a:gd name="T44" fmla="*/ 4 w 4"/>
                <a:gd name="T45" fmla="*/ 3 h 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3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92" name="Freeform 547"/>
            <p:cNvSpPr>
              <a:spLocks noEditPoints="1"/>
            </p:cNvSpPr>
            <p:nvPr/>
          </p:nvSpPr>
          <p:spPr bwMode="auto">
            <a:xfrm>
              <a:off x="3220" y="1302"/>
              <a:ext cx="4" cy="3"/>
            </a:xfrm>
            <a:custGeom>
              <a:avLst/>
              <a:gdLst>
                <a:gd name="T0" fmla="*/ 4 w 4"/>
                <a:gd name="T1" fmla="*/ 2 h 3"/>
                <a:gd name="T2" fmla="*/ 2 w 4"/>
                <a:gd name="T3" fmla="*/ 0 h 3"/>
                <a:gd name="T4" fmla="*/ 0 w 4"/>
                <a:gd name="T5" fmla="*/ 2 h 3"/>
                <a:gd name="T6" fmla="*/ 0 w 4"/>
                <a:gd name="T7" fmla="*/ 3 h 3"/>
                <a:gd name="T8" fmla="*/ 2 w 4"/>
                <a:gd name="T9" fmla="*/ 3 h 3"/>
                <a:gd name="T10" fmla="*/ 4 w 4"/>
                <a:gd name="T11" fmla="*/ 3 h 3"/>
                <a:gd name="T12" fmla="*/ 4 w 4"/>
                <a:gd name="T13" fmla="*/ 2 h 3"/>
                <a:gd name="T14" fmla="*/ 4 w 4"/>
                <a:gd name="T15" fmla="*/ 2 h 3"/>
                <a:gd name="T16" fmla="*/ 2 w 4"/>
                <a:gd name="T17" fmla="*/ 0 h 3"/>
                <a:gd name="T18" fmla="*/ 0 w 4"/>
                <a:gd name="T19" fmla="*/ 2 h 3"/>
                <a:gd name="T20" fmla="*/ 0 w 4"/>
                <a:gd name="T21" fmla="*/ 3 h 3"/>
                <a:gd name="T22" fmla="*/ 2 w 4"/>
                <a:gd name="T23" fmla="*/ 3 h 3"/>
                <a:gd name="T24" fmla="*/ 4 w 4"/>
                <a:gd name="T25" fmla="*/ 3 h 3"/>
                <a:gd name="T26" fmla="*/ 4 w 4"/>
                <a:gd name="T27" fmla="*/ 2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3"/>
                <a:gd name="T44" fmla="*/ 4 w 4"/>
                <a:gd name="T45" fmla="*/ 3 h 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3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93" name="Freeform 548"/>
            <p:cNvSpPr>
              <a:spLocks noEditPoints="1"/>
            </p:cNvSpPr>
            <p:nvPr/>
          </p:nvSpPr>
          <p:spPr bwMode="auto">
            <a:xfrm>
              <a:off x="3220" y="1302"/>
              <a:ext cx="4" cy="3"/>
            </a:xfrm>
            <a:custGeom>
              <a:avLst/>
              <a:gdLst>
                <a:gd name="T0" fmla="*/ 4 w 4"/>
                <a:gd name="T1" fmla="*/ 2 h 3"/>
                <a:gd name="T2" fmla="*/ 2 w 4"/>
                <a:gd name="T3" fmla="*/ 0 h 3"/>
                <a:gd name="T4" fmla="*/ 0 w 4"/>
                <a:gd name="T5" fmla="*/ 2 h 3"/>
                <a:gd name="T6" fmla="*/ 0 w 4"/>
                <a:gd name="T7" fmla="*/ 3 h 3"/>
                <a:gd name="T8" fmla="*/ 2 w 4"/>
                <a:gd name="T9" fmla="*/ 3 h 3"/>
                <a:gd name="T10" fmla="*/ 4 w 4"/>
                <a:gd name="T11" fmla="*/ 3 h 3"/>
                <a:gd name="T12" fmla="*/ 4 w 4"/>
                <a:gd name="T13" fmla="*/ 2 h 3"/>
                <a:gd name="T14" fmla="*/ 4 w 4"/>
                <a:gd name="T15" fmla="*/ 2 h 3"/>
                <a:gd name="T16" fmla="*/ 2 w 4"/>
                <a:gd name="T17" fmla="*/ 0 h 3"/>
                <a:gd name="T18" fmla="*/ 0 w 4"/>
                <a:gd name="T19" fmla="*/ 2 h 3"/>
                <a:gd name="T20" fmla="*/ 0 w 4"/>
                <a:gd name="T21" fmla="*/ 3 h 3"/>
                <a:gd name="T22" fmla="*/ 2 w 4"/>
                <a:gd name="T23" fmla="*/ 3 h 3"/>
                <a:gd name="T24" fmla="*/ 4 w 4"/>
                <a:gd name="T25" fmla="*/ 3 h 3"/>
                <a:gd name="T26" fmla="*/ 4 w 4"/>
                <a:gd name="T27" fmla="*/ 2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3"/>
                <a:gd name="T44" fmla="*/ 4 w 4"/>
                <a:gd name="T45" fmla="*/ 3 h 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3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94" name="Freeform 549"/>
            <p:cNvSpPr>
              <a:spLocks noEditPoints="1"/>
            </p:cNvSpPr>
            <p:nvPr/>
          </p:nvSpPr>
          <p:spPr bwMode="auto">
            <a:xfrm>
              <a:off x="3220" y="1302"/>
              <a:ext cx="4" cy="3"/>
            </a:xfrm>
            <a:custGeom>
              <a:avLst/>
              <a:gdLst>
                <a:gd name="T0" fmla="*/ 4 w 4"/>
                <a:gd name="T1" fmla="*/ 2 h 3"/>
                <a:gd name="T2" fmla="*/ 2 w 4"/>
                <a:gd name="T3" fmla="*/ 0 h 3"/>
                <a:gd name="T4" fmla="*/ 0 w 4"/>
                <a:gd name="T5" fmla="*/ 2 h 3"/>
                <a:gd name="T6" fmla="*/ 0 w 4"/>
                <a:gd name="T7" fmla="*/ 3 h 3"/>
                <a:gd name="T8" fmla="*/ 2 w 4"/>
                <a:gd name="T9" fmla="*/ 3 h 3"/>
                <a:gd name="T10" fmla="*/ 4 w 4"/>
                <a:gd name="T11" fmla="*/ 3 h 3"/>
                <a:gd name="T12" fmla="*/ 4 w 4"/>
                <a:gd name="T13" fmla="*/ 2 h 3"/>
                <a:gd name="T14" fmla="*/ 4 w 4"/>
                <a:gd name="T15" fmla="*/ 2 h 3"/>
                <a:gd name="T16" fmla="*/ 2 w 4"/>
                <a:gd name="T17" fmla="*/ 0 h 3"/>
                <a:gd name="T18" fmla="*/ 0 w 4"/>
                <a:gd name="T19" fmla="*/ 2 h 3"/>
                <a:gd name="T20" fmla="*/ 0 w 4"/>
                <a:gd name="T21" fmla="*/ 3 h 3"/>
                <a:gd name="T22" fmla="*/ 2 w 4"/>
                <a:gd name="T23" fmla="*/ 3 h 3"/>
                <a:gd name="T24" fmla="*/ 4 w 4"/>
                <a:gd name="T25" fmla="*/ 3 h 3"/>
                <a:gd name="T26" fmla="*/ 4 w 4"/>
                <a:gd name="T27" fmla="*/ 2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3"/>
                <a:gd name="T44" fmla="*/ 4 w 4"/>
                <a:gd name="T45" fmla="*/ 3 h 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3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95" name="Freeform 550"/>
            <p:cNvSpPr>
              <a:spLocks noEditPoints="1"/>
            </p:cNvSpPr>
            <p:nvPr/>
          </p:nvSpPr>
          <p:spPr bwMode="auto">
            <a:xfrm>
              <a:off x="3220" y="1302"/>
              <a:ext cx="4" cy="3"/>
            </a:xfrm>
            <a:custGeom>
              <a:avLst/>
              <a:gdLst>
                <a:gd name="T0" fmla="*/ 4 w 4"/>
                <a:gd name="T1" fmla="*/ 2 h 3"/>
                <a:gd name="T2" fmla="*/ 2 w 4"/>
                <a:gd name="T3" fmla="*/ 0 h 3"/>
                <a:gd name="T4" fmla="*/ 0 w 4"/>
                <a:gd name="T5" fmla="*/ 2 h 3"/>
                <a:gd name="T6" fmla="*/ 0 w 4"/>
                <a:gd name="T7" fmla="*/ 3 h 3"/>
                <a:gd name="T8" fmla="*/ 2 w 4"/>
                <a:gd name="T9" fmla="*/ 3 h 3"/>
                <a:gd name="T10" fmla="*/ 4 w 4"/>
                <a:gd name="T11" fmla="*/ 3 h 3"/>
                <a:gd name="T12" fmla="*/ 4 w 4"/>
                <a:gd name="T13" fmla="*/ 2 h 3"/>
                <a:gd name="T14" fmla="*/ 4 w 4"/>
                <a:gd name="T15" fmla="*/ 2 h 3"/>
                <a:gd name="T16" fmla="*/ 2 w 4"/>
                <a:gd name="T17" fmla="*/ 2 h 3"/>
                <a:gd name="T18" fmla="*/ 0 w 4"/>
                <a:gd name="T19" fmla="*/ 2 h 3"/>
                <a:gd name="T20" fmla="*/ 0 w 4"/>
                <a:gd name="T21" fmla="*/ 3 h 3"/>
                <a:gd name="T22" fmla="*/ 2 w 4"/>
                <a:gd name="T23" fmla="*/ 3 h 3"/>
                <a:gd name="T24" fmla="*/ 4 w 4"/>
                <a:gd name="T25" fmla="*/ 3 h 3"/>
                <a:gd name="T26" fmla="*/ 4 w 4"/>
                <a:gd name="T27" fmla="*/ 2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3"/>
                <a:gd name="T44" fmla="*/ 4 w 4"/>
                <a:gd name="T45" fmla="*/ 3 h 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3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  <a:moveTo>
                    <a:pt x="4" y="2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96" name="Freeform 551"/>
            <p:cNvSpPr>
              <a:spLocks noEditPoints="1"/>
            </p:cNvSpPr>
            <p:nvPr/>
          </p:nvSpPr>
          <p:spPr bwMode="auto">
            <a:xfrm>
              <a:off x="3220" y="1304"/>
              <a:ext cx="4" cy="1"/>
            </a:xfrm>
            <a:custGeom>
              <a:avLst/>
              <a:gdLst>
                <a:gd name="T0" fmla="*/ 4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w 4"/>
                <a:gd name="T7" fmla="*/ 1 h 1"/>
                <a:gd name="T8" fmla="*/ 2 w 4"/>
                <a:gd name="T9" fmla="*/ 1 h 1"/>
                <a:gd name="T10" fmla="*/ 4 w 4"/>
                <a:gd name="T11" fmla="*/ 1 h 1"/>
                <a:gd name="T12" fmla="*/ 4 w 4"/>
                <a:gd name="T13" fmla="*/ 0 h 1"/>
                <a:gd name="T14" fmla="*/ 4 w 4"/>
                <a:gd name="T15" fmla="*/ 0 h 1"/>
                <a:gd name="T16" fmla="*/ 2 w 4"/>
                <a:gd name="T17" fmla="*/ 0 h 1"/>
                <a:gd name="T18" fmla="*/ 0 w 4"/>
                <a:gd name="T19" fmla="*/ 0 h 1"/>
                <a:gd name="T20" fmla="*/ 0 w 4"/>
                <a:gd name="T21" fmla="*/ 1 h 1"/>
                <a:gd name="T22" fmla="*/ 2 w 4"/>
                <a:gd name="T23" fmla="*/ 1 h 1"/>
                <a:gd name="T24" fmla="*/ 4 w 4"/>
                <a:gd name="T25" fmla="*/ 1 h 1"/>
                <a:gd name="T26" fmla="*/ 4 w 4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1"/>
                <a:gd name="T44" fmla="*/ 4 w 4"/>
                <a:gd name="T45" fmla="*/ 1 h 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1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0"/>
                  </a:lnTo>
                  <a:close/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97" name="Freeform 552"/>
            <p:cNvSpPr>
              <a:spLocks noEditPoints="1"/>
            </p:cNvSpPr>
            <p:nvPr/>
          </p:nvSpPr>
          <p:spPr bwMode="auto">
            <a:xfrm>
              <a:off x="3220" y="1304"/>
              <a:ext cx="4" cy="1"/>
            </a:xfrm>
            <a:custGeom>
              <a:avLst/>
              <a:gdLst>
                <a:gd name="T0" fmla="*/ 4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w 4"/>
                <a:gd name="T7" fmla="*/ 1 h 1"/>
                <a:gd name="T8" fmla="*/ 2 w 4"/>
                <a:gd name="T9" fmla="*/ 1 h 1"/>
                <a:gd name="T10" fmla="*/ 4 w 4"/>
                <a:gd name="T11" fmla="*/ 1 h 1"/>
                <a:gd name="T12" fmla="*/ 4 w 4"/>
                <a:gd name="T13" fmla="*/ 0 h 1"/>
                <a:gd name="T14" fmla="*/ 4 w 4"/>
                <a:gd name="T15" fmla="*/ 0 h 1"/>
                <a:gd name="T16" fmla="*/ 2 w 4"/>
                <a:gd name="T17" fmla="*/ 0 h 1"/>
                <a:gd name="T18" fmla="*/ 0 w 4"/>
                <a:gd name="T19" fmla="*/ 0 h 1"/>
                <a:gd name="T20" fmla="*/ 0 w 4"/>
                <a:gd name="T21" fmla="*/ 1 h 1"/>
                <a:gd name="T22" fmla="*/ 2 w 4"/>
                <a:gd name="T23" fmla="*/ 1 h 1"/>
                <a:gd name="T24" fmla="*/ 4 w 4"/>
                <a:gd name="T25" fmla="*/ 1 h 1"/>
                <a:gd name="T26" fmla="*/ 4 w 4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1"/>
                <a:gd name="T44" fmla="*/ 4 w 4"/>
                <a:gd name="T45" fmla="*/ 1 h 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1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0"/>
                  </a:lnTo>
                  <a:close/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98" name="Freeform 553"/>
            <p:cNvSpPr>
              <a:spLocks noEditPoints="1"/>
            </p:cNvSpPr>
            <p:nvPr/>
          </p:nvSpPr>
          <p:spPr bwMode="auto">
            <a:xfrm>
              <a:off x="3220" y="1304"/>
              <a:ext cx="4" cy="1"/>
            </a:xfrm>
            <a:custGeom>
              <a:avLst/>
              <a:gdLst>
                <a:gd name="T0" fmla="*/ 4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w 4"/>
                <a:gd name="T7" fmla="*/ 1 h 1"/>
                <a:gd name="T8" fmla="*/ 2 w 4"/>
                <a:gd name="T9" fmla="*/ 1 h 1"/>
                <a:gd name="T10" fmla="*/ 4 w 4"/>
                <a:gd name="T11" fmla="*/ 1 h 1"/>
                <a:gd name="T12" fmla="*/ 4 w 4"/>
                <a:gd name="T13" fmla="*/ 0 h 1"/>
                <a:gd name="T14" fmla="*/ 4 w 4"/>
                <a:gd name="T15" fmla="*/ 0 h 1"/>
                <a:gd name="T16" fmla="*/ 2 w 4"/>
                <a:gd name="T17" fmla="*/ 0 h 1"/>
                <a:gd name="T18" fmla="*/ 0 w 4"/>
                <a:gd name="T19" fmla="*/ 0 h 1"/>
                <a:gd name="T20" fmla="*/ 0 w 4"/>
                <a:gd name="T21" fmla="*/ 1 h 1"/>
                <a:gd name="T22" fmla="*/ 2 w 4"/>
                <a:gd name="T23" fmla="*/ 1 h 1"/>
                <a:gd name="T24" fmla="*/ 4 w 4"/>
                <a:gd name="T25" fmla="*/ 1 h 1"/>
                <a:gd name="T26" fmla="*/ 4 w 4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1"/>
                <a:gd name="T44" fmla="*/ 4 w 4"/>
                <a:gd name="T45" fmla="*/ 1 h 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1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0"/>
                  </a:lnTo>
                  <a:close/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99" name="Freeform 554"/>
            <p:cNvSpPr>
              <a:spLocks noEditPoints="1"/>
            </p:cNvSpPr>
            <p:nvPr/>
          </p:nvSpPr>
          <p:spPr bwMode="auto">
            <a:xfrm>
              <a:off x="3220" y="1304"/>
              <a:ext cx="4" cy="1"/>
            </a:xfrm>
            <a:custGeom>
              <a:avLst/>
              <a:gdLst>
                <a:gd name="T0" fmla="*/ 4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w 4"/>
                <a:gd name="T7" fmla="*/ 1 h 1"/>
                <a:gd name="T8" fmla="*/ 2 w 4"/>
                <a:gd name="T9" fmla="*/ 1 h 1"/>
                <a:gd name="T10" fmla="*/ 4 w 4"/>
                <a:gd name="T11" fmla="*/ 1 h 1"/>
                <a:gd name="T12" fmla="*/ 4 w 4"/>
                <a:gd name="T13" fmla="*/ 0 h 1"/>
                <a:gd name="T14" fmla="*/ 4 w 4"/>
                <a:gd name="T15" fmla="*/ 0 h 1"/>
                <a:gd name="T16" fmla="*/ 2 w 4"/>
                <a:gd name="T17" fmla="*/ 0 h 1"/>
                <a:gd name="T18" fmla="*/ 0 w 4"/>
                <a:gd name="T19" fmla="*/ 0 h 1"/>
                <a:gd name="T20" fmla="*/ 0 w 4"/>
                <a:gd name="T21" fmla="*/ 1 h 1"/>
                <a:gd name="T22" fmla="*/ 2 w 4"/>
                <a:gd name="T23" fmla="*/ 1 h 1"/>
                <a:gd name="T24" fmla="*/ 4 w 4"/>
                <a:gd name="T25" fmla="*/ 1 h 1"/>
                <a:gd name="T26" fmla="*/ 4 w 4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1"/>
                <a:gd name="T44" fmla="*/ 4 w 4"/>
                <a:gd name="T45" fmla="*/ 1 h 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1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0"/>
                  </a:lnTo>
                  <a:close/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00" name="Freeform 555"/>
            <p:cNvSpPr>
              <a:spLocks noEditPoints="1"/>
            </p:cNvSpPr>
            <p:nvPr/>
          </p:nvSpPr>
          <p:spPr bwMode="auto">
            <a:xfrm>
              <a:off x="3220" y="1304"/>
              <a:ext cx="4" cy="1"/>
            </a:xfrm>
            <a:custGeom>
              <a:avLst/>
              <a:gdLst>
                <a:gd name="T0" fmla="*/ 4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w 4"/>
                <a:gd name="T7" fmla="*/ 1 h 1"/>
                <a:gd name="T8" fmla="*/ 2 w 4"/>
                <a:gd name="T9" fmla="*/ 1 h 1"/>
                <a:gd name="T10" fmla="*/ 4 w 4"/>
                <a:gd name="T11" fmla="*/ 1 h 1"/>
                <a:gd name="T12" fmla="*/ 4 w 4"/>
                <a:gd name="T13" fmla="*/ 0 h 1"/>
                <a:gd name="T14" fmla="*/ 4 w 4"/>
                <a:gd name="T15" fmla="*/ 0 h 1"/>
                <a:gd name="T16" fmla="*/ 2 w 4"/>
                <a:gd name="T17" fmla="*/ 0 h 1"/>
                <a:gd name="T18" fmla="*/ 0 w 4"/>
                <a:gd name="T19" fmla="*/ 0 h 1"/>
                <a:gd name="T20" fmla="*/ 0 w 4"/>
                <a:gd name="T21" fmla="*/ 1 h 1"/>
                <a:gd name="T22" fmla="*/ 2 w 4"/>
                <a:gd name="T23" fmla="*/ 1 h 1"/>
                <a:gd name="T24" fmla="*/ 4 w 4"/>
                <a:gd name="T25" fmla="*/ 1 h 1"/>
                <a:gd name="T26" fmla="*/ 4 w 4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1"/>
                <a:gd name="T44" fmla="*/ 4 w 4"/>
                <a:gd name="T45" fmla="*/ 1 h 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1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0"/>
                  </a:lnTo>
                  <a:close/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01" name="Freeform 556"/>
            <p:cNvSpPr>
              <a:spLocks noEditPoints="1"/>
            </p:cNvSpPr>
            <p:nvPr/>
          </p:nvSpPr>
          <p:spPr bwMode="auto">
            <a:xfrm>
              <a:off x="3220" y="1304"/>
              <a:ext cx="4" cy="1"/>
            </a:xfrm>
            <a:custGeom>
              <a:avLst/>
              <a:gdLst>
                <a:gd name="T0" fmla="*/ 4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w 4"/>
                <a:gd name="T7" fmla="*/ 1 h 1"/>
                <a:gd name="T8" fmla="*/ 2 w 4"/>
                <a:gd name="T9" fmla="*/ 1 h 1"/>
                <a:gd name="T10" fmla="*/ 4 w 4"/>
                <a:gd name="T11" fmla="*/ 1 h 1"/>
                <a:gd name="T12" fmla="*/ 4 w 4"/>
                <a:gd name="T13" fmla="*/ 0 h 1"/>
                <a:gd name="T14" fmla="*/ 4 w 4"/>
                <a:gd name="T15" fmla="*/ 0 h 1"/>
                <a:gd name="T16" fmla="*/ 2 w 4"/>
                <a:gd name="T17" fmla="*/ 0 h 1"/>
                <a:gd name="T18" fmla="*/ 0 w 4"/>
                <a:gd name="T19" fmla="*/ 0 h 1"/>
                <a:gd name="T20" fmla="*/ 0 w 4"/>
                <a:gd name="T21" fmla="*/ 1 h 1"/>
                <a:gd name="T22" fmla="*/ 2 w 4"/>
                <a:gd name="T23" fmla="*/ 1 h 1"/>
                <a:gd name="T24" fmla="*/ 4 w 4"/>
                <a:gd name="T25" fmla="*/ 1 h 1"/>
                <a:gd name="T26" fmla="*/ 4 w 4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1"/>
                <a:gd name="T44" fmla="*/ 4 w 4"/>
                <a:gd name="T45" fmla="*/ 1 h 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1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0"/>
                  </a:lnTo>
                  <a:close/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02" name="Freeform 557"/>
            <p:cNvSpPr>
              <a:spLocks noEditPoints="1"/>
            </p:cNvSpPr>
            <p:nvPr/>
          </p:nvSpPr>
          <p:spPr bwMode="auto">
            <a:xfrm>
              <a:off x="3220" y="1304"/>
              <a:ext cx="4" cy="1"/>
            </a:xfrm>
            <a:custGeom>
              <a:avLst/>
              <a:gdLst>
                <a:gd name="T0" fmla="*/ 4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w 4"/>
                <a:gd name="T7" fmla="*/ 1 h 1"/>
                <a:gd name="T8" fmla="*/ 2 w 4"/>
                <a:gd name="T9" fmla="*/ 1 h 1"/>
                <a:gd name="T10" fmla="*/ 4 w 4"/>
                <a:gd name="T11" fmla="*/ 1 h 1"/>
                <a:gd name="T12" fmla="*/ 4 w 4"/>
                <a:gd name="T13" fmla="*/ 0 h 1"/>
                <a:gd name="T14" fmla="*/ 4 w 4"/>
                <a:gd name="T15" fmla="*/ 0 h 1"/>
                <a:gd name="T16" fmla="*/ 2 w 4"/>
                <a:gd name="T17" fmla="*/ 0 h 1"/>
                <a:gd name="T18" fmla="*/ 0 w 4"/>
                <a:gd name="T19" fmla="*/ 0 h 1"/>
                <a:gd name="T20" fmla="*/ 0 w 4"/>
                <a:gd name="T21" fmla="*/ 1 h 1"/>
                <a:gd name="T22" fmla="*/ 2 w 4"/>
                <a:gd name="T23" fmla="*/ 1 h 1"/>
                <a:gd name="T24" fmla="*/ 4 w 4"/>
                <a:gd name="T25" fmla="*/ 1 h 1"/>
                <a:gd name="T26" fmla="*/ 4 w 4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1"/>
                <a:gd name="T44" fmla="*/ 4 w 4"/>
                <a:gd name="T45" fmla="*/ 1 h 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1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0"/>
                  </a:lnTo>
                  <a:close/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03" name="Freeform 558"/>
            <p:cNvSpPr>
              <a:spLocks noEditPoints="1"/>
            </p:cNvSpPr>
            <p:nvPr/>
          </p:nvSpPr>
          <p:spPr bwMode="auto">
            <a:xfrm>
              <a:off x="3220" y="1304"/>
              <a:ext cx="4" cy="1"/>
            </a:xfrm>
            <a:custGeom>
              <a:avLst/>
              <a:gdLst>
                <a:gd name="T0" fmla="*/ 4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w 4"/>
                <a:gd name="T7" fmla="*/ 1 h 1"/>
                <a:gd name="T8" fmla="*/ 2 w 4"/>
                <a:gd name="T9" fmla="*/ 1 h 1"/>
                <a:gd name="T10" fmla="*/ 4 w 4"/>
                <a:gd name="T11" fmla="*/ 1 h 1"/>
                <a:gd name="T12" fmla="*/ 4 w 4"/>
                <a:gd name="T13" fmla="*/ 0 h 1"/>
                <a:gd name="T14" fmla="*/ 4 w 4"/>
                <a:gd name="T15" fmla="*/ 0 h 1"/>
                <a:gd name="T16" fmla="*/ 2 w 4"/>
                <a:gd name="T17" fmla="*/ 0 h 1"/>
                <a:gd name="T18" fmla="*/ 0 w 4"/>
                <a:gd name="T19" fmla="*/ 0 h 1"/>
                <a:gd name="T20" fmla="*/ 0 w 4"/>
                <a:gd name="T21" fmla="*/ 1 h 1"/>
                <a:gd name="T22" fmla="*/ 2 w 4"/>
                <a:gd name="T23" fmla="*/ 1 h 1"/>
                <a:gd name="T24" fmla="*/ 4 w 4"/>
                <a:gd name="T25" fmla="*/ 1 h 1"/>
                <a:gd name="T26" fmla="*/ 4 w 4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1"/>
                <a:gd name="T44" fmla="*/ 4 w 4"/>
                <a:gd name="T45" fmla="*/ 1 h 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1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0"/>
                  </a:lnTo>
                  <a:close/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04" name="Freeform 559"/>
            <p:cNvSpPr>
              <a:spLocks noEditPoints="1"/>
            </p:cNvSpPr>
            <p:nvPr/>
          </p:nvSpPr>
          <p:spPr bwMode="auto">
            <a:xfrm>
              <a:off x="3220" y="1304"/>
              <a:ext cx="4" cy="1"/>
            </a:xfrm>
            <a:custGeom>
              <a:avLst/>
              <a:gdLst>
                <a:gd name="T0" fmla="*/ 4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w 4"/>
                <a:gd name="T7" fmla="*/ 1 h 1"/>
                <a:gd name="T8" fmla="*/ 2 w 4"/>
                <a:gd name="T9" fmla="*/ 1 h 1"/>
                <a:gd name="T10" fmla="*/ 4 w 4"/>
                <a:gd name="T11" fmla="*/ 1 h 1"/>
                <a:gd name="T12" fmla="*/ 4 w 4"/>
                <a:gd name="T13" fmla="*/ 0 h 1"/>
                <a:gd name="T14" fmla="*/ 4 w 4"/>
                <a:gd name="T15" fmla="*/ 0 h 1"/>
                <a:gd name="T16" fmla="*/ 2 w 4"/>
                <a:gd name="T17" fmla="*/ 0 h 1"/>
                <a:gd name="T18" fmla="*/ 0 w 4"/>
                <a:gd name="T19" fmla="*/ 0 h 1"/>
                <a:gd name="T20" fmla="*/ 0 w 4"/>
                <a:gd name="T21" fmla="*/ 1 h 1"/>
                <a:gd name="T22" fmla="*/ 2 w 4"/>
                <a:gd name="T23" fmla="*/ 1 h 1"/>
                <a:gd name="T24" fmla="*/ 4 w 4"/>
                <a:gd name="T25" fmla="*/ 1 h 1"/>
                <a:gd name="T26" fmla="*/ 4 w 4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1"/>
                <a:gd name="T44" fmla="*/ 4 w 4"/>
                <a:gd name="T45" fmla="*/ 1 h 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1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0"/>
                  </a:lnTo>
                  <a:close/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05" name="Freeform 560"/>
            <p:cNvSpPr>
              <a:spLocks noEditPoints="1"/>
            </p:cNvSpPr>
            <p:nvPr/>
          </p:nvSpPr>
          <p:spPr bwMode="auto">
            <a:xfrm>
              <a:off x="3220" y="1304"/>
              <a:ext cx="4" cy="1"/>
            </a:xfrm>
            <a:custGeom>
              <a:avLst/>
              <a:gdLst>
                <a:gd name="T0" fmla="*/ 4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w 4"/>
                <a:gd name="T7" fmla="*/ 1 h 1"/>
                <a:gd name="T8" fmla="*/ 2 w 4"/>
                <a:gd name="T9" fmla="*/ 1 h 1"/>
                <a:gd name="T10" fmla="*/ 4 w 4"/>
                <a:gd name="T11" fmla="*/ 1 h 1"/>
                <a:gd name="T12" fmla="*/ 4 w 4"/>
                <a:gd name="T13" fmla="*/ 0 h 1"/>
                <a:gd name="T14" fmla="*/ 2 w 4"/>
                <a:gd name="T15" fmla="*/ 0 h 1"/>
                <a:gd name="T16" fmla="*/ 0 w 4"/>
                <a:gd name="T17" fmla="*/ 0 h 1"/>
                <a:gd name="T18" fmla="*/ 0 w 4"/>
                <a:gd name="T19" fmla="*/ 1 h 1"/>
                <a:gd name="T20" fmla="*/ 2 w 4"/>
                <a:gd name="T21" fmla="*/ 1 h 1"/>
                <a:gd name="T22" fmla="*/ 2 w 4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"/>
                <a:gd name="T37" fmla="*/ 0 h 1"/>
                <a:gd name="T38" fmla="*/ 4 w 4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" h="1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0"/>
                  </a:lnTo>
                  <a:close/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06" name="Freeform 561"/>
            <p:cNvSpPr>
              <a:spLocks noEditPoints="1"/>
            </p:cNvSpPr>
            <p:nvPr/>
          </p:nvSpPr>
          <p:spPr bwMode="auto">
            <a:xfrm>
              <a:off x="3220" y="1304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2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0 w 2"/>
                <a:gd name="T13" fmla="*/ 0 h 1"/>
                <a:gd name="T14" fmla="*/ 0 w 2"/>
                <a:gd name="T15" fmla="*/ 1 h 1"/>
                <a:gd name="T16" fmla="*/ 2 w 2"/>
                <a:gd name="T17" fmla="*/ 1 h 1"/>
                <a:gd name="T18" fmla="*/ 2 w 2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"/>
                <a:gd name="T32" fmla="*/ 2 w 2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07" name="Freeform 562"/>
            <p:cNvSpPr>
              <a:spLocks noEditPoints="1"/>
            </p:cNvSpPr>
            <p:nvPr/>
          </p:nvSpPr>
          <p:spPr bwMode="auto">
            <a:xfrm>
              <a:off x="3220" y="1304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2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0 w 2"/>
                <a:gd name="T13" fmla="*/ 0 h 1"/>
                <a:gd name="T14" fmla="*/ 0 w 2"/>
                <a:gd name="T15" fmla="*/ 1 h 1"/>
                <a:gd name="T16" fmla="*/ 2 w 2"/>
                <a:gd name="T17" fmla="*/ 1 h 1"/>
                <a:gd name="T18" fmla="*/ 2 w 2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"/>
                <a:gd name="T32" fmla="*/ 2 w 2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08" name="Freeform 563"/>
            <p:cNvSpPr>
              <a:spLocks noEditPoints="1"/>
            </p:cNvSpPr>
            <p:nvPr/>
          </p:nvSpPr>
          <p:spPr bwMode="auto">
            <a:xfrm>
              <a:off x="3220" y="1304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2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0 w 2"/>
                <a:gd name="T13" fmla="*/ 0 h 1"/>
                <a:gd name="T14" fmla="*/ 0 w 2"/>
                <a:gd name="T15" fmla="*/ 1 h 1"/>
                <a:gd name="T16" fmla="*/ 2 w 2"/>
                <a:gd name="T17" fmla="*/ 1 h 1"/>
                <a:gd name="T18" fmla="*/ 2 w 2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"/>
                <a:gd name="T32" fmla="*/ 2 w 2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09" name="Freeform 564"/>
            <p:cNvSpPr>
              <a:spLocks noEditPoints="1"/>
            </p:cNvSpPr>
            <p:nvPr/>
          </p:nvSpPr>
          <p:spPr bwMode="auto">
            <a:xfrm>
              <a:off x="3220" y="1304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2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0 w 2"/>
                <a:gd name="T13" fmla="*/ 0 h 1"/>
                <a:gd name="T14" fmla="*/ 0 w 2"/>
                <a:gd name="T15" fmla="*/ 1 h 1"/>
                <a:gd name="T16" fmla="*/ 2 w 2"/>
                <a:gd name="T17" fmla="*/ 1 h 1"/>
                <a:gd name="T18" fmla="*/ 2 w 2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"/>
                <a:gd name="T32" fmla="*/ 2 w 2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10" name="Freeform 565"/>
            <p:cNvSpPr>
              <a:spLocks noEditPoints="1"/>
            </p:cNvSpPr>
            <p:nvPr/>
          </p:nvSpPr>
          <p:spPr bwMode="auto">
            <a:xfrm>
              <a:off x="3220" y="1304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2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0 w 2"/>
                <a:gd name="T13" fmla="*/ 0 h 1"/>
                <a:gd name="T14" fmla="*/ 0 w 2"/>
                <a:gd name="T15" fmla="*/ 1 h 1"/>
                <a:gd name="T16" fmla="*/ 2 w 2"/>
                <a:gd name="T17" fmla="*/ 1 h 1"/>
                <a:gd name="T18" fmla="*/ 2 w 2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"/>
                <a:gd name="T32" fmla="*/ 2 w 2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11" name="Freeform 566"/>
            <p:cNvSpPr>
              <a:spLocks noEditPoints="1"/>
            </p:cNvSpPr>
            <p:nvPr/>
          </p:nvSpPr>
          <p:spPr bwMode="auto">
            <a:xfrm>
              <a:off x="3220" y="1304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2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0 w 2"/>
                <a:gd name="T13" fmla="*/ 0 h 1"/>
                <a:gd name="T14" fmla="*/ 0 w 2"/>
                <a:gd name="T15" fmla="*/ 1 h 1"/>
                <a:gd name="T16" fmla="*/ 2 w 2"/>
                <a:gd name="T17" fmla="*/ 1 h 1"/>
                <a:gd name="T18" fmla="*/ 2 w 2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"/>
                <a:gd name="T32" fmla="*/ 2 w 2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12" name="Freeform 567"/>
            <p:cNvSpPr>
              <a:spLocks noEditPoints="1"/>
            </p:cNvSpPr>
            <p:nvPr/>
          </p:nvSpPr>
          <p:spPr bwMode="auto">
            <a:xfrm>
              <a:off x="3220" y="1304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2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0 w 2"/>
                <a:gd name="T13" fmla="*/ 0 h 1"/>
                <a:gd name="T14" fmla="*/ 0 w 2"/>
                <a:gd name="T15" fmla="*/ 1 h 1"/>
                <a:gd name="T16" fmla="*/ 2 w 2"/>
                <a:gd name="T17" fmla="*/ 1 h 1"/>
                <a:gd name="T18" fmla="*/ 2 w 2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"/>
                <a:gd name="T32" fmla="*/ 2 w 2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13" name="Freeform 568"/>
            <p:cNvSpPr>
              <a:spLocks noEditPoints="1"/>
            </p:cNvSpPr>
            <p:nvPr/>
          </p:nvSpPr>
          <p:spPr bwMode="auto">
            <a:xfrm>
              <a:off x="3220" y="1304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2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0 w 2"/>
                <a:gd name="T13" fmla="*/ 0 h 1"/>
                <a:gd name="T14" fmla="*/ 0 w 2"/>
                <a:gd name="T15" fmla="*/ 1 h 1"/>
                <a:gd name="T16" fmla="*/ 2 w 2"/>
                <a:gd name="T17" fmla="*/ 1 h 1"/>
                <a:gd name="T18" fmla="*/ 2 w 2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"/>
                <a:gd name="T32" fmla="*/ 2 w 2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14" name="Freeform 569"/>
            <p:cNvSpPr>
              <a:spLocks noEditPoints="1"/>
            </p:cNvSpPr>
            <p:nvPr/>
          </p:nvSpPr>
          <p:spPr bwMode="auto">
            <a:xfrm>
              <a:off x="3220" y="1304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2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0 w 2"/>
                <a:gd name="T13" fmla="*/ 0 h 1"/>
                <a:gd name="T14" fmla="*/ 0 w 2"/>
                <a:gd name="T15" fmla="*/ 1 h 1"/>
                <a:gd name="T16" fmla="*/ 2 w 2"/>
                <a:gd name="T17" fmla="*/ 1 h 1"/>
                <a:gd name="T18" fmla="*/ 2 w 2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"/>
                <a:gd name="T32" fmla="*/ 2 w 2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15" name="Freeform 570"/>
            <p:cNvSpPr>
              <a:spLocks noEditPoints="1"/>
            </p:cNvSpPr>
            <p:nvPr/>
          </p:nvSpPr>
          <p:spPr bwMode="auto">
            <a:xfrm>
              <a:off x="3220" y="1304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2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1 h 1"/>
                <a:gd name="T14" fmla="*/ 2 w 2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1"/>
                <a:gd name="T26" fmla="*/ 2 w 2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  <a:moveTo>
                    <a:pt x="2" y="0"/>
                  </a:move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16" name="Freeform 571"/>
            <p:cNvSpPr>
              <a:spLocks noEditPoints="1"/>
            </p:cNvSpPr>
            <p:nvPr/>
          </p:nvSpPr>
          <p:spPr bwMode="auto">
            <a:xfrm>
              <a:off x="3222" y="1304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17" name="Freeform 572"/>
            <p:cNvSpPr>
              <a:spLocks noEditPoints="1"/>
            </p:cNvSpPr>
            <p:nvPr/>
          </p:nvSpPr>
          <p:spPr bwMode="auto">
            <a:xfrm>
              <a:off x="3222" y="1304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18" name="Freeform 573"/>
            <p:cNvSpPr>
              <a:spLocks noEditPoints="1"/>
            </p:cNvSpPr>
            <p:nvPr/>
          </p:nvSpPr>
          <p:spPr bwMode="auto">
            <a:xfrm>
              <a:off x="3222" y="1304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19" name="Freeform 574"/>
            <p:cNvSpPr>
              <a:spLocks noEditPoints="1"/>
            </p:cNvSpPr>
            <p:nvPr/>
          </p:nvSpPr>
          <p:spPr bwMode="auto">
            <a:xfrm>
              <a:off x="3222" y="1304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20" name="Freeform 575"/>
            <p:cNvSpPr>
              <a:spLocks noEditPoints="1"/>
            </p:cNvSpPr>
            <p:nvPr/>
          </p:nvSpPr>
          <p:spPr bwMode="auto">
            <a:xfrm>
              <a:off x="3222" y="1304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21" name="Freeform 576"/>
            <p:cNvSpPr>
              <a:spLocks noEditPoints="1"/>
            </p:cNvSpPr>
            <p:nvPr/>
          </p:nvSpPr>
          <p:spPr bwMode="auto">
            <a:xfrm>
              <a:off x="3222" y="1304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22" name="Freeform 577"/>
            <p:cNvSpPr>
              <a:spLocks noEditPoints="1"/>
            </p:cNvSpPr>
            <p:nvPr/>
          </p:nvSpPr>
          <p:spPr bwMode="auto">
            <a:xfrm>
              <a:off x="3222" y="1304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23" name="Freeform 578"/>
            <p:cNvSpPr>
              <a:spLocks noEditPoints="1"/>
            </p:cNvSpPr>
            <p:nvPr/>
          </p:nvSpPr>
          <p:spPr bwMode="auto">
            <a:xfrm>
              <a:off x="3222" y="1304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24" name="Freeform 579"/>
            <p:cNvSpPr>
              <a:spLocks noEditPoints="1"/>
            </p:cNvSpPr>
            <p:nvPr/>
          </p:nvSpPr>
          <p:spPr bwMode="auto">
            <a:xfrm>
              <a:off x="3222" y="1304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25" name="Freeform 580"/>
            <p:cNvSpPr>
              <a:spLocks/>
            </p:cNvSpPr>
            <p:nvPr/>
          </p:nvSpPr>
          <p:spPr bwMode="auto">
            <a:xfrm>
              <a:off x="3222" y="1304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26" name="Freeform 581"/>
            <p:cNvSpPr>
              <a:spLocks/>
            </p:cNvSpPr>
            <p:nvPr/>
          </p:nvSpPr>
          <p:spPr bwMode="auto">
            <a:xfrm>
              <a:off x="3213" y="1298"/>
              <a:ext cx="31" cy="22"/>
            </a:xfrm>
            <a:custGeom>
              <a:avLst/>
              <a:gdLst>
                <a:gd name="T0" fmla="*/ 14 w 31"/>
                <a:gd name="T1" fmla="*/ 0 h 22"/>
                <a:gd name="T2" fmla="*/ 18 w 31"/>
                <a:gd name="T3" fmla="*/ 0 h 22"/>
                <a:gd name="T4" fmla="*/ 20 w 31"/>
                <a:gd name="T5" fmla="*/ 2 h 22"/>
                <a:gd name="T6" fmla="*/ 23 w 31"/>
                <a:gd name="T7" fmla="*/ 4 h 22"/>
                <a:gd name="T8" fmla="*/ 25 w 31"/>
                <a:gd name="T9" fmla="*/ 7 h 22"/>
                <a:gd name="T10" fmla="*/ 27 w 31"/>
                <a:gd name="T11" fmla="*/ 9 h 22"/>
                <a:gd name="T12" fmla="*/ 29 w 31"/>
                <a:gd name="T13" fmla="*/ 13 h 22"/>
                <a:gd name="T14" fmla="*/ 31 w 31"/>
                <a:gd name="T15" fmla="*/ 15 h 22"/>
                <a:gd name="T16" fmla="*/ 29 w 31"/>
                <a:gd name="T17" fmla="*/ 16 h 22"/>
                <a:gd name="T18" fmla="*/ 29 w 31"/>
                <a:gd name="T19" fmla="*/ 18 h 22"/>
                <a:gd name="T20" fmla="*/ 27 w 31"/>
                <a:gd name="T21" fmla="*/ 20 h 22"/>
                <a:gd name="T22" fmla="*/ 25 w 31"/>
                <a:gd name="T23" fmla="*/ 20 h 22"/>
                <a:gd name="T24" fmla="*/ 21 w 31"/>
                <a:gd name="T25" fmla="*/ 22 h 22"/>
                <a:gd name="T26" fmla="*/ 20 w 31"/>
                <a:gd name="T27" fmla="*/ 22 h 22"/>
                <a:gd name="T28" fmla="*/ 16 w 31"/>
                <a:gd name="T29" fmla="*/ 22 h 22"/>
                <a:gd name="T30" fmla="*/ 14 w 31"/>
                <a:gd name="T31" fmla="*/ 22 h 22"/>
                <a:gd name="T32" fmla="*/ 11 w 31"/>
                <a:gd name="T33" fmla="*/ 22 h 22"/>
                <a:gd name="T34" fmla="*/ 7 w 31"/>
                <a:gd name="T35" fmla="*/ 22 h 22"/>
                <a:gd name="T36" fmla="*/ 5 w 31"/>
                <a:gd name="T37" fmla="*/ 22 h 22"/>
                <a:gd name="T38" fmla="*/ 2 w 31"/>
                <a:gd name="T39" fmla="*/ 20 h 22"/>
                <a:gd name="T40" fmla="*/ 0 w 31"/>
                <a:gd name="T41" fmla="*/ 18 h 22"/>
                <a:gd name="T42" fmla="*/ 0 w 31"/>
                <a:gd name="T43" fmla="*/ 16 h 22"/>
                <a:gd name="T44" fmla="*/ 0 w 31"/>
                <a:gd name="T45" fmla="*/ 15 h 22"/>
                <a:gd name="T46" fmla="*/ 0 w 31"/>
                <a:gd name="T47" fmla="*/ 13 h 22"/>
                <a:gd name="T48" fmla="*/ 2 w 31"/>
                <a:gd name="T49" fmla="*/ 9 h 22"/>
                <a:gd name="T50" fmla="*/ 2 w 31"/>
                <a:gd name="T51" fmla="*/ 7 h 22"/>
                <a:gd name="T52" fmla="*/ 3 w 31"/>
                <a:gd name="T53" fmla="*/ 6 h 22"/>
                <a:gd name="T54" fmla="*/ 5 w 31"/>
                <a:gd name="T55" fmla="*/ 4 h 22"/>
                <a:gd name="T56" fmla="*/ 9 w 31"/>
                <a:gd name="T57" fmla="*/ 2 h 22"/>
                <a:gd name="T58" fmla="*/ 11 w 31"/>
                <a:gd name="T59" fmla="*/ 0 h 22"/>
                <a:gd name="T60" fmla="*/ 14 w 31"/>
                <a:gd name="T61" fmla="*/ 0 h 2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1"/>
                <a:gd name="T94" fmla="*/ 0 h 22"/>
                <a:gd name="T95" fmla="*/ 31 w 31"/>
                <a:gd name="T96" fmla="*/ 22 h 2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1" h="22">
                  <a:moveTo>
                    <a:pt x="14" y="0"/>
                  </a:moveTo>
                  <a:lnTo>
                    <a:pt x="18" y="0"/>
                  </a:lnTo>
                  <a:lnTo>
                    <a:pt x="20" y="2"/>
                  </a:lnTo>
                  <a:lnTo>
                    <a:pt x="23" y="4"/>
                  </a:lnTo>
                  <a:lnTo>
                    <a:pt x="25" y="7"/>
                  </a:lnTo>
                  <a:lnTo>
                    <a:pt x="27" y="9"/>
                  </a:lnTo>
                  <a:lnTo>
                    <a:pt x="29" y="13"/>
                  </a:lnTo>
                  <a:lnTo>
                    <a:pt x="31" y="15"/>
                  </a:lnTo>
                  <a:lnTo>
                    <a:pt x="29" y="16"/>
                  </a:lnTo>
                  <a:lnTo>
                    <a:pt x="29" y="18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1" y="22"/>
                  </a:lnTo>
                  <a:lnTo>
                    <a:pt x="20" y="22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9"/>
                  </a:lnTo>
                  <a:lnTo>
                    <a:pt x="2" y="7"/>
                  </a:lnTo>
                  <a:lnTo>
                    <a:pt x="3" y="6"/>
                  </a:lnTo>
                  <a:lnTo>
                    <a:pt x="5" y="4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27" name="Freeform 582"/>
            <p:cNvSpPr>
              <a:spLocks/>
            </p:cNvSpPr>
            <p:nvPr/>
          </p:nvSpPr>
          <p:spPr bwMode="auto">
            <a:xfrm>
              <a:off x="3532" y="1323"/>
              <a:ext cx="36" cy="20"/>
            </a:xfrm>
            <a:custGeom>
              <a:avLst/>
              <a:gdLst>
                <a:gd name="T0" fmla="*/ 0 w 36"/>
                <a:gd name="T1" fmla="*/ 13 h 20"/>
                <a:gd name="T2" fmla="*/ 0 w 36"/>
                <a:gd name="T3" fmla="*/ 20 h 20"/>
                <a:gd name="T4" fmla="*/ 4 w 36"/>
                <a:gd name="T5" fmla="*/ 18 h 20"/>
                <a:gd name="T6" fmla="*/ 9 w 36"/>
                <a:gd name="T7" fmla="*/ 17 h 20"/>
                <a:gd name="T8" fmla="*/ 13 w 36"/>
                <a:gd name="T9" fmla="*/ 15 h 20"/>
                <a:gd name="T10" fmla="*/ 18 w 36"/>
                <a:gd name="T11" fmla="*/ 13 h 20"/>
                <a:gd name="T12" fmla="*/ 24 w 36"/>
                <a:gd name="T13" fmla="*/ 11 h 20"/>
                <a:gd name="T14" fmla="*/ 27 w 36"/>
                <a:gd name="T15" fmla="*/ 9 h 20"/>
                <a:gd name="T16" fmla="*/ 33 w 36"/>
                <a:gd name="T17" fmla="*/ 8 h 20"/>
                <a:gd name="T18" fmla="*/ 36 w 36"/>
                <a:gd name="T19" fmla="*/ 8 h 20"/>
                <a:gd name="T20" fmla="*/ 36 w 36"/>
                <a:gd name="T21" fmla="*/ 0 h 20"/>
                <a:gd name="T22" fmla="*/ 33 w 36"/>
                <a:gd name="T23" fmla="*/ 2 h 20"/>
                <a:gd name="T24" fmla="*/ 27 w 36"/>
                <a:gd name="T25" fmla="*/ 2 h 20"/>
                <a:gd name="T26" fmla="*/ 24 w 36"/>
                <a:gd name="T27" fmla="*/ 4 h 20"/>
                <a:gd name="T28" fmla="*/ 18 w 36"/>
                <a:gd name="T29" fmla="*/ 6 h 20"/>
                <a:gd name="T30" fmla="*/ 13 w 36"/>
                <a:gd name="T31" fmla="*/ 8 h 20"/>
                <a:gd name="T32" fmla="*/ 9 w 36"/>
                <a:gd name="T33" fmla="*/ 9 h 20"/>
                <a:gd name="T34" fmla="*/ 4 w 36"/>
                <a:gd name="T35" fmla="*/ 11 h 20"/>
                <a:gd name="T36" fmla="*/ 0 w 36"/>
                <a:gd name="T37" fmla="*/ 13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"/>
                <a:gd name="T58" fmla="*/ 0 h 20"/>
                <a:gd name="T59" fmla="*/ 36 w 36"/>
                <a:gd name="T60" fmla="*/ 20 h 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" h="20">
                  <a:moveTo>
                    <a:pt x="0" y="13"/>
                  </a:moveTo>
                  <a:lnTo>
                    <a:pt x="0" y="20"/>
                  </a:lnTo>
                  <a:lnTo>
                    <a:pt x="4" y="18"/>
                  </a:lnTo>
                  <a:lnTo>
                    <a:pt x="9" y="17"/>
                  </a:lnTo>
                  <a:lnTo>
                    <a:pt x="13" y="15"/>
                  </a:lnTo>
                  <a:lnTo>
                    <a:pt x="18" y="13"/>
                  </a:lnTo>
                  <a:lnTo>
                    <a:pt x="24" y="11"/>
                  </a:lnTo>
                  <a:lnTo>
                    <a:pt x="27" y="9"/>
                  </a:lnTo>
                  <a:lnTo>
                    <a:pt x="33" y="8"/>
                  </a:lnTo>
                  <a:lnTo>
                    <a:pt x="36" y="8"/>
                  </a:lnTo>
                  <a:lnTo>
                    <a:pt x="36" y="0"/>
                  </a:lnTo>
                  <a:lnTo>
                    <a:pt x="33" y="2"/>
                  </a:lnTo>
                  <a:lnTo>
                    <a:pt x="27" y="2"/>
                  </a:lnTo>
                  <a:lnTo>
                    <a:pt x="24" y="4"/>
                  </a:lnTo>
                  <a:lnTo>
                    <a:pt x="18" y="6"/>
                  </a:lnTo>
                  <a:lnTo>
                    <a:pt x="13" y="8"/>
                  </a:lnTo>
                  <a:lnTo>
                    <a:pt x="9" y="9"/>
                  </a:lnTo>
                  <a:lnTo>
                    <a:pt x="4" y="1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28" name="Freeform 583"/>
            <p:cNvSpPr>
              <a:spLocks/>
            </p:cNvSpPr>
            <p:nvPr/>
          </p:nvSpPr>
          <p:spPr bwMode="auto">
            <a:xfrm>
              <a:off x="3532" y="1323"/>
              <a:ext cx="36" cy="20"/>
            </a:xfrm>
            <a:custGeom>
              <a:avLst/>
              <a:gdLst>
                <a:gd name="T0" fmla="*/ 0 w 36"/>
                <a:gd name="T1" fmla="*/ 13 h 20"/>
                <a:gd name="T2" fmla="*/ 0 w 36"/>
                <a:gd name="T3" fmla="*/ 20 h 20"/>
                <a:gd name="T4" fmla="*/ 4 w 36"/>
                <a:gd name="T5" fmla="*/ 18 h 20"/>
                <a:gd name="T6" fmla="*/ 9 w 36"/>
                <a:gd name="T7" fmla="*/ 17 h 20"/>
                <a:gd name="T8" fmla="*/ 13 w 36"/>
                <a:gd name="T9" fmla="*/ 15 h 20"/>
                <a:gd name="T10" fmla="*/ 18 w 36"/>
                <a:gd name="T11" fmla="*/ 13 h 20"/>
                <a:gd name="T12" fmla="*/ 24 w 36"/>
                <a:gd name="T13" fmla="*/ 11 h 20"/>
                <a:gd name="T14" fmla="*/ 27 w 36"/>
                <a:gd name="T15" fmla="*/ 9 h 20"/>
                <a:gd name="T16" fmla="*/ 33 w 36"/>
                <a:gd name="T17" fmla="*/ 8 h 20"/>
                <a:gd name="T18" fmla="*/ 36 w 36"/>
                <a:gd name="T19" fmla="*/ 8 h 20"/>
                <a:gd name="T20" fmla="*/ 36 w 36"/>
                <a:gd name="T21" fmla="*/ 0 h 20"/>
                <a:gd name="T22" fmla="*/ 33 w 36"/>
                <a:gd name="T23" fmla="*/ 2 h 20"/>
                <a:gd name="T24" fmla="*/ 27 w 36"/>
                <a:gd name="T25" fmla="*/ 2 h 20"/>
                <a:gd name="T26" fmla="*/ 24 w 36"/>
                <a:gd name="T27" fmla="*/ 4 h 20"/>
                <a:gd name="T28" fmla="*/ 18 w 36"/>
                <a:gd name="T29" fmla="*/ 6 h 20"/>
                <a:gd name="T30" fmla="*/ 13 w 36"/>
                <a:gd name="T31" fmla="*/ 8 h 20"/>
                <a:gd name="T32" fmla="*/ 9 w 36"/>
                <a:gd name="T33" fmla="*/ 9 h 20"/>
                <a:gd name="T34" fmla="*/ 4 w 36"/>
                <a:gd name="T35" fmla="*/ 11 h 20"/>
                <a:gd name="T36" fmla="*/ 0 w 36"/>
                <a:gd name="T37" fmla="*/ 13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"/>
                <a:gd name="T58" fmla="*/ 0 h 20"/>
                <a:gd name="T59" fmla="*/ 36 w 36"/>
                <a:gd name="T60" fmla="*/ 20 h 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" h="20">
                  <a:moveTo>
                    <a:pt x="0" y="13"/>
                  </a:moveTo>
                  <a:lnTo>
                    <a:pt x="0" y="20"/>
                  </a:lnTo>
                  <a:lnTo>
                    <a:pt x="4" y="18"/>
                  </a:lnTo>
                  <a:lnTo>
                    <a:pt x="9" y="17"/>
                  </a:lnTo>
                  <a:lnTo>
                    <a:pt x="13" y="15"/>
                  </a:lnTo>
                  <a:lnTo>
                    <a:pt x="18" y="13"/>
                  </a:lnTo>
                  <a:lnTo>
                    <a:pt x="24" y="11"/>
                  </a:lnTo>
                  <a:lnTo>
                    <a:pt x="27" y="9"/>
                  </a:lnTo>
                  <a:lnTo>
                    <a:pt x="33" y="8"/>
                  </a:lnTo>
                  <a:lnTo>
                    <a:pt x="36" y="8"/>
                  </a:lnTo>
                  <a:lnTo>
                    <a:pt x="36" y="0"/>
                  </a:lnTo>
                  <a:lnTo>
                    <a:pt x="33" y="2"/>
                  </a:lnTo>
                  <a:lnTo>
                    <a:pt x="27" y="2"/>
                  </a:lnTo>
                  <a:lnTo>
                    <a:pt x="24" y="4"/>
                  </a:lnTo>
                  <a:lnTo>
                    <a:pt x="18" y="6"/>
                  </a:lnTo>
                  <a:lnTo>
                    <a:pt x="13" y="8"/>
                  </a:lnTo>
                  <a:lnTo>
                    <a:pt x="9" y="9"/>
                  </a:lnTo>
                  <a:lnTo>
                    <a:pt x="4" y="11"/>
                  </a:lnTo>
                  <a:lnTo>
                    <a:pt x="0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29" name="Freeform 584"/>
            <p:cNvSpPr>
              <a:spLocks/>
            </p:cNvSpPr>
            <p:nvPr/>
          </p:nvSpPr>
          <p:spPr bwMode="auto">
            <a:xfrm>
              <a:off x="3532" y="1336"/>
              <a:ext cx="15" cy="23"/>
            </a:xfrm>
            <a:custGeom>
              <a:avLst/>
              <a:gdLst>
                <a:gd name="T0" fmla="*/ 15 w 15"/>
                <a:gd name="T1" fmla="*/ 16 h 23"/>
                <a:gd name="T2" fmla="*/ 15 w 15"/>
                <a:gd name="T3" fmla="*/ 23 h 23"/>
                <a:gd name="T4" fmla="*/ 13 w 15"/>
                <a:gd name="T5" fmla="*/ 22 h 23"/>
                <a:gd name="T6" fmla="*/ 11 w 15"/>
                <a:gd name="T7" fmla="*/ 20 h 23"/>
                <a:gd name="T8" fmla="*/ 9 w 15"/>
                <a:gd name="T9" fmla="*/ 16 h 23"/>
                <a:gd name="T10" fmla="*/ 7 w 15"/>
                <a:gd name="T11" fmla="*/ 14 h 23"/>
                <a:gd name="T12" fmla="*/ 6 w 15"/>
                <a:gd name="T13" fmla="*/ 13 h 23"/>
                <a:gd name="T14" fmla="*/ 4 w 15"/>
                <a:gd name="T15" fmla="*/ 11 h 23"/>
                <a:gd name="T16" fmla="*/ 2 w 15"/>
                <a:gd name="T17" fmla="*/ 9 h 23"/>
                <a:gd name="T18" fmla="*/ 0 w 15"/>
                <a:gd name="T19" fmla="*/ 7 h 23"/>
                <a:gd name="T20" fmla="*/ 0 w 15"/>
                <a:gd name="T21" fmla="*/ 0 h 23"/>
                <a:gd name="T22" fmla="*/ 2 w 15"/>
                <a:gd name="T23" fmla="*/ 2 h 23"/>
                <a:gd name="T24" fmla="*/ 4 w 15"/>
                <a:gd name="T25" fmla="*/ 4 h 23"/>
                <a:gd name="T26" fmla="*/ 6 w 15"/>
                <a:gd name="T27" fmla="*/ 5 h 23"/>
                <a:gd name="T28" fmla="*/ 7 w 15"/>
                <a:gd name="T29" fmla="*/ 9 h 23"/>
                <a:gd name="T30" fmla="*/ 9 w 15"/>
                <a:gd name="T31" fmla="*/ 11 h 23"/>
                <a:gd name="T32" fmla="*/ 11 w 15"/>
                <a:gd name="T33" fmla="*/ 13 h 23"/>
                <a:gd name="T34" fmla="*/ 13 w 15"/>
                <a:gd name="T35" fmla="*/ 14 h 23"/>
                <a:gd name="T36" fmla="*/ 15 w 15"/>
                <a:gd name="T37" fmla="*/ 16 h 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23"/>
                <a:gd name="T59" fmla="*/ 15 w 15"/>
                <a:gd name="T60" fmla="*/ 23 h 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23">
                  <a:moveTo>
                    <a:pt x="15" y="16"/>
                  </a:moveTo>
                  <a:lnTo>
                    <a:pt x="15" y="23"/>
                  </a:lnTo>
                  <a:lnTo>
                    <a:pt x="13" y="22"/>
                  </a:lnTo>
                  <a:lnTo>
                    <a:pt x="11" y="20"/>
                  </a:lnTo>
                  <a:lnTo>
                    <a:pt x="9" y="16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5"/>
                  </a:lnTo>
                  <a:lnTo>
                    <a:pt x="7" y="9"/>
                  </a:lnTo>
                  <a:lnTo>
                    <a:pt x="9" y="11"/>
                  </a:lnTo>
                  <a:lnTo>
                    <a:pt x="11" y="13"/>
                  </a:lnTo>
                  <a:lnTo>
                    <a:pt x="13" y="14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30" name="Freeform 585"/>
            <p:cNvSpPr>
              <a:spLocks/>
            </p:cNvSpPr>
            <p:nvPr/>
          </p:nvSpPr>
          <p:spPr bwMode="auto">
            <a:xfrm>
              <a:off x="3532" y="1336"/>
              <a:ext cx="15" cy="23"/>
            </a:xfrm>
            <a:custGeom>
              <a:avLst/>
              <a:gdLst>
                <a:gd name="T0" fmla="*/ 15 w 15"/>
                <a:gd name="T1" fmla="*/ 16 h 23"/>
                <a:gd name="T2" fmla="*/ 15 w 15"/>
                <a:gd name="T3" fmla="*/ 23 h 23"/>
                <a:gd name="T4" fmla="*/ 13 w 15"/>
                <a:gd name="T5" fmla="*/ 22 h 23"/>
                <a:gd name="T6" fmla="*/ 11 w 15"/>
                <a:gd name="T7" fmla="*/ 20 h 23"/>
                <a:gd name="T8" fmla="*/ 9 w 15"/>
                <a:gd name="T9" fmla="*/ 16 h 23"/>
                <a:gd name="T10" fmla="*/ 7 w 15"/>
                <a:gd name="T11" fmla="*/ 14 h 23"/>
                <a:gd name="T12" fmla="*/ 6 w 15"/>
                <a:gd name="T13" fmla="*/ 13 h 23"/>
                <a:gd name="T14" fmla="*/ 4 w 15"/>
                <a:gd name="T15" fmla="*/ 11 h 23"/>
                <a:gd name="T16" fmla="*/ 2 w 15"/>
                <a:gd name="T17" fmla="*/ 9 h 23"/>
                <a:gd name="T18" fmla="*/ 0 w 15"/>
                <a:gd name="T19" fmla="*/ 7 h 23"/>
                <a:gd name="T20" fmla="*/ 0 w 15"/>
                <a:gd name="T21" fmla="*/ 0 h 23"/>
                <a:gd name="T22" fmla="*/ 2 w 15"/>
                <a:gd name="T23" fmla="*/ 2 h 23"/>
                <a:gd name="T24" fmla="*/ 4 w 15"/>
                <a:gd name="T25" fmla="*/ 4 h 23"/>
                <a:gd name="T26" fmla="*/ 6 w 15"/>
                <a:gd name="T27" fmla="*/ 5 h 23"/>
                <a:gd name="T28" fmla="*/ 7 w 15"/>
                <a:gd name="T29" fmla="*/ 9 h 23"/>
                <a:gd name="T30" fmla="*/ 9 w 15"/>
                <a:gd name="T31" fmla="*/ 11 h 23"/>
                <a:gd name="T32" fmla="*/ 11 w 15"/>
                <a:gd name="T33" fmla="*/ 13 h 23"/>
                <a:gd name="T34" fmla="*/ 13 w 15"/>
                <a:gd name="T35" fmla="*/ 14 h 23"/>
                <a:gd name="T36" fmla="*/ 15 w 15"/>
                <a:gd name="T37" fmla="*/ 16 h 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23"/>
                <a:gd name="T59" fmla="*/ 15 w 15"/>
                <a:gd name="T60" fmla="*/ 23 h 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23">
                  <a:moveTo>
                    <a:pt x="15" y="16"/>
                  </a:moveTo>
                  <a:lnTo>
                    <a:pt x="15" y="23"/>
                  </a:lnTo>
                  <a:lnTo>
                    <a:pt x="13" y="22"/>
                  </a:lnTo>
                  <a:lnTo>
                    <a:pt x="11" y="20"/>
                  </a:lnTo>
                  <a:lnTo>
                    <a:pt x="9" y="16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5"/>
                  </a:lnTo>
                  <a:lnTo>
                    <a:pt x="7" y="9"/>
                  </a:lnTo>
                  <a:lnTo>
                    <a:pt x="9" y="11"/>
                  </a:lnTo>
                  <a:lnTo>
                    <a:pt x="11" y="13"/>
                  </a:lnTo>
                  <a:lnTo>
                    <a:pt x="13" y="14"/>
                  </a:lnTo>
                  <a:lnTo>
                    <a:pt x="15" y="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31" name="Freeform 586"/>
            <p:cNvSpPr>
              <a:spLocks/>
            </p:cNvSpPr>
            <p:nvPr/>
          </p:nvSpPr>
          <p:spPr bwMode="auto">
            <a:xfrm>
              <a:off x="3547" y="1352"/>
              <a:ext cx="54" cy="11"/>
            </a:xfrm>
            <a:custGeom>
              <a:avLst/>
              <a:gdLst>
                <a:gd name="T0" fmla="*/ 54 w 54"/>
                <a:gd name="T1" fmla="*/ 4 h 11"/>
                <a:gd name="T2" fmla="*/ 54 w 54"/>
                <a:gd name="T3" fmla="*/ 11 h 11"/>
                <a:gd name="T4" fmla="*/ 47 w 54"/>
                <a:gd name="T5" fmla="*/ 9 h 11"/>
                <a:gd name="T6" fmla="*/ 41 w 54"/>
                <a:gd name="T7" fmla="*/ 9 h 11"/>
                <a:gd name="T8" fmla="*/ 34 w 54"/>
                <a:gd name="T9" fmla="*/ 9 h 11"/>
                <a:gd name="T10" fmla="*/ 27 w 54"/>
                <a:gd name="T11" fmla="*/ 9 h 11"/>
                <a:gd name="T12" fmla="*/ 21 w 54"/>
                <a:gd name="T13" fmla="*/ 9 h 11"/>
                <a:gd name="T14" fmla="*/ 14 w 54"/>
                <a:gd name="T15" fmla="*/ 7 h 11"/>
                <a:gd name="T16" fmla="*/ 7 w 54"/>
                <a:gd name="T17" fmla="*/ 7 h 11"/>
                <a:gd name="T18" fmla="*/ 0 w 54"/>
                <a:gd name="T19" fmla="*/ 7 h 11"/>
                <a:gd name="T20" fmla="*/ 0 w 54"/>
                <a:gd name="T21" fmla="*/ 0 h 11"/>
                <a:gd name="T22" fmla="*/ 7 w 54"/>
                <a:gd name="T23" fmla="*/ 0 h 11"/>
                <a:gd name="T24" fmla="*/ 14 w 54"/>
                <a:gd name="T25" fmla="*/ 0 h 11"/>
                <a:gd name="T26" fmla="*/ 21 w 54"/>
                <a:gd name="T27" fmla="*/ 2 h 11"/>
                <a:gd name="T28" fmla="*/ 27 w 54"/>
                <a:gd name="T29" fmla="*/ 2 h 11"/>
                <a:gd name="T30" fmla="*/ 34 w 54"/>
                <a:gd name="T31" fmla="*/ 2 h 11"/>
                <a:gd name="T32" fmla="*/ 41 w 54"/>
                <a:gd name="T33" fmla="*/ 2 h 11"/>
                <a:gd name="T34" fmla="*/ 47 w 54"/>
                <a:gd name="T35" fmla="*/ 4 h 11"/>
                <a:gd name="T36" fmla="*/ 54 w 54"/>
                <a:gd name="T37" fmla="*/ 4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"/>
                <a:gd name="T58" fmla="*/ 0 h 11"/>
                <a:gd name="T59" fmla="*/ 54 w 54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" h="11">
                  <a:moveTo>
                    <a:pt x="54" y="4"/>
                  </a:moveTo>
                  <a:lnTo>
                    <a:pt x="54" y="11"/>
                  </a:lnTo>
                  <a:lnTo>
                    <a:pt x="47" y="9"/>
                  </a:lnTo>
                  <a:lnTo>
                    <a:pt x="41" y="9"/>
                  </a:lnTo>
                  <a:lnTo>
                    <a:pt x="34" y="9"/>
                  </a:lnTo>
                  <a:lnTo>
                    <a:pt x="27" y="9"/>
                  </a:lnTo>
                  <a:lnTo>
                    <a:pt x="21" y="9"/>
                  </a:lnTo>
                  <a:lnTo>
                    <a:pt x="14" y="7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7" y="2"/>
                  </a:lnTo>
                  <a:lnTo>
                    <a:pt x="34" y="2"/>
                  </a:lnTo>
                  <a:lnTo>
                    <a:pt x="41" y="2"/>
                  </a:lnTo>
                  <a:lnTo>
                    <a:pt x="47" y="4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32" name="Freeform 587"/>
            <p:cNvSpPr>
              <a:spLocks/>
            </p:cNvSpPr>
            <p:nvPr/>
          </p:nvSpPr>
          <p:spPr bwMode="auto">
            <a:xfrm>
              <a:off x="3547" y="1352"/>
              <a:ext cx="54" cy="11"/>
            </a:xfrm>
            <a:custGeom>
              <a:avLst/>
              <a:gdLst>
                <a:gd name="T0" fmla="*/ 54 w 54"/>
                <a:gd name="T1" fmla="*/ 4 h 11"/>
                <a:gd name="T2" fmla="*/ 54 w 54"/>
                <a:gd name="T3" fmla="*/ 11 h 11"/>
                <a:gd name="T4" fmla="*/ 47 w 54"/>
                <a:gd name="T5" fmla="*/ 9 h 11"/>
                <a:gd name="T6" fmla="*/ 41 w 54"/>
                <a:gd name="T7" fmla="*/ 9 h 11"/>
                <a:gd name="T8" fmla="*/ 34 w 54"/>
                <a:gd name="T9" fmla="*/ 9 h 11"/>
                <a:gd name="T10" fmla="*/ 27 w 54"/>
                <a:gd name="T11" fmla="*/ 9 h 11"/>
                <a:gd name="T12" fmla="*/ 21 w 54"/>
                <a:gd name="T13" fmla="*/ 9 h 11"/>
                <a:gd name="T14" fmla="*/ 14 w 54"/>
                <a:gd name="T15" fmla="*/ 7 h 11"/>
                <a:gd name="T16" fmla="*/ 7 w 54"/>
                <a:gd name="T17" fmla="*/ 7 h 11"/>
                <a:gd name="T18" fmla="*/ 0 w 54"/>
                <a:gd name="T19" fmla="*/ 7 h 11"/>
                <a:gd name="T20" fmla="*/ 0 w 54"/>
                <a:gd name="T21" fmla="*/ 0 h 11"/>
                <a:gd name="T22" fmla="*/ 7 w 54"/>
                <a:gd name="T23" fmla="*/ 0 h 11"/>
                <a:gd name="T24" fmla="*/ 14 w 54"/>
                <a:gd name="T25" fmla="*/ 0 h 11"/>
                <a:gd name="T26" fmla="*/ 21 w 54"/>
                <a:gd name="T27" fmla="*/ 2 h 11"/>
                <a:gd name="T28" fmla="*/ 27 w 54"/>
                <a:gd name="T29" fmla="*/ 2 h 11"/>
                <a:gd name="T30" fmla="*/ 34 w 54"/>
                <a:gd name="T31" fmla="*/ 2 h 11"/>
                <a:gd name="T32" fmla="*/ 41 w 54"/>
                <a:gd name="T33" fmla="*/ 2 h 11"/>
                <a:gd name="T34" fmla="*/ 47 w 54"/>
                <a:gd name="T35" fmla="*/ 4 h 11"/>
                <a:gd name="T36" fmla="*/ 54 w 54"/>
                <a:gd name="T37" fmla="*/ 4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"/>
                <a:gd name="T58" fmla="*/ 0 h 11"/>
                <a:gd name="T59" fmla="*/ 54 w 54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" h="11">
                  <a:moveTo>
                    <a:pt x="54" y="4"/>
                  </a:moveTo>
                  <a:lnTo>
                    <a:pt x="54" y="11"/>
                  </a:lnTo>
                  <a:lnTo>
                    <a:pt x="47" y="9"/>
                  </a:lnTo>
                  <a:lnTo>
                    <a:pt x="41" y="9"/>
                  </a:lnTo>
                  <a:lnTo>
                    <a:pt x="34" y="9"/>
                  </a:lnTo>
                  <a:lnTo>
                    <a:pt x="27" y="9"/>
                  </a:lnTo>
                  <a:lnTo>
                    <a:pt x="21" y="9"/>
                  </a:lnTo>
                  <a:lnTo>
                    <a:pt x="14" y="7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7" y="2"/>
                  </a:lnTo>
                  <a:lnTo>
                    <a:pt x="34" y="2"/>
                  </a:lnTo>
                  <a:lnTo>
                    <a:pt x="41" y="2"/>
                  </a:lnTo>
                  <a:lnTo>
                    <a:pt x="47" y="4"/>
                  </a:lnTo>
                  <a:lnTo>
                    <a:pt x="54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33" name="Freeform 588"/>
            <p:cNvSpPr>
              <a:spLocks/>
            </p:cNvSpPr>
            <p:nvPr/>
          </p:nvSpPr>
          <p:spPr bwMode="auto">
            <a:xfrm>
              <a:off x="3568" y="1323"/>
              <a:ext cx="53" cy="9"/>
            </a:xfrm>
            <a:custGeom>
              <a:avLst/>
              <a:gdLst>
                <a:gd name="T0" fmla="*/ 0 w 53"/>
                <a:gd name="T1" fmla="*/ 0 h 9"/>
                <a:gd name="T2" fmla="*/ 0 w 53"/>
                <a:gd name="T3" fmla="*/ 8 h 9"/>
                <a:gd name="T4" fmla="*/ 8 w 53"/>
                <a:gd name="T5" fmla="*/ 8 h 9"/>
                <a:gd name="T6" fmla="*/ 15 w 53"/>
                <a:gd name="T7" fmla="*/ 8 h 9"/>
                <a:gd name="T8" fmla="*/ 20 w 53"/>
                <a:gd name="T9" fmla="*/ 8 h 9"/>
                <a:gd name="T10" fmla="*/ 27 w 53"/>
                <a:gd name="T11" fmla="*/ 8 h 9"/>
                <a:gd name="T12" fmla="*/ 33 w 53"/>
                <a:gd name="T13" fmla="*/ 8 h 9"/>
                <a:gd name="T14" fmla="*/ 40 w 53"/>
                <a:gd name="T15" fmla="*/ 8 h 9"/>
                <a:gd name="T16" fmla="*/ 47 w 53"/>
                <a:gd name="T17" fmla="*/ 9 h 9"/>
                <a:gd name="T18" fmla="*/ 53 w 53"/>
                <a:gd name="T19" fmla="*/ 9 h 9"/>
                <a:gd name="T20" fmla="*/ 53 w 53"/>
                <a:gd name="T21" fmla="*/ 2 h 9"/>
                <a:gd name="T22" fmla="*/ 47 w 53"/>
                <a:gd name="T23" fmla="*/ 2 h 9"/>
                <a:gd name="T24" fmla="*/ 40 w 53"/>
                <a:gd name="T25" fmla="*/ 2 h 9"/>
                <a:gd name="T26" fmla="*/ 33 w 53"/>
                <a:gd name="T27" fmla="*/ 0 h 9"/>
                <a:gd name="T28" fmla="*/ 27 w 53"/>
                <a:gd name="T29" fmla="*/ 0 h 9"/>
                <a:gd name="T30" fmla="*/ 20 w 53"/>
                <a:gd name="T31" fmla="*/ 0 h 9"/>
                <a:gd name="T32" fmla="*/ 15 w 53"/>
                <a:gd name="T33" fmla="*/ 0 h 9"/>
                <a:gd name="T34" fmla="*/ 8 w 53"/>
                <a:gd name="T35" fmla="*/ 0 h 9"/>
                <a:gd name="T36" fmla="*/ 0 w 53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9"/>
                <a:gd name="T59" fmla="*/ 53 w 53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9">
                  <a:moveTo>
                    <a:pt x="0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5" y="8"/>
                  </a:lnTo>
                  <a:lnTo>
                    <a:pt x="20" y="8"/>
                  </a:lnTo>
                  <a:lnTo>
                    <a:pt x="27" y="8"/>
                  </a:lnTo>
                  <a:lnTo>
                    <a:pt x="33" y="8"/>
                  </a:lnTo>
                  <a:lnTo>
                    <a:pt x="40" y="8"/>
                  </a:lnTo>
                  <a:lnTo>
                    <a:pt x="47" y="9"/>
                  </a:lnTo>
                  <a:lnTo>
                    <a:pt x="53" y="9"/>
                  </a:lnTo>
                  <a:lnTo>
                    <a:pt x="53" y="2"/>
                  </a:lnTo>
                  <a:lnTo>
                    <a:pt x="47" y="2"/>
                  </a:lnTo>
                  <a:lnTo>
                    <a:pt x="40" y="2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34" name="Freeform 589"/>
            <p:cNvSpPr>
              <a:spLocks/>
            </p:cNvSpPr>
            <p:nvPr/>
          </p:nvSpPr>
          <p:spPr bwMode="auto">
            <a:xfrm>
              <a:off x="3568" y="1323"/>
              <a:ext cx="53" cy="9"/>
            </a:xfrm>
            <a:custGeom>
              <a:avLst/>
              <a:gdLst>
                <a:gd name="T0" fmla="*/ 0 w 53"/>
                <a:gd name="T1" fmla="*/ 0 h 9"/>
                <a:gd name="T2" fmla="*/ 0 w 53"/>
                <a:gd name="T3" fmla="*/ 8 h 9"/>
                <a:gd name="T4" fmla="*/ 8 w 53"/>
                <a:gd name="T5" fmla="*/ 8 h 9"/>
                <a:gd name="T6" fmla="*/ 15 w 53"/>
                <a:gd name="T7" fmla="*/ 8 h 9"/>
                <a:gd name="T8" fmla="*/ 20 w 53"/>
                <a:gd name="T9" fmla="*/ 8 h 9"/>
                <a:gd name="T10" fmla="*/ 27 w 53"/>
                <a:gd name="T11" fmla="*/ 8 h 9"/>
                <a:gd name="T12" fmla="*/ 33 w 53"/>
                <a:gd name="T13" fmla="*/ 8 h 9"/>
                <a:gd name="T14" fmla="*/ 40 w 53"/>
                <a:gd name="T15" fmla="*/ 8 h 9"/>
                <a:gd name="T16" fmla="*/ 47 w 53"/>
                <a:gd name="T17" fmla="*/ 9 h 9"/>
                <a:gd name="T18" fmla="*/ 53 w 53"/>
                <a:gd name="T19" fmla="*/ 9 h 9"/>
                <a:gd name="T20" fmla="*/ 53 w 53"/>
                <a:gd name="T21" fmla="*/ 2 h 9"/>
                <a:gd name="T22" fmla="*/ 47 w 53"/>
                <a:gd name="T23" fmla="*/ 2 h 9"/>
                <a:gd name="T24" fmla="*/ 40 w 53"/>
                <a:gd name="T25" fmla="*/ 2 h 9"/>
                <a:gd name="T26" fmla="*/ 33 w 53"/>
                <a:gd name="T27" fmla="*/ 0 h 9"/>
                <a:gd name="T28" fmla="*/ 27 w 53"/>
                <a:gd name="T29" fmla="*/ 0 h 9"/>
                <a:gd name="T30" fmla="*/ 20 w 53"/>
                <a:gd name="T31" fmla="*/ 0 h 9"/>
                <a:gd name="T32" fmla="*/ 15 w 53"/>
                <a:gd name="T33" fmla="*/ 0 h 9"/>
                <a:gd name="T34" fmla="*/ 8 w 53"/>
                <a:gd name="T35" fmla="*/ 0 h 9"/>
                <a:gd name="T36" fmla="*/ 0 w 53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9"/>
                <a:gd name="T59" fmla="*/ 53 w 53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9">
                  <a:moveTo>
                    <a:pt x="0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5" y="8"/>
                  </a:lnTo>
                  <a:lnTo>
                    <a:pt x="20" y="8"/>
                  </a:lnTo>
                  <a:lnTo>
                    <a:pt x="27" y="8"/>
                  </a:lnTo>
                  <a:lnTo>
                    <a:pt x="33" y="8"/>
                  </a:lnTo>
                  <a:lnTo>
                    <a:pt x="40" y="8"/>
                  </a:lnTo>
                  <a:lnTo>
                    <a:pt x="47" y="9"/>
                  </a:lnTo>
                  <a:lnTo>
                    <a:pt x="53" y="9"/>
                  </a:lnTo>
                  <a:lnTo>
                    <a:pt x="53" y="2"/>
                  </a:lnTo>
                  <a:lnTo>
                    <a:pt x="47" y="2"/>
                  </a:lnTo>
                  <a:lnTo>
                    <a:pt x="40" y="2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35" name="Freeform 590"/>
            <p:cNvSpPr>
              <a:spLocks/>
            </p:cNvSpPr>
            <p:nvPr/>
          </p:nvSpPr>
          <p:spPr bwMode="auto">
            <a:xfrm>
              <a:off x="3621" y="1325"/>
              <a:ext cx="18" cy="22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7 h 22"/>
                <a:gd name="T4" fmla="*/ 3 w 18"/>
                <a:gd name="T5" fmla="*/ 9 h 22"/>
                <a:gd name="T6" fmla="*/ 5 w 18"/>
                <a:gd name="T7" fmla="*/ 11 h 22"/>
                <a:gd name="T8" fmla="*/ 7 w 18"/>
                <a:gd name="T9" fmla="*/ 13 h 22"/>
                <a:gd name="T10" fmla="*/ 9 w 18"/>
                <a:gd name="T11" fmla="*/ 15 h 22"/>
                <a:gd name="T12" fmla="*/ 10 w 18"/>
                <a:gd name="T13" fmla="*/ 16 h 22"/>
                <a:gd name="T14" fmla="*/ 12 w 18"/>
                <a:gd name="T15" fmla="*/ 18 h 22"/>
                <a:gd name="T16" fmla="*/ 14 w 18"/>
                <a:gd name="T17" fmla="*/ 20 h 22"/>
                <a:gd name="T18" fmla="*/ 18 w 18"/>
                <a:gd name="T19" fmla="*/ 22 h 22"/>
                <a:gd name="T20" fmla="*/ 18 w 18"/>
                <a:gd name="T21" fmla="*/ 16 h 22"/>
                <a:gd name="T22" fmla="*/ 14 w 18"/>
                <a:gd name="T23" fmla="*/ 15 h 22"/>
                <a:gd name="T24" fmla="*/ 12 w 18"/>
                <a:gd name="T25" fmla="*/ 13 h 22"/>
                <a:gd name="T26" fmla="*/ 10 w 18"/>
                <a:gd name="T27" fmla="*/ 9 h 22"/>
                <a:gd name="T28" fmla="*/ 9 w 18"/>
                <a:gd name="T29" fmla="*/ 7 h 22"/>
                <a:gd name="T30" fmla="*/ 7 w 18"/>
                <a:gd name="T31" fmla="*/ 6 h 22"/>
                <a:gd name="T32" fmla="*/ 5 w 18"/>
                <a:gd name="T33" fmla="*/ 4 h 22"/>
                <a:gd name="T34" fmla="*/ 3 w 18"/>
                <a:gd name="T35" fmla="*/ 2 h 22"/>
                <a:gd name="T36" fmla="*/ 0 w 18"/>
                <a:gd name="T37" fmla="*/ 0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2"/>
                <a:gd name="T59" fmla="*/ 18 w 18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2">
                  <a:moveTo>
                    <a:pt x="0" y="0"/>
                  </a:moveTo>
                  <a:lnTo>
                    <a:pt x="0" y="7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18" y="16"/>
                  </a:lnTo>
                  <a:lnTo>
                    <a:pt x="14" y="15"/>
                  </a:lnTo>
                  <a:lnTo>
                    <a:pt x="12" y="13"/>
                  </a:lnTo>
                  <a:lnTo>
                    <a:pt x="10" y="9"/>
                  </a:lnTo>
                  <a:lnTo>
                    <a:pt x="9" y="7"/>
                  </a:lnTo>
                  <a:lnTo>
                    <a:pt x="7" y="6"/>
                  </a:lnTo>
                  <a:lnTo>
                    <a:pt x="5" y="4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36" name="Freeform 591"/>
            <p:cNvSpPr>
              <a:spLocks/>
            </p:cNvSpPr>
            <p:nvPr/>
          </p:nvSpPr>
          <p:spPr bwMode="auto">
            <a:xfrm>
              <a:off x="3621" y="1325"/>
              <a:ext cx="18" cy="22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7 h 22"/>
                <a:gd name="T4" fmla="*/ 3 w 18"/>
                <a:gd name="T5" fmla="*/ 9 h 22"/>
                <a:gd name="T6" fmla="*/ 5 w 18"/>
                <a:gd name="T7" fmla="*/ 11 h 22"/>
                <a:gd name="T8" fmla="*/ 7 w 18"/>
                <a:gd name="T9" fmla="*/ 13 h 22"/>
                <a:gd name="T10" fmla="*/ 9 w 18"/>
                <a:gd name="T11" fmla="*/ 15 h 22"/>
                <a:gd name="T12" fmla="*/ 10 w 18"/>
                <a:gd name="T13" fmla="*/ 16 h 22"/>
                <a:gd name="T14" fmla="*/ 12 w 18"/>
                <a:gd name="T15" fmla="*/ 18 h 22"/>
                <a:gd name="T16" fmla="*/ 14 w 18"/>
                <a:gd name="T17" fmla="*/ 20 h 22"/>
                <a:gd name="T18" fmla="*/ 18 w 18"/>
                <a:gd name="T19" fmla="*/ 22 h 22"/>
                <a:gd name="T20" fmla="*/ 18 w 18"/>
                <a:gd name="T21" fmla="*/ 16 h 22"/>
                <a:gd name="T22" fmla="*/ 14 w 18"/>
                <a:gd name="T23" fmla="*/ 15 h 22"/>
                <a:gd name="T24" fmla="*/ 12 w 18"/>
                <a:gd name="T25" fmla="*/ 13 h 22"/>
                <a:gd name="T26" fmla="*/ 10 w 18"/>
                <a:gd name="T27" fmla="*/ 9 h 22"/>
                <a:gd name="T28" fmla="*/ 9 w 18"/>
                <a:gd name="T29" fmla="*/ 7 h 22"/>
                <a:gd name="T30" fmla="*/ 7 w 18"/>
                <a:gd name="T31" fmla="*/ 6 h 22"/>
                <a:gd name="T32" fmla="*/ 5 w 18"/>
                <a:gd name="T33" fmla="*/ 4 h 22"/>
                <a:gd name="T34" fmla="*/ 3 w 18"/>
                <a:gd name="T35" fmla="*/ 2 h 22"/>
                <a:gd name="T36" fmla="*/ 0 w 18"/>
                <a:gd name="T37" fmla="*/ 0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2"/>
                <a:gd name="T59" fmla="*/ 18 w 18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2">
                  <a:moveTo>
                    <a:pt x="0" y="0"/>
                  </a:moveTo>
                  <a:lnTo>
                    <a:pt x="0" y="7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18" y="16"/>
                  </a:lnTo>
                  <a:lnTo>
                    <a:pt x="14" y="15"/>
                  </a:lnTo>
                  <a:lnTo>
                    <a:pt x="12" y="13"/>
                  </a:lnTo>
                  <a:lnTo>
                    <a:pt x="10" y="9"/>
                  </a:lnTo>
                  <a:lnTo>
                    <a:pt x="9" y="7"/>
                  </a:lnTo>
                  <a:lnTo>
                    <a:pt x="7" y="6"/>
                  </a:lnTo>
                  <a:lnTo>
                    <a:pt x="5" y="4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37" name="Freeform 592"/>
            <p:cNvSpPr>
              <a:spLocks/>
            </p:cNvSpPr>
            <p:nvPr/>
          </p:nvSpPr>
          <p:spPr bwMode="auto">
            <a:xfrm>
              <a:off x="3601" y="1341"/>
              <a:ext cx="38" cy="22"/>
            </a:xfrm>
            <a:custGeom>
              <a:avLst/>
              <a:gdLst>
                <a:gd name="T0" fmla="*/ 38 w 38"/>
                <a:gd name="T1" fmla="*/ 0 h 22"/>
                <a:gd name="T2" fmla="*/ 38 w 38"/>
                <a:gd name="T3" fmla="*/ 6 h 22"/>
                <a:gd name="T4" fmla="*/ 32 w 38"/>
                <a:gd name="T5" fmla="*/ 8 h 22"/>
                <a:gd name="T6" fmla="*/ 29 w 38"/>
                <a:gd name="T7" fmla="*/ 9 h 22"/>
                <a:gd name="T8" fmla="*/ 23 w 38"/>
                <a:gd name="T9" fmla="*/ 11 h 22"/>
                <a:gd name="T10" fmla="*/ 18 w 38"/>
                <a:gd name="T11" fmla="*/ 13 h 22"/>
                <a:gd name="T12" fmla="*/ 14 w 38"/>
                <a:gd name="T13" fmla="*/ 15 h 22"/>
                <a:gd name="T14" fmla="*/ 9 w 38"/>
                <a:gd name="T15" fmla="*/ 17 h 22"/>
                <a:gd name="T16" fmla="*/ 5 w 38"/>
                <a:gd name="T17" fmla="*/ 20 h 22"/>
                <a:gd name="T18" fmla="*/ 0 w 38"/>
                <a:gd name="T19" fmla="*/ 22 h 22"/>
                <a:gd name="T20" fmla="*/ 0 w 38"/>
                <a:gd name="T21" fmla="*/ 15 h 22"/>
                <a:gd name="T22" fmla="*/ 5 w 38"/>
                <a:gd name="T23" fmla="*/ 13 h 22"/>
                <a:gd name="T24" fmla="*/ 9 w 38"/>
                <a:gd name="T25" fmla="*/ 11 h 22"/>
                <a:gd name="T26" fmla="*/ 14 w 38"/>
                <a:gd name="T27" fmla="*/ 9 h 22"/>
                <a:gd name="T28" fmla="*/ 18 w 38"/>
                <a:gd name="T29" fmla="*/ 8 h 22"/>
                <a:gd name="T30" fmla="*/ 23 w 38"/>
                <a:gd name="T31" fmla="*/ 6 h 22"/>
                <a:gd name="T32" fmla="*/ 29 w 38"/>
                <a:gd name="T33" fmla="*/ 4 h 22"/>
                <a:gd name="T34" fmla="*/ 32 w 38"/>
                <a:gd name="T35" fmla="*/ 2 h 22"/>
                <a:gd name="T36" fmla="*/ 38 w 38"/>
                <a:gd name="T37" fmla="*/ 0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8"/>
                <a:gd name="T58" fmla="*/ 0 h 22"/>
                <a:gd name="T59" fmla="*/ 38 w 38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8" h="22">
                  <a:moveTo>
                    <a:pt x="38" y="0"/>
                  </a:moveTo>
                  <a:lnTo>
                    <a:pt x="38" y="6"/>
                  </a:lnTo>
                  <a:lnTo>
                    <a:pt x="32" y="8"/>
                  </a:lnTo>
                  <a:lnTo>
                    <a:pt x="29" y="9"/>
                  </a:lnTo>
                  <a:lnTo>
                    <a:pt x="23" y="11"/>
                  </a:lnTo>
                  <a:lnTo>
                    <a:pt x="18" y="13"/>
                  </a:lnTo>
                  <a:lnTo>
                    <a:pt x="14" y="15"/>
                  </a:lnTo>
                  <a:lnTo>
                    <a:pt x="9" y="17"/>
                  </a:lnTo>
                  <a:lnTo>
                    <a:pt x="5" y="20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5" y="13"/>
                  </a:lnTo>
                  <a:lnTo>
                    <a:pt x="9" y="11"/>
                  </a:lnTo>
                  <a:lnTo>
                    <a:pt x="14" y="9"/>
                  </a:lnTo>
                  <a:lnTo>
                    <a:pt x="18" y="8"/>
                  </a:lnTo>
                  <a:lnTo>
                    <a:pt x="23" y="6"/>
                  </a:lnTo>
                  <a:lnTo>
                    <a:pt x="29" y="4"/>
                  </a:lnTo>
                  <a:lnTo>
                    <a:pt x="32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38" name="Freeform 593"/>
            <p:cNvSpPr>
              <a:spLocks/>
            </p:cNvSpPr>
            <p:nvPr/>
          </p:nvSpPr>
          <p:spPr bwMode="auto">
            <a:xfrm>
              <a:off x="3601" y="1341"/>
              <a:ext cx="38" cy="22"/>
            </a:xfrm>
            <a:custGeom>
              <a:avLst/>
              <a:gdLst>
                <a:gd name="T0" fmla="*/ 38 w 38"/>
                <a:gd name="T1" fmla="*/ 0 h 22"/>
                <a:gd name="T2" fmla="*/ 38 w 38"/>
                <a:gd name="T3" fmla="*/ 6 h 22"/>
                <a:gd name="T4" fmla="*/ 32 w 38"/>
                <a:gd name="T5" fmla="*/ 8 h 22"/>
                <a:gd name="T6" fmla="*/ 29 w 38"/>
                <a:gd name="T7" fmla="*/ 9 h 22"/>
                <a:gd name="T8" fmla="*/ 23 w 38"/>
                <a:gd name="T9" fmla="*/ 11 h 22"/>
                <a:gd name="T10" fmla="*/ 18 w 38"/>
                <a:gd name="T11" fmla="*/ 13 h 22"/>
                <a:gd name="T12" fmla="*/ 14 w 38"/>
                <a:gd name="T13" fmla="*/ 15 h 22"/>
                <a:gd name="T14" fmla="*/ 9 w 38"/>
                <a:gd name="T15" fmla="*/ 17 h 22"/>
                <a:gd name="T16" fmla="*/ 5 w 38"/>
                <a:gd name="T17" fmla="*/ 20 h 22"/>
                <a:gd name="T18" fmla="*/ 0 w 38"/>
                <a:gd name="T19" fmla="*/ 22 h 22"/>
                <a:gd name="T20" fmla="*/ 0 w 38"/>
                <a:gd name="T21" fmla="*/ 15 h 22"/>
                <a:gd name="T22" fmla="*/ 5 w 38"/>
                <a:gd name="T23" fmla="*/ 13 h 22"/>
                <a:gd name="T24" fmla="*/ 9 w 38"/>
                <a:gd name="T25" fmla="*/ 11 h 22"/>
                <a:gd name="T26" fmla="*/ 14 w 38"/>
                <a:gd name="T27" fmla="*/ 9 h 22"/>
                <a:gd name="T28" fmla="*/ 18 w 38"/>
                <a:gd name="T29" fmla="*/ 8 h 22"/>
                <a:gd name="T30" fmla="*/ 23 w 38"/>
                <a:gd name="T31" fmla="*/ 6 h 22"/>
                <a:gd name="T32" fmla="*/ 29 w 38"/>
                <a:gd name="T33" fmla="*/ 4 h 22"/>
                <a:gd name="T34" fmla="*/ 32 w 38"/>
                <a:gd name="T35" fmla="*/ 2 h 22"/>
                <a:gd name="T36" fmla="*/ 38 w 38"/>
                <a:gd name="T37" fmla="*/ 0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8"/>
                <a:gd name="T58" fmla="*/ 0 h 22"/>
                <a:gd name="T59" fmla="*/ 38 w 38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8" h="22">
                  <a:moveTo>
                    <a:pt x="38" y="0"/>
                  </a:moveTo>
                  <a:lnTo>
                    <a:pt x="38" y="6"/>
                  </a:lnTo>
                  <a:lnTo>
                    <a:pt x="32" y="8"/>
                  </a:lnTo>
                  <a:lnTo>
                    <a:pt x="29" y="9"/>
                  </a:lnTo>
                  <a:lnTo>
                    <a:pt x="23" y="11"/>
                  </a:lnTo>
                  <a:lnTo>
                    <a:pt x="18" y="13"/>
                  </a:lnTo>
                  <a:lnTo>
                    <a:pt x="14" y="15"/>
                  </a:lnTo>
                  <a:lnTo>
                    <a:pt x="9" y="17"/>
                  </a:lnTo>
                  <a:lnTo>
                    <a:pt x="5" y="20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5" y="13"/>
                  </a:lnTo>
                  <a:lnTo>
                    <a:pt x="9" y="11"/>
                  </a:lnTo>
                  <a:lnTo>
                    <a:pt x="14" y="9"/>
                  </a:lnTo>
                  <a:lnTo>
                    <a:pt x="18" y="8"/>
                  </a:lnTo>
                  <a:lnTo>
                    <a:pt x="23" y="6"/>
                  </a:lnTo>
                  <a:lnTo>
                    <a:pt x="29" y="4"/>
                  </a:lnTo>
                  <a:lnTo>
                    <a:pt x="32" y="2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39" name="Freeform 594"/>
            <p:cNvSpPr>
              <a:spLocks/>
            </p:cNvSpPr>
            <p:nvPr/>
          </p:nvSpPr>
          <p:spPr bwMode="auto">
            <a:xfrm>
              <a:off x="3532" y="1323"/>
              <a:ext cx="107" cy="33"/>
            </a:xfrm>
            <a:custGeom>
              <a:avLst/>
              <a:gdLst>
                <a:gd name="T0" fmla="*/ 36 w 107"/>
                <a:gd name="T1" fmla="*/ 0 h 33"/>
                <a:gd name="T2" fmla="*/ 44 w 107"/>
                <a:gd name="T3" fmla="*/ 0 h 33"/>
                <a:gd name="T4" fmla="*/ 51 w 107"/>
                <a:gd name="T5" fmla="*/ 0 h 33"/>
                <a:gd name="T6" fmla="*/ 56 w 107"/>
                <a:gd name="T7" fmla="*/ 0 h 33"/>
                <a:gd name="T8" fmla="*/ 63 w 107"/>
                <a:gd name="T9" fmla="*/ 0 h 33"/>
                <a:gd name="T10" fmla="*/ 71 w 107"/>
                <a:gd name="T11" fmla="*/ 0 h 33"/>
                <a:gd name="T12" fmla="*/ 76 w 107"/>
                <a:gd name="T13" fmla="*/ 2 h 33"/>
                <a:gd name="T14" fmla="*/ 83 w 107"/>
                <a:gd name="T15" fmla="*/ 2 h 33"/>
                <a:gd name="T16" fmla="*/ 89 w 107"/>
                <a:gd name="T17" fmla="*/ 2 h 33"/>
                <a:gd name="T18" fmla="*/ 92 w 107"/>
                <a:gd name="T19" fmla="*/ 4 h 33"/>
                <a:gd name="T20" fmla="*/ 94 w 107"/>
                <a:gd name="T21" fmla="*/ 6 h 33"/>
                <a:gd name="T22" fmla="*/ 96 w 107"/>
                <a:gd name="T23" fmla="*/ 8 h 33"/>
                <a:gd name="T24" fmla="*/ 98 w 107"/>
                <a:gd name="T25" fmla="*/ 9 h 33"/>
                <a:gd name="T26" fmla="*/ 99 w 107"/>
                <a:gd name="T27" fmla="*/ 11 h 33"/>
                <a:gd name="T28" fmla="*/ 101 w 107"/>
                <a:gd name="T29" fmla="*/ 15 h 33"/>
                <a:gd name="T30" fmla="*/ 103 w 107"/>
                <a:gd name="T31" fmla="*/ 17 h 33"/>
                <a:gd name="T32" fmla="*/ 107 w 107"/>
                <a:gd name="T33" fmla="*/ 18 h 33"/>
                <a:gd name="T34" fmla="*/ 101 w 107"/>
                <a:gd name="T35" fmla="*/ 20 h 33"/>
                <a:gd name="T36" fmla="*/ 98 w 107"/>
                <a:gd name="T37" fmla="*/ 22 h 33"/>
                <a:gd name="T38" fmla="*/ 92 w 107"/>
                <a:gd name="T39" fmla="*/ 24 h 33"/>
                <a:gd name="T40" fmla="*/ 87 w 107"/>
                <a:gd name="T41" fmla="*/ 26 h 33"/>
                <a:gd name="T42" fmla="*/ 83 w 107"/>
                <a:gd name="T43" fmla="*/ 27 h 33"/>
                <a:gd name="T44" fmla="*/ 78 w 107"/>
                <a:gd name="T45" fmla="*/ 29 h 33"/>
                <a:gd name="T46" fmla="*/ 74 w 107"/>
                <a:gd name="T47" fmla="*/ 31 h 33"/>
                <a:gd name="T48" fmla="*/ 69 w 107"/>
                <a:gd name="T49" fmla="*/ 33 h 33"/>
                <a:gd name="T50" fmla="*/ 63 w 107"/>
                <a:gd name="T51" fmla="*/ 33 h 33"/>
                <a:gd name="T52" fmla="*/ 56 w 107"/>
                <a:gd name="T53" fmla="*/ 31 h 33"/>
                <a:gd name="T54" fmla="*/ 49 w 107"/>
                <a:gd name="T55" fmla="*/ 31 h 33"/>
                <a:gd name="T56" fmla="*/ 42 w 107"/>
                <a:gd name="T57" fmla="*/ 31 h 33"/>
                <a:gd name="T58" fmla="*/ 36 w 107"/>
                <a:gd name="T59" fmla="*/ 31 h 33"/>
                <a:gd name="T60" fmla="*/ 29 w 107"/>
                <a:gd name="T61" fmla="*/ 31 h 33"/>
                <a:gd name="T62" fmla="*/ 22 w 107"/>
                <a:gd name="T63" fmla="*/ 29 h 33"/>
                <a:gd name="T64" fmla="*/ 15 w 107"/>
                <a:gd name="T65" fmla="*/ 29 h 33"/>
                <a:gd name="T66" fmla="*/ 13 w 107"/>
                <a:gd name="T67" fmla="*/ 27 h 33"/>
                <a:gd name="T68" fmla="*/ 11 w 107"/>
                <a:gd name="T69" fmla="*/ 26 h 33"/>
                <a:gd name="T70" fmla="*/ 9 w 107"/>
                <a:gd name="T71" fmla="*/ 24 h 33"/>
                <a:gd name="T72" fmla="*/ 7 w 107"/>
                <a:gd name="T73" fmla="*/ 22 h 33"/>
                <a:gd name="T74" fmla="*/ 6 w 107"/>
                <a:gd name="T75" fmla="*/ 18 h 33"/>
                <a:gd name="T76" fmla="*/ 4 w 107"/>
                <a:gd name="T77" fmla="*/ 17 h 33"/>
                <a:gd name="T78" fmla="*/ 2 w 107"/>
                <a:gd name="T79" fmla="*/ 15 h 33"/>
                <a:gd name="T80" fmla="*/ 0 w 107"/>
                <a:gd name="T81" fmla="*/ 13 h 33"/>
                <a:gd name="T82" fmla="*/ 4 w 107"/>
                <a:gd name="T83" fmla="*/ 11 h 33"/>
                <a:gd name="T84" fmla="*/ 9 w 107"/>
                <a:gd name="T85" fmla="*/ 9 h 33"/>
                <a:gd name="T86" fmla="*/ 13 w 107"/>
                <a:gd name="T87" fmla="*/ 8 h 33"/>
                <a:gd name="T88" fmla="*/ 18 w 107"/>
                <a:gd name="T89" fmla="*/ 6 h 33"/>
                <a:gd name="T90" fmla="*/ 24 w 107"/>
                <a:gd name="T91" fmla="*/ 4 h 33"/>
                <a:gd name="T92" fmla="*/ 27 w 107"/>
                <a:gd name="T93" fmla="*/ 2 h 33"/>
                <a:gd name="T94" fmla="*/ 33 w 107"/>
                <a:gd name="T95" fmla="*/ 2 h 33"/>
                <a:gd name="T96" fmla="*/ 36 w 107"/>
                <a:gd name="T97" fmla="*/ 0 h 3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7"/>
                <a:gd name="T148" fmla="*/ 0 h 33"/>
                <a:gd name="T149" fmla="*/ 107 w 107"/>
                <a:gd name="T150" fmla="*/ 33 h 3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7" h="33">
                  <a:moveTo>
                    <a:pt x="36" y="0"/>
                  </a:moveTo>
                  <a:lnTo>
                    <a:pt x="44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6" y="2"/>
                  </a:lnTo>
                  <a:lnTo>
                    <a:pt x="83" y="2"/>
                  </a:lnTo>
                  <a:lnTo>
                    <a:pt x="89" y="2"/>
                  </a:lnTo>
                  <a:lnTo>
                    <a:pt x="92" y="4"/>
                  </a:lnTo>
                  <a:lnTo>
                    <a:pt x="94" y="6"/>
                  </a:lnTo>
                  <a:lnTo>
                    <a:pt x="96" y="8"/>
                  </a:lnTo>
                  <a:lnTo>
                    <a:pt x="98" y="9"/>
                  </a:lnTo>
                  <a:lnTo>
                    <a:pt x="99" y="11"/>
                  </a:lnTo>
                  <a:lnTo>
                    <a:pt x="101" y="15"/>
                  </a:lnTo>
                  <a:lnTo>
                    <a:pt x="103" y="17"/>
                  </a:lnTo>
                  <a:lnTo>
                    <a:pt x="107" y="18"/>
                  </a:lnTo>
                  <a:lnTo>
                    <a:pt x="101" y="20"/>
                  </a:lnTo>
                  <a:lnTo>
                    <a:pt x="98" y="22"/>
                  </a:lnTo>
                  <a:lnTo>
                    <a:pt x="92" y="24"/>
                  </a:lnTo>
                  <a:lnTo>
                    <a:pt x="87" y="26"/>
                  </a:lnTo>
                  <a:lnTo>
                    <a:pt x="83" y="27"/>
                  </a:lnTo>
                  <a:lnTo>
                    <a:pt x="78" y="29"/>
                  </a:lnTo>
                  <a:lnTo>
                    <a:pt x="74" y="31"/>
                  </a:lnTo>
                  <a:lnTo>
                    <a:pt x="69" y="33"/>
                  </a:lnTo>
                  <a:lnTo>
                    <a:pt x="63" y="33"/>
                  </a:lnTo>
                  <a:lnTo>
                    <a:pt x="56" y="31"/>
                  </a:lnTo>
                  <a:lnTo>
                    <a:pt x="49" y="31"/>
                  </a:lnTo>
                  <a:lnTo>
                    <a:pt x="42" y="31"/>
                  </a:lnTo>
                  <a:lnTo>
                    <a:pt x="36" y="31"/>
                  </a:lnTo>
                  <a:lnTo>
                    <a:pt x="29" y="31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13" y="27"/>
                  </a:lnTo>
                  <a:lnTo>
                    <a:pt x="11" y="26"/>
                  </a:lnTo>
                  <a:lnTo>
                    <a:pt x="9" y="24"/>
                  </a:lnTo>
                  <a:lnTo>
                    <a:pt x="7" y="22"/>
                  </a:lnTo>
                  <a:lnTo>
                    <a:pt x="6" y="18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4" y="11"/>
                  </a:lnTo>
                  <a:lnTo>
                    <a:pt x="9" y="9"/>
                  </a:lnTo>
                  <a:lnTo>
                    <a:pt x="13" y="8"/>
                  </a:lnTo>
                  <a:lnTo>
                    <a:pt x="18" y="6"/>
                  </a:lnTo>
                  <a:lnTo>
                    <a:pt x="24" y="4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40" name="Freeform 595"/>
            <p:cNvSpPr>
              <a:spLocks/>
            </p:cNvSpPr>
            <p:nvPr/>
          </p:nvSpPr>
          <p:spPr bwMode="auto">
            <a:xfrm>
              <a:off x="3532" y="1323"/>
              <a:ext cx="107" cy="33"/>
            </a:xfrm>
            <a:custGeom>
              <a:avLst/>
              <a:gdLst>
                <a:gd name="T0" fmla="*/ 36 w 107"/>
                <a:gd name="T1" fmla="*/ 0 h 33"/>
                <a:gd name="T2" fmla="*/ 44 w 107"/>
                <a:gd name="T3" fmla="*/ 0 h 33"/>
                <a:gd name="T4" fmla="*/ 51 w 107"/>
                <a:gd name="T5" fmla="*/ 0 h 33"/>
                <a:gd name="T6" fmla="*/ 56 w 107"/>
                <a:gd name="T7" fmla="*/ 0 h 33"/>
                <a:gd name="T8" fmla="*/ 63 w 107"/>
                <a:gd name="T9" fmla="*/ 0 h 33"/>
                <a:gd name="T10" fmla="*/ 71 w 107"/>
                <a:gd name="T11" fmla="*/ 0 h 33"/>
                <a:gd name="T12" fmla="*/ 76 w 107"/>
                <a:gd name="T13" fmla="*/ 2 h 33"/>
                <a:gd name="T14" fmla="*/ 83 w 107"/>
                <a:gd name="T15" fmla="*/ 2 h 33"/>
                <a:gd name="T16" fmla="*/ 89 w 107"/>
                <a:gd name="T17" fmla="*/ 2 h 33"/>
                <a:gd name="T18" fmla="*/ 92 w 107"/>
                <a:gd name="T19" fmla="*/ 4 h 33"/>
                <a:gd name="T20" fmla="*/ 94 w 107"/>
                <a:gd name="T21" fmla="*/ 6 h 33"/>
                <a:gd name="T22" fmla="*/ 96 w 107"/>
                <a:gd name="T23" fmla="*/ 8 h 33"/>
                <a:gd name="T24" fmla="*/ 98 w 107"/>
                <a:gd name="T25" fmla="*/ 9 h 33"/>
                <a:gd name="T26" fmla="*/ 99 w 107"/>
                <a:gd name="T27" fmla="*/ 11 h 33"/>
                <a:gd name="T28" fmla="*/ 101 w 107"/>
                <a:gd name="T29" fmla="*/ 15 h 33"/>
                <a:gd name="T30" fmla="*/ 103 w 107"/>
                <a:gd name="T31" fmla="*/ 17 h 33"/>
                <a:gd name="T32" fmla="*/ 107 w 107"/>
                <a:gd name="T33" fmla="*/ 18 h 33"/>
                <a:gd name="T34" fmla="*/ 101 w 107"/>
                <a:gd name="T35" fmla="*/ 20 h 33"/>
                <a:gd name="T36" fmla="*/ 98 w 107"/>
                <a:gd name="T37" fmla="*/ 22 h 33"/>
                <a:gd name="T38" fmla="*/ 92 w 107"/>
                <a:gd name="T39" fmla="*/ 24 h 33"/>
                <a:gd name="T40" fmla="*/ 87 w 107"/>
                <a:gd name="T41" fmla="*/ 26 h 33"/>
                <a:gd name="T42" fmla="*/ 83 w 107"/>
                <a:gd name="T43" fmla="*/ 27 h 33"/>
                <a:gd name="T44" fmla="*/ 78 w 107"/>
                <a:gd name="T45" fmla="*/ 29 h 33"/>
                <a:gd name="T46" fmla="*/ 74 w 107"/>
                <a:gd name="T47" fmla="*/ 31 h 33"/>
                <a:gd name="T48" fmla="*/ 69 w 107"/>
                <a:gd name="T49" fmla="*/ 33 h 33"/>
                <a:gd name="T50" fmla="*/ 63 w 107"/>
                <a:gd name="T51" fmla="*/ 33 h 33"/>
                <a:gd name="T52" fmla="*/ 56 w 107"/>
                <a:gd name="T53" fmla="*/ 31 h 33"/>
                <a:gd name="T54" fmla="*/ 49 w 107"/>
                <a:gd name="T55" fmla="*/ 31 h 33"/>
                <a:gd name="T56" fmla="*/ 42 w 107"/>
                <a:gd name="T57" fmla="*/ 31 h 33"/>
                <a:gd name="T58" fmla="*/ 36 w 107"/>
                <a:gd name="T59" fmla="*/ 31 h 33"/>
                <a:gd name="T60" fmla="*/ 29 w 107"/>
                <a:gd name="T61" fmla="*/ 31 h 33"/>
                <a:gd name="T62" fmla="*/ 22 w 107"/>
                <a:gd name="T63" fmla="*/ 29 h 33"/>
                <a:gd name="T64" fmla="*/ 15 w 107"/>
                <a:gd name="T65" fmla="*/ 29 h 33"/>
                <a:gd name="T66" fmla="*/ 13 w 107"/>
                <a:gd name="T67" fmla="*/ 27 h 33"/>
                <a:gd name="T68" fmla="*/ 11 w 107"/>
                <a:gd name="T69" fmla="*/ 26 h 33"/>
                <a:gd name="T70" fmla="*/ 9 w 107"/>
                <a:gd name="T71" fmla="*/ 24 h 33"/>
                <a:gd name="T72" fmla="*/ 7 w 107"/>
                <a:gd name="T73" fmla="*/ 22 h 33"/>
                <a:gd name="T74" fmla="*/ 6 w 107"/>
                <a:gd name="T75" fmla="*/ 18 h 33"/>
                <a:gd name="T76" fmla="*/ 4 w 107"/>
                <a:gd name="T77" fmla="*/ 17 h 33"/>
                <a:gd name="T78" fmla="*/ 2 w 107"/>
                <a:gd name="T79" fmla="*/ 15 h 33"/>
                <a:gd name="T80" fmla="*/ 0 w 107"/>
                <a:gd name="T81" fmla="*/ 13 h 33"/>
                <a:gd name="T82" fmla="*/ 4 w 107"/>
                <a:gd name="T83" fmla="*/ 11 h 33"/>
                <a:gd name="T84" fmla="*/ 9 w 107"/>
                <a:gd name="T85" fmla="*/ 9 h 33"/>
                <a:gd name="T86" fmla="*/ 13 w 107"/>
                <a:gd name="T87" fmla="*/ 8 h 33"/>
                <a:gd name="T88" fmla="*/ 18 w 107"/>
                <a:gd name="T89" fmla="*/ 6 h 33"/>
                <a:gd name="T90" fmla="*/ 24 w 107"/>
                <a:gd name="T91" fmla="*/ 4 h 33"/>
                <a:gd name="T92" fmla="*/ 27 w 107"/>
                <a:gd name="T93" fmla="*/ 2 h 33"/>
                <a:gd name="T94" fmla="*/ 33 w 107"/>
                <a:gd name="T95" fmla="*/ 2 h 33"/>
                <a:gd name="T96" fmla="*/ 36 w 107"/>
                <a:gd name="T97" fmla="*/ 0 h 3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7"/>
                <a:gd name="T148" fmla="*/ 0 h 33"/>
                <a:gd name="T149" fmla="*/ 107 w 107"/>
                <a:gd name="T150" fmla="*/ 33 h 3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7" h="33">
                  <a:moveTo>
                    <a:pt x="36" y="0"/>
                  </a:moveTo>
                  <a:lnTo>
                    <a:pt x="44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6" y="2"/>
                  </a:lnTo>
                  <a:lnTo>
                    <a:pt x="83" y="2"/>
                  </a:lnTo>
                  <a:lnTo>
                    <a:pt x="89" y="2"/>
                  </a:lnTo>
                  <a:lnTo>
                    <a:pt x="92" y="4"/>
                  </a:lnTo>
                  <a:lnTo>
                    <a:pt x="94" y="6"/>
                  </a:lnTo>
                  <a:lnTo>
                    <a:pt x="96" y="8"/>
                  </a:lnTo>
                  <a:lnTo>
                    <a:pt x="98" y="9"/>
                  </a:lnTo>
                  <a:lnTo>
                    <a:pt x="99" y="11"/>
                  </a:lnTo>
                  <a:lnTo>
                    <a:pt x="101" y="15"/>
                  </a:lnTo>
                  <a:lnTo>
                    <a:pt x="103" y="17"/>
                  </a:lnTo>
                  <a:lnTo>
                    <a:pt x="107" y="18"/>
                  </a:lnTo>
                  <a:lnTo>
                    <a:pt x="101" y="20"/>
                  </a:lnTo>
                  <a:lnTo>
                    <a:pt x="98" y="22"/>
                  </a:lnTo>
                  <a:lnTo>
                    <a:pt x="92" y="24"/>
                  </a:lnTo>
                  <a:lnTo>
                    <a:pt x="87" y="26"/>
                  </a:lnTo>
                  <a:lnTo>
                    <a:pt x="83" y="27"/>
                  </a:lnTo>
                  <a:lnTo>
                    <a:pt x="78" y="29"/>
                  </a:lnTo>
                  <a:lnTo>
                    <a:pt x="74" y="31"/>
                  </a:lnTo>
                  <a:lnTo>
                    <a:pt x="69" y="33"/>
                  </a:lnTo>
                  <a:lnTo>
                    <a:pt x="63" y="33"/>
                  </a:lnTo>
                  <a:lnTo>
                    <a:pt x="56" y="31"/>
                  </a:lnTo>
                  <a:lnTo>
                    <a:pt x="49" y="31"/>
                  </a:lnTo>
                  <a:lnTo>
                    <a:pt x="42" y="31"/>
                  </a:lnTo>
                  <a:lnTo>
                    <a:pt x="36" y="31"/>
                  </a:lnTo>
                  <a:lnTo>
                    <a:pt x="29" y="31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13" y="27"/>
                  </a:lnTo>
                  <a:lnTo>
                    <a:pt x="11" y="26"/>
                  </a:lnTo>
                  <a:lnTo>
                    <a:pt x="9" y="24"/>
                  </a:lnTo>
                  <a:lnTo>
                    <a:pt x="7" y="22"/>
                  </a:lnTo>
                  <a:lnTo>
                    <a:pt x="6" y="18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4" y="11"/>
                  </a:lnTo>
                  <a:lnTo>
                    <a:pt x="9" y="9"/>
                  </a:lnTo>
                  <a:lnTo>
                    <a:pt x="13" y="8"/>
                  </a:lnTo>
                  <a:lnTo>
                    <a:pt x="18" y="6"/>
                  </a:lnTo>
                  <a:lnTo>
                    <a:pt x="24" y="4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41" name="Freeform 596"/>
            <p:cNvSpPr>
              <a:spLocks/>
            </p:cNvSpPr>
            <p:nvPr/>
          </p:nvSpPr>
          <p:spPr bwMode="auto">
            <a:xfrm>
              <a:off x="3532" y="1323"/>
              <a:ext cx="107" cy="33"/>
            </a:xfrm>
            <a:custGeom>
              <a:avLst/>
              <a:gdLst>
                <a:gd name="T0" fmla="*/ 36 w 107"/>
                <a:gd name="T1" fmla="*/ 0 h 33"/>
                <a:gd name="T2" fmla="*/ 44 w 107"/>
                <a:gd name="T3" fmla="*/ 0 h 33"/>
                <a:gd name="T4" fmla="*/ 51 w 107"/>
                <a:gd name="T5" fmla="*/ 0 h 33"/>
                <a:gd name="T6" fmla="*/ 56 w 107"/>
                <a:gd name="T7" fmla="*/ 0 h 33"/>
                <a:gd name="T8" fmla="*/ 63 w 107"/>
                <a:gd name="T9" fmla="*/ 0 h 33"/>
                <a:gd name="T10" fmla="*/ 71 w 107"/>
                <a:gd name="T11" fmla="*/ 0 h 33"/>
                <a:gd name="T12" fmla="*/ 76 w 107"/>
                <a:gd name="T13" fmla="*/ 2 h 33"/>
                <a:gd name="T14" fmla="*/ 83 w 107"/>
                <a:gd name="T15" fmla="*/ 2 h 33"/>
                <a:gd name="T16" fmla="*/ 89 w 107"/>
                <a:gd name="T17" fmla="*/ 2 h 33"/>
                <a:gd name="T18" fmla="*/ 92 w 107"/>
                <a:gd name="T19" fmla="*/ 4 h 33"/>
                <a:gd name="T20" fmla="*/ 94 w 107"/>
                <a:gd name="T21" fmla="*/ 6 h 33"/>
                <a:gd name="T22" fmla="*/ 96 w 107"/>
                <a:gd name="T23" fmla="*/ 8 h 33"/>
                <a:gd name="T24" fmla="*/ 98 w 107"/>
                <a:gd name="T25" fmla="*/ 9 h 33"/>
                <a:gd name="T26" fmla="*/ 99 w 107"/>
                <a:gd name="T27" fmla="*/ 11 h 33"/>
                <a:gd name="T28" fmla="*/ 101 w 107"/>
                <a:gd name="T29" fmla="*/ 15 h 33"/>
                <a:gd name="T30" fmla="*/ 103 w 107"/>
                <a:gd name="T31" fmla="*/ 17 h 33"/>
                <a:gd name="T32" fmla="*/ 107 w 107"/>
                <a:gd name="T33" fmla="*/ 18 h 33"/>
                <a:gd name="T34" fmla="*/ 101 w 107"/>
                <a:gd name="T35" fmla="*/ 20 h 33"/>
                <a:gd name="T36" fmla="*/ 98 w 107"/>
                <a:gd name="T37" fmla="*/ 22 h 33"/>
                <a:gd name="T38" fmla="*/ 92 w 107"/>
                <a:gd name="T39" fmla="*/ 24 h 33"/>
                <a:gd name="T40" fmla="*/ 87 w 107"/>
                <a:gd name="T41" fmla="*/ 26 h 33"/>
                <a:gd name="T42" fmla="*/ 83 w 107"/>
                <a:gd name="T43" fmla="*/ 27 h 33"/>
                <a:gd name="T44" fmla="*/ 78 w 107"/>
                <a:gd name="T45" fmla="*/ 29 h 33"/>
                <a:gd name="T46" fmla="*/ 74 w 107"/>
                <a:gd name="T47" fmla="*/ 31 h 33"/>
                <a:gd name="T48" fmla="*/ 69 w 107"/>
                <a:gd name="T49" fmla="*/ 33 h 33"/>
                <a:gd name="T50" fmla="*/ 63 w 107"/>
                <a:gd name="T51" fmla="*/ 33 h 33"/>
                <a:gd name="T52" fmla="*/ 56 w 107"/>
                <a:gd name="T53" fmla="*/ 31 h 33"/>
                <a:gd name="T54" fmla="*/ 49 w 107"/>
                <a:gd name="T55" fmla="*/ 31 h 33"/>
                <a:gd name="T56" fmla="*/ 42 w 107"/>
                <a:gd name="T57" fmla="*/ 31 h 33"/>
                <a:gd name="T58" fmla="*/ 36 w 107"/>
                <a:gd name="T59" fmla="*/ 31 h 33"/>
                <a:gd name="T60" fmla="*/ 29 w 107"/>
                <a:gd name="T61" fmla="*/ 31 h 33"/>
                <a:gd name="T62" fmla="*/ 22 w 107"/>
                <a:gd name="T63" fmla="*/ 29 h 33"/>
                <a:gd name="T64" fmla="*/ 15 w 107"/>
                <a:gd name="T65" fmla="*/ 29 h 33"/>
                <a:gd name="T66" fmla="*/ 13 w 107"/>
                <a:gd name="T67" fmla="*/ 27 h 33"/>
                <a:gd name="T68" fmla="*/ 11 w 107"/>
                <a:gd name="T69" fmla="*/ 26 h 33"/>
                <a:gd name="T70" fmla="*/ 9 w 107"/>
                <a:gd name="T71" fmla="*/ 24 h 33"/>
                <a:gd name="T72" fmla="*/ 7 w 107"/>
                <a:gd name="T73" fmla="*/ 22 h 33"/>
                <a:gd name="T74" fmla="*/ 6 w 107"/>
                <a:gd name="T75" fmla="*/ 18 h 33"/>
                <a:gd name="T76" fmla="*/ 4 w 107"/>
                <a:gd name="T77" fmla="*/ 17 h 33"/>
                <a:gd name="T78" fmla="*/ 2 w 107"/>
                <a:gd name="T79" fmla="*/ 15 h 33"/>
                <a:gd name="T80" fmla="*/ 0 w 107"/>
                <a:gd name="T81" fmla="*/ 13 h 33"/>
                <a:gd name="T82" fmla="*/ 4 w 107"/>
                <a:gd name="T83" fmla="*/ 11 h 33"/>
                <a:gd name="T84" fmla="*/ 9 w 107"/>
                <a:gd name="T85" fmla="*/ 9 h 33"/>
                <a:gd name="T86" fmla="*/ 13 w 107"/>
                <a:gd name="T87" fmla="*/ 8 h 33"/>
                <a:gd name="T88" fmla="*/ 18 w 107"/>
                <a:gd name="T89" fmla="*/ 6 h 33"/>
                <a:gd name="T90" fmla="*/ 24 w 107"/>
                <a:gd name="T91" fmla="*/ 4 h 33"/>
                <a:gd name="T92" fmla="*/ 27 w 107"/>
                <a:gd name="T93" fmla="*/ 2 h 33"/>
                <a:gd name="T94" fmla="*/ 33 w 107"/>
                <a:gd name="T95" fmla="*/ 2 h 33"/>
                <a:gd name="T96" fmla="*/ 36 w 107"/>
                <a:gd name="T97" fmla="*/ 0 h 3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7"/>
                <a:gd name="T148" fmla="*/ 0 h 33"/>
                <a:gd name="T149" fmla="*/ 107 w 107"/>
                <a:gd name="T150" fmla="*/ 33 h 3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7" h="33">
                  <a:moveTo>
                    <a:pt x="36" y="0"/>
                  </a:moveTo>
                  <a:lnTo>
                    <a:pt x="44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6" y="2"/>
                  </a:lnTo>
                  <a:lnTo>
                    <a:pt x="83" y="2"/>
                  </a:lnTo>
                  <a:lnTo>
                    <a:pt x="89" y="2"/>
                  </a:lnTo>
                  <a:lnTo>
                    <a:pt x="92" y="4"/>
                  </a:lnTo>
                  <a:lnTo>
                    <a:pt x="94" y="6"/>
                  </a:lnTo>
                  <a:lnTo>
                    <a:pt x="96" y="8"/>
                  </a:lnTo>
                  <a:lnTo>
                    <a:pt x="98" y="9"/>
                  </a:lnTo>
                  <a:lnTo>
                    <a:pt x="99" y="11"/>
                  </a:lnTo>
                  <a:lnTo>
                    <a:pt x="101" y="15"/>
                  </a:lnTo>
                  <a:lnTo>
                    <a:pt x="103" y="17"/>
                  </a:lnTo>
                  <a:lnTo>
                    <a:pt x="107" y="18"/>
                  </a:lnTo>
                  <a:lnTo>
                    <a:pt x="101" y="20"/>
                  </a:lnTo>
                  <a:lnTo>
                    <a:pt x="98" y="22"/>
                  </a:lnTo>
                  <a:lnTo>
                    <a:pt x="92" y="24"/>
                  </a:lnTo>
                  <a:lnTo>
                    <a:pt x="87" y="26"/>
                  </a:lnTo>
                  <a:lnTo>
                    <a:pt x="83" y="27"/>
                  </a:lnTo>
                  <a:lnTo>
                    <a:pt x="78" y="29"/>
                  </a:lnTo>
                  <a:lnTo>
                    <a:pt x="74" y="31"/>
                  </a:lnTo>
                  <a:lnTo>
                    <a:pt x="69" y="33"/>
                  </a:lnTo>
                  <a:lnTo>
                    <a:pt x="63" y="33"/>
                  </a:lnTo>
                  <a:lnTo>
                    <a:pt x="56" y="31"/>
                  </a:lnTo>
                  <a:lnTo>
                    <a:pt x="49" y="31"/>
                  </a:lnTo>
                  <a:lnTo>
                    <a:pt x="42" y="31"/>
                  </a:lnTo>
                  <a:lnTo>
                    <a:pt x="36" y="31"/>
                  </a:lnTo>
                  <a:lnTo>
                    <a:pt x="29" y="31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13" y="27"/>
                  </a:lnTo>
                  <a:lnTo>
                    <a:pt x="11" y="26"/>
                  </a:lnTo>
                  <a:lnTo>
                    <a:pt x="9" y="24"/>
                  </a:lnTo>
                  <a:lnTo>
                    <a:pt x="7" y="22"/>
                  </a:lnTo>
                  <a:lnTo>
                    <a:pt x="6" y="18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4" y="11"/>
                  </a:lnTo>
                  <a:lnTo>
                    <a:pt x="9" y="9"/>
                  </a:lnTo>
                  <a:lnTo>
                    <a:pt x="13" y="8"/>
                  </a:lnTo>
                  <a:lnTo>
                    <a:pt x="18" y="6"/>
                  </a:lnTo>
                  <a:lnTo>
                    <a:pt x="24" y="4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42" name="Freeform 597"/>
            <p:cNvSpPr>
              <a:spLocks/>
            </p:cNvSpPr>
            <p:nvPr/>
          </p:nvSpPr>
          <p:spPr bwMode="auto">
            <a:xfrm>
              <a:off x="3545" y="1271"/>
              <a:ext cx="81" cy="69"/>
            </a:xfrm>
            <a:custGeom>
              <a:avLst/>
              <a:gdLst>
                <a:gd name="T0" fmla="*/ 0 w 81"/>
                <a:gd name="T1" fmla="*/ 16 h 69"/>
                <a:gd name="T2" fmla="*/ 0 w 81"/>
                <a:gd name="T3" fmla="*/ 69 h 69"/>
                <a:gd name="T4" fmla="*/ 0 w 81"/>
                <a:gd name="T5" fmla="*/ 67 h 69"/>
                <a:gd name="T6" fmla="*/ 3 w 81"/>
                <a:gd name="T7" fmla="*/ 63 h 69"/>
                <a:gd name="T8" fmla="*/ 7 w 81"/>
                <a:gd name="T9" fmla="*/ 61 h 69"/>
                <a:gd name="T10" fmla="*/ 12 w 81"/>
                <a:gd name="T11" fmla="*/ 60 h 69"/>
                <a:gd name="T12" fmla="*/ 18 w 81"/>
                <a:gd name="T13" fmla="*/ 58 h 69"/>
                <a:gd name="T14" fmla="*/ 25 w 81"/>
                <a:gd name="T15" fmla="*/ 56 h 69"/>
                <a:gd name="T16" fmla="*/ 34 w 81"/>
                <a:gd name="T17" fmla="*/ 56 h 69"/>
                <a:gd name="T18" fmla="*/ 41 w 81"/>
                <a:gd name="T19" fmla="*/ 54 h 69"/>
                <a:gd name="T20" fmla="*/ 49 w 81"/>
                <a:gd name="T21" fmla="*/ 54 h 69"/>
                <a:gd name="T22" fmla="*/ 56 w 81"/>
                <a:gd name="T23" fmla="*/ 54 h 69"/>
                <a:gd name="T24" fmla="*/ 63 w 81"/>
                <a:gd name="T25" fmla="*/ 56 h 69"/>
                <a:gd name="T26" fmla="*/ 68 w 81"/>
                <a:gd name="T27" fmla="*/ 58 h 69"/>
                <a:gd name="T28" fmla="*/ 74 w 81"/>
                <a:gd name="T29" fmla="*/ 60 h 69"/>
                <a:gd name="T30" fmla="*/ 77 w 81"/>
                <a:gd name="T31" fmla="*/ 61 h 69"/>
                <a:gd name="T32" fmla="*/ 79 w 81"/>
                <a:gd name="T33" fmla="*/ 65 h 69"/>
                <a:gd name="T34" fmla="*/ 81 w 81"/>
                <a:gd name="T35" fmla="*/ 67 h 69"/>
                <a:gd name="T36" fmla="*/ 81 w 81"/>
                <a:gd name="T37" fmla="*/ 14 h 69"/>
                <a:gd name="T38" fmla="*/ 79 w 81"/>
                <a:gd name="T39" fmla="*/ 11 h 69"/>
                <a:gd name="T40" fmla="*/ 77 w 81"/>
                <a:gd name="T41" fmla="*/ 7 h 69"/>
                <a:gd name="T42" fmla="*/ 74 w 81"/>
                <a:gd name="T43" fmla="*/ 5 h 69"/>
                <a:gd name="T44" fmla="*/ 68 w 81"/>
                <a:gd name="T45" fmla="*/ 4 h 69"/>
                <a:gd name="T46" fmla="*/ 63 w 81"/>
                <a:gd name="T47" fmla="*/ 2 h 69"/>
                <a:gd name="T48" fmla="*/ 56 w 81"/>
                <a:gd name="T49" fmla="*/ 2 h 69"/>
                <a:gd name="T50" fmla="*/ 49 w 81"/>
                <a:gd name="T51" fmla="*/ 0 h 69"/>
                <a:gd name="T52" fmla="*/ 41 w 81"/>
                <a:gd name="T53" fmla="*/ 0 h 69"/>
                <a:gd name="T54" fmla="*/ 34 w 81"/>
                <a:gd name="T55" fmla="*/ 2 h 69"/>
                <a:gd name="T56" fmla="*/ 25 w 81"/>
                <a:gd name="T57" fmla="*/ 2 h 69"/>
                <a:gd name="T58" fmla="*/ 18 w 81"/>
                <a:gd name="T59" fmla="*/ 4 h 69"/>
                <a:gd name="T60" fmla="*/ 12 w 81"/>
                <a:gd name="T61" fmla="*/ 5 h 69"/>
                <a:gd name="T62" fmla="*/ 7 w 81"/>
                <a:gd name="T63" fmla="*/ 7 h 69"/>
                <a:gd name="T64" fmla="*/ 3 w 81"/>
                <a:gd name="T65" fmla="*/ 11 h 69"/>
                <a:gd name="T66" fmla="*/ 0 w 81"/>
                <a:gd name="T67" fmla="*/ 13 h 69"/>
                <a:gd name="T68" fmla="*/ 0 w 81"/>
                <a:gd name="T69" fmla="*/ 16 h 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1"/>
                <a:gd name="T106" fmla="*/ 0 h 69"/>
                <a:gd name="T107" fmla="*/ 81 w 81"/>
                <a:gd name="T108" fmla="*/ 69 h 6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1" h="69">
                  <a:moveTo>
                    <a:pt x="0" y="16"/>
                  </a:moveTo>
                  <a:lnTo>
                    <a:pt x="0" y="69"/>
                  </a:lnTo>
                  <a:lnTo>
                    <a:pt x="0" y="67"/>
                  </a:lnTo>
                  <a:lnTo>
                    <a:pt x="3" y="63"/>
                  </a:lnTo>
                  <a:lnTo>
                    <a:pt x="7" y="61"/>
                  </a:lnTo>
                  <a:lnTo>
                    <a:pt x="12" y="60"/>
                  </a:lnTo>
                  <a:lnTo>
                    <a:pt x="18" y="58"/>
                  </a:lnTo>
                  <a:lnTo>
                    <a:pt x="25" y="56"/>
                  </a:lnTo>
                  <a:lnTo>
                    <a:pt x="34" y="56"/>
                  </a:lnTo>
                  <a:lnTo>
                    <a:pt x="41" y="54"/>
                  </a:lnTo>
                  <a:lnTo>
                    <a:pt x="49" y="54"/>
                  </a:lnTo>
                  <a:lnTo>
                    <a:pt x="56" y="54"/>
                  </a:lnTo>
                  <a:lnTo>
                    <a:pt x="63" y="56"/>
                  </a:lnTo>
                  <a:lnTo>
                    <a:pt x="68" y="58"/>
                  </a:lnTo>
                  <a:lnTo>
                    <a:pt x="74" y="60"/>
                  </a:lnTo>
                  <a:lnTo>
                    <a:pt x="77" y="61"/>
                  </a:lnTo>
                  <a:lnTo>
                    <a:pt x="79" y="65"/>
                  </a:lnTo>
                  <a:lnTo>
                    <a:pt x="81" y="67"/>
                  </a:lnTo>
                  <a:lnTo>
                    <a:pt x="81" y="14"/>
                  </a:lnTo>
                  <a:lnTo>
                    <a:pt x="79" y="11"/>
                  </a:lnTo>
                  <a:lnTo>
                    <a:pt x="77" y="7"/>
                  </a:lnTo>
                  <a:lnTo>
                    <a:pt x="74" y="5"/>
                  </a:lnTo>
                  <a:lnTo>
                    <a:pt x="68" y="4"/>
                  </a:lnTo>
                  <a:lnTo>
                    <a:pt x="63" y="2"/>
                  </a:lnTo>
                  <a:lnTo>
                    <a:pt x="56" y="2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2"/>
                  </a:lnTo>
                  <a:lnTo>
                    <a:pt x="25" y="2"/>
                  </a:lnTo>
                  <a:lnTo>
                    <a:pt x="18" y="4"/>
                  </a:lnTo>
                  <a:lnTo>
                    <a:pt x="12" y="5"/>
                  </a:lnTo>
                  <a:lnTo>
                    <a:pt x="7" y="7"/>
                  </a:lnTo>
                  <a:lnTo>
                    <a:pt x="3" y="11"/>
                  </a:lnTo>
                  <a:lnTo>
                    <a:pt x="0" y="1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43" name="Freeform 598"/>
            <p:cNvSpPr>
              <a:spLocks/>
            </p:cNvSpPr>
            <p:nvPr/>
          </p:nvSpPr>
          <p:spPr bwMode="auto">
            <a:xfrm>
              <a:off x="3545" y="1271"/>
              <a:ext cx="81" cy="69"/>
            </a:xfrm>
            <a:custGeom>
              <a:avLst/>
              <a:gdLst>
                <a:gd name="T0" fmla="*/ 0 w 81"/>
                <a:gd name="T1" fmla="*/ 16 h 69"/>
                <a:gd name="T2" fmla="*/ 0 w 81"/>
                <a:gd name="T3" fmla="*/ 69 h 69"/>
                <a:gd name="T4" fmla="*/ 0 w 81"/>
                <a:gd name="T5" fmla="*/ 67 h 69"/>
                <a:gd name="T6" fmla="*/ 3 w 81"/>
                <a:gd name="T7" fmla="*/ 63 h 69"/>
                <a:gd name="T8" fmla="*/ 7 w 81"/>
                <a:gd name="T9" fmla="*/ 61 h 69"/>
                <a:gd name="T10" fmla="*/ 12 w 81"/>
                <a:gd name="T11" fmla="*/ 60 h 69"/>
                <a:gd name="T12" fmla="*/ 18 w 81"/>
                <a:gd name="T13" fmla="*/ 58 h 69"/>
                <a:gd name="T14" fmla="*/ 25 w 81"/>
                <a:gd name="T15" fmla="*/ 56 h 69"/>
                <a:gd name="T16" fmla="*/ 34 w 81"/>
                <a:gd name="T17" fmla="*/ 56 h 69"/>
                <a:gd name="T18" fmla="*/ 41 w 81"/>
                <a:gd name="T19" fmla="*/ 54 h 69"/>
                <a:gd name="T20" fmla="*/ 49 w 81"/>
                <a:gd name="T21" fmla="*/ 54 h 69"/>
                <a:gd name="T22" fmla="*/ 56 w 81"/>
                <a:gd name="T23" fmla="*/ 54 h 69"/>
                <a:gd name="T24" fmla="*/ 63 w 81"/>
                <a:gd name="T25" fmla="*/ 56 h 69"/>
                <a:gd name="T26" fmla="*/ 68 w 81"/>
                <a:gd name="T27" fmla="*/ 58 h 69"/>
                <a:gd name="T28" fmla="*/ 74 w 81"/>
                <a:gd name="T29" fmla="*/ 60 h 69"/>
                <a:gd name="T30" fmla="*/ 77 w 81"/>
                <a:gd name="T31" fmla="*/ 61 h 69"/>
                <a:gd name="T32" fmla="*/ 79 w 81"/>
                <a:gd name="T33" fmla="*/ 65 h 69"/>
                <a:gd name="T34" fmla="*/ 81 w 81"/>
                <a:gd name="T35" fmla="*/ 67 h 69"/>
                <a:gd name="T36" fmla="*/ 81 w 81"/>
                <a:gd name="T37" fmla="*/ 14 h 69"/>
                <a:gd name="T38" fmla="*/ 79 w 81"/>
                <a:gd name="T39" fmla="*/ 11 h 69"/>
                <a:gd name="T40" fmla="*/ 77 w 81"/>
                <a:gd name="T41" fmla="*/ 7 h 69"/>
                <a:gd name="T42" fmla="*/ 74 w 81"/>
                <a:gd name="T43" fmla="*/ 5 h 69"/>
                <a:gd name="T44" fmla="*/ 68 w 81"/>
                <a:gd name="T45" fmla="*/ 4 h 69"/>
                <a:gd name="T46" fmla="*/ 63 w 81"/>
                <a:gd name="T47" fmla="*/ 2 h 69"/>
                <a:gd name="T48" fmla="*/ 56 w 81"/>
                <a:gd name="T49" fmla="*/ 2 h 69"/>
                <a:gd name="T50" fmla="*/ 49 w 81"/>
                <a:gd name="T51" fmla="*/ 0 h 69"/>
                <a:gd name="T52" fmla="*/ 41 w 81"/>
                <a:gd name="T53" fmla="*/ 0 h 69"/>
                <a:gd name="T54" fmla="*/ 34 w 81"/>
                <a:gd name="T55" fmla="*/ 2 h 69"/>
                <a:gd name="T56" fmla="*/ 25 w 81"/>
                <a:gd name="T57" fmla="*/ 2 h 69"/>
                <a:gd name="T58" fmla="*/ 18 w 81"/>
                <a:gd name="T59" fmla="*/ 4 h 69"/>
                <a:gd name="T60" fmla="*/ 12 w 81"/>
                <a:gd name="T61" fmla="*/ 5 h 69"/>
                <a:gd name="T62" fmla="*/ 7 w 81"/>
                <a:gd name="T63" fmla="*/ 7 h 69"/>
                <a:gd name="T64" fmla="*/ 3 w 81"/>
                <a:gd name="T65" fmla="*/ 11 h 69"/>
                <a:gd name="T66" fmla="*/ 0 w 81"/>
                <a:gd name="T67" fmla="*/ 13 h 69"/>
                <a:gd name="T68" fmla="*/ 0 w 81"/>
                <a:gd name="T69" fmla="*/ 16 h 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1"/>
                <a:gd name="T106" fmla="*/ 0 h 69"/>
                <a:gd name="T107" fmla="*/ 81 w 81"/>
                <a:gd name="T108" fmla="*/ 69 h 6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1" h="69">
                  <a:moveTo>
                    <a:pt x="0" y="16"/>
                  </a:moveTo>
                  <a:lnTo>
                    <a:pt x="0" y="69"/>
                  </a:lnTo>
                  <a:lnTo>
                    <a:pt x="0" y="67"/>
                  </a:lnTo>
                  <a:lnTo>
                    <a:pt x="3" y="63"/>
                  </a:lnTo>
                  <a:lnTo>
                    <a:pt x="7" y="61"/>
                  </a:lnTo>
                  <a:lnTo>
                    <a:pt x="12" y="60"/>
                  </a:lnTo>
                  <a:lnTo>
                    <a:pt x="18" y="58"/>
                  </a:lnTo>
                  <a:lnTo>
                    <a:pt x="25" y="56"/>
                  </a:lnTo>
                  <a:lnTo>
                    <a:pt x="34" y="56"/>
                  </a:lnTo>
                  <a:lnTo>
                    <a:pt x="41" y="54"/>
                  </a:lnTo>
                  <a:lnTo>
                    <a:pt x="49" y="54"/>
                  </a:lnTo>
                  <a:lnTo>
                    <a:pt x="56" y="54"/>
                  </a:lnTo>
                  <a:lnTo>
                    <a:pt x="63" y="56"/>
                  </a:lnTo>
                  <a:lnTo>
                    <a:pt x="68" y="58"/>
                  </a:lnTo>
                  <a:lnTo>
                    <a:pt x="74" y="60"/>
                  </a:lnTo>
                  <a:lnTo>
                    <a:pt x="77" y="61"/>
                  </a:lnTo>
                  <a:lnTo>
                    <a:pt x="79" y="65"/>
                  </a:lnTo>
                  <a:lnTo>
                    <a:pt x="81" y="67"/>
                  </a:lnTo>
                  <a:lnTo>
                    <a:pt x="81" y="14"/>
                  </a:lnTo>
                  <a:lnTo>
                    <a:pt x="79" y="11"/>
                  </a:lnTo>
                  <a:lnTo>
                    <a:pt x="77" y="7"/>
                  </a:lnTo>
                  <a:lnTo>
                    <a:pt x="74" y="5"/>
                  </a:lnTo>
                  <a:lnTo>
                    <a:pt x="68" y="4"/>
                  </a:lnTo>
                  <a:lnTo>
                    <a:pt x="63" y="2"/>
                  </a:lnTo>
                  <a:lnTo>
                    <a:pt x="56" y="2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2"/>
                  </a:lnTo>
                  <a:lnTo>
                    <a:pt x="25" y="2"/>
                  </a:lnTo>
                  <a:lnTo>
                    <a:pt x="18" y="4"/>
                  </a:lnTo>
                  <a:lnTo>
                    <a:pt x="12" y="5"/>
                  </a:lnTo>
                  <a:lnTo>
                    <a:pt x="7" y="7"/>
                  </a:lnTo>
                  <a:lnTo>
                    <a:pt x="3" y="11"/>
                  </a:lnTo>
                  <a:lnTo>
                    <a:pt x="0" y="13"/>
                  </a:lnTo>
                  <a:lnTo>
                    <a:pt x="0" y="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44" name="Freeform 599"/>
            <p:cNvSpPr>
              <a:spLocks/>
            </p:cNvSpPr>
            <p:nvPr/>
          </p:nvSpPr>
          <p:spPr bwMode="auto">
            <a:xfrm>
              <a:off x="3545" y="1285"/>
              <a:ext cx="81" cy="67"/>
            </a:xfrm>
            <a:custGeom>
              <a:avLst/>
              <a:gdLst>
                <a:gd name="T0" fmla="*/ 81 w 81"/>
                <a:gd name="T1" fmla="*/ 0 h 67"/>
                <a:gd name="T2" fmla="*/ 81 w 81"/>
                <a:gd name="T3" fmla="*/ 53 h 67"/>
                <a:gd name="T4" fmla="*/ 79 w 81"/>
                <a:gd name="T5" fmla="*/ 56 h 67"/>
                <a:gd name="T6" fmla="*/ 77 w 81"/>
                <a:gd name="T7" fmla="*/ 58 h 67"/>
                <a:gd name="T8" fmla="*/ 74 w 81"/>
                <a:gd name="T9" fmla="*/ 60 h 67"/>
                <a:gd name="T10" fmla="*/ 68 w 81"/>
                <a:gd name="T11" fmla="*/ 64 h 67"/>
                <a:gd name="T12" fmla="*/ 61 w 81"/>
                <a:gd name="T13" fmla="*/ 65 h 67"/>
                <a:gd name="T14" fmla="*/ 54 w 81"/>
                <a:gd name="T15" fmla="*/ 65 h 67"/>
                <a:gd name="T16" fmla="*/ 47 w 81"/>
                <a:gd name="T17" fmla="*/ 67 h 67"/>
                <a:gd name="T18" fmla="*/ 40 w 81"/>
                <a:gd name="T19" fmla="*/ 67 h 67"/>
                <a:gd name="T20" fmla="*/ 31 w 81"/>
                <a:gd name="T21" fmla="*/ 67 h 67"/>
                <a:gd name="T22" fmla="*/ 23 w 81"/>
                <a:gd name="T23" fmla="*/ 67 h 67"/>
                <a:gd name="T24" fmla="*/ 16 w 81"/>
                <a:gd name="T25" fmla="*/ 65 h 67"/>
                <a:gd name="T26" fmla="*/ 11 w 81"/>
                <a:gd name="T27" fmla="*/ 64 h 67"/>
                <a:gd name="T28" fmla="*/ 5 w 81"/>
                <a:gd name="T29" fmla="*/ 62 h 67"/>
                <a:gd name="T30" fmla="*/ 2 w 81"/>
                <a:gd name="T31" fmla="*/ 60 h 67"/>
                <a:gd name="T32" fmla="*/ 0 w 81"/>
                <a:gd name="T33" fmla="*/ 58 h 67"/>
                <a:gd name="T34" fmla="*/ 0 w 81"/>
                <a:gd name="T35" fmla="*/ 55 h 67"/>
                <a:gd name="T36" fmla="*/ 0 w 81"/>
                <a:gd name="T37" fmla="*/ 2 h 67"/>
                <a:gd name="T38" fmla="*/ 0 w 81"/>
                <a:gd name="T39" fmla="*/ 4 h 67"/>
                <a:gd name="T40" fmla="*/ 2 w 81"/>
                <a:gd name="T41" fmla="*/ 8 h 67"/>
                <a:gd name="T42" fmla="*/ 5 w 81"/>
                <a:gd name="T43" fmla="*/ 9 h 67"/>
                <a:gd name="T44" fmla="*/ 11 w 81"/>
                <a:gd name="T45" fmla="*/ 11 h 67"/>
                <a:gd name="T46" fmla="*/ 16 w 81"/>
                <a:gd name="T47" fmla="*/ 13 h 67"/>
                <a:gd name="T48" fmla="*/ 23 w 81"/>
                <a:gd name="T49" fmla="*/ 13 h 67"/>
                <a:gd name="T50" fmla="*/ 31 w 81"/>
                <a:gd name="T51" fmla="*/ 15 h 67"/>
                <a:gd name="T52" fmla="*/ 40 w 81"/>
                <a:gd name="T53" fmla="*/ 15 h 67"/>
                <a:gd name="T54" fmla="*/ 47 w 81"/>
                <a:gd name="T55" fmla="*/ 13 h 67"/>
                <a:gd name="T56" fmla="*/ 54 w 81"/>
                <a:gd name="T57" fmla="*/ 13 h 67"/>
                <a:gd name="T58" fmla="*/ 61 w 81"/>
                <a:gd name="T59" fmla="*/ 11 h 67"/>
                <a:gd name="T60" fmla="*/ 68 w 81"/>
                <a:gd name="T61" fmla="*/ 9 h 67"/>
                <a:gd name="T62" fmla="*/ 74 w 81"/>
                <a:gd name="T63" fmla="*/ 8 h 67"/>
                <a:gd name="T64" fmla="*/ 77 w 81"/>
                <a:gd name="T65" fmla="*/ 6 h 67"/>
                <a:gd name="T66" fmla="*/ 79 w 81"/>
                <a:gd name="T67" fmla="*/ 2 h 67"/>
                <a:gd name="T68" fmla="*/ 81 w 81"/>
                <a:gd name="T69" fmla="*/ 0 h 6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1"/>
                <a:gd name="T106" fmla="*/ 0 h 67"/>
                <a:gd name="T107" fmla="*/ 81 w 81"/>
                <a:gd name="T108" fmla="*/ 67 h 6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1" h="67">
                  <a:moveTo>
                    <a:pt x="81" y="0"/>
                  </a:moveTo>
                  <a:lnTo>
                    <a:pt x="81" y="53"/>
                  </a:lnTo>
                  <a:lnTo>
                    <a:pt x="79" y="56"/>
                  </a:lnTo>
                  <a:lnTo>
                    <a:pt x="77" y="58"/>
                  </a:lnTo>
                  <a:lnTo>
                    <a:pt x="74" y="60"/>
                  </a:lnTo>
                  <a:lnTo>
                    <a:pt x="68" y="64"/>
                  </a:lnTo>
                  <a:lnTo>
                    <a:pt x="61" y="65"/>
                  </a:lnTo>
                  <a:lnTo>
                    <a:pt x="54" y="65"/>
                  </a:lnTo>
                  <a:lnTo>
                    <a:pt x="47" y="67"/>
                  </a:lnTo>
                  <a:lnTo>
                    <a:pt x="40" y="67"/>
                  </a:lnTo>
                  <a:lnTo>
                    <a:pt x="31" y="67"/>
                  </a:lnTo>
                  <a:lnTo>
                    <a:pt x="23" y="67"/>
                  </a:lnTo>
                  <a:lnTo>
                    <a:pt x="16" y="65"/>
                  </a:lnTo>
                  <a:lnTo>
                    <a:pt x="11" y="64"/>
                  </a:lnTo>
                  <a:lnTo>
                    <a:pt x="5" y="62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5" y="9"/>
                  </a:lnTo>
                  <a:lnTo>
                    <a:pt x="11" y="11"/>
                  </a:lnTo>
                  <a:lnTo>
                    <a:pt x="16" y="13"/>
                  </a:lnTo>
                  <a:lnTo>
                    <a:pt x="23" y="13"/>
                  </a:lnTo>
                  <a:lnTo>
                    <a:pt x="31" y="15"/>
                  </a:lnTo>
                  <a:lnTo>
                    <a:pt x="40" y="15"/>
                  </a:lnTo>
                  <a:lnTo>
                    <a:pt x="47" y="13"/>
                  </a:lnTo>
                  <a:lnTo>
                    <a:pt x="54" y="13"/>
                  </a:lnTo>
                  <a:lnTo>
                    <a:pt x="61" y="11"/>
                  </a:lnTo>
                  <a:lnTo>
                    <a:pt x="68" y="9"/>
                  </a:lnTo>
                  <a:lnTo>
                    <a:pt x="74" y="8"/>
                  </a:lnTo>
                  <a:lnTo>
                    <a:pt x="77" y="6"/>
                  </a:lnTo>
                  <a:lnTo>
                    <a:pt x="79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45" name="Freeform 600"/>
            <p:cNvSpPr>
              <a:spLocks/>
            </p:cNvSpPr>
            <p:nvPr/>
          </p:nvSpPr>
          <p:spPr bwMode="auto">
            <a:xfrm>
              <a:off x="3545" y="1285"/>
              <a:ext cx="81" cy="67"/>
            </a:xfrm>
            <a:custGeom>
              <a:avLst/>
              <a:gdLst>
                <a:gd name="T0" fmla="*/ 81 w 81"/>
                <a:gd name="T1" fmla="*/ 0 h 67"/>
                <a:gd name="T2" fmla="*/ 81 w 81"/>
                <a:gd name="T3" fmla="*/ 53 h 67"/>
                <a:gd name="T4" fmla="*/ 79 w 81"/>
                <a:gd name="T5" fmla="*/ 56 h 67"/>
                <a:gd name="T6" fmla="*/ 77 w 81"/>
                <a:gd name="T7" fmla="*/ 58 h 67"/>
                <a:gd name="T8" fmla="*/ 74 w 81"/>
                <a:gd name="T9" fmla="*/ 60 h 67"/>
                <a:gd name="T10" fmla="*/ 68 w 81"/>
                <a:gd name="T11" fmla="*/ 64 h 67"/>
                <a:gd name="T12" fmla="*/ 61 w 81"/>
                <a:gd name="T13" fmla="*/ 65 h 67"/>
                <a:gd name="T14" fmla="*/ 54 w 81"/>
                <a:gd name="T15" fmla="*/ 65 h 67"/>
                <a:gd name="T16" fmla="*/ 47 w 81"/>
                <a:gd name="T17" fmla="*/ 67 h 67"/>
                <a:gd name="T18" fmla="*/ 40 w 81"/>
                <a:gd name="T19" fmla="*/ 67 h 67"/>
                <a:gd name="T20" fmla="*/ 31 w 81"/>
                <a:gd name="T21" fmla="*/ 67 h 67"/>
                <a:gd name="T22" fmla="*/ 23 w 81"/>
                <a:gd name="T23" fmla="*/ 67 h 67"/>
                <a:gd name="T24" fmla="*/ 16 w 81"/>
                <a:gd name="T25" fmla="*/ 65 h 67"/>
                <a:gd name="T26" fmla="*/ 11 w 81"/>
                <a:gd name="T27" fmla="*/ 64 h 67"/>
                <a:gd name="T28" fmla="*/ 5 w 81"/>
                <a:gd name="T29" fmla="*/ 62 h 67"/>
                <a:gd name="T30" fmla="*/ 2 w 81"/>
                <a:gd name="T31" fmla="*/ 60 h 67"/>
                <a:gd name="T32" fmla="*/ 0 w 81"/>
                <a:gd name="T33" fmla="*/ 58 h 67"/>
                <a:gd name="T34" fmla="*/ 0 w 81"/>
                <a:gd name="T35" fmla="*/ 55 h 67"/>
                <a:gd name="T36" fmla="*/ 0 w 81"/>
                <a:gd name="T37" fmla="*/ 2 h 67"/>
                <a:gd name="T38" fmla="*/ 0 w 81"/>
                <a:gd name="T39" fmla="*/ 4 h 67"/>
                <a:gd name="T40" fmla="*/ 2 w 81"/>
                <a:gd name="T41" fmla="*/ 8 h 67"/>
                <a:gd name="T42" fmla="*/ 5 w 81"/>
                <a:gd name="T43" fmla="*/ 9 h 67"/>
                <a:gd name="T44" fmla="*/ 11 w 81"/>
                <a:gd name="T45" fmla="*/ 11 h 67"/>
                <a:gd name="T46" fmla="*/ 16 w 81"/>
                <a:gd name="T47" fmla="*/ 13 h 67"/>
                <a:gd name="T48" fmla="*/ 23 w 81"/>
                <a:gd name="T49" fmla="*/ 13 h 67"/>
                <a:gd name="T50" fmla="*/ 31 w 81"/>
                <a:gd name="T51" fmla="*/ 15 h 67"/>
                <a:gd name="T52" fmla="*/ 40 w 81"/>
                <a:gd name="T53" fmla="*/ 15 h 67"/>
                <a:gd name="T54" fmla="*/ 47 w 81"/>
                <a:gd name="T55" fmla="*/ 13 h 67"/>
                <a:gd name="T56" fmla="*/ 54 w 81"/>
                <a:gd name="T57" fmla="*/ 13 h 67"/>
                <a:gd name="T58" fmla="*/ 61 w 81"/>
                <a:gd name="T59" fmla="*/ 11 h 67"/>
                <a:gd name="T60" fmla="*/ 68 w 81"/>
                <a:gd name="T61" fmla="*/ 9 h 67"/>
                <a:gd name="T62" fmla="*/ 74 w 81"/>
                <a:gd name="T63" fmla="*/ 8 h 67"/>
                <a:gd name="T64" fmla="*/ 77 w 81"/>
                <a:gd name="T65" fmla="*/ 6 h 67"/>
                <a:gd name="T66" fmla="*/ 79 w 81"/>
                <a:gd name="T67" fmla="*/ 2 h 67"/>
                <a:gd name="T68" fmla="*/ 81 w 81"/>
                <a:gd name="T69" fmla="*/ 0 h 6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1"/>
                <a:gd name="T106" fmla="*/ 0 h 67"/>
                <a:gd name="T107" fmla="*/ 81 w 81"/>
                <a:gd name="T108" fmla="*/ 67 h 6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1" h="67">
                  <a:moveTo>
                    <a:pt x="81" y="0"/>
                  </a:moveTo>
                  <a:lnTo>
                    <a:pt x="81" y="53"/>
                  </a:lnTo>
                  <a:lnTo>
                    <a:pt x="79" y="56"/>
                  </a:lnTo>
                  <a:lnTo>
                    <a:pt x="77" y="58"/>
                  </a:lnTo>
                  <a:lnTo>
                    <a:pt x="74" y="60"/>
                  </a:lnTo>
                  <a:lnTo>
                    <a:pt x="68" y="64"/>
                  </a:lnTo>
                  <a:lnTo>
                    <a:pt x="61" y="65"/>
                  </a:lnTo>
                  <a:lnTo>
                    <a:pt x="54" y="65"/>
                  </a:lnTo>
                  <a:lnTo>
                    <a:pt x="47" y="67"/>
                  </a:lnTo>
                  <a:lnTo>
                    <a:pt x="40" y="67"/>
                  </a:lnTo>
                  <a:lnTo>
                    <a:pt x="31" y="67"/>
                  </a:lnTo>
                  <a:lnTo>
                    <a:pt x="23" y="67"/>
                  </a:lnTo>
                  <a:lnTo>
                    <a:pt x="16" y="65"/>
                  </a:lnTo>
                  <a:lnTo>
                    <a:pt x="11" y="64"/>
                  </a:lnTo>
                  <a:lnTo>
                    <a:pt x="5" y="62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5" y="9"/>
                  </a:lnTo>
                  <a:lnTo>
                    <a:pt x="11" y="11"/>
                  </a:lnTo>
                  <a:lnTo>
                    <a:pt x="16" y="13"/>
                  </a:lnTo>
                  <a:lnTo>
                    <a:pt x="23" y="13"/>
                  </a:lnTo>
                  <a:lnTo>
                    <a:pt x="31" y="15"/>
                  </a:lnTo>
                  <a:lnTo>
                    <a:pt x="40" y="15"/>
                  </a:lnTo>
                  <a:lnTo>
                    <a:pt x="47" y="13"/>
                  </a:lnTo>
                  <a:lnTo>
                    <a:pt x="54" y="13"/>
                  </a:lnTo>
                  <a:lnTo>
                    <a:pt x="61" y="11"/>
                  </a:lnTo>
                  <a:lnTo>
                    <a:pt x="68" y="9"/>
                  </a:lnTo>
                  <a:lnTo>
                    <a:pt x="74" y="8"/>
                  </a:lnTo>
                  <a:lnTo>
                    <a:pt x="77" y="6"/>
                  </a:lnTo>
                  <a:lnTo>
                    <a:pt x="79" y="2"/>
                  </a:lnTo>
                  <a:lnTo>
                    <a:pt x="8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46" name="Freeform 601"/>
            <p:cNvSpPr>
              <a:spLocks/>
            </p:cNvSpPr>
            <p:nvPr/>
          </p:nvSpPr>
          <p:spPr bwMode="auto">
            <a:xfrm>
              <a:off x="3545" y="1271"/>
              <a:ext cx="81" cy="29"/>
            </a:xfrm>
            <a:custGeom>
              <a:avLst/>
              <a:gdLst>
                <a:gd name="T0" fmla="*/ 49 w 81"/>
                <a:gd name="T1" fmla="*/ 0 h 29"/>
                <a:gd name="T2" fmla="*/ 56 w 81"/>
                <a:gd name="T3" fmla="*/ 2 h 29"/>
                <a:gd name="T4" fmla="*/ 63 w 81"/>
                <a:gd name="T5" fmla="*/ 2 h 29"/>
                <a:gd name="T6" fmla="*/ 68 w 81"/>
                <a:gd name="T7" fmla="*/ 4 h 29"/>
                <a:gd name="T8" fmla="*/ 74 w 81"/>
                <a:gd name="T9" fmla="*/ 5 h 29"/>
                <a:gd name="T10" fmla="*/ 77 w 81"/>
                <a:gd name="T11" fmla="*/ 7 h 29"/>
                <a:gd name="T12" fmla="*/ 79 w 81"/>
                <a:gd name="T13" fmla="*/ 11 h 29"/>
                <a:gd name="T14" fmla="*/ 81 w 81"/>
                <a:gd name="T15" fmla="*/ 14 h 29"/>
                <a:gd name="T16" fmla="*/ 79 w 81"/>
                <a:gd name="T17" fmla="*/ 16 h 29"/>
                <a:gd name="T18" fmla="*/ 77 w 81"/>
                <a:gd name="T19" fmla="*/ 20 h 29"/>
                <a:gd name="T20" fmla="*/ 74 w 81"/>
                <a:gd name="T21" fmla="*/ 22 h 29"/>
                <a:gd name="T22" fmla="*/ 68 w 81"/>
                <a:gd name="T23" fmla="*/ 23 h 29"/>
                <a:gd name="T24" fmla="*/ 61 w 81"/>
                <a:gd name="T25" fmla="*/ 25 h 29"/>
                <a:gd name="T26" fmla="*/ 54 w 81"/>
                <a:gd name="T27" fmla="*/ 27 h 29"/>
                <a:gd name="T28" fmla="*/ 47 w 81"/>
                <a:gd name="T29" fmla="*/ 27 h 29"/>
                <a:gd name="T30" fmla="*/ 40 w 81"/>
                <a:gd name="T31" fmla="*/ 29 h 29"/>
                <a:gd name="T32" fmla="*/ 31 w 81"/>
                <a:gd name="T33" fmla="*/ 29 h 29"/>
                <a:gd name="T34" fmla="*/ 23 w 81"/>
                <a:gd name="T35" fmla="*/ 27 h 29"/>
                <a:gd name="T36" fmla="*/ 16 w 81"/>
                <a:gd name="T37" fmla="*/ 27 h 29"/>
                <a:gd name="T38" fmla="*/ 11 w 81"/>
                <a:gd name="T39" fmla="*/ 25 h 29"/>
                <a:gd name="T40" fmla="*/ 5 w 81"/>
                <a:gd name="T41" fmla="*/ 23 h 29"/>
                <a:gd name="T42" fmla="*/ 2 w 81"/>
                <a:gd name="T43" fmla="*/ 22 h 29"/>
                <a:gd name="T44" fmla="*/ 0 w 81"/>
                <a:gd name="T45" fmla="*/ 18 h 29"/>
                <a:gd name="T46" fmla="*/ 0 w 81"/>
                <a:gd name="T47" fmla="*/ 16 h 29"/>
                <a:gd name="T48" fmla="*/ 0 w 81"/>
                <a:gd name="T49" fmla="*/ 13 h 29"/>
                <a:gd name="T50" fmla="*/ 3 w 81"/>
                <a:gd name="T51" fmla="*/ 11 h 29"/>
                <a:gd name="T52" fmla="*/ 7 w 81"/>
                <a:gd name="T53" fmla="*/ 7 h 29"/>
                <a:gd name="T54" fmla="*/ 12 w 81"/>
                <a:gd name="T55" fmla="*/ 5 h 29"/>
                <a:gd name="T56" fmla="*/ 18 w 81"/>
                <a:gd name="T57" fmla="*/ 4 h 29"/>
                <a:gd name="T58" fmla="*/ 25 w 81"/>
                <a:gd name="T59" fmla="*/ 2 h 29"/>
                <a:gd name="T60" fmla="*/ 34 w 81"/>
                <a:gd name="T61" fmla="*/ 2 h 29"/>
                <a:gd name="T62" fmla="*/ 41 w 81"/>
                <a:gd name="T63" fmla="*/ 0 h 29"/>
                <a:gd name="T64" fmla="*/ 49 w 81"/>
                <a:gd name="T65" fmla="*/ 0 h 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"/>
                <a:gd name="T100" fmla="*/ 0 h 29"/>
                <a:gd name="T101" fmla="*/ 81 w 81"/>
                <a:gd name="T102" fmla="*/ 29 h 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" h="29">
                  <a:moveTo>
                    <a:pt x="49" y="0"/>
                  </a:moveTo>
                  <a:lnTo>
                    <a:pt x="56" y="2"/>
                  </a:lnTo>
                  <a:lnTo>
                    <a:pt x="63" y="2"/>
                  </a:lnTo>
                  <a:lnTo>
                    <a:pt x="68" y="4"/>
                  </a:lnTo>
                  <a:lnTo>
                    <a:pt x="74" y="5"/>
                  </a:lnTo>
                  <a:lnTo>
                    <a:pt x="77" y="7"/>
                  </a:lnTo>
                  <a:lnTo>
                    <a:pt x="79" y="11"/>
                  </a:lnTo>
                  <a:lnTo>
                    <a:pt x="81" y="14"/>
                  </a:lnTo>
                  <a:lnTo>
                    <a:pt x="79" y="16"/>
                  </a:lnTo>
                  <a:lnTo>
                    <a:pt x="77" y="20"/>
                  </a:lnTo>
                  <a:lnTo>
                    <a:pt x="74" y="22"/>
                  </a:lnTo>
                  <a:lnTo>
                    <a:pt x="68" y="23"/>
                  </a:lnTo>
                  <a:lnTo>
                    <a:pt x="61" y="25"/>
                  </a:lnTo>
                  <a:lnTo>
                    <a:pt x="54" y="27"/>
                  </a:lnTo>
                  <a:lnTo>
                    <a:pt x="47" y="27"/>
                  </a:lnTo>
                  <a:lnTo>
                    <a:pt x="40" y="29"/>
                  </a:lnTo>
                  <a:lnTo>
                    <a:pt x="31" y="29"/>
                  </a:lnTo>
                  <a:lnTo>
                    <a:pt x="23" y="27"/>
                  </a:lnTo>
                  <a:lnTo>
                    <a:pt x="16" y="27"/>
                  </a:lnTo>
                  <a:lnTo>
                    <a:pt x="11" y="25"/>
                  </a:lnTo>
                  <a:lnTo>
                    <a:pt x="5" y="23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3" y="11"/>
                  </a:lnTo>
                  <a:lnTo>
                    <a:pt x="7" y="7"/>
                  </a:lnTo>
                  <a:lnTo>
                    <a:pt x="12" y="5"/>
                  </a:lnTo>
                  <a:lnTo>
                    <a:pt x="18" y="4"/>
                  </a:lnTo>
                  <a:lnTo>
                    <a:pt x="25" y="2"/>
                  </a:lnTo>
                  <a:lnTo>
                    <a:pt x="34" y="2"/>
                  </a:lnTo>
                  <a:lnTo>
                    <a:pt x="41" y="0"/>
                  </a:lnTo>
                  <a:lnTo>
                    <a:pt x="4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47" name="Freeform 602"/>
            <p:cNvSpPr>
              <a:spLocks/>
            </p:cNvSpPr>
            <p:nvPr/>
          </p:nvSpPr>
          <p:spPr bwMode="auto">
            <a:xfrm>
              <a:off x="3550" y="1260"/>
              <a:ext cx="69" cy="25"/>
            </a:xfrm>
            <a:custGeom>
              <a:avLst/>
              <a:gdLst>
                <a:gd name="T0" fmla="*/ 0 w 69"/>
                <a:gd name="T1" fmla="*/ 13 h 25"/>
                <a:gd name="T2" fmla="*/ 0 w 69"/>
                <a:gd name="T3" fmla="*/ 25 h 25"/>
                <a:gd name="T4" fmla="*/ 0 w 69"/>
                <a:gd name="T5" fmla="*/ 24 h 25"/>
                <a:gd name="T6" fmla="*/ 4 w 69"/>
                <a:gd name="T7" fmla="*/ 22 h 25"/>
                <a:gd name="T8" fmla="*/ 7 w 69"/>
                <a:gd name="T9" fmla="*/ 20 h 25"/>
                <a:gd name="T10" fmla="*/ 11 w 69"/>
                <a:gd name="T11" fmla="*/ 18 h 25"/>
                <a:gd name="T12" fmla="*/ 17 w 69"/>
                <a:gd name="T13" fmla="*/ 16 h 25"/>
                <a:gd name="T14" fmla="*/ 24 w 69"/>
                <a:gd name="T15" fmla="*/ 15 h 25"/>
                <a:gd name="T16" fmla="*/ 29 w 69"/>
                <a:gd name="T17" fmla="*/ 15 h 25"/>
                <a:gd name="T18" fmla="*/ 36 w 69"/>
                <a:gd name="T19" fmla="*/ 15 h 25"/>
                <a:gd name="T20" fmla="*/ 44 w 69"/>
                <a:gd name="T21" fmla="*/ 15 h 25"/>
                <a:gd name="T22" fmla="*/ 49 w 69"/>
                <a:gd name="T23" fmla="*/ 15 h 25"/>
                <a:gd name="T24" fmla="*/ 54 w 69"/>
                <a:gd name="T25" fmla="*/ 15 h 25"/>
                <a:gd name="T26" fmla="*/ 60 w 69"/>
                <a:gd name="T27" fmla="*/ 16 h 25"/>
                <a:gd name="T28" fmla="*/ 63 w 69"/>
                <a:gd name="T29" fmla="*/ 18 h 25"/>
                <a:gd name="T30" fmla="*/ 67 w 69"/>
                <a:gd name="T31" fmla="*/ 20 h 25"/>
                <a:gd name="T32" fmla="*/ 69 w 69"/>
                <a:gd name="T33" fmla="*/ 22 h 25"/>
                <a:gd name="T34" fmla="*/ 69 w 69"/>
                <a:gd name="T35" fmla="*/ 25 h 25"/>
                <a:gd name="T36" fmla="*/ 69 w 69"/>
                <a:gd name="T37" fmla="*/ 11 h 25"/>
                <a:gd name="T38" fmla="*/ 69 w 69"/>
                <a:gd name="T39" fmla="*/ 9 h 25"/>
                <a:gd name="T40" fmla="*/ 67 w 69"/>
                <a:gd name="T41" fmla="*/ 6 h 25"/>
                <a:gd name="T42" fmla="*/ 63 w 69"/>
                <a:gd name="T43" fmla="*/ 4 h 25"/>
                <a:gd name="T44" fmla="*/ 60 w 69"/>
                <a:gd name="T45" fmla="*/ 2 h 25"/>
                <a:gd name="T46" fmla="*/ 54 w 69"/>
                <a:gd name="T47" fmla="*/ 2 h 25"/>
                <a:gd name="T48" fmla="*/ 49 w 69"/>
                <a:gd name="T49" fmla="*/ 0 h 25"/>
                <a:gd name="T50" fmla="*/ 44 w 69"/>
                <a:gd name="T51" fmla="*/ 0 h 25"/>
                <a:gd name="T52" fmla="*/ 36 w 69"/>
                <a:gd name="T53" fmla="*/ 0 h 25"/>
                <a:gd name="T54" fmla="*/ 29 w 69"/>
                <a:gd name="T55" fmla="*/ 0 h 25"/>
                <a:gd name="T56" fmla="*/ 24 w 69"/>
                <a:gd name="T57" fmla="*/ 2 h 25"/>
                <a:gd name="T58" fmla="*/ 17 w 69"/>
                <a:gd name="T59" fmla="*/ 2 h 25"/>
                <a:gd name="T60" fmla="*/ 11 w 69"/>
                <a:gd name="T61" fmla="*/ 4 h 25"/>
                <a:gd name="T62" fmla="*/ 7 w 69"/>
                <a:gd name="T63" fmla="*/ 6 h 25"/>
                <a:gd name="T64" fmla="*/ 4 w 69"/>
                <a:gd name="T65" fmla="*/ 7 h 25"/>
                <a:gd name="T66" fmla="*/ 0 w 69"/>
                <a:gd name="T67" fmla="*/ 9 h 25"/>
                <a:gd name="T68" fmla="*/ 0 w 69"/>
                <a:gd name="T69" fmla="*/ 13 h 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"/>
                <a:gd name="T106" fmla="*/ 0 h 25"/>
                <a:gd name="T107" fmla="*/ 69 w 69"/>
                <a:gd name="T108" fmla="*/ 25 h 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" h="25">
                  <a:moveTo>
                    <a:pt x="0" y="13"/>
                  </a:moveTo>
                  <a:lnTo>
                    <a:pt x="0" y="25"/>
                  </a:lnTo>
                  <a:lnTo>
                    <a:pt x="0" y="24"/>
                  </a:lnTo>
                  <a:lnTo>
                    <a:pt x="4" y="22"/>
                  </a:lnTo>
                  <a:lnTo>
                    <a:pt x="7" y="20"/>
                  </a:lnTo>
                  <a:lnTo>
                    <a:pt x="11" y="18"/>
                  </a:lnTo>
                  <a:lnTo>
                    <a:pt x="17" y="16"/>
                  </a:lnTo>
                  <a:lnTo>
                    <a:pt x="24" y="15"/>
                  </a:lnTo>
                  <a:lnTo>
                    <a:pt x="29" y="15"/>
                  </a:lnTo>
                  <a:lnTo>
                    <a:pt x="36" y="15"/>
                  </a:lnTo>
                  <a:lnTo>
                    <a:pt x="44" y="15"/>
                  </a:lnTo>
                  <a:lnTo>
                    <a:pt x="49" y="15"/>
                  </a:lnTo>
                  <a:lnTo>
                    <a:pt x="54" y="15"/>
                  </a:lnTo>
                  <a:lnTo>
                    <a:pt x="60" y="16"/>
                  </a:lnTo>
                  <a:lnTo>
                    <a:pt x="63" y="18"/>
                  </a:lnTo>
                  <a:lnTo>
                    <a:pt x="67" y="20"/>
                  </a:lnTo>
                  <a:lnTo>
                    <a:pt x="69" y="22"/>
                  </a:lnTo>
                  <a:lnTo>
                    <a:pt x="69" y="25"/>
                  </a:lnTo>
                  <a:lnTo>
                    <a:pt x="69" y="11"/>
                  </a:lnTo>
                  <a:lnTo>
                    <a:pt x="69" y="9"/>
                  </a:lnTo>
                  <a:lnTo>
                    <a:pt x="67" y="6"/>
                  </a:lnTo>
                  <a:lnTo>
                    <a:pt x="63" y="4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4" y="2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7" y="6"/>
                  </a:lnTo>
                  <a:lnTo>
                    <a:pt x="4" y="7"/>
                  </a:lnTo>
                  <a:lnTo>
                    <a:pt x="0" y="9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48" name="Freeform 603"/>
            <p:cNvSpPr>
              <a:spLocks/>
            </p:cNvSpPr>
            <p:nvPr/>
          </p:nvSpPr>
          <p:spPr bwMode="auto">
            <a:xfrm>
              <a:off x="3550" y="1260"/>
              <a:ext cx="69" cy="25"/>
            </a:xfrm>
            <a:custGeom>
              <a:avLst/>
              <a:gdLst>
                <a:gd name="T0" fmla="*/ 0 w 69"/>
                <a:gd name="T1" fmla="*/ 13 h 25"/>
                <a:gd name="T2" fmla="*/ 0 w 69"/>
                <a:gd name="T3" fmla="*/ 25 h 25"/>
                <a:gd name="T4" fmla="*/ 0 w 69"/>
                <a:gd name="T5" fmla="*/ 24 h 25"/>
                <a:gd name="T6" fmla="*/ 4 w 69"/>
                <a:gd name="T7" fmla="*/ 22 h 25"/>
                <a:gd name="T8" fmla="*/ 7 w 69"/>
                <a:gd name="T9" fmla="*/ 20 h 25"/>
                <a:gd name="T10" fmla="*/ 11 w 69"/>
                <a:gd name="T11" fmla="*/ 18 h 25"/>
                <a:gd name="T12" fmla="*/ 17 w 69"/>
                <a:gd name="T13" fmla="*/ 16 h 25"/>
                <a:gd name="T14" fmla="*/ 24 w 69"/>
                <a:gd name="T15" fmla="*/ 15 h 25"/>
                <a:gd name="T16" fmla="*/ 29 w 69"/>
                <a:gd name="T17" fmla="*/ 15 h 25"/>
                <a:gd name="T18" fmla="*/ 36 w 69"/>
                <a:gd name="T19" fmla="*/ 15 h 25"/>
                <a:gd name="T20" fmla="*/ 44 w 69"/>
                <a:gd name="T21" fmla="*/ 15 h 25"/>
                <a:gd name="T22" fmla="*/ 49 w 69"/>
                <a:gd name="T23" fmla="*/ 15 h 25"/>
                <a:gd name="T24" fmla="*/ 54 w 69"/>
                <a:gd name="T25" fmla="*/ 15 h 25"/>
                <a:gd name="T26" fmla="*/ 60 w 69"/>
                <a:gd name="T27" fmla="*/ 16 h 25"/>
                <a:gd name="T28" fmla="*/ 63 w 69"/>
                <a:gd name="T29" fmla="*/ 18 h 25"/>
                <a:gd name="T30" fmla="*/ 67 w 69"/>
                <a:gd name="T31" fmla="*/ 20 h 25"/>
                <a:gd name="T32" fmla="*/ 69 w 69"/>
                <a:gd name="T33" fmla="*/ 22 h 25"/>
                <a:gd name="T34" fmla="*/ 69 w 69"/>
                <a:gd name="T35" fmla="*/ 25 h 25"/>
                <a:gd name="T36" fmla="*/ 69 w 69"/>
                <a:gd name="T37" fmla="*/ 11 h 25"/>
                <a:gd name="T38" fmla="*/ 69 w 69"/>
                <a:gd name="T39" fmla="*/ 9 h 25"/>
                <a:gd name="T40" fmla="*/ 67 w 69"/>
                <a:gd name="T41" fmla="*/ 6 h 25"/>
                <a:gd name="T42" fmla="*/ 63 w 69"/>
                <a:gd name="T43" fmla="*/ 4 h 25"/>
                <a:gd name="T44" fmla="*/ 60 w 69"/>
                <a:gd name="T45" fmla="*/ 2 h 25"/>
                <a:gd name="T46" fmla="*/ 54 w 69"/>
                <a:gd name="T47" fmla="*/ 2 h 25"/>
                <a:gd name="T48" fmla="*/ 49 w 69"/>
                <a:gd name="T49" fmla="*/ 0 h 25"/>
                <a:gd name="T50" fmla="*/ 44 w 69"/>
                <a:gd name="T51" fmla="*/ 0 h 25"/>
                <a:gd name="T52" fmla="*/ 36 w 69"/>
                <a:gd name="T53" fmla="*/ 0 h 25"/>
                <a:gd name="T54" fmla="*/ 29 w 69"/>
                <a:gd name="T55" fmla="*/ 0 h 25"/>
                <a:gd name="T56" fmla="*/ 24 w 69"/>
                <a:gd name="T57" fmla="*/ 2 h 25"/>
                <a:gd name="T58" fmla="*/ 17 w 69"/>
                <a:gd name="T59" fmla="*/ 2 h 25"/>
                <a:gd name="T60" fmla="*/ 11 w 69"/>
                <a:gd name="T61" fmla="*/ 4 h 25"/>
                <a:gd name="T62" fmla="*/ 7 w 69"/>
                <a:gd name="T63" fmla="*/ 6 h 25"/>
                <a:gd name="T64" fmla="*/ 4 w 69"/>
                <a:gd name="T65" fmla="*/ 7 h 25"/>
                <a:gd name="T66" fmla="*/ 0 w 69"/>
                <a:gd name="T67" fmla="*/ 9 h 25"/>
                <a:gd name="T68" fmla="*/ 0 w 69"/>
                <a:gd name="T69" fmla="*/ 13 h 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"/>
                <a:gd name="T106" fmla="*/ 0 h 25"/>
                <a:gd name="T107" fmla="*/ 69 w 69"/>
                <a:gd name="T108" fmla="*/ 25 h 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" h="25">
                  <a:moveTo>
                    <a:pt x="0" y="13"/>
                  </a:moveTo>
                  <a:lnTo>
                    <a:pt x="0" y="25"/>
                  </a:lnTo>
                  <a:lnTo>
                    <a:pt x="0" y="24"/>
                  </a:lnTo>
                  <a:lnTo>
                    <a:pt x="4" y="22"/>
                  </a:lnTo>
                  <a:lnTo>
                    <a:pt x="7" y="20"/>
                  </a:lnTo>
                  <a:lnTo>
                    <a:pt x="11" y="18"/>
                  </a:lnTo>
                  <a:lnTo>
                    <a:pt x="17" y="16"/>
                  </a:lnTo>
                  <a:lnTo>
                    <a:pt x="24" y="15"/>
                  </a:lnTo>
                  <a:lnTo>
                    <a:pt x="29" y="15"/>
                  </a:lnTo>
                  <a:lnTo>
                    <a:pt x="36" y="15"/>
                  </a:lnTo>
                  <a:lnTo>
                    <a:pt x="44" y="15"/>
                  </a:lnTo>
                  <a:lnTo>
                    <a:pt x="49" y="15"/>
                  </a:lnTo>
                  <a:lnTo>
                    <a:pt x="54" y="15"/>
                  </a:lnTo>
                  <a:lnTo>
                    <a:pt x="60" y="16"/>
                  </a:lnTo>
                  <a:lnTo>
                    <a:pt x="63" y="18"/>
                  </a:lnTo>
                  <a:lnTo>
                    <a:pt x="67" y="20"/>
                  </a:lnTo>
                  <a:lnTo>
                    <a:pt x="69" y="22"/>
                  </a:lnTo>
                  <a:lnTo>
                    <a:pt x="69" y="25"/>
                  </a:lnTo>
                  <a:lnTo>
                    <a:pt x="69" y="11"/>
                  </a:lnTo>
                  <a:lnTo>
                    <a:pt x="69" y="9"/>
                  </a:lnTo>
                  <a:lnTo>
                    <a:pt x="67" y="6"/>
                  </a:lnTo>
                  <a:lnTo>
                    <a:pt x="63" y="4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4" y="2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7" y="6"/>
                  </a:lnTo>
                  <a:lnTo>
                    <a:pt x="4" y="7"/>
                  </a:lnTo>
                  <a:lnTo>
                    <a:pt x="0" y="9"/>
                  </a:lnTo>
                  <a:lnTo>
                    <a:pt x="0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49" name="Freeform 604"/>
            <p:cNvSpPr>
              <a:spLocks/>
            </p:cNvSpPr>
            <p:nvPr/>
          </p:nvSpPr>
          <p:spPr bwMode="auto">
            <a:xfrm>
              <a:off x="3550" y="1271"/>
              <a:ext cx="69" cy="25"/>
            </a:xfrm>
            <a:custGeom>
              <a:avLst/>
              <a:gdLst>
                <a:gd name="T0" fmla="*/ 69 w 69"/>
                <a:gd name="T1" fmla="*/ 0 h 25"/>
                <a:gd name="T2" fmla="*/ 69 w 69"/>
                <a:gd name="T3" fmla="*/ 14 h 25"/>
                <a:gd name="T4" fmla="*/ 69 w 69"/>
                <a:gd name="T5" fmla="*/ 16 h 25"/>
                <a:gd name="T6" fmla="*/ 67 w 69"/>
                <a:gd name="T7" fmla="*/ 18 h 25"/>
                <a:gd name="T8" fmla="*/ 63 w 69"/>
                <a:gd name="T9" fmla="*/ 20 h 25"/>
                <a:gd name="T10" fmla="*/ 58 w 69"/>
                <a:gd name="T11" fmla="*/ 22 h 25"/>
                <a:gd name="T12" fmla="*/ 53 w 69"/>
                <a:gd name="T13" fmla="*/ 23 h 25"/>
                <a:gd name="T14" fmla="*/ 47 w 69"/>
                <a:gd name="T15" fmla="*/ 23 h 25"/>
                <a:gd name="T16" fmla="*/ 40 w 69"/>
                <a:gd name="T17" fmla="*/ 25 h 25"/>
                <a:gd name="T18" fmla="*/ 35 w 69"/>
                <a:gd name="T19" fmla="*/ 25 h 25"/>
                <a:gd name="T20" fmla="*/ 27 w 69"/>
                <a:gd name="T21" fmla="*/ 25 h 25"/>
                <a:gd name="T22" fmla="*/ 20 w 69"/>
                <a:gd name="T23" fmla="*/ 25 h 25"/>
                <a:gd name="T24" fmla="*/ 15 w 69"/>
                <a:gd name="T25" fmla="*/ 23 h 25"/>
                <a:gd name="T26" fmla="*/ 9 w 69"/>
                <a:gd name="T27" fmla="*/ 23 h 25"/>
                <a:gd name="T28" fmla="*/ 6 w 69"/>
                <a:gd name="T29" fmla="*/ 22 h 25"/>
                <a:gd name="T30" fmla="*/ 2 w 69"/>
                <a:gd name="T31" fmla="*/ 20 h 25"/>
                <a:gd name="T32" fmla="*/ 0 w 69"/>
                <a:gd name="T33" fmla="*/ 16 h 25"/>
                <a:gd name="T34" fmla="*/ 0 w 69"/>
                <a:gd name="T35" fmla="*/ 14 h 25"/>
                <a:gd name="T36" fmla="*/ 0 w 69"/>
                <a:gd name="T37" fmla="*/ 2 h 25"/>
                <a:gd name="T38" fmla="*/ 0 w 69"/>
                <a:gd name="T39" fmla="*/ 4 h 25"/>
                <a:gd name="T40" fmla="*/ 2 w 69"/>
                <a:gd name="T41" fmla="*/ 5 h 25"/>
                <a:gd name="T42" fmla="*/ 6 w 69"/>
                <a:gd name="T43" fmla="*/ 7 h 25"/>
                <a:gd name="T44" fmla="*/ 9 w 69"/>
                <a:gd name="T45" fmla="*/ 9 h 25"/>
                <a:gd name="T46" fmla="*/ 15 w 69"/>
                <a:gd name="T47" fmla="*/ 11 h 25"/>
                <a:gd name="T48" fmla="*/ 20 w 69"/>
                <a:gd name="T49" fmla="*/ 11 h 25"/>
                <a:gd name="T50" fmla="*/ 27 w 69"/>
                <a:gd name="T51" fmla="*/ 13 h 25"/>
                <a:gd name="T52" fmla="*/ 35 w 69"/>
                <a:gd name="T53" fmla="*/ 13 h 25"/>
                <a:gd name="T54" fmla="*/ 40 w 69"/>
                <a:gd name="T55" fmla="*/ 11 h 25"/>
                <a:gd name="T56" fmla="*/ 47 w 69"/>
                <a:gd name="T57" fmla="*/ 11 h 25"/>
                <a:gd name="T58" fmla="*/ 53 w 69"/>
                <a:gd name="T59" fmla="*/ 9 h 25"/>
                <a:gd name="T60" fmla="*/ 58 w 69"/>
                <a:gd name="T61" fmla="*/ 9 h 25"/>
                <a:gd name="T62" fmla="*/ 63 w 69"/>
                <a:gd name="T63" fmla="*/ 7 h 25"/>
                <a:gd name="T64" fmla="*/ 67 w 69"/>
                <a:gd name="T65" fmla="*/ 4 h 25"/>
                <a:gd name="T66" fmla="*/ 69 w 69"/>
                <a:gd name="T67" fmla="*/ 2 h 25"/>
                <a:gd name="T68" fmla="*/ 69 w 69"/>
                <a:gd name="T69" fmla="*/ 0 h 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"/>
                <a:gd name="T106" fmla="*/ 0 h 25"/>
                <a:gd name="T107" fmla="*/ 69 w 69"/>
                <a:gd name="T108" fmla="*/ 25 h 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" h="25">
                  <a:moveTo>
                    <a:pt x="69" y="0"/>
                  </a:moveTo>
                  <a:lnTo>
                    <a:pt x="69" y="14"/>
                  </a:lnTo>
                  <a:lnTo>
                    <a:pt x="69" y="16"/>
                  </a:lnTo>
                  <a:lnTo>
                    <a:pt x="67" y="18"/>
                  </a:lnTo>
                  <a:lnTo>
                    <a:pt x="63" y="20"/>
                  </a:lnTo>
                  <a:lnTo>
                    <a:pt x="58" y="22"/>
                  </a:lnTo>
                  <a:lnTo>
                    <a:pt x="53" y="23"/>
                  </a:lnTo>
                  <a:lnTo>
                    <a:pt x="47" y="23"/>
                  </a:lnTo>
                  <a:lnTo>
                    <a:pt x="40" y="25"/>
                  </a:lnTo>
                  <a:lnTo>
                    <a:pt x="35" y="25"/>
                  </a:lnTo>
                  <a:lnTo>
                    <a:pt x="27" y="25"/>
                  </a:lnTo>
                  <a:lnTo>
                    <a:pt x="20" y="25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6" y="7"/>
                  </a:lnTo>
                  <a:lnTo>
                    <a:pt x="9" y="9"/>
                  </a:lnTo>
                  <a:lnTo>
                    <a:pt x="15" y="11"/>
                  </a:lnTo>
                  <a:lnTo>
                    <a:pt x="20" y="11"/>
                  </a:lnTo>
                  <a:lnTo>
                    <a:pt x="27" y="13"/>
                  </a:lnTo>
                  <a:lnTo>
                    <a:pt x="35" y="13"/>
                  </a:lnTo>
                  <a:lnTo>
                    <a:pt x="40" y="11"/>
                  </a:lnTo>
                  <a:lnTo>
                    <a:pt x="47" y="11"/>
                  </a:lnTo>
                  <a:lnTo>
                    <a:pt x="53" y="9"/>
                  </a:lnTo>
                  <a:lnTo>
                    <a:pt x="58" y="9"/>
                  </a:lnTo>
                  <a:lnTo>
                    <a:pt x="63" y="7"/>
                  </a:lnTo>
                  <a:lnTo>
                    <a:pt x="67" y="4"/>
                  </a:lnTo>
                  <a:lnTo>
                    <a:pt x="69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5565" name="Group 605"/>
          <p:cNvGrpSpPr>
            <a:grpSpLocks/>
          </p:cNvGrpSpPr>
          <p:nvPr/>
        </p:nvGrpSpPr>
        <p:grpSpPr bwMode="auto">
          <a:xfrm>
            <a:off x="2946400" y="1700213"/>
            <a:ext cx="2809875" cy="3741737"/>
            <a:chOff x="1856" y="1071"/>
            <a:chExt cx="1770" cy="2357"/>
          </a:xfrm>
        </p:grpSpPr>
        <p:sp>
          <p:nvSpPr>
            <p:cNvPr id="15650" name="Freeform 606"/>
            <p:cNvSpPr>
              <a:spLocks/>
            </p:cNvSpPr>
            <p:nvPr/>
          </p:nvSpPr>
          <p:spPr bwMode="auto">
            <a:xfrm>
              <a:off x="3550" y="1271"/>
              <a:ext cx="69" cy="25"/>
            </a:xfrm>
            <a:custGeom>
              <a:avLst/>
              <a:gdLst>
                <a:gd name="T0" fmla="*/ 69 w 69"/>
                <a:gd name="T1" fmla="*/ 0 h 25"/>
                <a:gd name="T2" fmla="*/ 69 w 69"/>
                <a:gd name="T3" fmla="*/ 14 h 25"/>
                <a:gd name="T4" fmla="*/ 69 w 69"/>
                <a:gd name="T5" fmla="*/ 16 h 25"/>
                <a:gd name="T6" fmla="*/ 67 w 69"/>
                <a:gd name="T7" fmla="*/ 18 h 25"/>
                <a:gd name="T8" fmla="*/ 63 w 69"/>
                <a:gd name="T9" fmla="*/ 20 h 25"/>
                <a:gd name="T10" fmla="*/ 58 w 69"/>
                <a:gd name="T11" fmla="*/ 22 h 25"/>
                <a:gd name="T12" fmla="*/ 53 w 69"/>
                <a:gd name="T13" fmla="*/ 23 h 25"/>
                <a:gd name="T14" fmla="*/ 47 w 69"/>
                <a:gd name="T15" fmla="*/ 23 h 25"/>
                <a:gd name="T16" fmla="*/ 40 w 69"/>
                <a:gd name="T17" fmla="*/ 25 h 25"/>
                <a:gd name="T18" fmla="*/ 35 w 69"/>
                <a:gd name="T19" fmla="*/ 25 h 25"/>
                <a:gd name="T20" fmla="*/ 27 w 69"/>
                <a:gd name="T21" fmla="*/ 25 h 25"/>
                <a:gd name="T22" fmla="*/ 20 w 69"/>
                <a:gd name="T23" fmla="*/ 25 h 25"/>
                <a:gd name="T24" fmla="*/ 15 w 69"/>
                <a:gd name="T25" fmla="*/ 23 h 25"/>
                <a:gd name="T26" fmla="*/ 9 w 69"/>
                <a:gd name="T27" fmla="*/ 23 h 25"/>
                <a:gd name="T28" fmla="*/ 6 w 69"/>
                <a:gd name="T29" fmla="*/ 22 h 25"/>
                <a:gd name="T30" fmla="*/ 2 w 69"/>
                <a:gd name="T31" fmla="*/ 20 h 25"/>
                <a:gd name="T32" fmla="*/ 0 w 69"/>
                <a:gd name="T33" fmla="*/ 16 h 25"/>
                <a:gd name="T34" fmla="*/ 0 w 69"/>
                <a:gd name="T35" fmla="*/ 14 h 25"/>
                <a:gd name="T36" fmla="*/ 0 w 69"/>
                <a:gd name="T37" fmla="*/ 2 h 25"/>
                <a:gd name="T38" fmla="*/ 0 w 69"/>
                <a:gd name="T39" fmla="*/ 4 h 25"/>
                <a:gd name="T40" fmla="*/ 2 w 69"/>
                <a:gd name="T41" fmla="*/ 5 h 25"/>
                <a:gd name="T42" fmla="*/ 6 w 69"/>
                <a:gd name="T43" fmla="*/ 7 h 25"/>
                <a:gd name="T44" fmla="*/ 9 w 69"/>
                <a:gd name="T45" fmla="*/ 9 h 25"/>
                <a:gd name="T46" fmla="*/ 15 w 69"/>
                <a:gd name="T47" fmla="*/ 11 h 25"/>
                <a:gd name="T48" fmla="*/ 20 w 69"/>
                <a:gd name="T49" fmla="*/ 11 h 25"/>
                <a:gd name="T50" fmla="*/ 27 w 69"/>
                <a:gd name="T51" fmla="*/ 13 h 25"/>
                <a:gd name="T52" fmla="*/ 35 w 69"/>
                <a:gd name="T53" fmla="*/ 13 h 25"/>
                <a:gd name="T54" fmla="*/ 40 w 69"/>
                <a:gd name="T55" fmla="*/ 11 h 25"/>
                <a:gd name="T56" fmla="*/ 47 w 69"/>
                <a:gd name="T57" fmla="*/ 11 h 25"/>
                <a:gd name="T58" fmla="*/ 53 w 69"/>
                <a:gd name="T59" fmla="*/ 9 h 25"/>
                <a:gd name="T60" fmla="*/ 58 w 69"/>
                <a:gd name="T61" fmla="*/ 9 h 25"/>
                <a:gd name="T62" fmla="*/ 63 w 69"/>
                <a:gd name="T63" fmla="*/ 7 h 25"/>
                <a:gd name="T64" fmla="*/ 67 w 69"/>
                <a:gd name="T65" fmla="*/ 4 h 25"/>
                <a:gd name="T66" fmla="*/ 69 w 69"/>
                <a:gd name="T67" fmla="*/ 2 h 25"/>
                <a:gd name="T68" fmla="*/ 69 w 69"/>
                <a:gd name="T69" fmla="*/ 0 h 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"/>
                <a:gd name="T106" fmla="*/ 0 h 25"/>
                <a:gd name="T107" fmla="*/ 69 w 69"/>
                <a:gd name="T108" fmla="*/ 25 h 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" h="25">
                  <a:moveTo>
                    <a:pt x="69" y="0"/>
                  </a:moveTo>
                  <a:lnTo>
                    <a:pt x="69" y="14"/>
                  </a:lnTo>
                  <a:lnTo>
                    <a:pt x="69" y="16"/>
                  </a:lnTo>
                  <a:lnTo>
                    <a:pt x="67" y="18"/>
                  </a:lnTo>
                  <a:lnTo>
                    <a:pt x="63" y="20"/>
                  </a:lnTo>
                  <a:lnTo>
                    <a:pt x="58" y="22"/>
                  </a:lnTo>
                  <a:lnTo>
                    <a:pt x="53" y="23"/>
                  </a:lnTo>
                  <a:lnTo>
                    <a:pt x="47" y="23"/>
                  </a:lnTo>
                  <a:lnTo>
                    <a:pt x="40" y="25"/>
                  </a:lnTo>
                  <a:lnTo>
                    <a:pt x="35" y="25"/>
                  </a:lnTo>
                  <a:lnTo>
                    <a:pt x="27" y="25"/>
                  </a:lnTo>
                  <a:lnTo>
                    <a:pt x="20" y="25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6" y="7"/>
                  </a:lnTo>
                  <a:lnTo>
                    <a:pt x="9" y="9"/>
                  </a:lnTo>
                  <a:lnTo>
                    <a:pt x="15" y="11"/>
                  </a:lnTo>
                  <a:lnTo>
                    <a:pt x="20" y="11"/>
                  </a:lnTo>
                  <a:lnTo>
                    <a:pt x="27" y="13"/>
                  </a:lnTo>
                  <a:lnTo>
                    <a:pt x="35" y="13"/>
                  </a:lnTo>
                  <a:lnTo>
                    <a:pt x="40" y="11"/>
                  </a:lnTo>
                  <a:lnTo>
                    <a:pt x="47" y="11"/>
                  </a:lnTo>
                  <a:lnTo>
                    <a:pt x="53" y="9"/>
                  </a:lnTo>
                  <a:lnTo>
                    <a:pt x="58" y="9"/>
                  </a:lnTo>
                  <a:lnTo>
                    <a:pt x="63" y="7"/>
                  </a:lnTo>
                  <a:lnTo>
                    <a:pt x="67" y="4"/>
                  </a:lnTo>
                  <a:lnTo>
                    <a:pt x="69" y="2"/>
                  </a:lnTo>
                  <a:lnTo>
                    <a:pt x="6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51" name="Freeform 607"/>
            <p:cNvSpPr>
              <a:spLocks/>
            </p:cNvSpPr>
            <p:nvPr/>
          </p:nvSpPr>
          <p:spPr bwMode="auto">
            <a:xfrm>
              <a:off x="3550" y="1260"/>
              <a:ext cx="69" cy="24"/>
            </a:xfrm>
            <a:custGeom>
              <a:avLst/>
              <a:gdLst>
                <a:gd name="T0" fmla="*/ 44 w 69"/>
                <a:gd name="T1" fmla="*/ 0 h 24"/>
                <a:gd name="T2" fmla="*/ 49 w 69"/>
                <a:gd name="T3" fmla="*/ 0 h 24"/>
                <a:gd name="T4" fmla="*/ 54 w 69"/>
                <a:gd name="T5" fmla="*/ 2 h 24"/>
                <a:gd name="T6" fmla="*/ 60 w 69"/>
                <a:gd name="T7" fmla="*/ 2 h 24"/>
                <a:gd name="T8" fmla="*/ 63 w 69"/>
                <a:gd name="T9" fmla="*/ 4 h 24"/>
                <a:gd name="T10" fmla="*/ 67 w 69"/>
                <a:gd name="T11" fmla="*/ 6 h 24"/>
                <a:gd name="T12" fmla="*/ 69 w 69"/>
                <a:gd name="T13" fmla="*/ 9 h 24"/>
                <a:gd name="T14" fmla="*/ 69 w 69"/>
                <a:gd name="T15" fmla="*/ 11 h 24"/>
                <a:gd name="T16" fmla="*/ 69 w 69"/>
                <a:gd name="T17" fmla="*/ 13 h 24"/>
                <a:gd name="T18" fmla="*/ 67 w 69"/>
                <a:gd name="T19" fmla="*/ 15 h 24"/>
                <a:gd name="T20" fmla="*/ 63 w 69"/>
                <a:gd name="T21" fmla="*/ 18 h 24"/>
                <a:gd name="T22" fmla="*/ 58 w 69"/>
                <a:gd name="T23" fmla="*/ 20 h 24"/>
                <a:gd name="T24" fmla="*/ 53 w 69"/>
                <a:gd name="T25" fmla="*/ 20 h 24"/>
                <a:gd name="T26" fmla="*/ 47 w 69"/>
                <a:gd name="T27" fmla="*/ 22 h 24"/>
                <a:gd name="T28" fmla="*/ 40 w 69"/>
                <a:gd name="T29" fmla="*/ 22 h 24"/>
                <a:gd name="T30" fmla="*/ 35 w 69"/>
                <a:gd name="T31" fmla="*/ 24 h 24"/>
                <a:gd name="T32" fmla="*/ 27 w 69"/>
                <a:gd name="T33" fmla="*/ 24 h 24"/>
                <a:gd name="T34" fmla="*/ 20 w 69"/>
                <a:gd name="T35" fmla="*/ 22 h 24"/>
                <a:gd name="T36" fmla="*/ 15 w 69"/>
                <a:gd name="T37" fmla="*/ 22 h 24"/>
                <a:gd name="T38" fmla="*/ 9 w 69"/>
                <a:gd name="T39" fmla="*/ 20 h 24"/>
                <a:gd name="T40" fmla="*/ 6 w 69"/>
                <a:gd name="T41" fmla="*/ 18 h 24"/>
                <a:gd name="T42" fmla="*/ 2 w 69"/>
                <a:gd name="T43" fmla="*/ 16 h 24"/>
                <a:gd name="T44" fmla="*/ 0 w 69"/>
                <a:gd name="T45" fmla="*/ 15 h 24"/>
                <a:gd name="T46" fmla="*/ 0 w 69"/>
                <a:gd name="T47" fmla="*/ 13 h 24"/>
                <a:gd name="T48" fmla="*/ 0 w 69"/>
                <a:gd name="T49" fmla="*/ 9 h 24"/>
                <a:gd name="T50" fmla="*/ 4 w 69"/>
                <a:gd name="T51" fmla="*/ 7 h 24"/>
                <a:gd name="T52" fmla="*/ 7 w 69"/>
                <a:gd name="T53" fmla="*/ 6 h 24"/>
                <a:gd name="T54" fmla="*/ 11 w 69"/>
                <a:gd name="T55" fmla="*/ 4 h 24"/>
                <a:gd name="T56" fmla="*/ 17 w 69"/>
                <a:gd name="T57" fmla="*/ 2 h 24"/>
                <a:gd name="T58" fmla="*/ 24 w 69"/>
                <a:gd name="T59" fmla="*/ 2 h 24"/>
                <a:gd name="T60" fmla="*/ 29 w 69"/>
                <a:gd name="T61" fmla="*/ 0 h 24"/>
                <a:gd name="T62" fmla="*/ 36 w 69"/>
                <a:gd name="T63" fmla="*/ 0 h 24"/>
                <a:gd name="T64" fmla="*/ 44 w 69"/>
                <a:gd name="T65" fmla="*/ 0 h 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24"/>
                <a:gd name="T101" fmla="*/ 69 w 69"/>
                <a:gd name="T102" fmla="*/ 24 h 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24">
                  <a:moveTo>
                    <a:pt x="44" y="0"/>
                  </a:moveTo>
                  <a:lnTo>
                    <a:pt x="49" y="0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63" y="4"/>
                  </a:lnTo>
                  <a:lnTo>
                    <a:pt x="67" y="6"/>
                  </a:lnTo>
                  <a:lnTo>
                    <a:pt x="69" y="9"/>
                  </a:lnTo>
                  <a:lnTo>
                    <a:pt x="69" y="11"/>
                  </a:lnTo>
                  <a:lnTo>
                    <a:pt x="69" y="13"/>
                  </a:lnTo>
                  <a:lnTo>
                    <a:pt x="67" y="15"/>
                  </a:lnTo>
                  <a:lnTo>
                    <a:pt x="63" y="18"/>
                  </a:lnTo>
                  <a:lnTo>
                    <a:pt x="58" y="20"/>
                  </a:lnTo>
                  <a:lnTo>
                    <a:pt x="53" y="20"/>
                  </a:lnTo>
                  <a:lnTo>
                    <a:pt x="47" y="22"/>
                  </a:lnTo>
                  <a:lnTo>
                    <a:pt x="40" y="22"/>
                  </a:lnTo>
                  <a:lnTo>
                    <a:pt x="35" y="24"/>
                  </a:lnTo>
                  <a:lnTo>
                    <a:pt x="27" y="24"/>
                  </a:lnTo>
                  <a:lnTo>
                    <a:pt x="20" y="22"/>
                  </a:lnTo>
                  <a:lnTo>
                    <a:pt x="15" y="22"/>
                  </a:lnTo>
                  <a:lnTo>
                    <a:pt x="9" y="20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7"/>
                  </a:lnTo>
                  <a:lnTo>
                    <a:pt x="7" y="6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4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52" name="Freeform 608"/>
            <p:cNvSpPr>
              <a:spLocks/>
            </p:cNvSpPr>
            <p:nvPr/>
          </p:nvSpPr>
          <p:spPr bwMode="auto">
            <a:xfrm>
              <a:off x="3545" y="1192"/>
              <a:ext cx="81" cy="81"/>
            </a:xfrm>
            <a:custGeom>
              <a:avLst/>
              <a:gdLst>
                <a:gd name="T0" fmla="*/ 0 w 81"/>
                <a:gd name="T1" fmla="*/ 14 h 81"/>
                <a:gd name="T2" fmla="*/ 0 w 81"/>
                <a:gd name="T3" fmla="*/ 81 h 81"/>
                <a:gd name="T4" fmla="*/ 0 w 81"/>
                <a:gd name="T5" fmla="*/ 77 h 81"/>
                <a:gd name="T6" fmla="*/ 3 w 81"/>
                <a:gd name="T7" fmla="*/ 75 h 81"/>
                <a:gd name="T8" fmla="*/ 7 w 81"/>
                <a:gd name="T9" fmla="*/ 74 h 81"/>
                <a:gd name="T10" fmla="*/ 12 w 81"/>
                <a:gd name="T11" fmla="*/ 70 h 81"/>
                <a:gd name="T12" fmla="*/ 18 w 81"/>
                <a:gd name="T13" fmla="*/ 70 h 81"/>
                <a:gd name="T14" fmla="*/ 25 w 81"/>
                <a:gd name="T15" fmla="*/ 68 h 81"/>
                <a:gd name="T16" fmla="*/ 34 w 81"/>
                <a:gd name="T17" fmla="*/ 66 h 81"/>
                <a:gd name="T18" fmla="*/ 41 w 81"/>
                <a:gd name="T19" fmla="*/ 66 h 81"/>
                <a:gd name="T20" fmla="*/ 49 w 81"/>
                <a:gd name="T21" fmla="*/ 66 h 81"/>
                <a:gd name="T22" fmla="*/ 56 w 81"/>
                <a:gd name="T23" fmla="*/ 66 h 81"/>
                <a:gd name="T24" fmla="*/ 63 w 81"/>
                <a:gd name="T25" fmla="*/ 68 h 81"/>
                <a:gd name="T26" fmla="*/ 68 w 81"/>
                <a:gd name="T27" fmla="*/ 70 h 81"/>
                <a:gd name="T28" fmla="*/ 74 w 81"/>
                <a:gd name="T29" fmla="*/ 72 h 81"/>
                <a:gd name="T30" fmla="*/ 77 w 81"/>
                <a:gd name="T31" fmla="*/ 74 h 81"/>
                <a:gd name="T32" fmla="*/ 79 w 81"/>
                <a:gd name="T33" fmla="*/ 75 h 81"/>
                <a:gd name="T34" fmla="*/ 81 w 81"/>
                <a:gd name="T35" fmla="*/ 79 h 81"/>
                <a:gd name="T36" fmla="*/ 81 w 81"/>
                <a:gd name="T37" fmla="*/ 12 h 81"/>
                <a:gd name="T38" fmla="*/ 79 w 81"/>
                <a:gd name="T39" fmla="*/ 9 h 81"/>
                <a:gd name="T40" fmla="*/ 77 w 81"/>
                <a:gd name="T41" fmla="*/ 7 h 81"/>
                <a:gd name="T42" fmla="*/ 74 w 81"/>
                <a:gd name="T43" fmla="*/ 3 h 81"/>
                <a:gd name="T44" fmla="*/ 68 w 81"/>
                <a:gd name="T45" fmla="*/ 1 h 81"/>
                <a:gd name="T46" fmla="*/ 63 w 81"/>
                <a:gd name="T47" fmla="*/ 0 h 81"/>
                <a:gd name="T48" fmla="*/ 56 w 81"/>
                <a:gd name="T49" fmla="*/ 0 h 81"/>
                <a:gd name="T50" fmla="*/ 49 w 81"/>
                <a:gd name="T51" fmla="*/ 0 h 81"/>
                <a:gd name="T52" fmla="*/ 41 w 81"/>
                <a:gd name="T53" fmla="*/ 0 h 81"/>
                <a:gd name="T54" fmla="*/ 34 w 81"/>
                <a:gd name="T55" fmla="*/ 0 h 81"/>
                <a:gd name="T56" fmla="*/ 25 w 81"/>
                <a:gd name="T57" fmla="*/ 0 h 81"/>
                <a:gd name="T58" fmla="*/ 18 w 81"/>
                <a:gd name="T59" fmla="*/ 1 h 81"/>
                <a:gd name="T60" fmla="*/ 12 w 81"/>
                <a:gd name="T61" fmla="*/ 3 h 81"/>
                <a:gd name="T62" fmla="*/ 7 w 81"/>
                <a:gd name="T63" fmla="*/ 5 h 81"/>
                <a:gd name="T64" fmla="*/ 3 w 81"/>
                <a:gd name="T65" fmla="*/ 9 h 81"/>
                <a:gd name="T66" fmla="*/ 0 w 81"/>
                <a:gd name="T67" fmla="*/ 10 h 81"/>
                <a:gd name="T68" fmla="*/ 0 w 81"/>
                <a:gd name="T69" fmla="*/ 14 h 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1"/>
                <a:gd name="T106" fmla="*/ 0 h 81"/>
                <a:gd name="T107" fmla="*/ 81 w 81"/>
                <a:gd name="T108" fmla="*/ 81 h 8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1" h="81">
                  <a:moveTo>
                    <a:pt x="0" y="14"/>
                  </a:moveTo>
                  <a:lnTo>
                    <a:pt x="0" y="81"/>
                  </a:lnTo>
                  <a:lnTo>
                    <a:pt x="0" y="77"/>
                  </a:lnTo>
                  <a:lnTo>
                    <a:pt x="3" y="75"/>
                  </a:lnTo>
                  <a:lnTo>
                    <a:pt x="7" y="74"/>
                  </a:lnTo>
                  <a:lnTo>
                    <a:pt x="12" y="70"/>
                  </a:lnTo>
                  <a:lnTo>
                    <a:pt x="18" y="70"/>
                  </a:lnTo>
                  <a:lnTo>
                    <a:pt x="25" y="68"/>
                  </a:lnTo>
                  <a:lnTo>
                    <a:pt x="34" y="66"/>
                  </a:lnTo>
                  <a:lnTo>
                    <a:pt x="41" y="66"/>
                  </a:lnTo>
                  <a:lnTo>
                    <a:pt x="49" y="66"/>
                  </a:lnTo>
                  <a:lnTo>
                    <a:pt x="56" y="66"/>
                  </a:lnTo>
                  <a:lnTo>
                    <a:pt x="63" y="68"/>
                  </a:lnTo>
                  <a:lnTo>
                    <a:pt x="68" y="70"/>
                  </a:lnTo>
                  <a:lnTo>
                    <a:pt x="74" y="72"/>
                  </a:lnTo>
                  <a:lnTo>
                    <a:pt x="77" y="74"/>
                  </a:lnTo>
                  <a:lnTo>
                    <a:pt x="79" y="75"/>
                  </a:lnTo>
                  <a:lnTo>
                    <a:pt x="81" y="79"/>
                  </a:lnTo>
                  <a:lnTo>
                    <a:pt x="81" y="12"/>
                  </a:lnTo>
                  <a:lnTo>
                    <a:pt x="79" y="9"/>
                  </a:lnTo>
                  <a:lnTo>
                    <a:pt x="77" y="7"/>
                  </a:lnTo>
                  <a:lnTo>
                    <a:pt x="74" y="3"/>
                  </a:lnTo>
                  <a:lnTo>
                    <a:pt x="68" y="1"/>
                  </a:lnTo>
                  <a:lnTo>
                    <a:pt x="63" y="0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8" y="1"/>
                  </a:lnTo>
                  <a:lnTo>
                    <a:pt x="12" y="3"/>
                  </a:lnTo>
                  <a:lnTo>
                    <a:pt x="7" y="5"/>
                  </a:lnTo>
                  <a:lnTo>
                    <a:pt x="3" y="9"/>
                  </a:lnTo>
                  <a:lnTo>
                    <a:pt x="0" y="1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53" name="Freeform 609"/>
            <p:cNvSpPr>
              <a:spLocks/>
            </p:cNvSpPr>
            <p:nvPr/>
          </p:nvSpPr>
          <p:spPr bwMode="auto">
            <a:xfrm>
              <a:off x="3545" y="1192"/>
              <a:ext cx="81" cy="81"/>
            </a:xfrm>
            <a:custGeom>
              <a:avLst/>
              <a:gdLst>
                <a:gd name="T0" fmla="*/ 0 w 81"/>
                <a:gd name="T1" fmla="*/ 14 h 81"/>
                <a:gd name="T2" fmla="*/ 0 w 81"/>
                <a:gd name="T3" fmla="*/ 81 h 81"/>
                <a:gd name="T4" fmla="*/ 0 w 81"/>
                <a:gd name="T5" fmla="*/ 77 h 81"/>
                <a:gd name="T6" fmla="*/ 3 w 81"/>
                <a:gd name="T7" fmla="*/ 75 h 81"/>
                <a:gd name="T8" fmla="*/ 7 w 81"/>
                <a:gd name="T9" fmla="*/ 74 h 81"/>
                <a:gd name="T10" fmla="*/ 12 w 81"/>
                <a:gd name="T11" fmla="*/ 70 h 81"/>
                <a:gd name="T12" fmla="*/ 18 w 81"/>
                <a:gd name="T13" fmla="*/ 70 h 81"/>
                <a:gd name="T14" fmla="*/ 25 w 81"/>
                <a:gd name="T15" fmla="*/ 68 h 81"/>
                <a:gd name="T16" fmla="*/ 34 w 81"/>
                <a:gd name="T17" fmla="*/ 66 h 81"/>
                <a:gd name="T18" fmla="*/ 41 w 81"/>
                <a:gd name="T19" fmla="*/ 66 h 81"/>
                <a:gd name="T20" fmla="*/ 49 w 81"/>
                <a:gd name="T21" fmla="*/ 66 h 81"/>
                <a:gd name="T22" fmla="*/ 56 w 81"/>
                <a:gd name="T23" fmla="*/ 66 h 81"/>
                <a:gd name="T24" fmla="*/ 63 w 81"/>
                <a:gd name="T25" fmla="*/ 68 h 81"/>
                <a:gd name="T26" fmla="*/ 68 w 81"/>
                <a:gd name="T27" fmla="*/ 70 h 81"/>
                <a:gd name="T28" fmla="*/ 74 w 81"/>
                <a:gd name="T29" fmla="*/ 72 h 81"/>
                <a:gd name="T30" fmla="*/ 77 w 81"/>
                <a:gd name="T31" fmla="*/ 74 h 81"/>
                <a:gd name="T32" fmla="*/ 79 w 81"/>
                <a:gd name="T33" fmla="*/ 75 h 81"/>
                <a:gd name="T34" fmla="*/ 81 w 81"/>
                <a:gd name="T35" fmla="*/ 79 h 81"/>
                <a:gd name="T36" fmla="*/ 81 w 81"/>
                <a:gd name="T37" fmla="*/ 12 h 81"/>
                <a:gd name="T38" fmla="*/ 79 w 81"/>
                <a:gd name="T39" fmla="*/ 9 h 81"/>
                <a:gd name="T40" fmla="*/ 77 w 81"/>
                <a:gd name="T41" fmla="*/ 7 h 81"/>
                <a:gd name="T42" fmla="*/ 74 w 81"/>
                <a:gd name="T43" fmla="*/ 3 h 81"/>
                <a:gd name="T44" fmla="*/ 68 w 81"/>
                <a:gd name="T45" fmla="*/ 1 h 81"/>
                <a:gd name="T46" fmla="*/ 63 w 81"/>
                <a:gd name="T47" fmla="*/ 0 h 81"/>
                <a:gd name="T48" fmla="*/ 56 w 81"/>
                <a:gd name="T49" fmla="*/ 0 h 81"/>
                <a:gd name="T50" fmla="*/ 49 w 81"/>
                <a:gd name="T51" fmla="*/ 0 h 81"/>
                <a:gd name="T52" fmla="*/ 41 w 81"/>
                <a:gd name="T53" fmla="*/ 0 h 81"/>
                <a:gd name="T54" fmla="*/ 34 w 81"/>
                <a:gd name="T55" fmla="*/ 0 h 81"/>
                <a:gd name="T56" fmla="*/ 25 w 81"/>
                <a:gd name="T57" fmla="*/ 0 h 81"/>
                <a:gd name="T58" fmla="*/ 18 w 81"/>
                <a:gd name="T59" fmla="*/ 1 h 81"/>
                <a:gd name="T60" fmla="*/ 12 w 81"/>
                <a:gd name="T61" fmla="*/ 3 h 81"/>
                <a:gd name="T62" fmla="*/ 7 w 81"/>
                <a:gd name="T63" fmla="*/ 5 h 81"/>
                <a:gd name="T64" fmla="*/ 3 w 81"/>
                <a:gd name="T65" fmla="*/ 9 h 81"/>
                <a:gd name="T66" fmla="*/ 0 w 81"/>
                <a:gd name="T67" fmla="*/ 10 h 81"/>
                <a:gd name="T68" fmla="*/ 0 w 81"/>
                <a:gd name="T69" fmla="*/ 14 h 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1"/>
                <a:gd name="T106" fmla="*/ 0 h 81"/>
                <a:gd name="T107" fmla="*/ 81 w 81"/>
                <a:gd name="T108" fmla="*/ 81 h 8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1" h="81">
                  <a:moveTo>
                    <a:pt x="0" y="14"/>
                  </a:moveTo>
                  <a:lnTo>
                    <a:pt x="0" y="81"/>
                  </a:lnTo>
                  <a:lnTo>
                    <a:pt x="0" y="77"/>
                  </a:lnTo>
                  <a:lnTo>
                    <a:pt x="3" y="75"/>
                  </a:lnTo>
                  <a:lnTo>
                    <a:pt x="7" y="74"/>
                  </a:lnTo>
                  <a:lnTo>
                    <a:pt x="12" y="70"/>
                  </a:lnTo>
                  <a:lnTo>
                    <a:pt x="18" y="70"/>
                  </a:lnTo>
                  <a:lnTo>
                    <a:pt x="25" y="68"/>
                  </a:lnTo>
                  <a:lnTo>
                    <a:pt x="34" y="66"/>
                  </a:lnTo>
                  <a:lnTo>
                    <a:pt x="41" y="66"/>
                  </a:lnTo>
                  <a:lnTo>
                    <a:pt x="49" y="66"/>
                  </a:lnTo>
                  <a:lnTo>
                    <a:pt x="56" y="66"/>
                  </a:lnTo>
                  <a:lnTo>
                    <a:pt x="63" y="68"/>
                  </a:lnTo>
                  <a:lnTo>
                    <a:pt x="68" y="70"/>
                  </a:lnTo>
                  <a:lnTo>
                    <a:pt x="74" y="72"/>
                  </a:lnTo>
                  <a:lnTo>
                    <a:pt x="77" y="74"/>
                  </a:lnTo>
                  <a:lnTo>
                    <a:pt x="79" y="75"/>
                  </a:lnTo>
                  <a:lnTo>
                    <a:pt x="81" y="79"/>
                  </a:lnTo>
                  <a:lnTo>
                    <a:pt x="81" y="12"/>
                  </a:lnTo>
                  <a:lnTo>
                    <a:pt x="79" y="9"/>
                  </a:lnTo>
                  <a:lnTo>
                    <a:pt x="77" y="7"/>
                  </a:lnTo>
                  <a:lnTo>
                    <a:pt x="74" y="3"/>
                  </a:lnTo>
                  <a:lnTo>
                    <a:pt x="68" y="1"/>
                  </a:lnTo>
                  <a:lnTo>
                    <a:pt x="63" y="0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8" y="1"/>
                  </a:lnTo>
                  <a:lnTo>
                    <a:pt x="12" y="3"/>
                  </a:lnTo>
                  <a:lnTo>
                    <a:pt x="7" y="5"/>
                  </a:lnTo>
                  <a:lnTo>
                    <a:pt x="3" y="9"/>
                  </a:lnTo>
                  <a:lnTo>
                    <a:pt x="0" y="10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54" name="Freeform 610"/>
            <p:cNvSpPr>
              <a:spLocks/>
            </p:cNvSpPr>
            <p:nvPr/>
          </p:nvSpPr>
          <p:spPr bwMode="auto">
            <a:xfrm>
              <a:off x="3545" y="1204"/>
              <a:ext cx="81" cy="81"/>
            </a:xfrm>
            <a:custGeom>
              <a:avLst/>
              <a:gdLst>
                <a:gd name="T0" fmla="*/ 81 w 81"/>
                <a:gd name="T1" fmla="*/ 0 h 81"/>
                <a:gd name="T2" fmla="*/ 81 w 81"/>
                <a:gd name="T3" fmla="*/ 67 h 81"/>
                <a:gd name="T4" fmla="*/ 79 w 81"/>
                <a:gd name="T5" fmla="*/ 69 h 81"/>
                <a:gd name="T6" fmla="*/ 77 w 81"/>
                <a:gd name="T7" fmla="*/ 72 h 81"/>
                <a:gd name="T8" fmla="*/ 74 w 81"/>
                <a:gd name="T9" fmla="*/ 74 h 81"/>
                <a:gd name="T10" fmla="*/ 68 w 81"/>
                <a:gd name="T11" fmla="*/ 76 h 81"/>
                <a:gd name="T12" fmla="*/ 61 w 81"/>
                <a:gd name="T13" fmla="*/ 78 h 81"/>
                <a:gd name="T14" fmla="*/ 54 w 81"/>
                <a:gd name="T15" fmla="*/ 80 h 81"/>
                <a:gd name="T16" fmla="*/ 47 w 81"/>
                <a:gd name="T17" fmla="*/ 81 h 81"/>
                <a:gd name="T18" fmla="*/ 40 w 81"/>
                <a:gd name="T19" fmla="*/ 81 h 81"/>
                <a:gd name="T20" fmla="*/ 31 w 81"/>
                <a:gd name="T21" fmla="*/ 81 h 81"/>
                <a:gd name="T22" fmla="*/ 23 w 81"/>
                <a:gd name="T23" fmla="*/ 81 h 81"/>
                <a:gd name="T24" fmla="*/ 16 w 81"/>
                <a:gd name="T25" fmla="*/ 80 h 81"/>
                <a:gd name="T26" fmla="*/ 11 w 81"/>
                <a:gd name="T27" fmla="*/ 78 h 81"/>
                <a:gd name="T28" fmla="*/ 5 w 81"/>
                <a:gd name="T29" fmla="*/ 76 h 81"/>
                <a:gd name="T30" fmla="*/ 2 w 81"/>
                <a:gd name="T31" fmla="*/ 74 h 81"/>
                <a:gd name="T32" fmla="*/ 0 w 81"/>
                <a:gd name="T33" fmla="*/ 72 h 81"/>
                <a:gd name="T34" fmla="*/ 0 w 81"/>
                <a:gd name="T35" fmla="*/ 69 h 81"/>
                <a:gd name="T36" fmla="*/ 0 w 81"/>
                <a:gd name="T37" fmla="*/ 2 h 81"/>
                <a:gd name="T38" fmla="*/ 0 w 81"/>
                <a:gd name="T39" fmla="*/ 4 h 81"/>
                <a:gd name="T40" fmla="*/ 2 w 81"/>
                <a:gd name="T41" fmla="*/ 7 h 81"/>
                <a:gd name="T42" fmla="*/ 5 w 81"/>
                <a:gd name="T43" fmla="*/ 9 h 81"/>
                <a:gd name="T44" fmla="*/ 11 w 81"/>
                <a:gd name="T45" fmla="*/ 11 h 81"/>
                <a:gd name="T46" fmla="*/ 16 w 81"/>
                <a:gd name="T47" fmla="*/ 11 h 81"/>
                <a:gd name="T48" fmla="*/ 23 w 81"/>
                <a:gd name="T49" fmla="*/ 13 h 81"/>
                <a:gd name="T50" fmla="*/ 31 w 81"/>
                <a:gd name="T51" fmla="*/ 13 h 81"/>
                <a:gd name="T52" fmla="*/ 40 w 81"/>
                <a:gd name="T53" fmla="*/ 13 h 81"/>
                <a:gd name="T54" fmla="*/ 47 w 81"/>
                <a:gd name="T55" fmla="*/ 13 h 81"/>
                <a:gd name="T56" fmla="*/ 54 w 81"/>
                <a:gd name="T57" fmla="*/ 13 h 81"/>
                <a:gd name="T58" fmla="*/ 61 w 81"/>
                <a:gd name="T59" fmla="*/ 11 h 81"/>
                <a:gd name="T60" fmla="*/ 68 w 81"/>
                <a:gd name="T61" fmla="*/ 9 h 81"/>
                <a:gd name="T62" fmla="*/ 74 w 81"/>
                <a:gd name="T63" fmla="*/ 7 h 81"/>
                <a:gd name="T64" fmla="*/ 77 w 81"/>
                <a:gd name="T65" fmla="*/ 6 h 81"/>
                <a:gd name="T66" fmla="*/ 79 w 81"/>
                <a:gd name="T67" fmla="*/ 2 h 81"/>
                <a:gd name="T68" fmla="*/ 81 w 81"/>
                <a:gd name="T69" fmla="*/ 0 h 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1"/>
                <a:gd name="T106" fmla="*/ 0 h 81"/>
                <a:gd name="T107" fmla="*/ 81 w 81"/>
                <a:gd name="T108" fmla="*/ 81 h 8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1" h="81">
                  <a:moveTo>
                    <a:pt x="81" y="0"/>
                  </a:moveTo>
                  <a:lnTo>
                    <a:pt x="81" y="67"/>
                  </a:lnTo>
                  <a:lnTo>
                    <a:pt x="79" y="69"/>
                  </a:lnTo>
                  <a:lnTo>
                    <a:pt x="77" y="72"/>
                  </a:lnTo>
                  <a:lnTo>
                    <a:pt x="74" y="74"/>
                  </a:lnTo>
                  <a:lnTo>
                    <a:pt x="68" y="76"/>
                  </a:lnTo>
                  <a:lnTo>
                    <a:pt x="61" y="78"/>
                  </a:lnTo>
                  <a:lnTo>
                    <a:pt x="54" y="80"/>
                  </a:lnTo>
                  <a:lnTo>
                    <a:pt x="47" y="81"/>
                  </a:lnTo>
                  <a:lnTo>
                    <a:pt x="40" y="81"/>
                  </a:lnTo>
                  <a:lnTo>
                    <a:pt x="31" y="81"/>
                  </a:lnTo>
                  <a:lnTo>
                    <a:pt x="23" y="81"/>
                  </a:lnTo>
                  <a:lnTo>
                    <a:pt x="16" y="80"/>
                  </a:lnTo>
                  <a:lnTo>
                    <a:pt x="11" y="78"/>
                  </a:lnTo>
                  <a:lnTo>
                    <a:pt x="5" y="76"/>
                  </a:lnTo>
                  <a:lnTo>
                    <a:pt x="2" y="74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5" y="9"/>
                  </a:lnTo>
                  <a:lnTo>
                    <a:pt x="11" y="11"/>
                  </a:lnTo>
                  <a:lnTo>
                    <a:pt x="16" y="11"/>
                  </a:lnTo>
                  <a:lnTo>
                    <a:pt x="23" y="13"/>
                  </a:lnTo>
                  <a:lnTo>
                    <a:pt x="31" y="13"/>
                  </a:lnTo>
                  <a:lnTo>
                    <a:pt x="40" y="13"/>
                  </a:lnTo>
                  <a:lnTo>
                    <a:pt x="47" y="13"/>
                  </a:lnTo>
                  <a:lnTo>
                    <a:pt x="54" y="13"/>
                  </a:lnTo>
                  <a:lnTo>
                    <a:pt x="61" y="11"/>
                  </a:lnTo>
                  <a:lnTo>
                    <a:pt x="68" y="9"/>
                  </a:lnTo>
                  <a:lnTo>
                    <a:pt x="74" y="7"/>
                  </a:lnTo>
                  <a:lnTo>
                    <a:pt x="77" y="6"/>
                  </a:lnTo>
                  <a:lnTo>
                    <a:pt x="79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55" name="Freeform 611"/>
            <p:cNvSpPr>
              <a:spLocks/>
            </p:cNvSpPr>
            <p:nvPr/>
          </p:nvSpPr>
          <p:spPr bwMode="auto">
            <a:xfrm>
              <a:off x="3545" y="1204"/>
              <a:ext cx="81" cy="81"/>
            </a:xfrm>
            <a:custGeom>
              <a:avLst/>
              <a:gdLst>
                <a:gd name="T0" fmla="*/ 81 w 81"/>
                <a:gd name="T1" fmla="*/ 0 h 81"/>
                <a:gd name="T2" fmla="*/ 81 w 81"/>
                <a:gd name="T3" fmla="*/ 67 h 81"/>
                <a:gd name="T4" fmla="*/ 79 w 81"/>
                <a:gd name="T5" fmla="*/ 69 h 81"/>
                <a:gd name="T6" fmla="*/ 77 w 81"/>
                <a:gd name="T7" fmla="*/ 72 h 81"/>
                <a:gd name="T8" fmla="*/ 74 w 81"/>
                <a:gd name="T9" fmla="*/ 74 h 81"/>
                <a:gd name="T10" fmla="*/ 68 w 81"/>
                <a:gd name="T11" fmla="*/ 76 h 81"/>
                <a:gd name="T12" fmla="*/ 61 w 81"/>
                <a:gd name="T13" fmla="*/ 78 h 81"/>
                <a:gd name="T14" fmla="*/ 54 w 81"/>
                <a:gd name="T15" fmla="*/ 80 h 81"/>
                <a:gd name="T16" fmla="*/ 47 w 81"/>
                <a:gd name="T17" fmla="*/ 81 h 81"/>
                <a:gd name="T18" fmla="*/ 40 w 81"/>
                <a:gd name="T19" fmla="*/ 81 h 81"/>
                <a:gd name="T20" fmla="*/ 31 w 81"/>
                <a:gd name="T21" fmla="*/ 81 h 81"/>
                <a:gd name="T22" fmla="*/ 23 w 81"/>
                <a:gd name="T23" fmla="*/ 81 h 81"/>
                <a:gd name="T24" fmla="*/ 16 w 81"/>
                <a:gd name="T25" fmla="*/ 80 h 81"/>
                <a:gd name="T26" fmla="*/ 11 w 81"/>
                <a:gd name="T27" fmla="*/ 78 h 81"/>
                <a:gd name="T28" fmla="*/ 5 w 81"/>
                <a:gd name="T29" fmla="*/ 76 h 81"/>
                <a:gd name="T30" fmla="*/ 2 w 81"/>
                <a:gd name="T31" fmla="*/ 74 h 81"/>
                <a:gd name="T32" fmla="*/ 0 w 81"/>
                <a:gd name="T33" fmla="*/ 72 h 81"/>
                <a:gd name="T34" fmla="*/ 0 w 81"/>
                <a:gd name="T35" fmla="*/ 69 h 81"/>
                <a:gd name="T36" fmla="*/ 0 w 81"/>
                <a:gd name="T37" fmla="*/ 2 h 81"/>
                <a:gd name="T38" fmla="*/ 0 w 81"/>
                <a:gd name="T39" fmla="*/ 4 h 81"/>
                <a:gd name="T40" fmla="*/ 2 w 81"/>
                <a:gd name="T41" fmla="*/ 7 h 81"/>
                <a:gd name="T42" fmla="*/ 5 w 81"/>
                <a:gd name="T43" fmla="*/ 9 h 81"/>
                <a:gd name="T44" fmla="*/ 11 w 81"/>
                <a:gd name="T45" fmla="*/ 11 h 81"/>
                <a:gd name="T46" fmla="*/ 16 w 81"/>
                <a:gd name="T47" fmla="*/ 11 h 81"/>
                <a:gd name="T48" fmla="*/ 23 w 81"/>
                <a:gd name="T49" fmla="*/ 13 h 81"/>
                <a:gd name="T50" fmla="*/ 31 w 81"/>
                <a:gd name="T51" fmla="*/ 13 h 81"/>
                <a:gd name="T52" fmla="*/ 40 w 81"/>
                <a:gd name="T53" fmla="*/ 13 h 81"/>
                <a:gd name="T54" fmla="*/ 47 w 81"/>
                <a:gd name="T55" fmla="*/ 13 h 81"/>
                <a:gd name="T56" fmla="*/ 54 w 81"/>
                <a:gd name="T57" fmla="*/ 13 h 81"/>
                <a:gd name="T58" fmla="*/ 61 w 81"/>
                <a:gd name="T59" fmla="*/ 11 h 81"/>
                <a:gd name="T60" fmla="*/ 68 w 81"/>
                <a:gd name="T61" fmla="*/ 9 h 81"/>
                <a:gd name="T62" fmla="*/ 74 w 81"/>
                <a:gd name="T63" fmla="*/ 7 h 81"/>
                <a:gd name="T64" fmla="*/ 77 w 81"/>
                <a:gd name="T65" fmla="*/ 6 h 81"/>
                <a:gd name="T66" fmla="*/ 79 w 81"/>
                <a:gd name="T67" fmla="*/ 2 h 81"/>
                <a:gd name="T68" fmla="*/ 81 w 81"/>
                <a:gd name="T69" fmla="*/ 0 h 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1"/>
                <a:gd name="T106" fmla="*/ 0 h 81"/>
                <a:gd name="T107" fmla="*/ 81 w 81"/>
                <a:gd name="T108" fmla="*/ 81 h 8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1" h="81">
                  <a:moveTo>
                    <a:pt x="81" y="0"/>
                  </a:moveTo>
                  <a:lnTo>
                    <a:pt x="81" y="67"/>
                  </a:lnTo>
                  <a:lnTo>
                    <a:pt x="79" y="69"/>
                  </a:lnTo>
                  <a:lnTo>
                    <a:pt x="77" y="72"/>
                  </a:lnTo>
                  <a:lnTo>
                    <a:pt x="74" y="74"/>
                  </a:lnTo>
                  <a:lnTo>
                    <a:pt x="68" y="76"/>
                  </a:lnTo>
                  <a:lnTo>
                    <a:pt x="61" y="78"/>
                  </a:lnTo>
                  <a:lnTo>
                    <a:pt x="54" y="80"/>
                  </a:lnTo>
                  <a:lnTo>
                    <a:pt x="47" y="81"/>
                  </a:lnTo>
                  <a:lnTo>
                    <a:pt x="40" y="81"/>
                  </a:lnTo>
                  <a:lnTo>
                    <a:pt x="31" y="81"/>
                  </a:lnTo>
                  <a:lnTo>
                    <a:pt x="23" y="81"/>
                  </a:lnTo>
                  <a:lnTo>
                    <a:pt x="16" y="80"/>
                  </a:lnTo>
                  <a:lnTo>
                    <a:pt x="11" y="78"/>
                  </a:lnTo>
                  <a:lnTo>
                    <a:pt x="5" y="76"/>
                  </a:lnTo>
                  <a:lnTo>
                    <a:pt x="2" y="74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5" y="9"/>
                  </a:lnTo>
                  <a:lnTo>
                    <a:pt x="11" y="11"/>
                  </a:lnTo>
                  <a:lnTo>
                    <a:pt x="16" y="11"/>
                  </a:lnTo>
                  <a:lnTo>
                    <a:pt x="23" y="13"/>
                  </a:lnTo>
                  <a:lnTo>
                    <a:pt x="31" y="13"/>
                  </a:lnTo>
                  <a:lnTo>
                    <a:pt x="40" y="13"/>
                  </a:lnTo>
                  <a:lnTo>
                    <a:pt x="47" y="13"/>
                  </a:lnTo>
                  <a:lnTo>
                    <a:pt x="54" y="13"/>
                  </a:lnTo>
                  <a:lnTo>
                    <a:pt x="61" y="11"/>
                  </a:lnTo>
                  <a:lnTo>
                    <a:pt x="68" y="9"/>
                  </a:lnTo>
                  <a:lnTo>
                    <a:pt x="74" y="7"/>
                  </a:lnTo>
                  <a:lnTo>
                    <a:pt x="77" y="6"/>
                  </a:lnTo>
                  <a:lnTo>
                    <a:pt x="79" y="2"/>
                  </a:lnTo>
                  <a:lnTo>
                    <a:pt x="8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56" name="Freeform 612"/>
            <p:cNvSpPr>
              <a:spLocks/>
            </p:cNvSpPr>
            <p:nvPr/>
          </p:nvSpPr>
          <p:spPr bwMode="auto">
            <a:xfrm>
              <a:off x="3545" y="1192"/>
              <a:ext cx="81" cy="25"/>
            </a:xfrm>
            <a:custGeom>
              <a:avLst/>
              <a:gdLst>
                <a:gd name="T0" fmla="*/ 49 w 81"/>
                <a:gd name="T1" fmla="*/ 0 h 25"/>
                <a:gd name="T2" fmla="*/ 56 w 81"/>
                <a:gd name="T3" fmla="*/ 0 h 25"/>
                <a:gd name="T4" fmla="*/ 63 w 81"/>
                <a:gd name="T5" fmla="*/ 0 h 25"/>
                <a:gd name="T6" fmla="*/ 68 w 81"/>
                <a:gd name="T7" fmla="*/ 1 h 25"/>
                <a:gd name="T8" fmla="*/ 74 w 81"/>
                <a:gd name="T9" fmla="*/ 3 h 25"/>
                <a:gd name="T10" fmla="*/ 77 w 81"/>
                <a:gd name="T11" fmla="*/ 7 h 25"/>
                <a:gd name="T12" fmla="*/ 79 w 81"/>
                <a:gd name="T13" fmla="*/ 9 h 25"/>
                <a:gd name="T14" fmla="*/ 81 w 81"/>
                <a:gd name="T15" fmla="*/ 12 h 25"/>
                <a:gd name="T16" fmla="*/ 79 w 81"/>
                <a:gd name="T17" fmla="*/ 14 h 25"/>
                <a:gd name="T18" fmla="*/ 77 w 81"/>
                <a:gd name="T19" fmla="*/ 18 h 25"/>
                <a:gd name="T20" fmla="*/ 74 w 81"/>
                <a:gd name="T21" fmla="*/ 19 h 25"/>
                <a:gd name="T22" fmla="*/ 68 w 81"/>
                <a:gd name="T23" fmla="*/ 21 h 25"/>
                <a:gd name="T24" fmla="*/ 61 w 81"/>
                <a:gd name="T25" fmla="*/ 23 h 25"/>
                <a:gd name="T26" fmla="*/ 54 w 81"/>
                <a:gd name="T27" fmla="*/ 25 h 25"/>
                <a:gd name="T28" fmla="*/ 47 w 81"/>
                <a:gd name="T29" fmla="*/ 25 h 25"/>
                <a:gd name="T30" fmla="*/ 40 w 81"/>
                <a:gd name="T31" fmla="*/ 25 h 25"/>
                <a:gd name="T32" fmla="*/ 31 w 81"/>
                <a:gd name="T33" fmla="*/ 25 h 25"/>
                <a:gd name="T34" fmla="*/ 23 w 81"/>
                <a:gd name="T35" fmla="*/ 25 h 25"/>
                <a:gd name="T36" fmla="*/ 16 w 81"/>
                <a:gd name="T37" fmla="*/ 23 h 25"/>
                <a:gd name="T38" fmla="*/ 11 w 81"/>
                <a:gd name="T39" fmla="*/ 23 h 25"/>
                <a:gd name="T40" fmla="*/ 5 w 81"/>
                <a:gd name="T41" fmla="*/ 21 h 25"/>
                <a:gd name="T42" fmla="*/ 2 w 81"/>
                <a:gd name="T43" fmla="*/ 19 h 25"/>
                <a:gd name="T44" fmla="*/ 0 w 81"/>
                <a:gd name="T45" fmla="*/ 16 h 25"/>
                <a:gd name="T46" fmla="*/ 0 w 81"/>
                <a:gd name="T47" fmla="*/ 14 h 25"/>
                <a:gd name="T48" fmla="*/ 0 w 81"/>
                <a:gd name="T49" fmla="*/ 10 h 25"/>
                <a:gd name="T50" fmla="*/ 3 w 81"/>
                <a:gd name="T51" fmla="*/ 9 h 25"/>
                <a:gd name="T52" fmla="*/ 7 w 81"/>
                <a:gd name="T53" fmla="*/ 5 h 25"/>
                <a:gd name="T54" fmla="*/ 12 w 81"/>
                <a:gd name="T55" fmla="*/ 3 h 25"/>
                <a:gd name="T56" fmla="*/ 18 w 81"/>
                <a:gd name="T57" fmla="*/ 1 h 25"/>
                <a:gd name="T58" fmla="*/ 25 w 81"/>
                <a:gd name="T59" fmla="*/ 0 h 25"/>
                <a:gd name="T60" fmla="*/ 34 w 81"/>
                <a:gd name="T61" fmla="*/ 0 h 25"/>
                <a:gd name="T62" fmla="*/ 41 w 81"/>
                <a:gd name="T63" fmla="*/ 0 h 25"/>
                <a:gd name="T64" fmla="*/ 49 w 81"/>
                <a:gd name="T65" fmla="*/ 0 h 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"/>
                <a:gd name="T100" fmla="*/ 0 h 25"/>
                <a:gd name="T101" fmla="*/ 81 w 81"/>
                <a:gd name="T102" fmla="*/ 25 h 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" h="25">
                  <a:moveTo>
                    <a:pt x="49" y="0"/>
                  </a:moveTo>
                  <a:lnTo>
                    <a:pt x="56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4" y="3"/>
                  </a:lnTo>
                  <a:lnTo>
                    <a:pt x="77" y="7"/>
                  </a:lnTo>
                  <a:lnTo>
                    <a:pt x="79" y="9"/>
                  </a:lnTo>
                  <a:lnTo>
                    <a:pt x="81" y="12"/>
                  </a:lnTo>
                  <a:lnTo>
                    <a:pt x="79" y="14"/>
                  </a:lnTo>
                  <a:lnTo>
                    <a:pt x="77" y="18"/>
                  </a:lnTo>
                  <a:lnTo>
                    <a:pt x="74" y="19"/>
                  </a:lnTo>
                  <a:lnTo>
                    <a:pt x="68" y="21"/>
                  </a:lnTo>
                  <a:lnTo>
                    <a:pt x="61" y="23"/>
                  </a:lnTo>
                  <a:lnTo>
                    <a:pt x="54" y="25"/>
                  </a:lnTo>
                  <a:lnTo>
                    <a:pt x="47" y="25"/>
                  </a:lnTo>
                  <a:lnTo>
                    <a:pt x="40" y="25"/>
                  </a:lnTo>
                  <a:lnTo>
                    <a:pt x="31" y="25"/>
                  </a:lnTo>
                  <a:lnTo>
                    <a:pt x="23" y="25"/>
                  </a:lnTo>
                  <a:lnTo>
                    <a:pt x="16" y="23"/>
                  </a:lnTo>
                  <a:lnTo>
                    <a:pt x="11" y="23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3" y="9"/>
                  </a:lnTo>
                  <a:lnTo>
                    <a:pt x="7" y="5"/>
                  </a:lnTo>
                  <a:lnTo>
                    <a:pt x="12" y="3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57" name="Freeform 613"/>
            <p:cNvSpPr>
              <a:spLocks/>
            </p:cNvSpPr>
            <p:nvPr/>
          </p:nvSpPr>
          <p:spPr bwMode="auto">
            <a:xfrm>
              <a:off x="3550" y="1112"/>
              <a:ext cx="69" cy="92"/>
            </a:xfrm>
            <a:custGeom>
              <a:avLst/>
              <a:gdLst>
                <a:gd name="T0" fmla="*/ 0 w 69"/>
                <a:gd name="T1" fmla="*/ 13 h 92"/>
                <a:gd name="T2" fmla="*/ 0 w 69"/>
                <a:gd name="T3" fmla="*/ 92 h 92"/>
                <a:gd name="T4" fmla="*/ 0 w 69"/>
                <a:gd name="T5" fmla="*/ 90 h 92"/>
                <a:gd name="T6" fmla="*/ 4 w 69"/>
                <a:gd name="T7" fmla="*/ 89 h 92"/>
                <a:gd name="T8" fmla="*/ 7 w 69"/>
                <a:gd name="T9" fmla="*/ 87 h 92"/>
                <a:gd name="T10" fmla="*/ 11 w 69"/>
                <a:gd name="T11" fmla="*/ 85 h 92"/>
                <a:gd name="T12" fmla="*/ 17 w 69"/>
                <a:gd name="T13" fmla="*/ 83 h 92"/>
                <a:gd name="T14" fmla="*/ 24 w 69"/>
                <a:gd name="T15" fmla="*/ 81 h 92"/>
                <a:gd name="T16" fmla="*/ 29 w 69"/>
                <a:gd name="T17" fmla="*/ 81 h 92"/>
                <a:gd name="T18" fmla="*/ 36 w 69"/>
                <a:gd name="T19" fmla="*/ 81 h 92"/>
                <a:gd name="T20" fmla="*/ 44 w 69"/>
                <a:gd name="T21" fmla="*/ 81 h 92"/>
                <a:gd name="T22" fmla="*/ 49 w 69"/>
                <a:gd name="T23" fmla="*/ 81 h 92"/>
                <a:gd name="T24" fmla="*/ 54 w 69"/>
                <a:gd name="T25" fmla="*/ 81 h 92"/>
                <a:gd name="T26" fmla="*/ 60 w 69"/>
                <a:gd name="T27" fmla="*/ 83 h 92"/>
                <a:gd name="T28" fmla="*/ 63 w 69"/>
                <a:gd name="T29" fmla="*/ 85 h 92"/>
                <a:gd name="T30" fmla="*/ 67 w 69"/>
                <a:gd name="T31" fmla="*/ 87 h 92"/>
                <a:gd name="T32" fmla="*/ 69 w 69"/>
                <a:gd name="T33" fmla="*/ 90 h 92"/>
                <a:gd name="T34" fmla="*/ 69 w 69"/>
                <a:gd name="T35" fmla="*/ 92 h 92"/>
                <a:gd name="T36" fmla="*/ 69 w 69"/>
                <a:gd name="T37" fmla="*/ 11 h 92"/>
                <a:gd name="T38" fmla="*/ 69 w 69"/>
                <a:gd name="T39" fmla="*/ 9 h 92"/>
                <a:gd name="T40" fmla="*/ 67 w 69"/>
                <a:gd name="T41" fmla="*/ 7 h 92"/>
                <a:gd name="T42" fmla="*/ 63 w 69"/>
                <a:gd name="T43" fmla="*/ 6 h 92"/>
                <a:gd name="T44" fmla="*/ 60 w 69"/>
                <a:gd name="T45" fmla="*/ 4 h 92"/>
                <a:gd name="T46" fmla="*/ 54 w 69"/>
                <a:gd name="T47" fmla="*/ 2 h 92"/>
                <a:gd name="T48" fmla="*/ 49 w 69"/>
                <a:gd name="T49" fmla="*/ 0 h 92"/>
                <a:gd name="T50" fmla="*/ 44 w 69"/>
                <a:gd name="T51" fmla="*/ 0 h 92"/>
                <a:gd name="T52" fmla="*/ 36 w 69"/>
                <a:gd name="T53" fmla="*/ 0 h 92"/>
                <a:gd name="T54" fmla="*/ 29 w 69"/>
                <a:gd name="T55" fmla="*/ 0 h 92"/>
                <a:gd name="T56" fmla="*/ 24 w 69"/>
                <a:gd name="T57" fmla="*/ 2 h 92"/>
                <a:gd name="T58" fmla="*/ 17 w 69"/>
                <a:gd name="T59" fmla="*/ 2 h 92"/>
                <a:gd name="T60" fmla="*/ 11 w 69"/>
                <a:gd name="T61" fmla="*/ 4 h 92"/>
                <a:gd name="T62" fmla="*/ 7 w 69"/>
                <a:gd name="T63" fmla="*/ 6 h 92"/>
                <a:gd name="T64" fmla="*/ 4 w 69"/>
                <a:gd name="T65" fmla="*/ 7 h 92"/>
                <a:gd name="T66" fmla="*/ 0 w 69"/>
                <a:gd name="T67" fmla="*/ 9 h 92"/>
                <a:gd name="T68" fmla="*/ 0 w 69"/>
                <a:gd name="T69" fmla="*/ 13 h 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"/>
                <a:gd name="T106" fmla="*/ 0 h 92"/>
                <a:gd name="T107" fmla="*/ 69 w 69"/>
                <a:gd name="T108" fmla="*/ 92 h 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" h="92">
                  <a:moveTo>
                    <a:pt x="0" y="13"/>
                  </a:moveTo>
                  <a:lnTo>
                    <a:pt x="0" y="92"/>
                  </a:lnTo>
                  <a:lnTo>
                    <a:pt x="0" y="90"/>
                  </a:lnTo>
                  <a:lnTo>
                    <a:pt x="4" y="89"/>
                  </a:lnTo>
                  <a:lnTo>
                    <a:pt x="7" y="87"/>
                  </a:lnTo>
                  <a:lnTo>
                    <a:pt x="11" y="85"/>
                  </a:lnTo>
                  <a:lnTo>
                    <a:pt x="17" y="83"/>
                  </a:lnTo>
                  <a:lnTo>
                    <a:pt x="24" y="81"/>
                  </a:lnTo>
                  <a:lnTo>
                    <a:pt x="29" y="81"/>
                  </a:lnTo>
                  <a:lnTo>
                    <a:pt x="36" y="81"/>
                  </a:lnTo>
                  <a:lnTo>
                    <a:pt x="44" y="81"/>
                  </a:lnTo>
                  <a:lnTo>
                    <a:pt x="49" y="81"/>
                  </a:lnTo>
                  <a:lnTo>
                    <a:pt x="54" y="81"/>
                  </a:lnTo>
                  <a:lnTo>
                    <a:pt x="60" y="83"/>
                  </a:lnTo>
                  <a:lnTo>
                    <a:pt x="63" y="85"/>
                  </a:lnTo>
                  <a:lnTo>
                    <a:pt x="67" y="87"/>
                  </a:lnTo>
                  <a:lnTo>
                    <a:pt x="69" y="90"/>
                  </a:lnTo>
                  <a:lnTo>
                    <a:pt x="69" y="92"/>
                  </a:lnTo>
                  <a:lnTo>
                    <a:pt x="69" y="11"/>
                  </a:lnTo>
                  <a:lnTo>
                    <a:pt x="69" y="9"/>
                  </a:lnTo>
                  <a:lnTo>
                    <a:pt x="67" y="7"/>
                  </a:lnTo>
                  <a:lnTo>
                    <a:pt x="63" y="6"/>
                  </a:lnTo>
                  <a:lnTo>
                    <a:pt x="60" y="4"/>
                  </a:lnTo>
                  <a:lnTo>
                    <a:pt x="54" y="2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4" y="2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7" y="6"/>
                  </a:lnTo>
                  <a:lnTo>
                    <a:pt x="4" y="7"/>
                  </a:lnTo>
                  <a:lnTo>
                    <a:pt x="0" y="9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58" name="Freeform 614"/>
            <p:cNvSpPr>
              <a:spLocks/>
            </p:cNvSpPr>
            <p:nvPr/>
          </p:nvSpPr>
          <p:spPr bwMode="auto">
            <a:xfrm>
              <a:off x="3550" y="1112"/>
              <a:ext cx="69" cy="92"/>
            </a:xfrm>
            <a:custGeom>
              <a:avLst/>
              <a:gdLst>
                <a:gd name="T0" fmla="*/ 0 w 69"/>
                <a:gd name="T1" fmla="*/ 13 h 92"/>
                <a:gd name="T2" fmla="*/ 0 w 69"/>
                <a:gd name="T3" fmla="*/ 92 h 92"/>
                <a:gd name="T4" fmla="*/ 0 w 69"/>
                <a:gd name="T5" fmla="*/ 90 h 92"/>
                <a:gd name="T6" fmla="*/ 4 w 69"/>
                <a:gd name="T7" fmla="*/ 89 h 92"/>
                <a:gd name="T8" fmla="*/ 7 w 69"/>
                <a:gd name="T9" fmla="*/ 87 h 92"/>
                <a:gd name="T10" fmla="*/ 11 w 69"/>
                <a:gd name="T11" fmla="*/ 85 h 92"/>
                <a:gd name="T12" fmla="*/ 17 w 69"/>
                <a:gd name="T13" fmla="*/ 83 h 92"/>
                <a:gd name="T14" fmla="*/ 24 w 69"/>
                <a:gd name="T15" fmla="*/ 81 h 92"/>
                <a:gd name="T16" fmla="*/ 29 w 69"/>
                <a:gd name="T17" fmla="*/ 81 h 92"/>
                <a:gd name="T18" fmla="*/ 36 w 69"/>
                <a:gd name="T19" fmla="*/ 81 h 92"/>
                <a:gd name="T20" fmla="*/ 44 w 69"/>
                <a:gd name="T21" fmla="*/ 81 h 92"/>
                <a:gd name="T22" fmla="*/ 49 w 69"/>
                <a:gd name="T23" fmla="*/ 81 h 92"/>
                <a:gd name="T24" fmla="*/ 54 w 69"/>
                <a:gd name="T25" fmla="*/ 81 h 92"/>
                <a:gd name="T26" fmla="*/ 60 w 69"/>
                <a:gd name="T27" fmla="*/ 83 h 92"/>
                <a:gd name="T28" fmla="*/ 63 w 69"/>
                <a:gd name="T29" fmla="*/ 85 h 92"/>
                <a:gd name="T30" fmla="*/ 67 w 69"/>
                <a:gd name="T31" fmla="*/ 87 h 92"/>
                <a:gd name="T32" fmla="*/ 69 w 69"/>
                <a:gd name="T33" fmla="*/ 90 h 92"/>
                <a:gd name="T34" fmla="*/ 69 w 69"/>
                <a:gd name="T35" fmla="*/ 92 h 92"/>
                <a:gd name="T36" fmla="*/ 69 w 69"/>
                <a:gd name="T37" fmla="*/ 11 h 92"/>
                <a:gd name="T38" fmla="*/ 69 w 69"/>
                <a:gd name="T39" fmla="*/ 9 h 92"/>
                <a:gd name="T40" fmla="*/ 67 w 69"/>
                <a:gd name="T41" fmla="*/ 7 h 92"/>
                <a:gd name="T42" fmla="*/ 63 w 69"/>
                <a:gd name="T43" fmla="*/ 6 h 92"/>
                <a:gd name="T44" fmla="*/ 60 w 69"/>
                <a:gd name="T45" fmla="*/ 4 h 92"/>
                <a:gd name="T46" fmla="*/ 54 w 69"/>
                <a:gd name="T47" fmla="*/ 2 h 92"/>
                <a:gd name="T48" fmla="*/ 49 w 69"/>
                <a:gd name="T49" fmla="*/ 0 h 92"/>
                <a:gd name="T50" fmla="*/ 44 w 69"/>
                <a:gd name="T51" fmla="*/ 0 h 92"/>
                <a:gd name="T52" fmla="*/ 36 w 69"/>
                <a:gd name="T53" fmla="*/ 0 h 92"/>
                <a:gd name="T54" fmla="*/ 29 w 69"/>
                <a:gd name="T55" fmla="*/ 0 h 92"/>
                <a:gd name="T56" fmla="*/ 24 w 69"/>
                <a:gd name="T57" fmla="*/ 2 h 92"/>
                <a:gd name="T58" fmla="*/ 17 w 69"/>
                <a:gd name="T59" fmla="*/ 2 h 92"/>
                <a:gd name="T60" fmla="*/ 11 w 69"/>
                <a:gd name="T61" fmla="*/ 4 h 92"/>
                <a:gd name="T62" fmla="*/ 7 w 69"/>
                <a:gd name="T63" fmla="*/ 6 h 92"/>
                <a:gd name="T64" fmla="*/ 4 w 69"/>
                <a:gd name="T65" fmla="*/ 7 h 92"/>
                <a:gd name="T66" fmla="*/ 0 w 69"/>
                <a:gd name="T67" fmla="*/ 9 h 92"/>
                <a:gd name="T68" fmla="*/ 0 w 69"/>
                <a:gd name="T69" fmla="*/ 13 h 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"/>
                <a:gd name="T106" fmla="*/ 0 h 92"/>
                <a:gd name="T107" fmla="*/ 69 w 69"/>
                <a:gd name="T108" fmla="*/ 92 h 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" h="92">
                  <a:moveTo>
                    <a:pt x="0" y="13"/>
                  </a:moveTo>
                  <a:lnTo>
                    <a:pt x="0" y="92"/>
                  </a:lnTo>
                  <a:lnTo>
                    <a:pt x="0" y="90"/>
                  </a:lnTo>
                  <a:lnTo>
                    <a:pt x="4" y="89"/>
                  </a:lnTo>
                  <a:lnTo>
                    <a:pt x="7" y="87"/>
                  </a:lnTo>
                  <a:lnTo>
                    <a:pt x="11" y="85"/>
                  </a:lnTo>
                  <a:lnTo>
                    <a:pt x="17" y="83"/>
                  </a:lnTo>
                  <a:lnTo>
                    <a:pt x="24" y="81"/>
                  </a:lnTo>
                  <a:lnTo>
                    <a:pt x="29" y="81"/>
                  </a:lnTo>
                  <a:lnTo>
                    <a:pt x="36" y="81"/>
                  </a:lnTo>
                  <a:lnTo>
                    <a:pt x="44" y="81"/>
                  </a:lnTo>
                  <a:lnTo>
                    <a:pt x="49" y="81"/>
                  </a:lnTo>
                  <a:lnTo>
                    <a:pt x="54" y="81"/>
                  </a:lnTo>
                  <a:lnTo>
                    <a:pt x="60" y="83"/>
                  </a:lnTo>
                  <a:lnTo>
                    <a:pt x="63" y="85"/>
                  </a:lnTo>
                  <a:lnTo>
                    <a:pt x="67" y="87"/>
                  </a:lnTo>
                  <a:lnTo>
                    <a:pt x="69" y="90"/>
                  </a:lnTo>
                  <a:lnTo>
                    <a:pt x="69" y="92"/>
                  </a:lnTo>
                  <a:lnTo>
                    <a:pt x="69" y="11"/>
                  </a:lnTo>
                  <a:lnTo>
                    <a:pt x="69" y="9"/>
                  </a:lnTo>
                  <a:lnTo>
                    <a:pt x="67" y="7"/>
                  </a:lnTo>
                  <a:lnTo>
                    <a:pt x="63" y="6"/>
                  </a:lnTo>
                  <a:lnTo>
                    <a:pt x="60" y="4"/>
                  </a:lnTo>
                  <a:lnTo>
                    <a:pt x="54" y="2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4" y="2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7" y="6"/>
                  </a:lnTo>
                  <a:lnTo>
                    <a:pt x="4" y="7"/>
                  </a:lnTo>
                  <a:lnTo>
                    <a:pt x="0" y="9"/>
                  </a:lnTo>
                  <a:lnTo>
                    <a:pt x="0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59" name="Freeform 615"/>
            <p:cNvSpPr>
              <a:spLocks/>
            </p:cNvSpPr>
            <p:nvPr/>
          </p:nvSpPr>
          <p:spPr bwMode="auto">
            <a:xfrm>
              <a:off x="3550" y="1123"/>
              <a:ext cx="69" cy="92"/>
            </a:xfrm>
            <a:custGeom>
              <a:avLst/>
              <a:gdLst>
                <a:gd name="T0" fmla="*/ 69 w 69"/>
                <a:gd name="T1" fmla="*/ 0 h 92"/>
                <a:gd name="T2" fmla="*/ 69 w 69"/>
                <a:gd name="T3" fmla="*/ 81 h 92"/>
                <a:gd name="T4" fmla="*/ 69 w 69"/>
                <a:gd name="T5" fmla="*/ 83 h 92"/>
                <a:gd name="T6" fmla="*/ 67 w 69"/>
                <a:gd name="T7" fmla="*/ 85 h 92"/>
                <a:gd name="T8" fmla="*/ 63 w 69"/>
                <a:gd name="T9" fmla="*/ 87 h 92"/>
                <a:gd name="T10" fmla="*/ 58 w 69"/>
                <a:gd name="T11" fmla="*/ 88 h 92"/>
                <a:gd name="T12" fmla="*/ 53 w 69"/>
                <a:gd name="T13" fmla="*/ 90 h 92"/>
                <a:gd name="T14" fmla="*/ 47 w 69"/>
                <a:gd name="T15" fmla="*/ 92 h 92"/>
                <a:gd name="T16" fmla="*/ 40 w 69"/>
                <a:gd name="T17" fmla="*/ 92 h 92"/>
                <a:gd name="T18" fmla="*/ 35 w 69"/>
                <a:gd name="T19" fmla="*/ 92 h 92"/>
                <a:gd name="T20" fmla="*/ 27 w 69"/>
                <a:gd name="T21" fmla="*/ 92 h 92"/>
                <a:gd name="T22" fmla="*/ 20 w 69"/>
                <a:gd name="T23" fmla="*/ 92 h 92"/>
                <a:gd name="T24" fmla="*/ 15 w 69"/>
                <a:gd name="T25" fmla="*/ 92 h 92"/>
                <a:gd name="T26" fmla="*/ 9 w 69"/>
                <a:gd name="T27" fmla="*/ 90 h 92"/>
                <a:gd name="T28" fmla="*/ 6 w 69"/>
                <a:gd name="T29" fmla="*/ 88 h 92"/>
                <a:gd name="T30" fmla="*/ 2 w 69"/>
                <a:gd name="T31" fmla="*/ 87 h 92"/>
                <a:gd name="T32" fmla="*/ 0 w 69"/>
                <a:gd name="T33" fmla="*/ 85 h 92"/>
                <a:gd name="T34" fmla="*/ 0 w 69"/>
                <a:gd name="T35" fmla="*/ 81 h 92"/>
                <a:gd name="T36" fmla="*/ 0 w 69"/>
                <a:gd name="T37" fmla="*/ 2 h 92"/>
                <a:gd name="T38" fmla="*/ 0 w 69"/>
                <a:gd name="T39" fmla="*/ 4 h 92"/>
                <a:gd name="T40" fmla="*/ 2 w 69"/>
                <a:gd name="T41" fmla="*/ 5 h 92"/>
                <a:gd name="T42" fmla="*/ 6 w 69"/>
                <a:gd name="T43" fmla="*/ 7 h 92"/>
                <a:gd name="T44" fmla="*/ 9 w 69"/>
                <a:gd name="T45" fmla="*/ 9 h 92"/>
                <a:gd name="T46" fmla="*/ 15 w 69"/>
                <a:gd name="T47" fmla="*/ 11 h 92"/>
                <a:gd name="T48" fmla="*/ 20 w 69"/>
                <a:gd name="T49" fmla="*/ 13 h 92"/>
                <a:gd name="T50" fmla="*/ 27 w 69"/>
                <a:gd name="T51" fmla="*/ 13 h 92"/>
                <a:gd name="T52" fmla="*/ 35 w 69"/>
                <a:gd name="T53" fmla="*/ 13 h 92"/>
                <a:gd name="T54" fmla="*/ 40 w 69"/>
                <a:gd name="T55" fmla="*/ 13 h 92"/>
                <a:gd name="T56" fmla="*/ 47 w 69"/>
                <a:gd name="T57" fmla="*/ 11 h 92"/>
                <a:gd name="T58" fmla="*/ 53 w 69"/>
                <a:gd name="T59" fmla="*/ 11 h 92"/>
                <a:gd name="T60" fmla="*/ 58 w 69"/>
                <a:gd name="T61" fmla="*/ 9 h 92"/>
                <a:gd name="T62" fmla="*/ 63 w 69"/>
                <a:gd name="T63" fmla="*/ 5 h 92"/>
                <a:gd name="T64" fmla="*/ 67 w 69"/>
                <a:gd name="T65" fmla="*/ 4 h 92"/>
                <a:gd name="T66" fmla="*/ 69 w 69"/>
                <a:gd name="T67" fmla="*/ 2 h 92"/>
                <a:gd name="T68" fmla="*/ 69 w 69"/>
                <a:gd name="T69" fmla="*/ 0 h 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"/>
                <a:gd name="T106" fmla="*/ 0 h 92"/>
                <a:gd name="T107" fmla="*/ 69 w 69"/>
                <a:gd name="T108" fmla="*/ 92 h 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" h="92">
                  <a:moveTo>
                    <a:pt x="69" y="0"/>
                  </a:moveTo>
                  <a:lnTo>
                    <a:pt x="69" y="81"/>
                  </a:lnTo>
                  <a:lnTo>
                    <a:pt x="69" y="83"/>
                  </a:lnTo>
                  <a:lnTo>
                    <a:pt x="67" y="85"/>
                  </a:lnTo>
                  <a:lnTo>
                    <a:pt x="63" y="87"/>
                  </a:lnTo>
                  <a:lnTo>
                    <a:pt x="58" y="88"/>
                  </a:lnTo>
                  <a:lnTo>
                    <a:pt x="53" y="90"/>
                  </a:lnTo>
                  <a:lnTo>
                    <a:pt x="47" y="92"/>
                  </a:lnTo>
                  <a:lnTo>
                    <a:pt x="40" y="92"/>
                  </a:lnTo>
                  <a:lnTo>
                    <a:pt x="35" y="92"/>
                  </a:lnTo>
                  <a:lnTo>
                    <a:pt x="27" y="92"/>
                  </a:lnTo>
                  <a:lnTo>
                    <a:pt x="20" y="92"/>
                  </a:lnTo>
                  <a:lnTo>
                    <a:pt x="15" y="92"/>
                  </a:lnTo>
                  <a:lnTo>
                    <a:pt x="9" y="90"/>
                  </a:lnTo>
                  <a:lnTo>
                    <a:pt x="6" y="88"/>
                  </a:lnTo>
                  <a:lnTo>
                    <a:pt x="2" y="87"/>
                  </a:lnTo>
                  <a:lnTo>
                    <a:pt x="0" y="85"/>
                  </a:lnTo>
                  <a:lnTo>
                    <a:pt x="0" y="81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6" y="7"/>
                  </a:lnTo>
                  <a:lnTo>
                    <a:pt x="9" y="9"/>
                  </a:lnTo>
                  <a:lnTo>
                    <a:pt x="15" y="11"/>
                  </a:lnTo>
                  <a:lnTo>
                    <a:pt x="20" y="13"/>
                  </a:lnTo>
                  <a:lnTo>
                    <a:pt x="27" y="13"/>
                  </a:lnTo>
                  <a:lnTo>
                    <a:pt x="35" y="13"/>
                  </a:lnTo>
                  <a:lnTo>
                    <a:pt x="40" y="13"/>
                  </a:lnTo>
                  <a:lnTo>
                    <a:pt x="47" y="11"/>
                  </a:lnTo>
                  <a:lnTo>
                    <a:pt x="53" y="11"/>
                  </a:lnTo>
                  <a:lnTo>
                    <a:pt x="58" y="9"/>
                  </a:lnTo>
                  <a:lnTo>
                    <a:pt x="63" y="5"/>
                  </a:lnTo>
                  <a:lnTo>
                    <a:pt x="67" y="4"/>
                  </a:lnTo>
                  <a:lnTo>
                    <a:pt x="69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60" name="Freeform 616"/>
            <p:cNvSpPr>
              <a:spLocks/>
            </p:cNvSpPr>
            <p:nvPr/>
          </p:nvSpPr>
          <p:spPr bwMode="auto">
            <a:xfrm>
              <a:off x="3550" y="1123"/>
              <a:ext cx="69" cy="92"/>
            </a:xfrm>
            <a:custGeom>
              <a:avLst/>
              <a:gdLst>
                <a:gd name="T0" fmla="*/ 69 w 69"/>
                <a:gd name="T1" fmla="*/ 0 h 92"/>
                <a:gd name="T2" fmla="*/ 69 w 69"/>
                <a:gd name="T3" fmla="*/ 81 h 92"/>
                <a:gd name="T4" fmla="*/ 69 w 69"/>
                <a:gd name="T5" fmla="*/ 83 h 92"/>
                <a:gd name="T6" fmla="*/ 67 w 69"/>
                <a:gd name="T7" fmla="*/ 85 h 92"/>
                <a:gd name="T8" fmla="*/ 63 w 69"/>
                <a:gd name="T9" fmla="*/ 87 h 92"/>
                <a:gd name="T10" fmla="*/ 58 w 69"/>
                <a:gd name="T11" fmla="*/ 88 h 92"/>
                <a:gd name="T12" fmla="*/ 53 w 69"/>
                <a:gd name="T13" fmla="*/ 90 h 92"/>
                <a:gd name="T14" fmla="*/ 47 w 69"/>
                <a:gd name="T15" fmla="*/ 92 h 92"/>
                <a:gd name="T16" fmla="*/ 40 w 69"/>
                <a:gd name="T17" fmla="*/ 92 h 92"/>
                <a:gd name="T18" fmla="*/ 35 w 69"/>
                <a:gd name="T19" fmla="*/ 92 h 92"/>
                <a:gd name="T20" fmla="*/ 27 w 69"/>
                <a:gd name="T21" fmla="*/ 92 h 92"/>
                <a:gd name="T22" fmla="*/ 20 w 69"/>
                <a:gd name="T23" fmla="*/ 92 h 92"/>
                <a:gd name="T24" fmla="*/ 15 w 69"/>
                <a:gd name="T25" fmla="*/ 92 h 92"/>
                <a:gd name="T26" fmla="*/ 9 w 69"/>
                <a:gd name="T27" fmla="*/ 90 h 92"/>
                <a:gd name="T28" fmla="*/ 6 w 69"/>
                <a:gd name="T29" fmla="*/ 88 h 92"/>
                <a:gd name="T30" fmla="*/ 2 w 69"/>
                <a:gd name="T31" fmla="*/ 87 h 92"/>
                <a:gd name="T32" fmla="*/ 0 w 69"/>
                <a:gd name="T33" fmla="*/ 85 h 92"/>
                <a:gd name="T34" fmla="*/ 0 w 69"/>
                <a:gd name="T35" fmla="*/ 81 h 92"/>
                <a:gd name="T36" fmla="*/ 0 w 69"/>
                <a:gd name="T37" fmla="*/ 2 h 92"/>
                <a:gd name="T38" fmla="*/ 0 w 69"/>
                <a:gd name="T39" fmla="*/ 4 h 92"/>
                <a:gd name="T40" fmla="*/ 2 w 69"/>
                <a:gd name="T41" fmla="*/ 5 h 92"/>
                <a:gd name="T42" fmla="*/ 6 w 69"/>
                <a:gd name="T43" fmla="*/ 7 h 92"/>
                <a:gd name="T44" fmla="*/ 9 w 69"/>
                <a:gd name="T45" fmla="*/ 9 h 92"/>
                <a:gd name="T46" fmla="*/ 15 w 69"/>
                <a:gd name="T47" fmla="*/ 11 h 92"/>
                <a:gd name="T48" fmla="*/ 20 w 69"/>
                <a:gd name="T49" fmla="*/ 13 h 92"/>
                <a:gd name="T50" fmla="*/ 27 w 69"/>
                <a:gd name="T51" fmla="*/ 13 h 92"/>
                <a:gd name="T52" fmla="*/ 35 w 69"/>
                <a:gd name="T53" fmla="*/ 13 h 92"/>
                <a:gd name="T54" fmla="*/ 40 w 69"/>
                <a:gd name="T55" fmla="*/ 13 h 92"/>
                <a:gd name="T56" fmla="*/ 47 w 69"/>
                <a:gd name="T57" fmla="*/ 11 h 92"/>
                <a:gd name="T58" fmla="*/ 53 w 69"/>
                <a:gd name="T59" fmla="*/ 11 h 92"/>
                <a:gd name="T60" fmla="*/ 58 w 69"/>
                <a:gd name="T61" fmla="*/ 9 h 92"/>
                <a:gd name="T62" fmla="*/ 63 w 69"/>
                <a:gd name="T63" fmla="*/ 5 h 92"/>
                <a:gd name="T64" fmla="*/ 67 w 69"/>
                <a:gd name="T65" fmla="*/ 4 h 92"/>
                <a:gd name="T66" fmla="*/ 69 w 69"/>
                <a:gd name="T67" fmla="*/ 2 h 92"/>
                <a:gd name="T68" fmla="*/ 69 w 69"/>
                <a:gd name="T69" fmla="*/ 0 h 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"/>
                <a:gd name="T106" fmla="*/ 0 h 92"/>
                <a:gd name="T107" fmla="*/ 69 w 69"/>
                <a:gd name="T108" fmla="*/ 92 h 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" h="92">
                  <a:moveTo>
                    <a:pt x="69" y="0"/>
                  </a:moveTo>
                  <a:lnTo>
                    <a:pt x="69" y="81"/>
                  </a:lnTo>
                  <a:lnTo>
                    <a:pt x="69" y="83"/>
                  </a:lnTo>
                  <a:lnTo>
                    <a:pt x="67" y="85"/>
                  </a:lnTo>
                  <a:lnTo>
                    <a:pt x="63" y="87"/>
                  </a:lnTo>
                  <a:lnTo>
                    <a:pt x="58" y="88"/>
                  </a:lnTo>
                  <a:lnTo>
                    <a:pt x="53" y="90"/>
                  </a:lnTo>
                  <a:lnTo>
                    <a:pt x="47" y="92"/>
                  </a:lnTo>
                  <a:lnTo>
                    <a:pt x="40" y="92"/>
                  </a:lnTo>
                  <a:lnTo>
                    <a:pt x="35" y="92"/>
                  </a:lnTo>
                  <a:lnTo>
                    <a:pt x="27" y="92"/>
                  </a:lnTo>
                  <a:lnTo>
                    <a:pt x="20" y="92"/>
                  </a:lnTo>
                  <a:lnTo>
                    <a:pt x="15" y="92"/>
                  </a:lnTo>
                  <a:lnTo>
                    <a:pt x="9" y="90"/>
                  </a:lnTo>
                  <a:lnTo>
                    <a:pt x="6" y="88"/>
                  </a:lnTo>
                  <a:lnTo>
                    <a:pt x="2" y="87"/>
                  </a:lnTo>
                  <a:lnTo>
                    <a:pt x="0" y="85"/>
                  </a:lnTo>
                  <a:lnTo>
                    <a:pt x="0" y="81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6" y="7"/>
                  </a:lnTo>
                  <a:lnTo>
                    <a:pt x="9" y="9"/>
                  </a:lnTo>
                  <a:lnTo>
                    <a:pt x="15" y="11"/>
                  </a:lnTo>
                  <a:lnTo>
                    <a:pt x="20" y="13"/>
                  </a:lnTo>
                  <a:lnTo>
                    <a:pt x="27" y="13"/>
                  </a:lnTo>
                  <a:lnTo>
                    <a:pt x="35" y="13"/>
                  </a:lnTo>
                  <a:lnTo>
                    <a:pt x="40" y="13"/>
                  </a:lnTo>
                  <a:lnTo>
                    <a:pt x="47" y="11"/>
                  </a:lnTo>
                  <a:lnTo>
                    <a:pt x="53" y="11"/>
                  </a:lnTo>
                  <a:lnTo>
                    <a:pt x="58" y="9"/>
                  </a:lnTo>
                  <a:lnTo>
                    <a:pt x="63" y="5"/>
                  </a:lnTo>
                  <a:lnTo>
                    <a:pt x="67" y="4"/>
                  </a:lnTo>
                  <a:lnTo>
                    <a:pt x="69" y="2"/>
                  </a:lnTo>
                  <a:lnTo>
                    <a:pt x="6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61" name="Freeform 617"/>
            <p:cNvSpPr>
              <a:spLocks/>
            </p:cNvSpPr>
            <p:nvPr/>
          </p:nvSpPr>
          <p:spPr bwMode="auto">
            <a:xfrm>
              <a:off x="3550" y="1112"/>
              <a:ext cx="69" cy="24"/>
            </a:xfrm>
            <a:custGeom>
              <a:avLst/>
              <a:gdLst>
                <a:gd name="T0" fmla="*/ 44 w 69"/>
                <a:gd name="T1" fmla="*/ 0 h 24"/>
                <a:gd name="T2" fmla="*/ 49 w 69"/>
                <a:gd name="T3" fmla="*/ 0 h 24"/>
                <a:gd name="T4" fmla="*/ 54 w 69"/>
                <a:gd name="T5" fmla="*/ 2 h 24"/>
                <a:gd name="T6" fmla="*/ 60 w 69"/>
                <a:gd name="T7" fmla="*/ 4 h 24"/>
                <a:gd name="T8" fmla="*/ 63 w 69"/>
                <a:gd name="T9" fmla="*/ 6 h 24"/>
                <a:gd name="T10" fmla="*/ 67 w 69"/>
                <a:gd name="T11" fmla="*/ 7 h 24"/>
                <a:gd name="T12" fmla="*/ 69 w 69"/>
                <a:gd name="T13" fmla="*/ 9 h 24"/>
                <a:gd name="T14" fmla="*/ 69 w 69"/>
                <a:gd name="T15" fmla="*/ 11 h 24"/>
                <a:gd name="T16" fmla="*/ 69 w 69"/>
                <a:gd name="T17" fmla="*/ 13 h 24"/>
                <a:gd name="T18" fmla="*/ 67 w 69"/>
                <a:gd name="T19" fmla="*/ 15 h 24"/>
                <a:gd name="T20" fmla="*/ 63 w 69"/>
                <a:gd name="T21" fmla="*/ 16 h 24"/>
                <a:gd name="T22" fmla="*/ 58 w 69"/>
                <a:gd name="T23" fmla="*/ 20 h 24"/>
                <a:gd name="T24" fmla="*/ 53 w 69"/>
                <a:gd name="T25" fmla="*/ 22 h 24"/>
                <a:gd name="T26" fmla="*/ 47 w 69"/>
                <a:gd name="T27" fmla="*/ 22 h 24"/>
                <a:gd name="T28" fmla="*/ 40 w 69"/>
                <a:gd name="T29" fmla="*/ 24 h 24"/>
                <a:gd name="T30" fmla="*/ 35 w 69"/>
                <a:gd name="T31" fmla="*/ 24 h 24"/>
                <a:gd name="T32" fmla="*/ 27 w 69"/>
                <a:gd name="T33" fmla="*/ 24 h 24"/>
                <a:gd name="T34" fmla="*/ 20 w 69"/>
                <a:gd name="T35" fmla="*/ 24 h 24"/>
                <a:gd name="T36" fmla="*/ 15 w 69"/>
                <a:gd name="T37" fmla="*/ 22 h 24"/>
                <a:gd name="T38" fmla="*/ 9 w 69"/>
                <a:gd name="T39" fmla="*/ 20 h 24"/>
                <a:gd name="T40" fmla="*/ 6 w 69"/>
                <a:gd name="T41" fmla="*/ 18 h 24"/>
                <a:gd name="T42" fmla="*/ 2 w 69"/>
                <a:gd name="T43" fmla="*/ 16 h 24"/>
                <a:gd name="T44" fmla="*/ 0 w 69"/>
                <a:gd name="T45" fmla="*/ 15 h 24"/>
                <a:gd name="T46" fmla="*/ 0 w 69"/>
                <a:gd name="T47" fmla="*/ 13 h 24"/>
                <a:gd name="T48" fmla="*/ 0 w 69"/>
                <a:gd name="T49" fmla="*/ 9 h 24"/>
                <a:gd name="T50" fmla="*/ 4 w 69"/>
                <a:gd name="T51" fmla="*/ 7 h 24"/>
                <a:gd name="T52" fmla="*/ 7 w 69"/>
                <a:gd name="T53" fmla="*/ 6 h 24"/>
                <a:gd name="T54" fmla="*/ 11 w 69"/>
                <a:gd name="T55" fmla="*/ 4 h 24"/>
                <a:gd name="T56" fmla="*/ 17 w 69"/>
                <a:gd name="T57" fmla="*/ 2 h 24"/>
                <a:gd name="T58" fmla="*/ 24 w 69"/>
                <a:gd name="T59" fmla="*/ 2 h 24"/>
                <a:gd name="T60" fmla="*/ 29 w 69"/>
                <a:gd name="T61" fmla="*/ 0 h 24"/>
                <a:gd name="T62" fmla="*/ 36 w 69"/>
                <a:gd name="T63" fmla="*/ 0 h 24"/>
                <a:gd name="T64" fmla="*/ 44 w 69"/>
                <a:gd name="T65" fmla="*/ 0 h 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24"/>
                <a:gd name="T101" fmla="*/ 69 w 69"/>
                <a:gd name="T102" fmla="*/ 24 h 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24">
                  <a:moveTo>
                    <a:pt x="44" y="0"/>
                  </a:moveTo>
                  <a:lnTo>
                    <a:pt x="49" y="0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3" y="6"/>
                  </a:lnTo>
                  <a:lnTo>
                    <a:pt x="67" y="7"/>
                  </a:lnTo>
                  <a:lnTo>
                    <a:pt x="69" y="9"/>
                  </a:lnTo>
                  <a:lnTo>
                    <a:pt x="69" y="11"/>
                  </a:lnTo>
                  <a:lnTo>
                    <a:pt x="69" y="13"/>
                  </a:lnTo>
                  <a:lnTo>
                    <a:pt x="67" y="15"/>
                  </a:lnTo>
                  <a:lnTo>
                    <a:pt x="63" y="16"/>
                  </a:lnTo>
                  <a:lnTo>
                    <a:pt x="58" y="20"/>
                  </a:lnTo>
                  <a:lnTo>
                    <a:pt x="53" y="22"/>
                  </a:lnTo>
                  <a:lnTo>
                    <a:pt x="47" y="22"/>
                  </a:lnTo>
                  <a:lnTo>
                    <a:pt x="40" y="24"/>
                  </a:lnTo>
                  <a:lnTo>
                    <a:pt x="35" y="24"/>
                  </a:lnTo>
                  <a:lnTo>
                    <a:pt x="27" y="24"/>
                  </a:lnTo>
                  <a:lnTo>
                    <a:pt x="20" y="24"/>
                  </a:lnTo>
                  <a:lnTo>
                    <a:pt x="15" y="22"/>
                  </a:lnTo>
                  <a:lnTo>
                    <a:pt x="9" y="20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7"/>
                  </a:lnTo>
                  <a:lnTo>
                    <a:pt x="7" y="6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4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62" name="Freeform 618"/>
            <p:cNvSpPr>
              <a:spLocks/>
            </p:cNvSpPr>
            <p:nvPr/>
          </p:nvSpPr>
          <p:spPr bwMode="auto">
            <a:xfrm>
              <a:off x="3561" y="1071"/>
              <a:ext cx="49" cy="54"/>
            </a:xfrm>
            <a:custGeom>
              <a:avLst/>
              <a:gdLst>
                <a:gd name="T0" fmla="*/ 9 w 49"/>
                <a:gd name="T1" fmla="*/ 5 h 54"/>
                <a:gd name="T2" fmla="*/ 0 w 49"/>
                <a:gd name="T3" fmla="*/ 54 h 54"/>
                <a:gd name="T4" fmla="*/ 0 w 49"/>
                <a:gd name="T5" fmla="*/ 52 h 54"/>
                <a:gd name="T6" fmla="*/ 2 w 49"/>
                <a:gd name="T7" fmla="*/ 50 h 54"/>
                <a:gd name="T8" fmla="*/ 4 w 49"/>
                <a:gd name="T9" fmla="*/ 48 h 54"/>
                <a:gd name="T10" fmla="*/ 7 w 49"/>
                <a:gd name="T11" fmla="*/ 48 h 54"/>
                <a:gd name="T12" fmla="*/ 11 w 49"/>
                <a:gd name="T13" fmla="*/ 47 h 54"/>
                <a:gd name="T14" fmla="*/ 16 w 49"/>
                <a:gd name="T15" fmla="*/ 47 h 54"/>
                <a:gd name="T16" fmla="*/ 20 w 49"/>
                <a:gd name="T17" fmla="*/ 45 h 54"/>
                <a:gd name="T18" fmla="*/ 24 w 49"/>
                <a:gd name="T19" fmla="*/ 45 h 54"/>
                <a:gd name="T20" fmla="*/ 29 w 49"/>
                <a:gd name="T21" fmla="*/ 45 h 54"/>
                <a:gd name="T22" fmla="*/ 34 w 49"/>
                <a:gd name="T23" fmla="*/ 45 h 54"/>
                <a:gd name="T24" fmla="*/ 38 w 49"/>
                <a:gd name="T25" fmla="*/ 47 h 54"/>
                <a:gd name="T26" fmla="*/ 42 w 49"/>
                <a:gd name="T27" fmla="*/ 47 h 54"/>
                <a:gd name="T28" fmla="*/ 43 w 49"/>
                <a:gd name="T29" fmla="*/ 48 h 54"/>
                <a:gd name="T30" fmla="*/ 47 w 49"/>
                <a:gd name="T31" fmla="*/ 48 h 54"/>
                <a:gd name="T32" fmla="*/ 47 w 49"/>
                <a:gd name="T33" fmla="*/ 50 h 54"/>
                <a:gd name="T34" fmla="*/ 49 w 49"/>
                <a:gd name="T35" fmla="*/ 52 h 54"/>
                <a:gd name="T36" fmla="*/ 38 w 49"/>
                <a:gd name="T37" fmla="*/ 5 h 54"/>
                <a:gd name="T38" fmla="*/ 38 w 49"/>
                <a:gd name="T39" fmla="*/ 3 h 54"/>
                <a:gd name="T40" fmla="*/ 36 w 49"/>
                <a:gd name="T41" fmla="*/ 1 h 54"/>
                <a:gd name="T42" fmla="*/ 34 w 49"/>
                <a:gd name="T43" fmla="*/ 1 h 54"/>
                <a:gd name="T44" fmla="*/ 33 w 49"/>
                <a:gd name="T45" fmla="*/ 0 h 54"/>
                <a:gd name="T46" fmla="*/ 29 w 49"/>
                <a:gd name="T47" fmla="*/ 0 h 54"/>
                <a:gd name="T48" fmla="*/ 27 w 49"/>
                <a:gd name="T49" fmla="*/ 0 h 54"/>
                <a:gd name="T50" fmla="*/ 24 w 49"/>
                <a:gd name="T51" fmla="*/ 0 h 54"/>
                <a:gd name="T52" fmla="*/ 22 w 49"/>
                <a:gd name="T53" fmla="*/ 0 h 54"/>
                <a:gd name="T54" fmla="*/ 18 w 49"/>
                <a:gd name="T55" fmla="*/ 0 h 54"/>
                <a:gd name="T56" fmla="*/ 16 w 49"/>
                <a:gd name="T57" fmla="*/ 1 h 54"/>
                <a:gd name="T58" fmla="*/ 15 w 49"/>
                <a:gd name="T59" fmla="*/ 1 h 54"/>
                <a:gd name="T60" fmla="*/ 11 w 49"/>
                <a:gd name="T61" fmla="*/ 1 h 54"/>
                <a:gd name="T62" fmla="*/ 11 w 49"/>
                <a:gd name="T63" fmla="*/ 3 h 54"/>
                <a:gd name="T64" fmla="*/ 9 w 49"/>
                <a:gd name="T65" fmla="*/ 3 h 54"/>
                <a:gd name="T66" fmla="*/ 9 w 49"/>
                <a:gd name="T67" fmla="*/ 5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"/>
                <a:gd name="T103" fmla="*/ 0 h 54"/>
                <a:gd name="T104" fmla="*/ 49 w 49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" h="54">
                  <a:moveTo>
                    <a:pt x="9" y="5"/>
                  </a:moveTo>
                  <a:lnTo>
                    <a:pt x="0" y="54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7" y="48"/>
                  </a:lnTo>
                  <a:lnTo>
                    <a:pt x="11" y="47"/>
                  </a:lnTo>
                  <a:lnTo>
                    <a:pt x="16" y="47"/>
                  </a:lnTo>
                  <a:lnTo>
                    <a:pt x="20" y="45"/>
                  </a:lnTo>
                  <a:lnTo>
                    <a:pt x="24" y="45"/>
                  </a:lnTo>
                  <a:lnTo>
                    <a:pt x="29" y="45"/>
                  </a:lnTo>
                  <a:lnTo>
                    <a:pt x="34" y="45"/>
                  </a:lnTo>
                  <a:lnTo>
                    <a:pt x="38" y="47"/>
                  </a:lnTo>
                  <a:lnTo>
                    <a:pt x="42" y="47"/>
                  </a:lnTo>
                  <a:lnTo>
                    <a:pt x="43" y="48"/>
                  </a:lnTo>
                  <a:lnTo>
                    <a:pt x="47" y="48"/>
                  </a:lnTo>
                  <a:lnTo>
                    <a:pt x="47" y="50"/>
                  </a:lnTo>
                  <a:lnTo>
                    <a:pt x="49" y="52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9" y="3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63" name="Freeform 619"/>
            <p:cNvSpPr>
              <a:spLocks/>
            </p:cNvSpPr>
            <p:nvPr/>
          </p:nvSpPr>
          <p:spPr bwMode="auto">
            <a:xfrm>
              <a:off x="3561" y="1071"/>
              <a:ext cx="49" cy="54"/>
            </a:xfrm>
            <a:custGeom>
              <a:avLst/>
              <a:gdLst>
                <a:gd name="T0" fmla="*/ 9 w 49"/>
                <a:gd name="T1" fmla="*/ 5 h 54"/>
                <a:gd name="T2" fmla="*/ 0 w 49"/>
                <a:gd name="T3" fmla="*/ 54 h 54"/>
                <a:gd name="T4" fmla="*/ 0 w 49"/>
                <a:gd name="T5" fmla="*/ 52 h 54"/>
                <a:gd name="T6" fmla="*/ 2 w 49"/>
                <a:gd name="T7" fmla="*/ 50 h 54"/>
                <a:gd name="T8" fmla="*/ 4 w 49"/>
                <a:gd name="T9" fmla="*/ 48 h 54"/>
                <a:gd name="T10" fmla="*/ 7 w 49"/>
                <a:gd name="T11" fmla="*/ 48 h 54"/>
                <a:gd name="T12" fmla="*/ 11 w 49"/>
                <a:gd name="T13" fmla="*/ 47 h 54"/>
                <a:gd name="T14" fmla="*/ 16 w 49"/>
                <a:gd name="T15" fmla="*/ 47 h 54"/>
                <a:gd name="T16" fmla="*/ 20 w 49"/>
                <a:gd name="T17" fmla="*/ 45 h 54"/>
                <a:gd name="T18" fmla="*/ 24 w 49"/>
                <a:gd name="T19" fmla="*/ 45 h 54"/>
                <a:gd name="T20" fmla="*/ 29 w 49"/>
                <a:gd name="T21" fmla="*/ 45 h 54"/>
                <a:gd name="T22" fmla="*/ 34 w 49"/>
                <a:gd name="T23" fmla="*/ 45 h 54"/>
                <a:gd name="T24" fmla="*/ 38 w 49"/>
                <a:gd name="T25" fmla="*/ 47 h 54"/>
                <a:gd name="T26" fmla="*/ 42 w 49"/>
                <a:gd name="T27" fmla="*/ 47 h 54"/>
                <a:gd name="T28" fmla="*/ 43 w 49"/>
                <a:gd name="T29" fmla="*/ 48 h 54"/>
                <a:gd name="T30" fmla="*/ 47 w 49"/>
                <a:gd name="T31" fmla="*/ 48 h 54"/>
                <a:gd name="T32" fmla="*/ 47 w 49"/>
                <a:gd name="T33" fmla="*/ 50 h 54"/>
                <a:gd name="T34" fmla="*/ 49 w 49"/>
                <a:gd name="T35" fmla="*/ 52 h 54"/>
                <a:gd name="T36" fmla="*/ 38 w 49"/>
                <a:gd name="T37" fmla="*/ 5 h 54"/>
                <a:gd name="T38" fmla="*/ 38 w 49"/>
                <a:gd name="T39" fmla="*/ 3 h 54"/>
                <a:gd name="T40" fmla="*/ 36 w 49"/>
                <a:gd name="T41" fmla="*/ 1 h 54"/>
                <a:gd name="T42" fmla="*/ 34 w 49"/>
                <a:gd name="T43" fmla="*/ 1 h 54"/>
                <a:gd name="T44" fmla="*/ 33 w 49"/>
                <a:gd name="T45" fmla="*/ 0 h 54"/>
                <a:gd name="T46" fmla="*/ 29 w 49"/>
                <a:gd name="T47" fmla="*/ 0 h 54"/>
                <a:gd name="T48" fmla="*/ 27 w 49"/>
                <a:gd name="T49" fmla="*/ 0 h 54"/>
                <a:gd name="T50" fmla="*/ 24 w 49"/>
                <a:gd name="T51" fmla="*/ 0 h 54"/>
                <a:gd name="T52" fmla="*/ 22 w 49"/>
                <a:gd name="T53" fmla="*/ 0 h 54"/>
                <a:gd name="T54" fmla="*/ 18 w 49"/>
                <a:gd name="T55" fmla="*/ 0 h 54"/>
                <a:gd name="T56" fmla="*/ 16 w 49"/>
                <a:gd name="T57" fmla="*/ 1 h 54"/>
                <a:gd name="T58" fmla="*/ 15 w 49"/>
                <a:gd name="T59" fmla="*/ 1 h 54"/>
                <a:gd name="T60" fmla="*/ 11 w 49"/>
                <a:gd name="T61" fmla="*/ 1 h 54"/>
                <a:gd name="T62" fmla="*/ 11 w 49"/>
                <a:gd name="T63" fmla="*/ 3 h 54"/>
                <a:gd name="T64" fmla="*/ 9 w 49"/>
                <a:gd name="T65" fmla="*/ 3 h 54"/>
                <a:gd name="T66" fmla="*/ 9 w 49"/>
                <a:gd name="T67" fmla="*/ 5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"/>
                <a:gd name="T103" fmla="*/ 0 h 54"/>
                <a:gd name="T104" fmla="*/ 49 w 49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" h="54">
                  <a:moveTo>
                    <a:pt x="9" y="5"/>
                  </a:moveTo>
                  <a:lnTo>
                    <a:pt x="0" y="54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7" y="48"/>
                  </a:lnTo>
                  <a:lnTo>
                    <a:pt x="11" y="47"/>
                  </a:lnTo>
                  <a:lnTo>
                    <a:pt x="16" y="47"/>
                  </a:lnTo>
                  <a:lnTo>
                    <a:pt x="20" y="45"/>
                  </a:lnTo>
                  <a:lnTo>
                    <a:pt x="24" y="45"/>
                  </a:lnTo>
                  <a:lnTo>
                    <a:pt x="29" y="45"/>
                  </a:lnTo>
                  <a:lnTo>
                    <a:pt x="34" y="45"/>
                  </a:lnTo>
                  <a:lnTo>
                    <a:pt x="38" y="47"/>
                  </a:lnTo>
                  <a:lnTo>
                    <a:pt x="42" y="47"/>
                  </a:lnTo>
                  <a:lnTo>
                    <a:pt x="43" y="48"/>
                  </a:lnTo>
                  <a:lnTo>
                    <a:pt x="47" y="48"/>
                  </a:lnTo>
                  <a:lnTo>
                    <a:pt x="47" y="50"/>
                  </a:lnTo>
                  <a:lnTo>
                    <a:pt x="49" y="52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9" y="3"/>
                  </a:lnTo>
                  <a:lnTo>
                    <a:pt x="9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64" name="Freeform 620"/>
            <p:cNvSpPr>
              <a:spLocks/>
            </p:cNvSpPr>
            <p:nvPr/>
          </p:nvSpPr>
          <p:spPr bwMode="auto">
            <a:xfrm>
              <a:off x="3561" y="1076"/>
              <a:ext cx="49" cy="56"/>
            </a:xfrm>
            <a:custGeom>
              <a:avLst/>
              <a:gdLst>
                <a:gd name="T0" fmla="*/ 38 w 49"/>
                <a:gd name="T1" fmla="*/ 0 h 56"/>
                <a:gd name="T2" fmla="*/ 49 w 49"/>
                <a:gd name="T3" fmla="*/ 47 h 56"/>
                <a:gd name="T4" fmla="*/ 47 w 49"/>
                <a:gd name="T5" fmla="*/ 49 h 56"/>
                <a:gd name="T6" fmla="*/ 45 w 49"/>
                <a:gd name="T7" fmla="*/ 51 h 56"/>
                <a:gd name="T8" fmla="*/ 43 w 49"/>
                <a:gd name="T9" fmla="*/ 52 h 56"/>
                <a:gd name="T10" fmla="*/ 40 w 49"/>
                <a:gd name="T11" fmla="*/ 52 h 56"/>
                <a:gd name="T12" fmla="*/ 36 w 49"/>
                <a:gd name="T13" fmla="*/ 54 h 56"/>
                <a:gd name="T14" fmla="*/ 33 w 49"/>
                <a:gd name="T15" fmla="*/ 56 h 56"/>
                <a:gd name="T16" fmla="*/ 27 w 49"/>
                <a:gd name="T17" fmla="*/ 56 h 56"/>
                <a:gd name="T18" fmla="*/ 24 w 49"/>
                <a:gd name="T19" fmla="*/ 56 h 56"/>
                <a:gd name="T20" fmla="*/ 18 w 49"/>
                <a:gd name="T21" fmla="*/ 56 h 56"/>
                <a:gd name="T22" fmla="*/ 15 w 49"/>
                <a:gd name="T23" fmla="*/ 56 h 56"/>
                <a:gd name="T24" fmla="*/ 9 w 49"/>
                <a:gd name="T25" fmla="*/ 54 h 56"/>
                <a:gd name="T26" fmla="*/ 6 w 49"/>
                <a:gd name="T27" fmla="*/ 54 h 56"/>
                <a:gd name="T28" fmla="*/ 4 w 49"/>
                <a:gd name="T29" fmla="*/ 52 h 56"/>
                <a:gd name="T30" fmla="*/ 2 w 49"/>
                <a:gd name="T31" fmla="*/ 51 h 56"/>
                <a:gd name="T32" fmla="*/ 0 w 49"/>
                <a:gd name="T33" fmla="*/ 51 h 56"/>
                <a:gd name="T34" fmla="*/ 0 w 49"/>
                <a:gd name="T35" fmla="*/ 49 h 56"/>
                <a:gd name="T36" fmla="*/ 9 w 49"/>
                <a:gd name="T37" fmla="*/ 0 h 56"/>
                <a:gd name="T38" fmla="*/ 11 w 49"/>
                <a:gd name="T39" fmla="*/ 2 h 56"/>
                <a:gd name="T40" fmla="*/ 13 w 49"/>
                <a:gd name="T41" fmla="*/ 4 h 56"/>
                <a:gd name="T42" fmla="*/ 15 w 49"/>
                <a:gd name="T43" fmla="*/ 4 h 56"/>
                <a:gd name="T44" fmla="*/ 18 w 49"/>
                <a:gd name="T45" fmla="*/ 4 h 56"/>
                <a:gd name="T46" fmla="*/ 20 w 49"/>
                <a:gd name="T47" fmla="*/ 6 h 56"/>
                <a:gd name="T48" fmla="*/ 24 w 49"/>
                <a:gd name="T49" fmla="*/ 6 h 56"/>
                <a:gd name="T50" fmla="*/ 25 w 49"/>
                <a:gd name="T51" fmla="*/ 6 h 56"/>
                <a:gd name="T52" fmla="*/ 29 w 49"/>
                <a:gd name="T53" fmla="*/ 4 h 56"/>
                <a:gd name="T54" fmla="*/ 31 w 49"/>
                <a:gd name="T55" fmla="*/ 4 h 56"/>
                <a:gd name="T56" fmla="*/ 33 w 49"/>
                <a:gd name="T57" fmla="*/ 4 h 56"/>
                <a:gd name="T58" fmla="*/ 34 w 49"/>
                <a:gd name="T59" fmla="*/ 2 h 56"/>
                <a:gd name="T60" fmla="*/ 36 w 49"/>
                <a:gd name="T61" fmla="*/ 2 h 56"/>
                <a:gd name="T62" fmla="*/ 38 w 49"/>
                <a:gd name="T63" fmla="*/ 0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9"/>
                <a:gd name="T97" fmla="*/ 0 h 56"/>
                <a:gd name="T98" fmla="*/ 49 w 49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9" h="56">
                  <a:moveTo>
                    <a:pt x="38" y="0"/>
                  </a:moveTo>
                  <a:lnTo>
                    <a:pt x="49" y="47"/>
                  </a:lnTo>
                  <a:lnTo>
                    <a:pt x="47" y="49"/>
                  </a:lnTo>
                  <a:lnTo>
                    <a:pt x="45" y="51"/>
                  </a:lnTo>
                  <a:lnTo>
                    <a:pt x="43" y="52"/>
                  </a:lnTo>
                  <a:lnTo>
                    <a:pt x="40" y="52"/>
                  </a:lnTo>
                  <a:lnTo>
                    <a:pt x="36" y="54"/>
                  </a:lnTo>
                  <a:lnTo>
                    <a:pt x="33" y="56"/>
                  </a:lnTo>
                  <a:lnTo>
                    <a:pt x="27" y="56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5" y="56"/>
                  </a:lnTo>
                  <a:lnTo>
                    <a:pt x="9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1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9" y="4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65" name="Freeform 621"/>
            <p:cNvSpPr>
              <a:spLocks/>
            </p:cNvSpPr>
            <p:nvPr/>
          </p:nvSpPr>
          <p:spPr bwMode="auto">
            <a:xfrm>
              <a:off x="3561" y="1076"/>
              <a:ext cx="49" cy="56"/>
            </a:xfrm>
            <a:custGeom>
              <a:avLst/>
              <a:gdLst>
                <a:gd name="T0" fmla="*/ 38 w 49"/>
                <a:gd name="T1" fmla="*/ 0 h 56"/>
                <a:gd name="T2" fmla="*/ 49 w 49"/>
                <a:gd name="T3" fmla="*/ 47 h 56"/>
                <a:gd name="T4" fmla="*/ 47 w 49"/>
                <a:gd name="T5" fmla="*/ 49 h 56"/>
                <a:gd name="T6" fmla="*/ 45 w 49"/>
                <a:gd name="T7" fmla="*/ 51 h 56"/>
                <a:gd name="T8" fmla="*/ 43 w 49"/>
                <a:gd name="T9" fmla="*/ 52 h 56"/>
                <a:gd name="T10" fmla="*/ 40 w 49"/>
                <a:gd name="T11" fmla="*/ 52 h 56"/>
                <a:gd name="T12" fmla="*/ 36 w 49"/>
                <a:gd name="T13" fmla="*/ 54 h 56"/>
                <a:gd name="T14" fmla="*/ 33 w 49"/>
                <a:gd name="T15" fmla="*/ 56 h 56"/>
                <a:gd name="T16" fmla="*/ 27 w 49"/>
                <a:gd name="T17" fmla="*/ 56 h 56"/>
                <a:gd name="T18" fmla="*/ 24 w 49"/>
                <a:gd name="T19" fmla="*/ 56 h 56"/>
                <a:gd name="T20" fmla="*/ 18 w 49"/>
                <a:gd name="T21" fmla="*/ 56 h 56"/>
                <a:gd name="T22" fmla="*/ 15 w 49"/>
                <a:gd name="T23" fmla="*/ 56 h 56"/>
                <a:gd name="T24" fmla="*/ 9 w 49"/>
                <a:gd name="T25" fmla="*/ 54 h 56"/>
                <a:gd name="T26" fmla="*/ 6 w 49"/>
                <a:gd name="T27" fmla="*/ 54 h 56"/>
                <a:gd name="T28" fmla="*/ 4 w 49"/>
                <a:gd name="T29" fmla="*/ 52 h 56"/>
                <a:gd name="T30" fmla="*/ 2 w 49"/>
                <a:gd name="T31" fmla="*/ 51 h 56"/>
                <a:gd name="T32" fmla="*/ 0 w 49"/>
                <a:gd name="T33" fmla="*/ 51 h 56"/>
                <a:gd name="T34" fmla="*/ 0 w 49"/>
                <a:gd name="T35" fmla="*/ 49 h 56"/>
                <a:gd name="T36" fmla="*/ 9 w 49"/>
                <a:gd name="T37" fmla="*/ 0 h 56"/>
                <a:gd name="T38" fmla="*/ 11 w 49"/>
                <a:gd name="T39" fmla="*/ 2 h 56"/>
                <a:gd name="T40" fmla="*/ 13 w 49"/>
                <a:gd name="T41" fmla="*/ 4 h 56"/>
                <a:gd name="T42" fmla="*/ 15 w 49"/>
                <a:gd name="T43" fmla="*/ 4 h 56"/>
                <a:gd name="T44" fmla="*/ 18 w 49"/>
                <a:gd name="T45" fmla="*/ 4 h 56"/>
                <a:gd name="T46" fmla="*/ 20 w 49"/>
                <a:gd name="T47" fmla="*/ 6 h 56"/>
                <a:gd name="T48" fmla="*/ 24 w 49"/>
                <a:gd name="T49" fmla="*/ 6 h 56"/>
                <a:gd name="T50" fmla="*/ 25 w 49"/>
                <a:gd name="T51" fmla="*/ 6 h 56"/>
                <a:gd name="T52" fmla="*/ 29 w 49"/>
                <a:gd name="T53" fmla="*/ 4 h 56"/>
                <a:gd name="T54" fmla="*/ 31 w 49"/>
                <a:gd name="T55" fmla="*/ 4 h 56"/>
                <a:gd name="T56" fmla="*/ 33 w 49"/>
                <a:gd name="T57" fmla="*/ 4 h 56"/>
                <a:gd name="T58" fmla="*/ 34 w 49"/>
                <a:gd name="T59" fmla="*/ 2 h 56"/>
                <a:gd name="T60" fmla="*/ 36 w 49"/>
                <a:gd name="T61" fmla="*/ 2 h 56"/>
                <a:gd name="T62" fmla="*/ 38 w 49"/>
                <a:gd name="T63" fmla="*/ 0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9"/>
                <a:gd name="T97" fmla="*/ 0 h 56"/>
                <a:gd name="T98" fmla="*/ 49 w 49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9" h="56">
                  <a:moveTo>
                    <a:pt x="38" y="0"/>
                  </a:moveTo>
                  <a:lnTo>
                    <a:pt x="49" y="47"/>
                  </a:lnTo>
                  <a:lnTo>
                    <a:pt x="47" y="49"/>
                  </a:lnTo>
                  <a:lnTo>
                    <a:pt x="45" y="51"/>
                  </a:lnTo>
                  <a:lnTo>
                    <a:pt x="43" y="52"/>
                  </a:lnTo>
                  <a:lnTo>
                    <a:pt x="40" y="52"/>
                  </a:lnTo>
                  <a:lnTo>
                    <a:pt x="36" y="54"/>
                  </a:lnTo>
                  <a:lnTo>
                    <a:pt x="33" y="56"/>
                  </a:lnTo>
                  <a:lnTo>
                    <a:pt x="27" y="56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5" y="56"/>
                  </a:lnTo>
                  <a:lnTo>
                    <a:pt x="9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1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9" y="4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66" name="Freeform 622"/>
            <p:cNvSpPr>
              <a:spLocks/>
            </p:cNvSpPr>
            <p:nvPr/>
          </p:nvSpPr>
          <p:spPr bwMode="auto">
            <a:xfrm>
              <a:off x="3570" y="1071"/>
              <a:ext cx="29" cy="11"/>
            </a:xfrm>
            <a:custGeom>
              <a:avLst/>
              <a:gdLst>
                <a:gd name="T0" fmla="*/ 18 w 29"/>
                <a:gd name="T1" fmla="*/ 0 h 11"/>
                <a:gd name="T2" fmla="*/ 20 w 29"/>
                <a:gd name="T3" fmla="*/ 0 h 11"/>
                <a:gd name="T4" fmla="*/ 24 w 29"/>
                <a:gd name="T5" fmla="*/ 0 h 11"/>
                <a:gd name="T6" fmla="*/ 25 w 29"/>
                <a:gd name="T7" fmla="*/ 1 h 11"/>
                <a:gd name="T8" fmla="*/ 27 w 29"/>
                <a:gd name="T9" fmla="*/ 1 h 11"/>
                <a:gd name="T10" fmla="*/ 29 w 29"/>
                <a:gd name="T11" fmla="*/ 3 h 11"/>
                <a:gd name="T12" fmla="*/ 29 w 29"/>
                <a:gd name="T13" fmla="*/ 5 h 11"/>
                <a:gd name="T14" fmla="*/ 27 w 29"/>
                <a:gd name="T15" fmla="*/ 7 h 11"/>
                <a:gd name="T16" fmla="*/ 25 w 29"/>
                <a:gd name="T17" fmla="*/ 7 h 11"/>
                <a:gd name="T18" fmla="*/ 24 w 29"/>
                <a:gd name="T19" fmla="*/ 9 h 11"/>
                <a:gd name="T20" fmla="*/ 22 w 29"/>
                <a:gd name="T21" fmla="*/ 9 h 11"/>
                <a:gd name="T22" fmla="*/ 20 w 29"/>
                <a:gd name="T23" fmla="*/ 9 h 11"/>
                <a:gd name="T24" fmla="*/ 16 w 29"/>
                <a:gd name="T25" fmla="*/ 11 h 11"/>
                <a:gd name="T26" fmla="*/ 15 w 29"/>
                <a:gd name="T27" fmla="*/ 11 h 11"/>
                <a:gd name="T28" fmla="*/ 11 w 29"/>
                <a:gd name="T29" fmla="*/ 11 h 11"/>
                <a:gd name="T30" fmla="*/ 9 w 29"/>
                <a:gd name="T31" fmla="*/ 9 h 11"/>
                <a:gd name="T32" fmla="*/ 6 w 29"/>
                <a:gd name="T33" fmla="*/ 9 h 11"/>
                <a:gd name="T34" fmla="*/ 4 w 29"/>
                <a:gd name="T35" fmla="*/ 9 h 11"/>
                <a:gd name="T36" fmla="*/ 2 w 29"/>
                <a:gd name="T37" fmla="*/ 7 h 11"/>
                <a:gd name="T38" fmla="*/ 0 w 29"/>
                <a:gd name="T39" fmla="*/ 5 h 11"/>
                <a:gd name="T40" fmla="*/ 0 w 29"/>
                <a:gd name="T41" fmla="*/ 3 h 11"/>
                <a:gd name="T42" fmla="*/ 2 w 29"/>
                <a:gd name="T43" fmla="*/ 3 h 11"/>
                <a:gd name="T44" fmla="*/ 2 w 29"/>
                <a:gd name="T45" fmla="*/ 1 h 11"/>
                <a:gd name="T46" fmla="*/ 6 w 29"/>
                <a:gd name="T47" fmla="*/ 1 h 11"/>
                <a:gd name="T48" fmla="*/ 7 w 29"/>
                <a:gd name="T49" fmla="*/ 1 h 11"/>
                <a:gd name="T50" fmla="*/ 9 w 29"/>
                <a:gd name="T51" fmla="*/ 0 h 11"/>
                <a:gd name="T52" fmla="*/ 13 w 29"/>
                <a:gd name="T53" fmla="*/ 0 h 11"/>
                <a:gd name="T54" fmla="*/ 15 w 29"/>
                <a:gd name="T55" fmla="*/ 0 h 11"/>
                <a:gd name="T56" fmla="*/ 18 w 29"/>
                <a:gd name="T57" fmla="*/ 0 h 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11"/>
                <a:gd name="T89" fmla="*/ 29 w 29"/>
                <a:gd name="T90" fmla="*/ 11 h 1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11">
                  <a:moveTo>
                    <a:pt x="18" y="0"/>
                  </a:moveTo>
                  <a:lnTo>
                    <a:pt x="20" y="0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4" y="9"/>
                  </a:lnTo>
                  <a:lnTo>
                    <a:pt x="22" y="9"/>
                  </a:lnTo>
                  <a:lnTo>
                    <a:pt x="20" y="9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9" y="9"/>
                  </a:lnTo>
                  <a:lnTo>
                    <a:pt x="6" y="9"/>
                  </a:lnTo>
                  <a:lnTo>
                    <a:pt x="4" y="9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67" name="Freeform 623"/>
            <p:cNvSpPr>
              <a:spLocks/>
            </p:cNvSpPr>
            <p:nvPr/>
          </p:nvSpPr>
          <p:spPr bwMode="auto">
            <a:xfrm>
              <a:off x="1856" y="3231"/>
              <a:ext cx="5" cy="7"/>
            </a:xfrm>
            <a:custGeom>
              <a:avLst/>
              <a:gdLst>
                <a:gd name="T0" fmla="*/ 5 w 5"/>
                <a:gd name="T1" fmla="*/ 0 h 7"/>
                <a:gd name="T2" fmla="*/ 0 w 5"/>
                <a:gd name="T3" fmla="*/ 6 h 7"/>
                <a:gd name="T4" fmla="*/ 3 w 5"/>
                <a:gd name="T5" fmla="*/ 7 h 7"/>
                <a:gd name="T6" fmla="*/ 5 w 5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7"/>
                <a:gd name="T14" fmla="*/ 5 w 5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7">
                  <a:moveTo>
                    <a:pt x="5" y="0"/>
                  </a:moveTo>
                  <a:lnTo>
                    <a:pt x="0" y="6"/>
                  </a:lnTo>
                  <a:lnTo>
                    <a:pt x="3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68" name="Freeform 624"/>
            <p:cNvSpPr>
              <a:spLocks/>
            </p:cNvSpPr>
            <p:nvPr/>
          </p:nvSpPr>
          <p:spPr bwMode="auto">
            <a:xfrm>
              <a:off x="1859" y="3222"/>
              <a:ext cx="10" cy="16"/>
            </a:xfrm>
            <a:custGeom>
              <a:avLst/>
              <a:gdLst>
                <a:gd name="T0" fmla="*/ 2 w 10"/>
                <a:gd name="T1" fmla="*/ 9 h 16"/>
                <a:gd name="T2" fmla="*/ 10 w 10"/>
                <a:gd name="T3" fmla="*/ 0 h 16"/>
                <a:gd name="T4" fmla="*/ 6 w 10"/>
                <a:gd name="T5" fmla="*/ 16 h 16"/>
                <a:gd name="T6" fmla="*/ 0 w 10"/>
                <a:gd name="T7" fmla="*/ 16 h 16"/>
                <a:gd name="T8" fmla="*/ 2 w 10"/>
                <a:gd name="T9" fmla="*/ 9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6"/>
                <a:gd name="T17" fmla="*/ 10 w 10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6">
                  <a:moveTo>
                    <a:pt x="2" y="9"/>
                  </a:moveTo>
                  <a:lnTo>
                    <a:pt x="10" y="0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060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69" name="Freeform 625"/>
            <p:cNvSpPr>
              <a:spLocks/>
            </p:cNvSpPr>
            <p:nvPr/>
          </p:nvSpPr>
          <p:spPr bwMode="auto">
            <a:xfrm>
              <a:off x="1865" y="3215"/>
              <a:ext cx="9" cy="25"/>
            </a:xfrm>
            <a:custGeom>
              <a:avLst/>
              <a:gdLst>
                <a:gd name="T0" fmla="*/ 4 w 9"/>
                <a:gd name="T1" fmla="*/ 7 h 25"/>
                <a:gd name="T2" fmla="*/ 9 w 9"/>
                <a:gd name="T3" fmla="*/ 0 h 25"/>
                <a:gd name="T4" fmla="*/ 4 w 9"/>
                <a:gd name="T5" fmla="*/ 25 h 25"/>
                <a:gd name="T6" fmla="*/ 0 w 9"/>
                <a:gd name="T7" fmla="*/ 23 h 25"/>
                <a:gd name="T8" fmla="*/ 4 w 9"/>
                <a:gd name="T9" fmla="*/ 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25"/>
                <a:gd name="T17" fmla="*/ 9 w 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25">
                  <a:moveTo>
                    <a:pt x="4" y="7"/>
                  </a:moveTo>
                  <a:lnTo>
                    <a:pt x="9" y="0"/>
                  </a:lnTo>
                  <a:lnTo>
                    <a:pt x="4" y="25"/>
                  </a:lnTo>
                  <a:lnTo>
                    <a:pt x="0" y="23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70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70" name="Freeform 626"/>
            <p:cNvSpPr>
              <a:spLocks/>
            </p:cNvSpPr>
            <p:nvPr/>
          </p:nvSpPr>
          <p:spPr bwMode="auto">
            <a:xfrm>
              <a:off x="1869" y="3208"/>
              <a:ext cx="10" cy="32"/>
            </a:xfrm>
            <a:custGeom>
              <a:avLst/>
              <a:gdLst>
                <a:gd name="T0" fmla="*/ 5 w 10"/>
                <a:gd name="T1" fmla="*/ 7 h 32"/>
                <a:gd name="T2" fmla="*/ 10 w 10"/>
                <a:gd name="T3" fmla="*/ 0 h 32"/>
                <a:gd name="T4" fmla="*/ 3 w 10"/>
                <a:gd name="T5" fmla="*/ 32 h 32"/>
                <a:gd name="T6" fmla="*/ 0 w 10"/>
                <a:gd name="T7" fmla="*/ 32 h 32"/>
                <a:gd name="T8" fmla="*/ 5 w 10"/>
                <a:gd name="T9" fmla="*/ 7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32"/>
                <a:gd name="T17" fmla="*/ 10 w 1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32">
                  <a:moveTo>
                    <a:pt x="5" y="7"/>
                  </a:moveTo>
                  <a:lnTo>
                    <a:pt x="10" y="0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71" name="Freeform 627"/>
            <p:cNvSpPr>
              <a:spLocks/>
            </p:cNvSpPr>
            <p:nvPr/>
          </p:nvSpPr>
          <p:spPr bwMode="auto">
            <a:xfrm>
              <a:off x="1872" y="3199"/>
              <a:ext cx="13" cy="41"/>
            </a:xfrm>
            <a:custGeom>
              <a:avLst/>
              <a:gdLst>
                <a:gd name="T0" fmla="*/ 7 w 13"/>
                <a:gd name="T1" fmla="*/ 9 h 41"/>
                <a:gd name="T2" fmla="*/ 13 w 13"/>
                <a:gd name="T3" fmla="*/ 0 h 41"/>
                <a:gd name="T4" fmla="*/ 6 w 13"/>
                <a:gd name="T5" fmla="*/ 41 h 41"/>
                <a:gd name="T6" fmla="*/ 0 w 13"/>
                <a:gd name="T7" fmla="*/ 41 h 41"/>
                <a:gd name="T8" fmla="*/ 7 w 13"/>
                <a:gd name="T9" fmla="*/ 9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41"/>
                <a:gd name="T17" fmla="*/ 13 w 13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41">
                  <a:moveTo>
                    <a:pt x="7" y="9"/>
                  </a:moveTo>
                  <a:lnTo>
                    <a:pt x="13" y="0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72" name="Freeform 628"/>
            <p:cNvSpPr>
              <a:spLocks/>
            </p:cNvSpPr>
            <p:nvPr/>
          </p:nvSpPr>
          <p:spPr bwMode="auto">
            <a:xfrm>
              <a:off x="1878" y="3192"/>
              <a:ext cx="14" cy="50"/>
            </a:xfrm>
            <a:custGeom>
              <a:avLst/>
              <a:gdLst>
                <a:gd name="T0" fmla="*/ 7 w 14"/>
                <a:gd name="T1" fmla="*/ 7 h 50"/>
                <a:gd name="T2" fmla="*/ 14 w 14"/>
                <a:gd name="T3" fmla="*/ 0 h 50"/>
                <a:gd name="T4" fmla="*/ 3 w 14"/>
                <a:gd name="T5" fmla="*/ 50 h 50"/>
                <a:gd name="T6" fmla="*/ 0 w 14"/>
                <a:gd name="T7" fmla="*/ 48 h 50"/>
                <a:gd name="T8" fmla="*/ 7 w 14"/>
                <a:gd name="T9" fmla="*/ 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50"/>
                <a:gd name="T17" fmla="*/ 14 w 1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50">
                  <a:moveTo>
                    <a:pt x="7" y="7"/>
                  </a:moveTo>
                  <a:lnTo>
                    <a:pt x="14" y="0"/>
                  </a:lnTo>
                  <a:lnTo>
                    <a:pt x="3" y="50"/>
                  </a:lnTo>
                  <a:lnTo>
                    <a:pt x="0" y="48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73" name="Freeform 629"/>
            <p:cNvSpPr>
              <a:spLocks/>
            </p:cNvSpPr>
            <p:nvPr/>
          </p:nvSpPr>
          <p:spPr bwMode="auto">
            <a:xfrm>
              <a:off x="1881" y="3184"/>
              <a:ext cx="16" cy="58"/>
            </a:xfrm>
            <a:custGeom>
              <a:avLst/>
              <a:gdLst>
                <a:gd name="T0" fmla="*/ 11 w 16"/>
                <a:gd name="T1" fmla="*/ 8 h 58"/>
                <a:gd name="T2" fmla="*/ 16 w 16"/>
                <a:gd name="T3" fmla="*/ 0 h 58"/>
                <a:gd name="T4" fmla="*/ 6 w 16"/>
                <a:gd name="T5" fmla="*/ 58 h 58"/>
                <a:gd name="T6" fmla="*/ 0 w 16"/>
                <a:gd name="T7" fmla="*/ 58 h 58"/>
                <a:gd name="T8" fmla="*/ 11 w 16"/>
                <a:gd name="T9" fmla="*/ 8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58"/>
                <a:gd name="T17" fmla="*/ 16 w 16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58">
                  <a:moveTo>
                    <a:pt x="11" y="8"/>
                  </a:moveTo>
                  <a:lnTo>
                    <a:pt x="16" y="0"/>
                  </a:lnTo>
                  <a:lnTo>
                    <a:pt x="6" y="58"/>
                  </a:lnTo>
                  <a:lnTo>
                    <a:pt x="0" y="58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74" name="Freeform 630"/>
            <p:cNvSpPr>
              <a:spLocks/>
            </p:cNvSpPr>
            <p:nvPr/>
          </p:nvSpPr>
          <p:spPr bwMode="auto">
            <a:xfrm>
              <a:off x="1887" y="3175"/>
              <a:ext cx="16" cy="69"/>
            </a:xfrm>
            <a:custGeom>
              <a:avLst/>
              <a:gdLst>
                <a:gd name="T0" fmla="*/ 10 w 16"/>
                <a:gd name="T1" fmla="*/ 9 h 69"/>
                <a:gd name="T2" fmla="*/ 16 w 16"/>
                <a:gd name="T3" fmla="*/ 0 h 69"/>
                <a:gd name="T4" fmla="*/ 3 w 16"/>
                <a:gd name="T5" fmla="*/ 69 h 69"/>
                <a:gd name="T6" fmla="*/ 0 w 16"/>
                <a:gd name="T7" fmla="*/ 67 h 69"/>
                <a:gd name="T8" fmla="*/ 10 w 16"/>
                <a:gd name="T9" fmla="*/ 9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69"/>
                <a:gd name="T17" fmla="*/ 16 w 16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69">
                  <a:moveTo>
                    <a:pt x="10" y="9"/>
                  </a:moveTo>
                  <a:lnTo>
                    <a:pt x="16" y="0"/>
                  </a:lnTo>
                  <a:lnTo>
                    <a:pt x="3" y="69"/>
                  </a:lnTo>
                  <a:lnTo>
                    <a:pt x="0" y="67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0B0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75" name="Freeform 631"/>
            <p:cNvSpPr>
              <a:spLocks/>
            </p:cNvSpPr>
            <p:nvPr/>
          </p:nvSpPr>
          <p:spPr bwMode="auto">
            <a:xfrm>
              <a:off x="1890" y="3168"/>
              <a:ext cx="20" cy="76"/>
            </a:xfrm>
            <a:custGeom>
              <a:avLst/>
              <a:gdLst>
                <a:gd name="T0" fmla="*/ 13 w 20"/>
                <a:gd name="T1" fmla="*/ 7 h 76"/>
                <a:gd name="T2" fmla="*/ 20 w 20"/>
                <a:gd name="T3" fmla="*/ 0 h 76"/>
                <a:gd name="T4" fmla="*/ 4 w 20"/>
                <a:gd name="T5" fmla="*/ 76 h 76"/>
                <a:gd name="T6" fmla="*/ 0 w 20"/>
                <a:gd name="T7" fmla="*/ 76 h 76"/>
                <a:gd name="T8" fmla="*/ 13 w 20"/>
                <a:gd name="T9" fmla="*/ 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76"/>
                <a:gd name="T17" fmla="*/ 20 w 20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76">
                  <a:moveTo>
                    <a:pt x="13" y="7"/>
                  </a:moveTo>
                  <a:lnTo>
                    <a:pt x="20" y="0"/>
                  </a:lnTo>
                  <a:lnTo>
                    <a:pt x="4" y="76"/>
                  </a:lnTo>
                  <a:lnTo>
                    <a:pt x="0" y="76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76" name="Freeform 632"/>
            <p:cNvSpPr>
              <a:spLocks/>
            </p:cNvSpPr>
            <p:nvPr/>
          </p:nvSpPr>
          <p:spPr bwMode="auto">
            <a:xfrm>
              <a:off x="1894" y="3161"/>
              <a:ext cx="21" cy="83"/>
            </a:xfrm>
            <a:custGeom>
              <a:avLst/>
              <a:gdLst>
                <a:gd name="T0" fmla="*/ 16 w 21"/>
                <a:gd name="T1" fmla="*/ 7 h 83"/>
                <a:gd name="T2" fmla="*/ 21 w 21"/>
                <a:gd name="T3" fmla="*/ 0 h 83"/>
                <a:gd name="T4" fmla="*/ 5 w 21"/>
                <a:gd name="T5" fmla="*/ 83 h 83"/>
                <a:gd name="T6" fmla="*/ 0 w 21"/>
                <a:gd name="T7" fmla="*/ 83 h 83"/>
                <a:gd name="T8" fmla="*/ 16 w 21"/>
                <a:gd name="T9" fmla="*/ 7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83"/>
                <a:gd name="T17" fmla="*/ 21 w 21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83">
                  <a:moveTo>
                    <a:pt x="16" y="7"/>
                  </a:moveTo>
                  <a:lnTo>
                    <a:pt x="21" y="0"/>
                  </a:lnTo>
                  <a:lnTo>
                    <a:pt x="5" y="83"/>
                  </a:lnTo>
                  <a:lnTo>
                    <a:pt x="0" y="83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77" name="Freeform 633"/>
            <p:cNvSpPr>
              <a:spLocks/>
            </p:cNvSpPr>
            <p:nvPr/>
          </p:nvSpPr>
          <p:spPr bwMode="auto">
            <a:xfrm>
              <a:off x="1899" y="3152"/>
              <a:ext cx="22" cy="94"/>
            </a:xfrm>
            <a:custGeom>
              <a:avLst/>
              <a:gdLst>
                <a:gd name="T0" fmla="*/ 16 w 22"/>
                <a:gd name="T1" fmla="*/ 9 h 94"/>
                <a:gd name="T2" fmla="*/ 22 w 22"/>
                <a:gd name="T3" fmla="*/ 0 h 94"/>
                <a:gd name="T4" fmla="*/ 4 w 22"/>
                <a:gd name="T5" fmla="*/ 94 h 94"/>
                <a:gd name="T6" fmla="*/ 0 w 22"/>
                <a:gd name="T7" fmla="*/ 92 h 94"/>
                <a:gd name="T8" fmla="*/ 16 w 22"/>
                <a:gd name="T9" fmla="*/ 9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94"/>
                <a:gd name="T17" fmla="*/ 22 w 22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94">
                  <a:moveTo>
                    <a:pt x="16" y="9"/>
                  </a:moveTo>
                  <a:lnTo>
                    <a:pt x="22" y="0"/>
                  </a:lnTo>
                  <a:lnTo>
                    <a:pt x="4" y="94"/>
                  </a:lnTo>
                  <a:lnTo>
                    <a:pt x="0" y="92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78" name="Freeform 634"/>
            <p:cNvSpPr>
              <a:spLocks/>
            </p:cNvSpPr>
            <p:nvPr/>
          </p:nvSpPr>
          <p:spPr bwMode="auto">
            <a:xfrm>
              <a:off x="1903" y="3145"/>
              <a:ext cx="23" cy="101"/>
            </a:xfrm>
            <a:custGeom>
              <a:avLst/>
              <a:gdLst>
                <a:gd name="T0" fmla="*/ 18 w 23"/>
                <a:gd name="T1" fmla="*/ 7 h 101"/>
                <a:gd name="T2" fmla="*/ 23 w 23"/>
                <a:gd name="T3" fmla="*/ 0 h 101"/>
                <a:gd name="T4" fmla="*/ 3 w 23"/>
                <a:gd name="T5" fmla="*/ 101 h 101"/>
                <a:gd name="T6" fmla="*/ 0 w 23"/>
                <a:gd name="T7" fmla="*/ 101 h 101"/>
                <a:gd name="T8" fmla="*/ 18 w 23"/>
                <a:gd name="T9" fmla="*/ 7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01"/>
                <a:gd name="T17" fmla="*/ 23 w 23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01">
                  <a:moveTo>
                    <a:pt x="18" y="7"/>
                  </a:moveTo>
                  <a:lnTo>
                    <a:pt x="23" y="0"/>
                  </a:lnTo>
                  <a:lnTo>
                    <a:pt x="3" y="101"/>
                  </a:lnTo>
                  <a:lnTo>
                    <a:pt x="0" y="101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E0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79" name="Freeform 635"/>
            <p:cNvSpPr>
              <a:spLocks/>
            </p:cNvSpPr>
            <p:nvPr/>
          </p:nvSpPr>
          <p:spPr bwMode="auto">
            <a:xfrm>
              <a:off x="1906" y="3137"/>
              <a:ext cx="26" cy="110"/>
            </a:xfrm>
            <a:custGeom>
              <a:avLst/>
              <a:gdLst>
                <a:gd name="T0" fmla="*/ 20 w 26"/>
                <a:gd name="T1" fmla="*/ 8 h 110"/>
                <a:gd name="T2" fmla="*/ 26 w 26"/>
                <a:gd name="T3" fmla="*/ 0 h 110"/>
                <a:gd name="T4" fmla="*/ 6 w 26"/>
                <a:gd name="T5" fmla="*/ 110 h 110"/>
                <a:gd name="T6" fmla="*/ 0 w 26"/>
                <a:gd name="T7" fmla="*/ 109 h 110"/>
                <a:gd name="T8" fmla="*/ 20 w 26"/>
                <a:gd name="T9" fmla="*/ 8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10"/>
                <a:gd name="T17" fmla="*/ 26 w 26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10">
                  <a:moveTo>
                    <a:pt x="20" y="8"/>
                  </a:moveTo>
                  <a:lnTo>
                    <a:pt x="26" y="0"/>
                  </a:lnTo>
                  <a:lnTo>
                    <a:pt x="6" y="110"/>
                  </a:lnTo>
                  <a:lnTo>
                    <a:pt x="0" y="109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80" name="Freeform 636"/>
            <p:cNvSpPr>
              <a:spLocks/>
            </p:cNvSpPr>
            <p:nvPr/>
          </p:nvSpPr>
          <p:spPr bwMode="auto">
            <a:xfrm>
              <a:off x="1912" y="3128"/>
              <a:ext cx="27" cy="119"/>
            </a:xfrm>
            <a:custGeom>
              <a:avLst/>
              <a:gdLst>
                <a:gd name="T0" fmla="*/ 20 w 27"/>
                <a:gd name="T1" fmla="*/ 9 h 119"/>
                <a:gd name="T2" fmla="*/ 27 w 27"/>
                <a:gd name="T3" fmla="*/ 0 h 119"/>
                <a:gd name="T4" fmla="*/ 3 w 27"/>
                <a:gd name="T5" fmla="*/ 119 h 119"/>
                <a:gd name="T6" fmla="*/ 0 w 27"/>
                <a:gd name="T7" fmla="*/ 119 h 119"/>
                <a:gd name="T8" fmla="*/ 20 w 27"/>
                <a:gd name="T9" fmla="*/ 9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9"/>
                <a:gd name="T17" fmla="*/ 27 w 27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9">
                  <a:moveTo>
                    <a:pt x="20" y="9"/>
                  </a:moveTo>
                  <a:lnTo>
                    <a:pt x="27" y="0"/>
                  </a:lnTo>
                  <a:lnTo>
                    <a:pt x="3" y="119"/>
                  </a:lnTo>
                  <a:lnTo>
                    <a:pt x="0" y="11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81" name="Freeform 637"/>
            <p:cNvSpPr>
              <a:spLocks/>
            </p:cNvSpPr>
            <p:nvPr/>
          </p:nvSpPr>
          <p:spPr bwMode="auto">
            <a:xfrm>
              <a:off x="1915" y="3121"/>
              <a:ext cx="29" cy="126"/>
            </a:xfrm>
            <a:custGeom>
              <a:avLst/>
              <a:gdLst>
                <a:gd name="T0" fmla="*/ 24 w 29"/>
                <a:gd name="T1" fmla="*/ 7 h 126"/>
                <a:gd name="T2" fmla="*/ 29 w 29"/>
                <a:gd name="T3" fmla="*/ 0 h 126"/>
                <a:gd name="T4" fmla="*/ 6 w 29"/>
                <a:gd name="T5" fmla="*/ 126 h 126"/>
                <a:gd name="T6" fmla="*/ 0 w 29"/>
                <a:gd name="T7" fmla="*/ 126 h 126"/>
                <a:gd name="T8" fmla="*/ 24 w 29"/>
                <a:gd name="T9" fmla="*/ 7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26"/>
                <a:gd name="T17" fmla="*/ 29 w 29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26">
                  <a:moveTo>
                    <a:pt x="24" y="7"/>
                  </a:moveTo>
                  <a:lnTo>
                    <a:pt x="29" y="0"/>
                  </a:lnTo>
                  <a:lnTo>
                    <a:pt x="6" y="126"/>
                  </a:lnTo>
                  <a:lnTo>
                    <a:pt x="0" y="126"/>
                  </a:lnTo>
                  <a:lnTo>
                    <a:pt x="24" y="7"/>
                  </a:lnTo>
                  <a:close/>
                </a:path>
              </a:pathLst>
            </a:cu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82" name="Freeform 638"/>
            <p:cNvSpPr>
              <a:spLocks/>
            </p:cNvSpPr>
            <p:nvPr/>
          </p:nvSpPr>
          <p:spPr bwMode="auto">
            <a:xfrm>
              <a:off x="1921" y="3114"/>
              <a:ext cx="29" cy="135"/>
            </a:xfrm>
            <a:custGeom>
              <a:avLst/>
              <a:gdLst>
                <a:gd name="T0" fmla="*/ 23 w 29"/>
                <a:gd name="T1" fmla="*/ 7 h 135"/>
                <a:gd name="T2" fmla="*/ 29 w 29"/>
                <a:gd name="T3" fmla="*/ 0 h 135"/>
                <a:gd name="T4" fmla="*/ 3 w 29"/>
                <a:gd name="T5" fmla="*/ 135 h 135"/>
                <a:gd name="T6" fmla="*/ 0 w 29"/>
                <a:gd name="T7" fmla="*/ 133 h 135"/>
                <a:gd name="T8" fmla="*/ 23 w 29"/>
                <a:gd name="T9" fmla="*/ 7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35"/>
                <a:gd name="T17" fmla="*/ 29 w 29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35">
                  <a:moveTo>
                    <a:pt x="23" y="7"/>
                  </a:moveTo>
                  <a:lnTo>
                    <a:pt x="29" y="0"/>
                  </a:lnTo>
                  <a:lnTo>
                    <a:pt x="3" y="135"/>
                  </a:lnTo>
                  <a:lnTo>
                    <a:pt x="0" y="13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83" name="Freeform 639"/>
            <p:cNvSpPr>
              <a:spLocks/>
            </p:cNvSpPr>
            <p:nvPr/>
          </p:nvSpPr>
          <p:spPr bwMode="auto">
            <a:xfrm>
              <a:off x="1924" y="3107"/>
              <a:ext cx="33" cy="142"/>
            </a:xfrm>
            <a:custGeom>
              <a:avLst/>
              <a:gdLst>
                <a:gd name="T0" fmla="*/ 26 w 33"/>
                <a:gd name="T1" fmla="*/ 7 h 142"/>
                <a:gd name="T2" fmla="*/ 33 w 33"/>
                <a:gd name="T3" fmla="*/ 0 h 142"/>
                <a:gd name="T4" fmla="*/ 4 w 33"/>
                <a:gd name="T5" fmla="*/ 142 h 142"/>
                <a:gd name="T6" fmla="*/ 0 w 33"/>
                <a:gd name="T7" fmla="*/ 142 h 142"/>
                <a:gd name="T8" fmla="*/ 26 w 33"/>
                <a:gd name="T9" fmla="*/ 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42"/>
                <a:gd name="T17" fmla="*/ 33 w 33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42">
                  <a:moveTo>
                    <a:pt x="26" y="7"/>
                  </a:moveTo>
                  <a:lnTo>
                    <a:pt x="33" y="0"/>
                  </a:lnTo>
                  <a:lnTo>
                    <a:pt x="4" y="142"/>
                  </a:lnTo>
                  <a:lnTo>
                    <a:pt x="0" y="142"/>
                  </a:lnTo>
                  <a:lnTo>
                    <a:pt x="26" y="7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84" name="Freeform 640"/>
            <p:cNvSpPr>
              <a:spLocks/>
            </p:cNvSpPr>
            <p:nvPr/>
          </p:nvSpPr>
          <p:spPr bwMode="auto">
            <a:xfrm>
              <a:off x="1928" y="3099"/>
              <a:ext cx="34" cy="152"/>
            </a:xfrm>
            <a:custGeom>
              <a:avLst/>
              <a:gdLst>
                <a:gd name="T0" fmla="*/ 29 w 34"/>
                <a:gd name="T1" fmla="*/ 8 h 152"/>
                <a:gd name="T2" fmla="*/ 33 w 34"/>
                <a:gd name="T3" fmla="*/ 0 h 152"/>
                <a:gd name="T4" fmla="*/ 34 w 34"/>
                <a:gd name="T5" fmla="*/ 0 h 152"/>
                <a:gd name="T6" fmla="*/ 5 w 34"/>
                <a:gd name="T7" fmla="*/ 152 h 152"/>
                <a:gd name="T8" fmla="*/ 0 w 34"/>
                <a:gd name="T9" fmla="*/ 150 h 152"/>
                <a:gd name="T10" fmla="*/ 29 w 34"/>
                <a:gd name="T11" fmla="*/ 8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152"/>
                <a:gd name="T20" fmla="*/ 34 w 34"/>
                <a:gd name="T21" fmla="*/ 152 h 1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152">
                  <a:moveTo>
                    <a:pt x="29" y="8"/>
                  </a:moveTo>
                  <a:lnTo>
                    <a:pt x="33" y="0"/>
                  </a:lnTo>
                  <a:lnTo>
                    <a:pt x="34" y="0"/>
                  </a:lnTo>
                  <a:lnTo>
                    <a:pt x="5" y="152"/>
                  </a:lnTo>
                  <a:lnTo>
                    <a:pt x="0" y="150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13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85" name="Freeform 641"/>
            <p:cNvSpPr>
              <a:spLocks/>
            </p:cNvSpPr>
            <p:nvPr/>
          </p:nvSpPr>
          <p:spPr bwMode="auto">
            <a:xfrm>
              <a:off x="1933" y="3099"/>
              <a:ext cx="33" cy="152"/>
            </a:xfrm>
            <a:custGeom>
              <a:avLst/>
              <a:gdLst>
                <a:gd name="T0" fmla="*/ 29 w 33"/>
                <a:gd name="T1" fmla="*/ 0 h 152"/>
                <a:gd name="T2" fmla="*/ 33 w 33"/>
                <a:gd name="T3" fmla="*/ 0 h 152"/>
                <a:gd name="T4" fmla="*/ 4 w 33"/>
                <a:gd name="T5" fmla="*/ 152 h 152"/>
                <a:gd name="T6" fmla="*/ 0 w 33"/>
                <a:gd name="T7" fmla="*/ 152 h 152"/>
                <a:gd name="T8" fmla="*/ 29 w 33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52"/>
                <a:gd name="T17" fmla="*/ 33 w 33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52">
                  <a:moveTo>
                    <a:pt x="29" y="0"/>
                  </a:moveTo>
                  <a:lnTo>
                    <a:pt x="33" y="0"/>
                  </a:lnTo>
                  <a:lnTo>
                    <a:pt x="4" y="152"/>
                  </a:lnTo>
                  <a:lnTo>
                    <a:pt x="0" y="15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86" name="Freeform 642"/>
            <p:cNvSpPr>
              <a:spLocks/>
            </p:cNvSpPr>
            <p:nvPr/>
          </p:nvSpPr>
          <p:spPr bwMode="auto">
            <a:xfrm>
              <a:off x="1937" y="3099"/>
              <a:ext cx="33" cy="152"/>
            </a:xfrm>
            <a:custGeom>
              <a:avLst/>
              <a:gdLst>
                <a:gd name="T0" fmla="*/ 29 w 33"/>
                <a:gd name="T1" fmla="*/ 0 h 152"/>
                <a:gd name="T2" fmla="*/ 33 w 33"/>
                <a:gd name="T3" fmla="*/ 2 h 152"/>
                <a:gd name="T4" fmla="*/ 4 w 33"/>
                <a:gd name="T5" fmla="*/ 152 h 152"/>
                <a:gd name="T6" fmla="*/ 0 w 33"/>
                <a:gd name="T7" fmla="*/ 152 h 152"/>
                <a:gd name="T8" fmla="*/ 29 w 33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52"/>
                <a:gd name="T17" fmla="*/ 33 w 33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52">
                  <a:moveTo>
                    <a:pt x="29" y="0"/>
                  </a:moveTo>
                  <a:lnTo>
                    <a:pt x="33" y="2"/>
                  </a:lnTo>
                  <a:lnTo>
                    <a:pt x="4" y="152"/>
                  </a:lnTo>
                  <a:lnTo>
                    <a:pt x="0" y="15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87" name="Freeform 643"/>
            <p:cNvSpPr>
              <a:spLocks/>
            </p:cNvSpPr>
            <p:nvPr/>
          </p:nvSpPr>
          <p:spPr bwMode="auto">
            <a:xfrm>
              <a:off x="1941" y="3101"/>
              <a:ext cx="34" cy="152"/>
            </a:xfrm>
            <a:custGeom>
              <a:avLst/>
              <a:gdLst>
                <a:gd name="T0" fmla="*/ 29 w 34"/>
                <a:gd name="T1" fmla="*/ 0 h 152"/>
                <a:gd name="T2" fmla="*/ 34 w 34"/>
                <a:gd name="T3" fmla="*/ 0 h 152"/>
                <a:gd name="T4" fmla="*/ 5 w 34"/>
                <a:gd name="T5" fmla="*/ 152 h 152"/>
                <a:gd name="T6" fmla="*/ 0 w 34"/>
                <a:gd name="T7" fmla="*/ 150 h 152"/>
                <a:gd name="T8" fmla="*/ 29 w 34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2"/>
                <a:gd name="T17" fmla="*/ 34 w 34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2">
                  <a:moveTo>
                    <a:pt x="29" y="0"/>
                  </a:moveTo>
                  <a:lnTo>
                    <a:pt x="34" y="0"/>
                  </a:lnTo>
                  <a:lnTo>
                    <a:pt x="5" y="152"/>
                  </a:lnTo>
                  <a:lnTo>
                    <a:pt x="0" y="15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88" name="Freeform 644"/>
            <p:cNvSpPr>
              <a:spLocks/>
            </p:cNvSpPr>
            <p:nvPr/>
          </p:nvSpPr>
          <p:spPr bwMode="auto">
            <a:xfrm>
              <a:off x="1946" y="3101"/>
              <a:ext cx="33" cy="152"/>
            </a:xfrm>
            <a:custGeom>
              <a:avLst/>
              <a:gdLst>
                <a:gd name="T0" fmla="*/ 29 w 33"/>
                <a:gd name="T1" fmla="*/ 0 h 152"/>
                <a:gd name="T2" fmla="*/ 33 w 33"/>
                <a:gd name="T3" fmla="*/ 2 h 152"/>
                <a:gd name="T4" fmla="*/ 4 w 33"/>
                <a:gd name="T5" fmla="*/ 152 h 152"/>
                <a:gd name="T6" fmla="*/ 0 w 33"/>
                <a:gd name="T7" fmla="*/ 152 h 152"/>
                <a:gd name="T8" fmla="*/ 29 w 33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52"/>
                <a:gd name="T17" fmla="*/ 33 w 33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52">
                  <a:moveTo>
                    <a:pt x="29" y="0"/>
                  </a:moveTo>
                  <a:lnTo>
                    <a:pt x="33" y="2"/>
                  </a:lnTo>
                  <a:lnTo>
                    <a:pt x="4" y="152"/>
                  </a:lnTo>
                  <a:lnTo>
                    <a:pt x="0" y="15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89" name="Freeform 645"/>
            <p:cNvSpPr>
              <a:spLocks/>
            </p:cNvSpPr>
            <p:nvPr/>
          </p:nvSpPr>
          <p:spPr bwMode="auto">
            <a:xfrm>
              <a:off x="1950" y="3103"/>
              <a:ext cx="32" cy="152"/>
            </a:xfrm>
            <a:custGeom>
              <a:avLst/>
              <a:gdLst>
                <a:gd name="T0" fmla="*/ 29 w 32"/>
                <a:gd name="T1" fmla="*/ 0 h 152"/>
                <a:gd name="T2" fmla="*/ 32 w 32"/>
                <a:gd name="T3" fmla="*/ 0 h 152"/>
                <a:gd name="T4" fmla="*/ 3 w 32"/>
                <a:gd name="T5" fmla="*/ 152 h 152"/>
                <a:gd name="T6" fmla="*/ 0 w 32"/>
                <a:gd name="T7" fmla="*/ 150 h 152"/>
                <a:gd name="T8" fmla="*/ 29 w 32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2"/>
                <a:gd name="T17" fmla="*/ 32 w 3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2">
                  <a:moveTo>
                    <a:pt x="29" y="0"/>
                  </a:moveTo>
                  <a:lnTo>
                    <a:pt x="32" y="0"/>
                  </a:lnTo>
                  <a:lnTo>
                    <a:pt x="3" y="152"/>
                  </a:lnTo>
                  <a:lnTo>
                    <a:pt x="0" y="15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90" name="Freeform 646"/>
            <p:cNvSpPr>
              <a:spLocks/>
            </p:cNvSpPr>
            <p:nvPr/>
          </p:nvSpPr>
          <p:spPr bwMode="auto">
            <a:xfrm>
              <a:off x="1953" y="3103"/>
              <a:ext cx="35" cy="152"/>
            </a:xfrm>
            <a:custGeom>
              <a:avLst/>
              <a:gdLst>
                <a:gd name="T0" fmla="*/ 29 w 35"/>
                <a:gd name="T1" fmla="*/ 0 h 152"/>
                <a:gd name="T2" fmla="*/ 35 w 35"/>
                <a:gd name="T3" fmla="*/ 0 h 152"/>
                <a:gd name="T4" fmla="*/ 6 w 35"/>
                <a:gd name="T5" fmla="*/ 152 h 152"/>
                <a:gd name="T6" fmla="*/ 0 w 35"/>
                <a:gd name="T7" fmla="*/ 152 h 152"/>
                <a:gd name="T8" fmla="*/ 29 w 35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52"/>
                <a:gd name="T17" fmla="*/ 35 w 35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52">
                  <a:moveTo>
                    <a:pt x="29" y="0"/>
                  </a:moveTo>
                  <a:lnTo>
                    <a:pt x="35" y="0"/>
                  </a:lnTo>
                  <a:lnTo>
                    <a:pt x="6" y="152"/>
                  </a:lnTo>
                  <a:lnTo>
                    <a:pt x="0" y="15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91" name="Freeform 647"/>
            <p:cNvSpPr>
              <a:spLocks/>
            </p:cNvSpPr>
            <p:nvPr/>
          </p:nvSpPr>
          <p:spPr bwMode="auto">
            <a:xfrm>
              <a:off x="1959" y="3103"/>
              <a:ext cx="32" cy="154"/>
            </a:xfrm>
            <a:custGeom>
              <a:avLst/>
              <a:gdLst>
                <a:gd name="T0" fmla="*/ 29 w 32"/>
                <a:gd name="T1" fmla="*/ 0 h 154"/>
                <a:gd name="T2" fmla="*/ 32 w 32"/>
                <a:gd name="T3" fmla="*/ 2 h 154"/>
                <a:gd name="T4" fmla="*/ 3 w 32"/>
                <a:gd name="T5" fmla="*/ 154 h 154"/>
                <a:gd name="T6" fmla="*/ 0 w 32"/>
                <a:gd name="T7" fmla="*/ 152 h 154"/>
                <a:gd name="T8" fmla="*/ 29 w 32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4"/>
                <a:gd name="T17" fmla="*/ 32 w 32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4">
                  <a:moveTo>
                    <a:pt x="29" y="0"/>
                  </a:moveTo>
                  <a:lnTo>
                    <a:pt x="32" y="2"/>
                  </a:lnTo>
                  <a:lnTo>
                    <a:pt x="3" y="154"/>
                  </a:lnTo>
                  <a:lnTo>
                    <a:pt x="0" y="15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92" name="Freeform 648"/>
            <p:cNvSpPr>
              <a:spLocks/>
            </p:cNvSpPr>
            <p:nvPr/>
          </p:nvSpPr>
          <p:spPr bwMode="auto">
            <a:xfrm>
              <a:off x="1962" y="3105"/>
              <a:ext cx="35" cy="152"/>
            </a:xfrm>
            <a:custGeom>
              <a:avLst/>
              <a:gdLst>
                <a:gd name="T0" fmla="*/ 29 w 35"/>
                <a:gd name="T1" fmla="*/ 0 h 152"/>
                <a:gd name="T2" fmla="*/ 35 w 35"/>
                <a:gd name="T3" fmla="*/ 0 h 152"/>
                <a:gd name="T4" fmla="*/ 4 w 35"/>
                <a:gd name="T5" fmla="*/ 152 h 152"/>
                <a:gd name="T6" fmla="*/ 0 w 35"/>
                <a:gd name="T7" fmla="*/ 152 h 152"/>
                <a:gd name="T8" fmla="*/ 29 w 35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52"/>
                <a:gd name="T17" fmla="*/ 35 w 35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52">
                  <a:moveTo>
                    <a:pt x="29" y="0"/>
                  </a:moveTo>
                  <a:lnTo>
                    <a:pt x="35" y="0"/>
                  </a:lnTo>
                  <a:lnTo>
                    <a:pt x="4" y="152"/>
                  </a:lnTo>
                  <a:lnTo>
                    <a:pt x="0" y="15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93" name="Freeform 649"/>
            <p:cNvSpPr>
              <a:spLocks/>
            </p:cNvSpPr>
            <p:nvPr/>
          </p:nvSpPr>
          <p:spPr bwMode="auto">
            <a:xfrm>
              <a:off x="1966" y="3105"/>
              <a:ext cx="34" cy="152"/>
            </a:xfrm>
            <a:custGeom>
              <a:avLst/>
              <a:gdLst>
                <a:gd name="T0" fmla="*/ 31 w 34"/>
                <a:gd name="T1" fmla="*/ 0 h 152"/>
                <a:gd name="T2" fmla="*/ 34 w 34"/>
                <a:gd name="T3" fmla="*/ 0 h 152"/>
                <a:gd name="T4" fmla="*/ 5 w 34"/>
                <a:gd name="T5" fmla="*/ 152 h 152"/>
                <a:gd name="T6" fmla="*/ 0 w 34"/>
                <a:gd name="T7" fmla="*/ 152 h 152"/>
                <a:gd name="T8" fmla="*/ 31 w 34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2"/>
                <a:gd name="T17" fmla="*/ 34 w 34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2">
                  <a:moveTo>
                    <a:pt x="31" y="0"/>
                  </a:moveTo>
                  <a:lnTo>
                    <a:pt x="34" y="0"/>
                  </a:lnTo>
                  <a:lnTo>
                    <a:pt x="5" y="152"/>
                  </a:lnTo>
                  <a:lnTo>
                    <a:pt x="0" y="15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94" name="Freeform 650"/>
            <p:cNvSpPr>
              <a:spLocks/>
            </p:cNvSpPr>
            <p:nvPr/>
          </p:nvSpPr>
          <p:spPr bwMode="auto">
            <a:xfrm>
              <a:off x="1971" y="3105"/>
              <a:ext cx="35" cy="153"/>
            </a:xfrm>
            <a:custGeom>
              <a:avLst/>
              <a:gdLst>
                <a:gd name="T0" fmla="*/ 29 w 35"/>
                <a:gd name="T1" fmla="*/ 0 h 153"/>
                <a:gd name="T2" fmla="*/ 35 w 35"/>
                <a:gd name="T3" fmla="*/ 2 h 153"/>
                <a:gd name="T4" fmla="*/ 4 w 35"/>
                <a:gd name="T5" fmla="*/ 153 h 153"/>
                <a:gd name="T6" fmla="*/ 0 w 35"/>
                <a:gd name="T7" fmla="*/ 152 h 153"/>
                <a:gd name="T8" fmla="*/ 29 w 35"/>
                <a:gd name="T9" fmla="*/ 0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53"/>
                <a:gd name="T17" fmla="*/ 35 w 35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53">
                  <a:moveTo>
                    <a:pt x="29" y="0"/>
                  </a:moveTo>
                  <a:lnTo>
                    <a:pt x="35" y="2"/>
                  </a:lnTo>
                  <a:lnTo>
                    <a:pt x="4" y="153"/>
                  </a:lnTo>
                  <a:lnTo>
                    <a:pt x="0" y="15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95" name="Freeform 651"/>
            <p:cNvSpPr>
              <a:spLocks/>
            </p:cNvSpPr>
            <p:nvPr/>
          </p:nvSpPr>
          <p:spPr bwMode="auto">
            <a:xfrm>
              <a:off x="1975" y="3107"/>
              <a:ext cx="34" cy="151"/>
            </a:xfrm>
            <a:custGeom>
              <a:avLst/>
              <a:gdLst>
                <a:gd name="T0" fmla="*/ 31 w 34"/>
                <a:gd name="T1" fmla="*/ 0 h 151"/>
                <a:gd name="T2" fmla="*/ 34 w 34"/>
                <a:gd name="T3" fmla="*/ 0 h 151"/>
                <a:gd name="T4" fmla="*/ 4 w 34"/>
                <a:gd name="T5" fmla="*/ 151 h 151"/>
                <a:gd name="T6" fmla="*/ 0 w 34"/>
                <a:gd name="T7" fmla="*/ 151 h 151"/>
                <a:gd name="T8" fmla="*/ 31 w 34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1"/>
                <a:gd name="T17" fmla="*/ 34 w 34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1">
                  <a:moveTo>
                    <a:pt x="31" y="0"/>
                  </a:moveTo>
                  <a:lnTo>
                    <a:pt x="34" y="0"/>
                  </a:lnTo>
                  <a:lnTo>
                    <a:pt x="4" y="151"/>
                  </a:lnTo>
                  <a:lnTo>
                    <a:pt x="0" y="15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96" name="Freeform 652"/>
            <p:cNvSpPr>
              <a:spLocks/>
            </p:cNvSpPr>
            <p:nvPr/>
          </p:nvSpPr>
          <p:spPr bwMode="auto">
            <a:xfrm>
              <a:off x="1979" y="3107"/>
              <a:ext cx="34" cy="153"/>
            </a:xfrm>
            <a:custGeom>
              <a:avLst/>
              <a:gdLst>
                <a:gd name="T0" fmla="*/ 30 w 34"/>
                <a:gd name="T1" fmla="*/ 0 h 153"/>
                <a:gd name="T2" fmla="*/ 34 w 34"/>
                <a:gd name="T3" fmla="*/ 2 h 153"/>
                <a:gd name="T4" fmla="*/ 5 w 34"/>
                <a:gd name="T5" fmla="*/ 153 h 153"/>
                <a:gd name="T6" fmla="*/ 0 w 34"/>
                <a:gd name="T7" fmla="*/ 151 h 153"/>
                <a:gd name="T8" fmla="*/ 30 w 34"/>
                <a:gd name="T9" fmla="*/ 0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3"/>
                <a:gd name="T17" fmla="*/ 34 w 34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3">
                  <a:moveTo>
                    <a:pt x="30" y="0"/>
                  </a:moveTo>
                  <a:lnTo>
                    <a:pt x="34" y="2"/>
                  </a:lnTo>
                  <a:lnTo>
                    <a:pt x="5" y="153"/>
                  </a:lnTo>
                  <a:lnTo>
                    <a:pt x="0" y="15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97" name="Freeform 653"/>
            <p:cNvSpPr>
              <a:spLocks/>
            </p:cNvSpPr>
            <p:nvPr/>
          </p:nvSpPr>
          <p:spPr bwMode="auto">
            <a:xfrm>
              <a:off x="1984" y="3109"/>
              <a:ext cx="32" cy="151"/>
            </a:xfrm>
            <a:custGeom>
              <a:avLst/>
              <a:gdLst>
                <a:gd name="T0" fmla="*/ 29 w 32"/>
                <a:gd name="T1" fmla="*/ 0 h 151"/>
                <a:gd name="T2" fmla="*/ 32 w 32"/>
                <a:gd name="T3" fmla="*/ 0 h 151"/>
                <a:gd name="T4" fmla="*/ 4 w 32"/>
                <a:gd name="T5" fmla="*/ 151 h 151"/>
                <a:gd name="T6" fmla="*/ 0 w 32"/>
                <a:gd name="T7" fmla="*/ 151 h 151"/>
                <a:gd name="T8" fmla="*/ 29 w 32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1"/>
                <a:gd name="T17" fmla="*/ 32 w 3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1">
                  <a:moveTo>
                    <a:pt x="29" y="0"/>
                  </a:moveTo>
                  <a:lnTo>
                    <a:pt x="32" y="0"/>
                  </a:lnTo>
                  <a:lnTo>
                    <a:pt x="4" y="151"/>
                  </a:lnTo>
                  <a:lnTo>
                    <a:pt x="0" y="15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D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98" name="Freeform 654"/>
            <p:cNvSpPr>
              <a:spLocks/>
            </p:cNvSpPr>
            <p:nvPr/>
          </p:nvSpPr>
          <p:spPr bwMode="auto">
            <a:xfrm>
              <a:off x="1988" y="3109"/>
              <a:ext cx="34" cy="151"/>
            </a:xfrm>
            <a:custGeom>
              <a:avLst/>
              <a:gdLst>
                <a:gd name="T0" fmla="*/ 28 w 34"/>
                <a:gd name="T1" fmla="*/ 0 h 151"/>
                <a:gd name="T2" fmla="*/ 34 w 34"/>
                <a:gd name="T3" fmla="*/ 0 h 151"/>
                <a:gd name="T4" fmla="*/ 5 w 34"/>
                <a:gd name="T5" fmla="*/ 151 h 151"/>
                <a:gd name="T6" fmla="*/ 0 w 34"/>
                <a:gd name="T7" fmla="*/ 151 h 151"/>
                <a:gd name="T8" fmla="*/ 28 w 34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1"/>
                <a:gd name="T17" fmla="*/ 34 w 34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1">
                  <a:moveTo>
                    <a:pt x="28" y="0"/>
                  </a:moveTo>
                  <a:lnTo>
                    <a:pt x="34" y="0"/>
                  </a:lnTo>
                  <a:lnTo>
                    <a:pt x="5" y="151"/>
                  </a:lnTo>
                  <a:lnTo>
                    <a:pt x="0" y="15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99" name="Freeform 655"/>
            <p:cNvSpPr>
              <a:spLocks/>
            </p:cNvSpPr>
            <p:nvPr/>
          </p:nvSpPr>
          <p:spPr bwMode="auto">
            <a:xfrm>
              <a:off x="1993" y="3109"/>
              <a:ext cx="32" cy="153"/>
            </a:xfrm>
            <a:custGeom>
              <a:avLst/>
              <a:gdLst>
                <a:gd name="T0" fmla="*/ 29 w 32"/>
                <a:gd name="T1" fmla="*/ 0 h 153"/>
                <a:gd name="T2" fmla="*/ 32 w 32"/>
                <a:gd name="T3" fmla="*/ 1 h 153"/>
                <a:gd name="T4" fmla="*/ 4 w 32"/>
                <a:gd name="T5" fmla="*/ 153 h 153"/>
                <a:gd name="T6" fmla="*/ 0 w 32"/>
                <a:gd name="T7" fmla="*/ 151 h 153"/>
                <a:gd name="T8" fmla="*/ 29 w 32"/>
                <a:gd name="T9" fmla="*/ 0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3"/>
                <a:gd name="T17" fmla="*/ 32 w 32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3">
                  <a:moveTo>
                    <a:pt x="29" y="0"/>
                  </a:moveTo>
                  <a:lnTo>
                    <a:pt x="32" y="1"/>
                  </a:lnTo>
                  <a:lnTo>
                    <a:pt x="4" y="153"/>
                  </a:lnTo>
                  <a:lnTo>
                    <a:pt x="0" y="15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00" name="Freeform 656"/>
            <p:cNvSpPr>
              <a:spLocks/>
            </p:cNvSpPr>
            <p:nvPr/>
          </p:nvSpPr>
          <p:spPr bwMode="auto">
            <a:xfrm>
              <a:off x="1997" y="3110"/>
              <a:ext cx="34" cy="152"/>
            </a:xfrm>
            <a:custGeom>
              <a:avLst/>
              <a:gdLst>
                <a:gd name="T0" fmla="*/ 28 w 34"/>
                <a:gd name="T1" fmla="*/ 0 h 152"/>
                <a:gd name="T2" fmla="*/ 34 w 34"/>
                <a:gd name="T3" fmla="*/ 0 h 152"/>
                <a:gd name="T4" fmla="*/ 3 w 34"/>
                <a:gd name="T5" fmla="*/ 152 h 152"/>
                <a:gd name="T6" fmla="*/ 0 w 34"/>
                <a:gd name="T7" fmla="*/ 152 h 152"/>
                <a:gd name="T8" fmla="*/ 28 w 34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2"/>
                <a:gd name="T17" fmla="*/ 34 w 34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2">
                  <a:moveTo>
                    <a:pt x="28" y="0"/>
                  </a:moveTo>
                  <a:lnTo>
                    <a:pt x="34" y="0"/>
                  </a:lnTo>
                  <a:lnTo>
                    <a:pt x="3" y="152"/>
                  </a:lnTo>
                  <a:lnTo>
                    <a:pt x="0" y="15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01" name="Freeform 657"/>
            <p:cNvSpPr>
              <a:spLocks/>
            </p:cNvSpPr>
            <p:nvPr/>
          </p:nvSpPr>
          <p:spPr bwMode="auto">
            <a:xfrm>
              <a:off x="2000" y="3110"/>
              <a:ext cx="35" cy="154"/>
            </a:xfrm>
            <a:custGeom>
              <a:avLst/>
              <a:gdLst>
                <a:gd name="T0" fmla="*/ 31 w 35"/>
                <a:gd name="T1" fmla="*/ 0 h 154"/>
                <a:gd name="T2" fmla="*/ 35 w 35"/>
                <a:gd name="T3" fmla="*/ 2 h 154"/>
                <a:gd name="T4" fmla="*/ 6 w 35"/>
                <a:gd name="T5" fmla="*/ 154 h 154"/>
                <a:gd name="T6" fmla="*/ 0 w 35"/>
                <a:gd name="T7" fmla="*/ 152 h 154"/>
                <a:gd name="T8" fmla="*/ 31 w 35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54"/>
                <a:gd name="T17" fmla="*/ 35 w 35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54">
                  <a:moveTo>
                    <a:pt x="31" y="0"/>
                  </a:moveTo>
                  <a:lnTo>
                    <a:pt x="35" y="2"/>
                  </a:lnTo>
                  <a:lnTo>
                    <a:pt x="6" y="154"/>
                  </a:lnTo>
                  <a:lnTo>
                    <a:pt x="0" y="15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02" name="Freeform 658"/>
            <p:cNvSpPr>
              <a:spLocks/>
            </p:cNvSpPr>
            <p:nvPr/>
          </p:nvSpPr>
          <p:spPr bwMode="auto">
            <a:xfrm>
              <a:off x="2006" y="3112"/>
              <a:ext cx="32" cy="152"/>
            </a:xfrm>
            <a:custGeom>
              <a:avLst/>
              <a:gdLst>
                <a:gd name="T0" fmla="*/ 29 w 32"/>
                <a:gd name="T1" fmla="*/ 0 h 152"/>
                <a:gd name="T2" fmla="*/ 32 w 32"/>
                <a:gd name="T3" fmla="*/ 0 h 152"/>
                <a:gd name="T4" fmla="*/ 3 w 32"/>
                <a:gd name="T5" fmla="*/ 152 h 152"/>
                <a:gd name="T6" fmla="*/ 0 w 32"/>
                <a:gd name="T7" fmla="*/ 152 h 152"/>
                <a:gd name="T8" fmla="*/ 29 w 32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2"/>
                <a:gd name="T17" fmla="*/ 32 w 3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2">
                  <a:moveTo>
                    <a:pt x="29" y="0"/>
                  </a:moveTo>
                  <a:lnTo>
                    <a:pt x="32" y="0"/>
                  </a:lnTo>
                  <a:lnTo>
                    <a:pt x="3" y="152"/>
                  </a:lnTo>
                  <a:lnTo>
                    <a:pt x="0" y="15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03" name="Freeform 659"/>
            <p:cNvSpPr>
              <a:spLocks/>
            </p:cNvSpPr>
            <p:nvPr/>
          </p:nvSpPr>
          <p:spPr bwMode="auto">
            <a:xfrm>
              <a:off x="2009" y="3112"/>
              <a:ext cx="35" cy="152"/>
            </a:xfrm>
            <a:custGeom>
              <a:avLst/>
              <a:gdLst>
                <a:gd name="T0" fmla="*/ 29 w 35"/>
                <a:gd name="T1" fmla="*/ 0 h 152"/>
                <a:gd name="T2" fmla="*/ 35 w 35"/>
                <a:gd name="T3" fmla="*/ 0 h 152"/>
                <a:gd name="T4" fmla="*/ 6 w 35"/>
                <a:gd name="T5" fmla="*/ 152 h 152"/>
                <a:gd name="T6" fmla="*/ 0 w 35"/>
                <a:gd name="T7" fmla="*/ 152 h 152"/>
                <a:gd name="T8" fmla="*/ 29 w 35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52"/>
                <a:gd name="T17" fmla="*/ 35 w 35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52">
                  <a:moveTo>
                    <a:pt x="29" y="0"/>
                  </a:moveTo>
                  <a:lnTo>
                    <a:pt x="35" y="0"/>
                  </a:lnTo>
                  <a:lnTo>
                    <a:pt x="6" y="152"/>
                  </a:lnTo>
                  <a:lnTo>
                    <a:pt x="0" y="15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04" name="Freeform 660"/>
            <p:cNvSpPr>
              <a:spLocks/>
            </p:cNvSpPr>
            <p:nvPr/>
          </p:nvSpPr>
          <p:spPr bwMode="auto">
            <a:xfrm>
              <a:off x="2015" y="3112"/>
              <a:ext cx="32" cy="154"/>
            </a:xfrm>
            <a:custGeom>
              <a:avLst/>
              <a:gdLst>
                <a:gd name="T0" fmla="*/ 29 w 32"/>
                <a:gd name="T1" fmla="*/ 0 h 154"/>
                <a:gd name="T2" fmla="*/ 32 w 32"/>
                <a:gd name="T3" fmla="*/ 2 h 154"/>
                <a:gd name="T4" fmla="*/ 3 w 32"/>
                <a:gd name="T5" fmla="*/ 154 h 154"/>
                <a:gd name="T6" fmla="*/ 0 w 32"/>
                <a:gd name="T7" fmla="*/ 152 h 154"/>
                <a:gd name="T8" fmla="*/ 29 w 32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4"/>
                <a:gd name="T17" fmla="*/ 32 w 32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4">
                  <a:moveTo>
                    <a:pt x="29" y="0"/>
                  </a:moveTo>
                  <a:lnTo>
                    <a:pt x="32" y="2"/>
                  </a:lnTo>
                  <a:lnTo>
                    <a:pt x="3" y="154"/>
                  </a:lnTo>
                  <a:lnTo>
                    <a:pt x="0" y="15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05" name="Freeform 661"/>
            <p:cNvSpPr>
              <a:spLocks/>
            </p:cNvSpPr>
            <p:nvPr/>
          </p:nvSpPr>
          <p:spPr bwMode="auto">
            <a:xfrm>
              <a:off x="2018" y="3114"/>
              <a:ext cx="33" cy="152"/>
            </a:xfrm>
            <a:custGeom>
              <a:avLst/>
              <a:gdLst>
                <a:gd name="T0" fmla="*/ 29 w 33"/>
                <a:gd name="T1" fmla="*/ 0 h 152"/>
                <a:gd name="T2" fmla="*/ 33 w 33"/>
                <a:gd name="T3" fmla="*/ 0 h 152"/>
                <a:gd name="T4" fmla="*/ 4 w 33"/>
                <a:gd name="T5" fmla="*/ 152 h 152"/>
                <a:gd name="T6" fmla="*/ 0 w 33"/>
                <a:gd name="T7" fmla="*/ 152 h 152"/>
                <a:gd name="T8" fmla="*/ 29 w 33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52"/>
                <a:gd name="T17" fmla="*/ 33 w 33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52">
                  <a:moveTo>
                    <a:pt x="29" y="0"/>
                  </a:moveTo>
                  <a:lnTo>
                    <a:pt x="33" y="0"/>
                  </a:lnTo>
                  <a:lnTo>
                    <a:pt x="4" y="152"/>
                  </a:lnTo>
                  <a:lnTo>
                    <a:pt x="0" y="15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06" name="Freeform 662"/>
            <p:cNvSpPr>
              <a:spLocks/>
            </p:cNvSpPr>
            <p:nvPr/>
          </p:nvSpPr>
          <p:spPr bwMode="auto">
            <a:xfrm>
              <a:off x="2022" y="3114"/>
              <a:ext cx="34" cy="153"/>
            </a:xfrm>
            <a:custGeom>
              <a:avLst/>
              <a:gdLst>
                <a:gd name="T0" fmla="*/ 29 w 34"/>
                <a:gd name="T1" fmla="*/ 0 h 153"/>
                <a:gd name="T2" fmla="*/ 34 w 34"/>
                <a:gd name="T3" fmla="*/ 0 h 153"/>
                <a:gd name="T4" fmla="*/ 5 w 34"/>
                <a:gd name="T5" fmla="*/ 153 h 153"/>
                <a:gd name="T6" fmla="*/ 0 w 34"/>
                <a:gd name="T7" fmla="*/ 152 h 153"/>
                <a:gd name="T8" fmla="*/ 29 w 34"/>
                <a:gd name="T9" fmla="*/ 0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3"/>
                <a:gd name="T17" fmla="*/ 34 w 34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3">
                  <a:moveTo>
                    <a:pt x="29" y="0"/>
                  </a:moveTo>
                  <a:lnTo>
                    <a:pt x="34" y="0"/>
                  </a:lnTo>
                  <a:lnTo>
                    <a:pt x="5" y="153"/>
                  </a:lnTo>
                  <a:lnTo>
                    <a:pt x="0" y="15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07" name="Freeform 663"/>
            <p:cNvSpPr>
              <a:spLocks/>
            </p:cNvSpPr>
            <p:nvPr/>
          </p:nvSpPr>
          <p:spPr bwMode="auto">
            <a:xfrm>
              <a:off x="2027" y="3114"/>
              <a:ext cx="33" cy="153"/>
            </a:xfrm>
            <a:custGeom>
              <a:avLst/>
              <a:gdLst>
                <a:gd name="T0" fmla="*/ 29 w 33"/>
                <a:gd name="T1" fmla="*/ 0 h 153"/>
                <a:gd name="T2" fmla="*/ 33 w 33"/>
                <a:gd name="T3" fmla="*/ 2 h 153"/>
                <a:gd name="T4" fmla="*/ 4 w 33"/>
                <a:gd name="T5" fmla="*/ 153 h 153"/>
                <a:gd name="T6" fmla="*/ 0 w 33"/>
                <a:gd name="T7" fmla="*/ 153 h 153"/>
                <a:gd name="T8" fmla="*/ 29 w 33"/>
                <a:gd name="T9" fmla="*/ 0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53"/>
                <a:gd name="T17" fmla="*/ 33 w 33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53">
                  <a:moveTo>
                    <a:pt x="29" y="0"/>
                  </a:moveTo>
                  <a:lnTo>
                    <a:pt x="33" y="2"/>
                  </a:lnTo>
                  <a:lnTo>
                    <a:pt x="4" y="153"/>
                  </a:lnTo>
                  <a:lnTo>
                    <a:pt x="0" y="15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08" name="Freeform 664"/>
            <p:cNvSpPr>
              <a:spLocks/>
            </p:cNvSpPr>
            <p:nvPr/>
          </p:nvSpPr>
          <p:spPr bwMode="auto">
            <a:xfrm>
              <a:off x="2031" y="3116"/>
              <a:ext cx="32" cy="151"/>
            </a:xfrm>
            <a:custGeom>
              <a:avLst/>
              <a:gdLst>
                <a:gd name="T0" fmla="*/ 29 w 32"/>
                <a:gd name="T1" fmla="*/ 0 h 151"/>
                <a:gd name="T2" fmla="*/ 32 w 32"/>
                <a:gd name="T3" fmla="*/ 0 h 151"/>
                <a:gd name="T4" fmla="*/ 4 w 32"/>
                <a:gd name="T5" fmla="*/ 151 h 151"/>
                <a:gd name="T6" fmla="*/ 0 w 32"/>
                <a:gd name="T7" fmla="*/ 151 h 151"/>
                <a:gd name="T8" fmla="*/ 29 w 32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1"/>
                <a:gd name="T17" fmla="*/ 32 w 3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1">
                  <a:moveTo>
                    <a:pt x="29" y="0"/>
                  </a:moveTo>
                  <a:lnTo>
                    <a:pt x="32" y="0"/>
                  </a:lnTo>
                  <a:lnTo>
                    <a:pt x="4" y="151"/>
                  </a:lnTo>
                  <a:lnTo>
                    <a:pt x="0" y="15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09" name="Freeform 665"/>
            <p:cNvSpPr>
              <a:spLocks/>
            </p:cNvSpPr>
            <p:nvPr/>
          </p:nvSpPr>
          <p:spPr bwMode="auto">
            <a:xfrm>
              <a:off x="2035" y="3116"/>
              <a:ext cx="34" cy="153"/>
            </a:xfrm>
            <a:custGeom>
              <a:avLst/>
              <a:gdLst>
                <a:gd name="T0" fmla="*/ 28 w 34"/>
                <a:gd name="T1" fmla="*/ 0 h 153"/>
                <a:gd name="T2" fmla="*/ 34 w 34"/>
                <a:gd name="T3" fmla="*/ 2 h 153"/>
                <a:gd name="T4" fmla="*/ 5 w 34"/>
                <a:gd name="T5" fmla="*/ 153 h 153"/>
                <a:gd name="T6" fmla="*/ 0 w 34"/>
                <a:gd name="T7" fmla="*/ 151 h 153"/>
                <a:gd name="T8" fmla="*/ 28 w 34"/>
                <a:gd name="T9" fmla="*/ 0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3"/>
                <a:gd name="T17" fmla="*/ 34 w 34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3">
                  <a:moveTo>
                    <a:pt x="28" y="0"/>
                  </a:moveTo>
                  <a:lnTo>
                    <a:pt x="34" y="2"/>
                  </a:lnTo>
                  <a:lnTo>
                    <a:pt x="5" y="153"/>
                  </a:lnTo>
                  <a:lnTo>
                    <a:pt x="0" y="15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10" name="Freeform 666"/>
            <p:cNvSpPr>
              <a:spLocks/>
            </p:cNvSpPr>
            <p:nvPr/>
          </p:nvSpPr>
          <p:spPr bwMode="auto">
            <a:xfrm>
              <a:off x="2040" y="3118"/>
              <a:ext cx="32" cy="151"/>
            </a:xfrm>
            <a:custGeom>
              <a:avLst/>
              <a:gdLst>
                <a:gd name="T0" fmla="*/ 29 w 32"/>
                <a:gd name="T1" fmla="*/ 0 h 151"/>
                <a:gd name="T2" fmla="*/ 32 w 32"/>
                <a:gd name="T3" fmla="*/ 0 h 151"/>
                <a:gd name="T4" fmla="*/ 4 w 32"/>
                <a:gd name="T5" fmla="*/ 151 h 151"/>
                <a:gd name="T6" fmla="*/ 0 w 32"/>
                <a:gd name="T7" fmla="*/ 151 h 151"/>
                <a:gd name="T8" fmla="*/ 29 w 32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1"/>
                <a:gd name="T17" fmla="*/ 32 w 3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1">
                  <a:moveTo>
                    <a:pt x="29" y="0"/>
                  </a:moveTo>
                  <a:lnTo>
                    <a:pt x="32" y="0"/>
                  </a:lnTo>
                  <a:lnTo>
                    <a:pt x="4" y="151"/>
                  </a:lnTo>
                  <a:lnTo>
                    <a:pt x="0" y="15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11" name="Freeform 667"/>
            <p:cNvSpPr>
              <a:spLocks/>
            </p:cNvSpPr>
            <p:nvPr/>
          </p:nvSpPr>
          <p:spPr bwMode="auto">
            <a:xfrm>
              <a:off x="2044" y="3118"/>
              <a:ext cx="34" cy="153"/>
            </a:xfrm>
            <a:custGeom>
              <a:avLst/>
              <a:gdLst>
                <a:gd name="T0" fmla="*/ 28 w 34"/>
                <a:gd name="T1" fmla="*/ 0 h 153"/>
                <a:gd name="T2" fmla="*/ 34 w 34"/>
                <a:gd name="T3" fmla="*/ 0 h 153"/>
                <a:gd name="T4" fmla="*/ 3 w 34"/>
                <a:gd name="T5" fmla="*/ 153 h 153"/>
                <a:gd name="T6" fmla="*/ 0 w 34"/>
                <a:gd name="T7" fmla="*/ 151 h 153"/>
                <a:gd name="T8" fmla="*/ 28 w 34"/>
                <a:gd name="T9" fmla="*/ 0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3"/>
                <a:gd name="T17" fmla="*/ 34 w 34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3">
                  <a:moveTo>
                    <a:pt x="28" y="0"/>
                  </a:moveTo>
                  <a:lnTo>
                    <a:pt x="34" y="0"/>
                  </a:lnTo>
                  <a:lnTo>
                    <a:pt x="3" y="153"/>
                  </a:lnTo>
                  <a:lnTo>
                    <a:pt x="0" y="15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12" name="Freeform 668"/>
            <p:cNvSpPr>
              <a:spLocks/>
            </p:cNvSpPr>
            <p:nvPr/>
          </p:nvSpPr>
          <p:spPr bwMode="auto">
            <a:xfrm>
              <a:off x="2047" y="3118"/>
              <a:ext cx="34" cy="153"/>
            </a:xfrm>
            <a:custGeom>
              <a:avLst/>
              <a:gdLst>
                <a:gd name="T0" fmla="*/ 31 w 34"/>
                <a:gd name="T1" fmla="*/ 0 h 153"/>
                <a:gd name="T2" fmla="*/ 34 w 34"/>
                <a:gd name="T3" fmla="*/ 1 h 153"/>
                <a:gd name="T4" fmla="*/ 6 w 34"/>
                <a:gd name="T5" fmla="*/ 153 h 153"/>
                <a:gd name="T6" fmla="*/ 0 w 34"/>
                <a:gd name="T7" fmla="*/ 153 h 153"/>
                <a:gd name="T8" fmla="*/ 31 w 34"/>
                <a:gd name="T9" fmla="*/ 0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3"/>
                <a:gd name="T17" fmla="*/ 34 w 34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3">
                  <a:moveTo>
                    <a:pt x="31" y="0"/>
                  </a:moveTo>
                  <a:lnTo>
                    <a:pt x="34" y="1"/>
                  </a:lnTo>
                  <a:lnTo>
                    <a:pt x="6" y="153"/>
                  </a:lnTo>
                  <a:lnTo>
                    <a:pt x="0" y="15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13" name="Freeform 669"/>
            <p:cNvSpPr>
              <a:spLocks/>
            </p:cNvSpPr>
            <p:nvPr/>
          </p:nvSpPr>
          <p:spPr bwMode="auto">
            <a:xfrm>
              <a:off x="2053" y="3119"/>
              <a:ext cx="34" cy="154"/>
            </a:xfrm>
            <a:custGeom>
              <a:avLst/>
              <a:gdLst>
                <a:gd name="T0" fmla="*/ 28 w 34"/>
                <a:gd name="T1" fmla="*/ 0 h 154"/>
                <a:gd name="T2" fmla="*/ 34 w 34"/>
                <a:gd name="T3" fmla="*/ 0 h 154"/>
                <a:gd name="T4" fmla="*/ 3 w 34"/>
                <a:gd name="T5" fmla="*/ 154 h 154"/>
                <a:gd name="T6" fmla="*/ 0 w 34"/>
                <a:gd name="T7" fmla="*/ 152 h 154"/>
                <a:gd name="T8" fmla="*/ 28 w 34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4"/>
                <a:gd name="T17" fmla="*/ 34 w 34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4">
                  <a:moveTo>
                    <a:pt x="28" y="0"/>
                  </a:moveTo>
                  <a:lnTo>
                    <a:pt x="34" y="0"/>
                  </a:lnTo>
                  <a:lnTo>
                    <a:pt x="3" y="154"/>
                  </a:lnTo>
                  <a:lnTo>
                    <a:pt x="0" y="15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A2A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14" name="Freeform 670"/>
            <p:cNvSpPr>
              <a:spLocks/>
            </p:cNvSpPr>
            <p:nvPr/>
          </p:nvSpPr>
          <p:spPr bwMode="auto">
            <a:xfrm>
              <a:off x="2056" y="3119"/>
              <a:ext cx="34" cy="154"/>
            </a:xfrm>
            <a:custGeom>
              <a:avLst/>
              <a:gdLst>
                <a:gd name="T0" fmla="*/ 31 w 34"/>
                <a:gd name="T1" fmla="*/ 0 h 154"/>
                <a:gd name="T2" fmla="*/ 34 w 34"/>
                <a:gd name="T3" fmla="*/ 0 h 154"/>
                <a:gd name="T4" fmla="*/ 4 w 34"/>
                <a:gd name="T5" fmla="*/ 154 h 154"/>
                <a:gd name="T6" fmla="*/ 0 w 34"/>
                <a:gd name="T7" fmla="*/ 154 h 154"/>
                <a:gd name="T8" fmla="*/ 31 w 34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4"/>
                <a:gd name="T17" fmla="*/ 34 w 34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4">
                  <a:moveTo>
                    <a:pt x="31" y="0"/>
                  </a:moveTo>
                  <a:lnTo>
                    <a:pt x="34" y="0"/>
                  </a:lnTo>
                  <a:lnTo>
                    <a:pt x="4" y="154"/>
                  </a:lnTo>
                  <a:lnTo>
                    <a:pt x="0" y="15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15" name="Freeform 671"/>
            <p:cNvSpPr>
              <a:spLocks/>
            </p:cNvSpPr>
            <p:nvPr/>
          </p:nvSpPr>
          <p:spPr bwMode="auto">
            <a:xfrm>
              <a:off x="2060" y="3119"/>
              <a:ext cx="34" cy="154"/>
            </a:xfrm>
            <a:custGeom>
              <a:avLst/>
              <a:gdLst>
                <a:gd name="T0" fmla="*/ 30 w 34"/>
                <a:gd name="T1" fmla="*/ 0 h 154"/>
                <a:gd name="T2" fmla="*/ 34 w 34"/>
                <a:gd name="T3" fmla="*/ 2 h 154"/>
                <a:gd name="T4" fmla="*/ 5 w 34"/>
                <a:gd name="T5" fmla="*/ 154 h 154"/>
                <a:gd name="T6" fmla="*/ 0 w 34"/>
                <a:gd name="T7" fmla="*/ 154 h 154"/>
                <a:gd name="T8" fmla="*/ 30 w 34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4"/>
                <a:gd name="T17" fmla="*/ 34 w 34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4">
                  <a:moveTo>
                    <a:pt x="30" y="0"/>
                  </a:moveTo>
                  <a:lnTo>
                    <a:pt x="34" y="2"/>
                  </a:lnTo>
                  <a:lnTo>
                    <a:pt x="5" y="154"/>
                  </a:lnTo>
                  <a:lnTo>
                    <a:pt x="0" y="15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16" name="Freeform 672"/>
            <p:cNvSpPr>
              <a:spLocks/>
            </p:cNvSpPr>
            <p:nvPr/>
          </p:nvSpPr>
          <p:spPr bwMode="auto">
            <a:xfrm>
              <a:off x="2065" y="3121"/>
              <a:ext cx="33" cy="154"/>
            </a:xfrm>
            <a:custGeom>
              <a:avLst/>
              <a:gdLst>
                <a:gd name="T0" fmla="*/ 29 w 33"/>
                <a:gd name="T1" fmla="*/ 0 h 154"/>
                <a:gd name="T2" fmla="*/ 33 w 33"/>
                <a:gd name="T3" fmla="*/ 0 h 154"/>
                <a:gd name="T4" fmla="*/ 4 w 33"/>
                <a:gd name="T5" fmla="*/ 154 h 154"/>
                <a:gd name="T6" fmla="*/ 0 w 33"/>
                <a:gd name="T7" fmla="*/ 152 h 154"/>
                <a:gd name="T8" fmla="*/ 29 w 33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54"/>
                <a:gd name="T17" fmla="*/ 33 w 33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54">
                  <a:moveTo>
                    <a:pt x="29" y="0"/>
                  </a:moveTo>
                  <a:lnTo>
                    <a:pt x="33" y="0"/>
                  </a:lnTo>
                  <a:lnTo>
                    <a:pt x="4" y="154"/>
                  </a:lnTo>
                  <a:lnTo>
                    <a:pt x="0" y="15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17" name="Freeform 673"/>
            <p:cNvSpPr>
              <a:spLocks/>
            </p:cNvSpPr>
            <p:nvPr/>
          </p:nvSpPr>
          <p:spPr bwMode="auto">
            <a:xfrm>
              <a:off x="2069" y="3121"/>
              <a:ext cx="34" cy="154"/>
            </a:xfrm>
            <a:custGeom>
              <a:avLst/>
              <a:gdLst>
                <a:gd name="T0" fmla="*/ 29 w 34"/>
                <a:gd name="T1" fmla="*/ 0 h 154"/>
                <a:gd name="T2" fmla="*/ 34 w 34"/>
                <a:gd name="T3" fmla="*/ 2 h 154"/>
                <a:gd name="T4" fmla="*/ 3 w 34"/>
                <a:gd name="T5" fmla="*/ 154 h 154"/>
                <a:gd name="T6" fmla="*/ 0 w 34"/>
                <a:gd name="T7" fmla="*/ 154 h 154"/>
                <a:gd name="T8" fmla="*/ 29 w 34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4"/>
                <a:gd name="T17" fmla="*/ 34 w 34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4">
                  <a:moveTo>
                    <a:pt x="29" y="0"/>
                  </a:moveTo>
                  <a:lnTo>
                    <a:pt x="34" y="2"/>
                  </a:lnTo>
                  <a:lnTo>
                    <a:pt x="3" y="154"/>
                  </a:lnTo>
                  <a:lnTo>
                    <a:pt x="0" y="15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18" name="Freeform 674"/>
            <p:cNvSpPr>
              <a:spLocks/>
            </p:cNvSpPr>
            <p:nvPr/>
          </p:nvSpPr>
          <p:spPr bwMode="auto">
            <a:xfrm>
              <a:off x="2072" y="3123"/>
              <a:ext cx="35" cy="153"/>
            </a:xfrm>
            <a:custGeom>
              <a:avLst/>
              <a:gdLst>
                <a:gd name="T0" fmla="*/ 31 w 35"/>
                <a:gd name="T1" fmla="*/ 0 h 153"/>
                <a:gd name="T2" fmla="*/ 35 w 35"/>
                <a:gd name="T3" fmla="*/ 0 h 153"/>
                <a:gd name="T4" fmla="*/ 6 w 35"/>
                <a:gd name="T5" fmla="*/ 153 h 153"/>
                <a:gd name="T6" fmla="*/ 0 w 35"/>
                <a:gd name="T7" fmla="*/ 152 h 153"/>
                <a:gd name="T8" fmla="*/ 31 w 35"/>
                <a:gd name="T9" fmla="*/ 0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53"/>
                <a:gd name="T17" fmla="*/ 35 w 35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53">
                  <a:moveTo>
                    <a:pt x="31" y="0"/>
                  </a:moveTo>
                  <a:lnTo>
                    <a:pt x="35" y="0"/>
                  </a:lnTo>
                  <a:lnTo>
                    <a:pt x="6" y="153"/>
                  </a:lnTo>
                  <a:lnTo>
                    <a:pt x="0" y="15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19" name="Freeform 675"/>
            <p:cNvSpPr>
              <a:spLocks/>
            </p:cNvSpPr>
            <p:nvPr/>
          </p:nvSpPr>
          <p:spPr bwMode="auto">
            <a:xfrm>
              <a:off x="2078" y="3123"/>
              <a:ext cx="34" cy="153"/>
            </a:xfrm>
            <a:custGeom>
              <a:avLst/>
              <a:gdLst>
                <a:gd name="T0" fmla="*/ 29 w 34"/>
                <a:gd name="T1" fmla="*/ 0 h 153"/>
                <a:gd name="T2" fmla="*/ 34 w 34"/>
                <a:gd name="T3" fmla="*/ 0 h 153"/>
                <a:gd name="T4" fmla="*/ 3 w 34"/>
                <a:gd name="T5" fmla="*/ 153 h 153"/>
                <a:gd name="T6" fmla="*/ 0 w 34"/>
                <a:gd name="T7" fmla="*/ 153 h 153"/>
                <a:gd name="T8" fmla="*/ 29 w 34"/>
                <a:gd name="T9" fmla="*/ 0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3"/>
                <a:gd name="T17" fmla="*/ 34 w 34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3">
                  <a:moveTo>
                    <a:pt x="29" y="0"/>
                  </a:moveTo>
                  <a:lnTo>
                    <a:pt x="34" y="0"/>
                  </a:lnTo>
                  <a:lnTo>
                    <a:pt x="3" y="153"/>
                  </a:lnTo>
                  <a:lnTo>
                    <a:pt x="0" y="15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20" name="Freeform 676"/>
            <p:cNvSpPr>
              <a:spLocks/>
            </p:cNvSpPr>
            <p:nvPr/>
          </p:nvSpPr>
          <p:spPr bwMode="auto">
            <a:xfrm>
              <a:off x="2081" y="3123"/>
              <a:ext cx="35" cy="153"/>
            </a:xfrm>
            <a:custGeom>
              <a:avLst/>
              <a:gdLst>
                <a:gd name="T0" fmla="*/ 31 w 35"/>
                <a:gd name="T1" fmla="*/ 0 h 153"/>
                <a:gd name="T2" fmla="*/ 35 w 35"/>
                <a:gd name="T3" fmla="*/ 2 h 153"/>
                <a:gd name="T4" fmla="*/ 6 w 35"/>
                <a:gd name="T5" fmla="*/ 153 h 153"/>
                <a:gd name="T6" fmla="*/ 0 w 35"/>
                <a:gd name="T7" fmla="*/ 153 h 153"/>
                <a:gd name="T8" fmla="*/ 31 w 35"/>
                <a:gd name="T9" fmla="*/ 0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53"/>
                <a:gd name="T17" fmla="*/ 35 w 35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53">
                  <a:moveTo>
                    <a:pt x="31" y="0"/>
                  </a:moveTo>
                  <a:lnTo>
                    <a:pt x="35" y="2"/>
                  </a:lnTo>
                  <a:lnTo>
                    <a:pt x="6" y="153"/>
                  </a:lnTo>
                  <a:lnTo>
                    <a:pt x="0" y="15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21" name="Freeform 677"/>
            <p:cNvSpPr>
              <a:spLocks/>
            </p:cNvSpPr>
            <p:nvPr/>
          </p:nvSpPr>
          <p:spPr bwMode="auto">
            <a:xfrm>
              <a:off x="2087" y="3125"/>
              <a:ext cx="32" cy="151"/>
            </a:xfrm>
            <a:custGeom>
              <a:avLst/>
              <a:gdLst>
                <a:gd name="T0" fmla="*/ 29 w 32"/>
                <a:gd name="T1" fmla="*/ 0 h 151"/>
                <a:gd name="T2" fmla="*/ 32 w 32"/>
                <a:gd name="T3" fmla="*/ 0 h 151"/>
                <a:gd name="T4" fmla="*/ 3 w 32"/>
                <a:gd name="T5" fmla="*/ 151 h 151"/>
                <a:gd name="T6" fmla="*/ 0 w 32"/>
                <a:gd name="T7" fmla="*/ 151 h 151"/>
                <a:gd name="T8" fmla="*/ 29 w 32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1"/>
                <a:gd name="T17" fmla="*/ 32 w 3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1">
                  <a:moveTo>
                    <a:pt x="29" y="0"/>
                  </a:moveTo>
                  <a:lnTo>
                    <a:pt x="32" y="0"/>
                  </a:lnTo>
                  <a:lnTo>
                    <a:pt x="3" y="151"/>
                  </a:lnTo>
                  <a:lnTo>
                    <a:pt x="0" y="15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22" name="Freeform 678"/>
            <p:cNvSpPr>
              <a:spLocks/>
            </p:cNvSpPr>
            <p:nvPr/>
          </p:nvSpPr>
          <p:spPr bwMode="auto">
            <a:xfrm>
              <a:off x="2090" y="3125"/>
              <a:ext cx="35" cy="153"/>
            </a:xfrm>
            <a:custGeom>
              <a:avLst/>
              <a:gdLst>
                <a:gd name="T0" fmla="*/ 29 w 35"/>
                <a:gd name="T1" fmla="*/ 0 h 153"/>
                <a:gd name="T2" fmla="*/ 35 w 35"/>
                <a:gd name="T3" fmla="*/ 2 h 153"/>
                <a:gd name="T4" fmla="*/ 4 w 35"/>
                <a:gd name="T5" fmla="*/ 153 h 153"/>
                <a:gd name="T6" fmla="*/ 0 w 35"/>
                <a:gd name="T7" fmla="*/ 151 h 153"/>
                <a:gd name="T8" fmla="*/ 29 w 35"/>
                <a:gd name="T9" fmla="*/ 0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53"/>
                <a:gd name="T17" fmla="*/ 35 w 35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53">
                  <a:moveTo>
                    <a:pt x="29" y="0"/>
                  </a:moveTo>
                  <a:lnTo>
                    <a:pt x="35" y="2"/>
                  </a:lnTo>
                  <a:lnTo>
                    <a:pt x="4" y="153"/>
                  </a:lnTo>
                  <a:lnTo>
                    <a:pt x="0" y="15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23" name="Freeform 679"/>
            <p:cNvSpPr>
              <a:spLocks/>
            </p:cNvSpPr>
            <p:nvPr/>
          </p:nvSpPr>
          <p:spPr bwMode="auto">
            <a:xfrm>
              <a:off x="2094" y="3127"/>
              <a:ext cx="34" cy="151"/>
            </a:xfrm>
            <a:custGeom>
              <a:avLst/>
              <a:gdLst>
                <a:gd name="T0" fmla="*/ 31 w 34"/>
                <a:gd name="T1" fmla="*/ 0 h 151"/>
                <a:gd name="T2" fmla="*/ 34 w 34"/>
                <a:gd name="T3" fmla="*/ 0 h 151"/>
                <a:gd name="T4" fmla="*/ 4 w 34"/>
                <a:gd name="T5" fmla="*/ 151 h 151"/>
                <a:gd name="T6" fmla="*/ 0 w 34"/>
                <a:gd name="T7" fmla="*/ 151 h 151"/>
                <a:gd name="T8" fmla="*/ 31 w 34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1"/>
                <a:gd name="T17" fmla="*/ 34 w 34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1">
                  <a:moveTo>
                    <a:pt x="31" y="0"/>
                  </a:moveTo>
                  <a:lnTo>
                    <a:pt x="34" y="0"/>
                  </a:lnTo>
                  <a:lnTo>
                    <a:pt x="4" y="151"/>
                  </a:lnTo>
                  <a:lnTo>
                    <a:pt x="0" y="15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24" name="Freeform 680"/>
            <p:cNvSpPr>
              <a:spLocks/>
            </p:cNvSpPr>
            <p:nvPr/>
          </p:nvSpPr>
          <p:spPr bwMode="auto">
            <a:xfrm>
              <a:off x="2098" y="3127"/>
              <a:ext cx="34" cy="153"/>
            </a:xfrm>
            <a:custGeom>
              <a:avLst/>
              <a:gdLst>
                <a:gd name="T0" fmla="*/ 30 w 34"/>
                <a:gd name="T1" fmla="*/ 0 h 153"/>
                <a:gd name="T2" fmla="*/ 34 w 34"/>
                <a:gd name="T3" fmla="*/ 0 h 153"/>
                <a:gd name="T4" fmla="*/ 5 w 34"/>
                <a:gd name="T5" fmla="*/ 153 h 153"/>
                <a:gd name="T6" fmla="*/ 0 w 34"/>
                <a:gd name="T7" fmla="*/ 151 h 153"/>
                <a:gd name="T8" fmla="*/ 30 w 34"/>
                <a:gd name="T9" fmla="*/ 0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3"/>
                <a:gd name="T17" fmla="*/ 34 w 34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3">
                  <a:moveTo>
                    <a:pt x="30" y="0"/>
                  </a:moveTo>
                  <a:lnTo>
                    <a:pt x="34" y="0"/>
                  </a:lnTo>
                  <a:lnTo>
                    <a:pt x="5" y="153"/>
                  </a:lnTo>
                  <a:lnTo>
                    <a:pt x="0" y="15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25" name="Freeform 681"/>
            <p:cNvSpPr>
              <a:spLocks/>
            </p:cNvSpPr>
            <p:nvPr/>
          </p:nvSpPr>
          <p:spPr bwMode="auto">
            <a:xfrm>
              <a:off x="2103" y="3127"/>
              <a:ext cx="34" cy="153"/>
            </a:xfrm>
            <a:custGeom>
              <a:avLst/>
              <a:gdLst>
                <a:gd name="T0" fmla="*/ 29 w 34"/>
                <a:gd name="T1" fmla="*/ 0 h 153"/>
                <a:gd name="T2" fmla="*/ 34 w 34"/>
                <a:gd name="T3" fmla="*/ 1 h 153"/>
                <a:gd name="T4" fmla="*/ 4 w 34"/>
                <a:gd name="T5" fmla="*/ 153 h 153"/>
                <a:gd name="T6" fmla="*/ 0 w 34"/>
                <a:gd name="T7" fmla="*/ 153 h 153"/>
                <a:gd name="T8" fmla="*/ 29 w 34"/>
                <a:gd name="T9" fmla="*/ 0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3"/>
                <a:gd name="T17" fmla="*/ 34 w 34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3">
                  <a:moveTo>
                    <a:pt x="29" y="0"/>
                  </a:moveTo>
                  <a:lnTo>
                    <a:pt x="34" y="1"/>
                  </a:lnTo>
                  <a:lnTo>
                    <a:pt x="4" y="153"/>
                  </a:lnTo>
                  <a:lnTo>
                    <a:pt x="0" y="15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26" name="Freeform 682"/>
            <p:cNvSpPr>
              <a:spLocks/>
            </p:cNvSpPr>
            <p:nvPr/>
          </p:nvSpPr>
          <p:spPr bwMode="auto">
            <a:xfrm>
              <a:off x="2107" y="3128"/>
              <a:ext cx="34" cy="154"/>
            </a:xfrm>
            <a:custGeom>
              <a:avLst/>
              <a:gdLst>
                <a:gd name="T0" fmla="*/ 30 w 34"/>
                <a:gd name="T1" fmla="*/ 0 h 154"/>
                <a:gd name="T2" fmla="*/ 34 w 34"/>
                <a:gd name="T3" fmla="*/ 0 h 154"/>
                <a:gd name="T4" fmla="*/ 5 w 34"/>
                <a:gd name="T5" fmla="*/ 154 h 154"/>
                <a:gd name="T6" fmla="*/ 0 w 34"/>
                <a:gd name="T7" fmla="*/ 152 h 154"/>
                <a:gd name="T8" fmla="*/ 30 w 34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4"/>
                <a:gd name="T17" fmla="*/ 34 w 34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4">
                  <a:moveTo>
                    <a:pt x="30" y="0"/>
                  </a:moveTo>
                  <a:lnTo>
                    <a:pt x="34" y="0"/>
                  </a:lnTo>
                  <a:lnTo>
                    <a:pt x="5" y="154"/>
                  </a:lnTo>
                  <a:lnTo>
                    <a:pt x="0" y="15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27" name="Freeform 683"/>
            <p:cNvSpPr>
              <a:spLocks/>
            </p:cNvSpPr>
            <p:nvPr/>
          </p:nvSpPr>
          <p:spPr bwMode="auto">
            <a:xfrm>
              <a:off x="2112" y="3128"/>
              <a:ext cx="33" cy="154"/>
            </a:xfrm>
            <a:custGeom>
              <a:avLst/>
              <a:gdLst>
                <a:gd name="T0" fmla="*/ 29 w 33"/>
                <a:gd name="T1" fmla="*/ 0 h 154"/>
                <a:gd name="T2" fmla="*/ 33 w 33"/>
                <a:gd name="T3" fmla="*/ 2 h 154"/>
                <a:gd name="T4" fmla="*/ 4 w 33"/>
                <a:gd name="T5" fmla="*/ 154 h 154"/>
                <a:gd name="T6" fmla="*/ 0 w 33"/>
                <a:gd name="T7" fmla="*/ 154 h 154"/>
                <a:gd name="T8" fmla="*/ 29 w 33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54"/>
                <a:gd name="T17" fmla="*/ 33 w 33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54">
                  <a:moveTo>
                    <a:pt x="29" y="0"/>
                  </a:moveTo>
                  <a:lnTo>
                    <a:pt x="33" y="2"/>
                  </a:lnTo>
                  <a:lnTo>
                    <a:pt x="4" y="154"/>
                  </a:lnTo>
                  <a:lnTo>
                    <a:pt x="0" y="15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28" name="Freeform 684"/>
            <p:cNvSpPr>
              <a:spLocks/>
            </p:cNvSpPr>
            <p:nvPr/>
          </p:nvSpPr>
          <p:spPr bwMode="auto">
            <a:xfrm>
              <a:off x="2116" y="3130"/>
              <a:ext cx="34" cy="152"/>
            </a:xfrm>
            <a:custGeom>
              <a:avLst/>
              <a:gdLst>
                <a:gd name="T0" fmla="*/ 29 w 34"/>
                <a:gd name="T1" fmla="*/ 0 h 152"/>
                <a:gd name="T2" fmla="*/ 34 w 34"/>
                <a:gd name="T3" fmla="*/ 0 h 152"/>
                <a:gd name="T4" fmla="*/ 5 w 34"/>
                <a:gd name="T5" fmla="*/ 152 h 152"/>
                <a:gd name="T6" fmla="*/ 0 w 34"/>
                <a:gd name="T7" fmla="*/ 152 h 152"/>
                <a:gd name="T8" fmla="*/ 29 w 34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2"/>
                <a:gd name="T17" fmla="*/ 34 w 34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2">
                  <a:moveTo>
                    <a:pt x="29" y="0"/>
                  </a:moveTo>
                  <a:lnTo>
                    <a:pt x="34" y="0"/>
                  </a:lnTo>
                  <a:lnTo>
                    <a:pt x="5" y="152"/>
                  </a:lnTo>
                  <a:lnTo>
                    <a:pt x="0" y="15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29" name="Freeform 685"/>
            <p:cNvSpPr>
              <a:spLocks/>
            </p:cNvSpPr>
            <p:nvPr/>
          </p:nvSpPr>
          <p:spPr bwMode="auto">
            <a:xfrm>
              <a:off x="2121" y="3130"/>
              <a:ext cx="33" cy="154"/>
            </a:xfrm>
            <a:custGeom>
              <a:avLst/>
              <a:gdLst>
                <a:gd name="T0" fmla="*/ 29 w 33"/>
                <a:gd name="T1" fmla="*/ 0 h 154"/>
                <a:gd name="T2" fmla="*/ 33 w 33"/>
                <a:gd name="T3" fmla="*/ 0 h 154"/>
                <a:gd name="T4" fmla="*/ 4 w 33"/>
                <a:gd name="T5" fmla="*/ 154 h 154"/>
                <a:gd name="T6" fmla="*/ 0 w 33"/>
                <a:gd name="T7" fmla="*/ 152 h 154"/>
                <a:gd name="T8" fmla="*/ 29 w 33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54"/>
                <a:gd name="T17" fmla="*/ 33 w 33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54">
                  <a:moveTo>
                    <a:pt x="29" y="0"/>
                  </a:moveTo>
                  <a:lnTo>
                    <a:pt x="33" y="0"/>
                  </a:lnTo>
                  <a:lnTo>
                    <a:pt x="4" y="154"/>
                  </a:lnTo>
                  <a:lnTo>
                    <a:pt x="0" y="15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30" name="Freeform 686"/>
            <p:cNvSpPr>
              <a:spLocks/>
            </p:cNvSpPr>
            <p:nvPr/>
          </p:nvSpPr>
          <p:spPr bwMode="auto">
            <a:xfrm>
              <a:off x="2125" y="3130"/>
              <a:ext cx="32" cy="154"/>
            </a:xfrm>
            <a:custGeom>
              <a:avLst/>
              <a:gdLst>
                <a:gd name="T0" fmla="*/ 29 w 32"/>
                <a:gd name="T1" fmla="*/ 0 h 154"/>
                <a:gd name="T2" fmla="*/ 32 w 32"/>
                <a:gd name="T3" fmla="*/ 2 h 154"/>
                <a:gd name="T4" fmla="*/ 3 w 32"/>
                <a:gd name="T5" fmla="*/ 154 h 154"/>
                <a:gd name="T6" fmla="*/ 0 w 32"/>
                <a:gd name="T7" fmla="*/ 154 h 154"/>
                <a:gd name="T8" fmla="*/ 29 w 32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4"/>
                <a:gd name="T17" fmla="*/ 32 w 32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4">
                  <a:moveTo>
                    <a:pt x="29" y="0"/>
                  </a:moveTo>
                  <a:lnTo>
                    <a:pt x="32" y="2"/>
                  </a:lnTo>
                  <a:lnTo>
                    <a:pt x="3" y="154"/>
                  </a:lnTo>
                  <a:lnTo>
                    <a:pt x="0" y="15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31" name="Freeform 687"/>
            <p:cNvSpPr>
              <a:spLocks/>
            </p:cNvSpPr>
            <p:nvPr/>
          </p:nvSpPr>
          <p:spPr bwMode="auto">
            <a:xfrm>
              <a:off x="2128" y="3132"/>
              <a:ext cx="35" cy="153"/>
            </a:xfrm>
            <a:custGeom>
              <a:avLst/>
              <a:gdLst>
                <a:gd name="T0" fmla="*/ 29 w 35"/>
                <a:gd name="T1" fmla="*/ 0 h 153"/>
                <a:gd name="T2" fmla="*/ 35 w 35"/>
                <a:gd name="T3" fmla="*/ 0 h 153"/>
                <a:gd name="T4" fmla="*/ 6 w 35"/>
                <a:gd name="T5" fmla="*/ 153 h 153"/>
                <a:gd name="T6" fmla="*/ 0 w 35"/>
                <a:gd name="T7" fmla="*/ 152 h 153"/>
                <a:gd name="T8" fmla="*/ 29 w 35"/>
                <a:gd name="T9" fmla="*/ 0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53"/>
                <a:gd name="T17" fmla="*/ 35 w 35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53">
                  <a:moveTo>
                    <a:pt x="29" y="0"/>
                  </a:moveTo>
                  <a:lnTo>
                    <a:pt x="35" y="0"/>
                  </a:lnTo>
                  <a:lnTo>
                    <a:pt x="6" y="153"/>
                  </a:lnTo>
                  <a:lnTo>
                    <a:pt x="0" y="15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32" name="Freeform 688"/>
            <p:cNvSpPr>
              <a:spLocks/>
            </p:cNvSpPr>
            <p:nvPr/>
          </p:nvSpPr>
          <p:spPr bwMode="auto">
            <a:xfrm>
              <a:off x="2134" y="3132"/>
              <a:ext cx="32" cy="153"/>
            </a:xfrm>
            <a:custGeom>
              <a:avLst/>
              <a:gdLst>
                <a:gd name="T0" fmla="*/ 29 w 32"/>
                <a:gd name="T1" fmla="*/ 0 h 153"/>
                <a:gd name="T2" fmla="*/ 32 w 32"/>
                <a:gd name="T3" fmla="*/ 2 h 153"/>
                <a:gd name="T4" fmla="*/ 3 w 32"/>
                <a:gd name="T5" fmla="*/ 153 h 153"/>
                <a:gd name="T6" fmla="*/ 0 w 32"/>
                <a:gd name="T7" fmla="*/ 153 h 153"/>
                <a:gd name="T8" fmla="*/ 29 w 32"/>
                <a:gd name="T9" fmla="*/ 0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3"/>
                <a:gd name="T17" fmla="*/ 32 w 32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3">
                  <a:moveTo>
                    <a:pt x="29" y="0"/>
                  </a:moveTo>
                  <a:lnTo>
                    <a:pt x="32" y="2"/>
                  </a:lnTo>
                  <a:lnTo>
                    <a:pt x="3" y="153"/>
                  </a:lnTo>
                  <a:lnTo>
                    <a:pt x="0" y="15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33" name="Freeform 689"/>
            <p:cNvSpPr>
              <a:spLocks/>
            </p:cNvSpPr>
            <p:nvPr/>
          </p:nvSpPr>
          <p:spPr bwMode="auto">
            <a:xfrm>
              <a:off x="2137" y="3134"/>
              <a:ext cx="35" cy="151"/>
            </a:xfrm>
            <a:custGeom>
              <a:avLst/>
              <a:gdLst>
                <a:gd name="T0" fmla="*/ 29 w 35"/>
                <a:gd name="T1" fmla="*/ 0 h 151"/>
                <a:gd name="T2" fmla="*/ 35 w 35"/>
                <a:gd name="T3" fmla="*/ 0 h 151"/>
                <a:gd name="T4" fmla="*/ 4 w 35"/>
                <a:gd name="T5" fmla="*/ 151 h 151"/>
                <a:gd name="T6" fmla="*/ 0 w 35"/>
                <a:gd name="T7" fmla="*/ 151 h 151"/>
                <a:gd name="T8" fmla="*/ 29 w 35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51"/>
                <a:gd name="T17" fmla="*/ 35 w 35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51">
                  <a:moveTo>
                    <a:pt x="29" y="0"/>
                  </a:moveTo>
                  <a:lnTo>
                    <a:pt x="35" y="0"/>
                  </a:lnTo>
                  <a:lnTo>
                    <a:pt x="4" y="151"/>
                  </a:lnTo>
                  <a:lnTo>
                    <a:pt x="0" y="15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34" name="Freeform 690"/>
            <p:cNvSpPr>
              <a:spLocks/>
            </p:cNvSpPr>
            <p:nvPr/>
          </p:nvSpPr>
          <p:spPr bwMode="auto">
            <a:xfrm>
              <a:off x="2141" y="3134"/>
              <a:ext cx="34" cy="153"/>
            </a:xfrm>
            <a:custGeom>
              <a:avLst/>
              <a:gdLst>
                <a:gd name="T0" fmla="*/ 31 w 34"/>
                <a:gd name="T1" fmla="*/ 0 h 153"/>
                <a:gd name="T2" fmla="*/ 34 w 34"/>
                <a:gd name="T3" fmla="*/ 0 h 153"/>
                <a:gd name="T4" fmla="*/ 5 w 34"/>
                <a:gd name="T5" fmla="*/ 153 h 153"/>
                <a:gd name="T6" fmla="*/ 0 w 34"/>
                <a:gd name="T7" fmla="*/ 151 h 153"/>
                <a:gd name="T8" fmla="*/ 31 w 34"/>
                <a:gd name="T9" fmla="*/ 0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3"/>
                <a:gd name="T17" fmla="*/ 34 w 34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3">
                  <a:moveTo>
                    <a:pt x="31" y="0"/>
                  </a:moveTo>
                  <a:lnTo>
                    <a:pt x="34" y="0"/>
                  </a:lnTo>
                  <a:lnTo>
                    <a:pt x="5" y="153"/>
                  </a:lnTo>
                  <a:lnTo>
                    <a:pt x="0" y="15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35" name="Freeform 691"/>
            <p:cNvSpPr>
              <a:spLocks/>
            </p:cNvSpPr>
            <p:nvPr/>
          </p:nvSpPr>
          <p:spPr bwMode="auto">
            <a:xfrm>
              <a:off x="2146" y="3134"/>
              <a:ext cx="33" cy="153"/>
            </a:xfrm>
            <a:custGeom>
              <a:avLst/>
              <a:gdLst>
                <a:gd name="T0" fmla="*/ 29 w 33"/>
                <a:gd name="T1" fmla="*/ 0 h 153"/>
                <a:gd name="T2" fmla="*/ 33 w 33"/>
                <a:gd name="T3" fmla="*/ 2 h 153"/>
                <a:gd name="T4" fmla="*/ 4 w 33"/>
                <a:gd name="T5" fmla="*/ 153 h 153"/>
                <a:gd name="T6" fmla="*/ 0 w 33"/>
                <a:gd name="T7" fmla="*/ 153 h 153"/>
                <a:gd name="T8" fmla="*/ 29 w 33"/>
                <a:gd name="T9" fmla="*/ 0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53"/>
                <a:gd name="T17" fmla="*/ 33 w 33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53">
                  <a:moveTo>
                    <a:pt x="29" y="0"/>
                  </a:moveTo>
                  <a:lnTo>
                    <a:pt x="33" y="2"/>
                  </a:lnTo>
                  <a:lnTo>
                    <a:pt x="4" y="153"/>
                  </a:lnTo>
                  <a:lnTo>
                    <a:pt x="0" y="15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36" name="Freeform 692"/>
            <p:cNvSpPr>
              <a:spLocks/>
            </p:cNvSpPr>
            <p:nvPr/>
          </p:nvSpPr>
          <p:spPr bwMode="auto">
            <a:xfrm>
              <a:off x="2150" y="3136"/>
              <a:ext cx="34" cy="153"/>
            </a:xfrm>
            <a:custGeom>
              <a:avLst/>
              <a:gdLst>
                <a:gd name="T0" fmla="*/ 29 w 34"/>
                <a:gd name="T1" fmla="*/ 0 h 153"/>
                <a:gd name="T2" fmla="*/ 34 w 34"/>
                <a:gd name="T3" fmla="*/ 0 h 153"/>
                <a:gd name="T4" fmla="*/ 4 w 34"/>
                <a:gd name="T5" fmla="*/ 153 h 153"/>
                <a:gd name="T6" fmla="*/ 0 w 34"/>
                <a:gd name="T7" fmla="*/ 151 h 153"/>
                <a:gd name="T8" fmla="*/ 29 w 34"/>
                <a:gd name="T9" fmla="*/ 0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3"/>
                <a:gd name="T17" fmla="*/ 34 w 34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3">
                  <a:moveTo>
                    <a:pt x="29" y="0"/>
                  </a:moveTo>
                  <a:lnTo>
                    <a:pt x="34" y="0"/>
                  </a:lnTo>
                  <a:lnTo>
                    <a:pt x="4" y="153"/>
                  </a:lnTo>
                  <a:lnTo>
                    <a:pt x="0" y="15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37" name="Freeform 693"/>
            <p:cNvSpPr>
              <a:spLocks/>
            </p:cNvSpPr>
            <p:nvPr/>
          </p:nvSpPr>
          <p:spPr bwMode="auto">
            <a:xfrm>
              <a:off x="2154" y="3136"/>
              <a:ext cx="34" cy="153"/>
            </a:xfrm>
            <a:custGeom>
              <a:avLst/>
              <a:gdLst>
                <a:gd name="T0" fmla="*/ 30 w 34"/>
                <a:gd name="T1" fmla="*/ 0 h 153"/>
                <a:gd name="T2" fmla="*/ 34 w 34"/>
                <a:gd name="T3" fmla="*/ 1 h 153"/>
                <a:gd name="T4" fmla="*/ 5 w 34"/>
                <a:gd name="T5" fmla="*/ 153 h 153"/>
                <a:gd name="T6" fmla="*/ 0 w 34"/>
                <a:gd name="T7" fmla="*/ 153 h 153"/>
                <a:gd name="T8" fmla="*/ 30 w 34"/>
                <a:gd name="T9" fmla="*/ 0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3"/>
                <a:gd name="T17" fmla="*/ 34 w 34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3">
                  <a:moveTo>
                    <a:pt x="30" y="0"/>
                  </a:moveTo>
                  <a:lnTo>
                    <a:pt x="34" y="1"/>
                  </a:lnTo>
                  <a:lnTo>
                    <a:pt x="5" y="153"/>
                  </a:lnTo>
                  <a:lnTo>
                    <a:pt x="0" y="15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38" name="Freeform 694"/>
            <p:cNvSpPr>
              <a:spLocks/>
            </p:cNvSpPr>
            <p:nvPr/>
          </p:nvSpPr>
          <p:spPr bwMode="auto">
            <a:xfrm>
              <a:off x="2159" y="3137"/>
              <a:ext cx="34" cy="152"/>
            </a:xfrm>
            <a:custGeom>
              <a:avLst/>
              <a:gdLst>
                <a:gd name="T0" fmla="*/ 29 w 34"/>
                <a:gd name="T1" fmla="*/ 0 h 152"/>
                <a:gd name="T2" fmla="*/ 34 w 34"/>
                <a:gd name="T3" fmla="*/ 0 h 152"/>
                <a:gd name="T4" fmla="*/ 4 w 34"/>
                <a:gd name="T5" fmla="*/ 152 h 152"/>
                <a:gd name="T6" fmla="*/ 0 w 34"/>
                <a:gd name="T7" fmla="*/ 152 h 152"/>
                <a:gd name="T8" fmla="*/ 29 w 34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2"/>
                <a:gd name="T17" fmla="*/ 34 w 34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2">
                  <a:moveTo>
                    <a:pt x="29" y="0"/>
                  </a:moveTo>
                  <a:lnTo>
                    <a:pt x="34" y="0"/>
                  </a:lnTo>
                  <a:lnTo>
                    <a:pt x="4" y="152"/>
                  </a:lnTo>
                  <a:lnTo>
                    <a:pt x="0" y="15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39" name="Freeform 695"/>
            <p:cNvSpPr>
              <a:spLocks/>
            </p:cNvSpPr>
            <p:nvPr/>
          </p:nvSpPr>
          <p:spPr bwMode="auto">
            <a:xfrm>
              <a:off x="2163" y="3137"/>
              <a:ext cx="34" cy="154"/>
            </a:xfrm>
            <a:custGeom>
              <a:avLst/>
              <a:gdLst>
                <a:gd name="T0" fmla="*/ 30 w 34"/>
                <a:gd name="T1" fmla="*/ 0 h 154"/>
                <a:gd name="T2" fmla="*/ 34 w 34"/>
                <a:gd name="T3" fmla="*/ 0 h 154"/>
                <a:gd name="T4" fmla="*/ 3 w 34"/>
                <a:gd name="T5" fmla="*/ 154 h 154"/>
                <a:gd name="T6" fmla="*/ 0 w 34"/>
                <a:gd name="T7" fmla="*/ 152 h 154"/>
                <a:gd name="T8" fmla="*/ 30 w 34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4"/>
                <a:gd name="T17" fmla="*/ 34 w 34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4">
                  <a:moveTo>
                    <a:pt x="30" y="0"/>
                  </a:moveTo>
                  <a:lnTo>
                    <a:pt x="34" y="0"/>
                  </a:lnTo>
                  <a:lnTo>
                    <a:pt x="3" y="154"/>
                  </a:lnTo>
                  <a:lnTo>
                    <a:pt x="0" y="15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40" name="Freeform 696"/>
            <p:cNvSpPr>
              <a:spLocks/>
            </p:cNvSpPr>
            <p:nvPr/>
          </p:nvSpPr>
          <p:spPr bwMode="auto">
            <a:xfrm>
              <a:off x="2166" y="3137"/>
              <a:ext cx="35" cy="154"/>
            </a:xfrm>
            <a:custGeom>
              <a:avLst/>
              <a:gdLst>
                <a:gd name="T0" fmla="*/ 31 w 35"/>
                <a:gd name="T1" fmla="*/ 0 h 154"/>
                <a:gd name="T2" fmla="*/ 35 w 35"/>
                <a:gd name="T3" fmla="*/ 2 h 154"/>
                <a:gd name="T4" fmla="*/ 6 w 35"/>
                <a:gd name="T5" fmla="*/ 154 h 154"/>
                <a:gd name="T6" fmla="*/ 0 w 35"/>
                <a:gd name="T7" fmla="*/ 154 h 154"/>
                <a:gd name="T8" fmla="*/ 31 w 35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54"/>
                <a:gd name="T17" fmla="*/ 35 w 35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54">
                  <a:moveTo>
                    <a:pt x="31" y="0"/>
                  </a:moveTo>
                  <a:lnTo>
                    <a:pt x="35" y="2"/>
                  </a:lnTo>
                  <a:lnTo>
                    <a:pt x="6" y="154"/>
                  </a:lnTo>
                  <a:lnTo>
                    <a:pt x="0" y="15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41" name="Freeform 697"/>
            <p:cNvSpPr>
              <a:spLocks/>
            </p:cNvSpPr>
            <p:nvPr/>
          </p:nvSpPr>
          <p:spPr bwMode="auto">
            <a:xfrm>
              <a:off x="2172" y="3139"/>
              <a:ext cx="34" cy="154"/>
            </a:xfrm>
            <a:custGeom>
              <a:avLst/>
              <a:gdLst>
                <a:gd name="T0" fmla="*/ 29 w 34"/>
                <a:gd name="T1" fmla="*/ 0 h 154"/>
                <a:gd name="T2" fmla="*/ 34 w 34"/>
                <a:gd name="T3" fmla="*/ 0 h 154"/>
                <a:gd name="T4" fmla="*/ 3 w 34"/>
                <a:gd name="T5" fmla="*/ 154 h 154"/>
                <a:gd name="T6" fmla="*/ 0 w 34"/>
                <a:gd name="T7" fmla="*/ 152 h 154"/>
                <a:gd name="T8" fmla="*/ 29 w 34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4"/>
                <a:gd name="T17" fmla="*/ 34 w 34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4">
                  <a:moveTo>
                    <a:pt x="29" y="0"/>
                  </a:moveTo>
                  <a:lnTo>
                    <a:pt x="34" y="0"/>
                  </a:lnTo>
                  <a:lnTo>
                    <a:pt x="3" y="154"/>
                  </a:lnTo>
                  <a:lnTo>
                    <a:pt x="0" y="15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42" name="Freeform 698"/>
            <p:cNvSpPr>
              <a:spLocks/>
            </p:cNvSpPr>
            <p:nvPr/>
          </p:nvSpPr>
          <p:spPr bwMode="auto">
            <a:xfrm>
              <a:off x="2175" y="3139"/>
              <a:ext cx="35" cy="154"/>
            </a:xfrm>
            <a:custGeom>
              <a:avLst/>
              <a:gdLst>
                <a:gd name="T0" fmla="*/ 31 w 35"/>
                <a:gd name="T1" fmla="*/ 0 h 154"/>
                <a:gd name="T2" fmla="*/ 35 w 35"/>
                <a:gd name="T3" fmla="*/ 2 h 154"/>
                <a:gd name="T4" fmla="*/ 4 w 35"/>
                <a:gd name="T5" fmla="*/ 154 h 154"/>
                <a:gd name="T6" fmla="*/ 0 w 35"/>
                <a:gd name="T7" fmla="*/ 154 h 154"/>
                <a:gd name="T8" fmla="*/ 31 w 35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54"/>
                <a:gd name="T17" fmla="*/ 35 w 35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54">
                  <a:moveTo>
                    <a:pt x="31" y="0"/>
                  </a:moveTo>
                  <a:lnTo>
                    <a:pt x="35" y="2"/>
                  </a:lnTo>
                  <a:lnTo>
                    <a:pt x="4" y="154"/>
                  </a:lnTo>
                  <a:lnTo>
                    <a:pt x="0" y="15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1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43" name="Freeform 699"/>
            <p:cNvSpPr>
              <a:spLocks/>
            </p:cNvSpPr>
            <p:nvPr/>
          </p:nvSpPr>
          <p:spPr bwMode="auto">
            <a:xfrm>
              <a:off x="2179" y="3141"/>
              <a:ext cx="34" cy="152"/>
            </a:xfrm>
            <a:custGeom>
              <a:avLst/>
              <a:gdLst>
                <a:gd name="T0" fmla="*/ 31 w 34"/>
                <a:gd name="T1" fmla="*/ 0 h 152"/>
                <a:gd name="T2" fmla="*/ 34 w 34"/>
                <a:gd name="T3" fmla="*/ 0 h 152"/>
                <a:gd name="T4" fmla="*/ 5 w 34"/>
                <a:gd name="T5" fmla="*/ 152 h 152"/>
                <a:gd name="T6" fmla="*/ 0 w 34"/>
                <a:gd name="T7" fmla="*/ 152 h 152"/>
                <a:gd name="T8" fmla="*/ 31 w 34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2"/>
                <a:gd name="T17" fmla="*/ 34 w 34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2">
                  <a:moveTo>
                    <a:pt x="31" y="0"/>
                  </a:moveTo>
                  <a:lnTo>
                    <a:pt x="34" y="0"/>
                  </a:lnTo>
                  <a:lnTo>
                    <a:pt x="5" y="152"/>
                  </a:lnTo>
                  <a:lnTo>
                    <a:pt x="0" y="15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44" name="Freeform 700"/>
            <p:cNvSpPr>
              <a:spLocks/>
            </p:cNvSpPr>
            <p:nvPr/>
          </p:nvSpPr>
          <p:spPr bwMode="auto">
            <a:xfrm>
              <a:off x="2184" y="3141"/>
              <a:ext cx="35" cy="153"/>
            </a:xfrm>
            <a:custGeom>
              <a:avLst/>
              <a:gdLst>
                <a:gd name="T0" fmla="*/ 29 w 35"/>
                <a:gd name="T1" fmla="*/ 0 h 153"/>
                <a:gd name="T2" fmla="*/ 35 w 35"/>
                <a:gd name="T3" fmla="*/ 0 h 153"/>
                <a:gd name="T4" fmla="*/ 4 w 35"/>
                <a:gd name="T5" fmla="*/ 153 h 153"/>
                <a:gd name="T6" fmla="*/ 0 w 35"/>
                <a:gd name="T7" fmla="*/ 152 h 153"/>
                <a:gd name="T8" fmla="*/ 29 w 35"/>
                <a:gd name="T9" fmla="*/ 0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53"/>
                <a:gd name="T17" fmla="*/ 35 w 35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53">
                  <a:moveTo>
                    <a:pt x="29" y="0"/>
                  </a:moveTo>
                  <a:lnTo>
                    <a:pt x="35" y="0"/>
                  </a:lnTo>
                  <a:lnTo>
                    <a:pt x="4" y="153"/>
                  </a:lnTo>
                  <a:lnTo>
                    <a:pt x="0" y="15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45" name="Freeform 701"/>
            <p:cNvSpPr>
              <a:spLocks/>
            </p:cNvSpPr>
            <p:nvPr/>
          </p:nvSpPr>
          <p:spPr bwMode="auto">
            <a:xfrm>
              <a:off x="2188" y="3141"/>
              <a:ext cx="34" cy="153"/>
            </a:xfrm>
            <a:custGeom>
              <a:avLst/>
              <a:gdLst>
                <a:gd name="T0" fmla="*/ 31 w 34"/>
                <a:gd name="T1" fmla="*/ 0 h 153"/>
                <a:gd name="T2" fmla="*/ 34 w 34"/>
                <a:gd name="T3" fmla="*/ 2 h 153"/>
                <a:gd name="T4" fmla="*/ 4 w 34"/>
                <a:gd name="T5" fmla="*/ 153 h 153"/>
                <a:gd name="T6" fmla="*/ 0 w 34"/>
                <a:gd name="T7" fmla="*/ 153 h 153"/>
                <a:gd name="T8" fmla="*/ 31 w 34"/>
                <a:gd name="T9" fmla="*/ 0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3"/>
                <a:gd name="T17" fmla="*/ 34 w 34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3">
                  <a:moveTo>
                    <a:pt x="31" y="0"/>
                  </a:moveTo>
                  <a:lnTo>
                    <a:pt x="34" y="2"/>
                  </a:lnTo>
                  <a:lnTo>
                    <a:pt x="4" y="153"/>
                  </a:lnTo>
                  <a:lnTo>
                    <a:pt x="0" y="15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46" name="Freeform 702"/>
            <p:cNvSpPr>
              <a:spLocks/>
            </p:cNvSpPr>
            <p:nvPr/>
          </p:nvSpPr>
          <p:spPr bwMode="auto">
            <a:xfrm>
              <a:off x="2192" y="3143"/>
              <a:ext cx="34" cy="153"/>
            </a:xfrm>
            <a:custGeom>
              <a:avLst/>
              <a:gdLst>
                <a:gd name="T0" fmla="*/ 30 w 34"/>
                <a:gd name="T1" fmla="*/ 0 h 153"/>
                <a:gd name="T2" fmla="*/ 34 w 34"/>
                <a:gd name="T3" fmla="*/ 0 h 153"/>
                <a:gd name="T4" fmla="*/ 5 w 34"/>
                <a:gd name="T5" fmla="*/ 153 h 153"/>
                <a:gd name="T6" fmla="*/ 0 w 34"/>
                <a:gd name="T7" fmla="*/ 151 h 153"/>
                <a:gd name="T8" fmla="*/ 30 w 34"/>
                <a:gd name="T9" fmla="*/ 0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3"/>
                <a:gd name="T17" fmla="*/ 34 w 34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3">
                  <a:moveTo>
                    <a:pt x="30" y="0"/>
                  </a:moveTo>
                  <a:lnTo>
                    <a:pt x="34" y="0"/>
                  </a:lnTo>
                  <a:lnTo>
                    <a:pt x="5" y="153"/>
                  </a:lnTo>
                  <a:lnTo>
                    <a:pt x="0" y="15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47" name="Freeform 703"/>
            <p:cNvSpPr>
              <a:spLocks/>
            </p:cNvSpPr>
            <p:nvPr/>
          </p:nvSpPr>
          <p:spPr bwMode="auto">
            <a:xfrm>
              <a:off x="2197" y="3143"/>
              <a:ext cx="34" cy="153"/>
            </a:xfrm>
            <a:custGeom>
              <a:avLst/>
              <a:gdLst>
                <a:gd name="T0" fmla="*/ 29 w 34"/>
                <a:gd name="T1" fmla="*/ 0 h 153"/>
                <a:gd name="T2" fmla="*/ 34 w 34"/>
                <a:gd name="T3" fmla="*/ 0 h 153"/>
                <a:gd name="T4" fmla="*/ 4 w 34"/>
                <a:gd name="T5" fmla="*/ 153 h 153"/>
                <a:gd name="T6" fmla="*/ 0 w 34"/>
                <a:gd name="T7" fmla="*/ 153 h 153"/>
                <a:gd name="T8" fmla="*/ 29 w 34"/>
                <a:gd name="T9" fmla="*/ 0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3"/>
                <a:gd name="T17" fmla="*/ 34 w 34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3">
                  <a:moveTo>
                    <a:pt x="29" y="0"/>
                  </a:moveTo>
                  <a:lnTo>
                    <a:pt x="34" y="0"/>
                  </a:lnTo>
                  <a:lnTo>
                    <a:pt x="4" y="153"/>
                  </a:lnTo>
                  <a:lnTo>
                    <a:pt x="0" y="15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48" name="Freeform 704"/>
            <p:cNvSpPr>
              <a:spLocks/>
            </p:cNvSpPr>
            <p:nvPr/>
          </p:nvSpPr>
          <p:spPr bwMode="auto">
            <a:xfrm>
              <a:off x="2201" y="3143"/>
              <a:ext cx="34" cy="153"/>
            </a:xfrm>
            <a:custGeom>
              <a:avLst/>
              <a:gdLst>
                <a:gd name="T0" fmla="*/ 30 w 34"/>
                <a:gd name="T1" fmla="*/ 0 h 153"/>
                <a:gd name="T2" fmla="*/ 34 w 34"/>
                <a:gd name="T3" fmla="*/ 2 h 153"/>
                <a:gd name="T4" fmla="*/ 5 w 34"/>
                <a:gd name="T5" fmla="*/ 153 h 153"/>
                <a:gd name="T6" fmla="*/ 0 w 34"/>
                <a:gd name="T7" fmla="*/ 153 h 153"/>
                <a:gd name="T8" fmla="*/ 30 w 34"/>
                <a:gd name="T9" fmla="*/ 0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3"/>
                <a:gd name="T17" fmla="*/ 34 w 34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3">
                  <a:moveTo>
                    <a:pt x="30" y="0"/>
                  </a:moveTo>
                  <a:lnTo>
                    <a:pt x="34" y="2"/>
                  </a:lnTo>
                  <a:lnTo>
                    <a:pt x="5" y="153"/>
                  </a:lnTo>
                  <a:lnTo>
                    <a:pt x="0" y="15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49" name="Freeform 705"/>
            <p:cNvSpPr>
              <a:spLocks/>
            </p:cNvSpPr>
            <p:nvPr/>
          </p:nvSpPr>
          <p:spPr bwMode="auto">
            <a:xfrm>
              <a:off x="2206" y="3145"/>
              <a:ext cx="32" cy="153"/>
            </a:xfrm>
            <a:custGeom>
              <a:avLst/>
              <a:gdLst>
                <a:gd name="T0" fmla="*/ 29 w 32"/>
                <a:gd name="T1" fmla="*/ 0 h 153"/>
                <a:gd name="T2" fmla="*/ 32 w 32"/>
                <a:gd name="T3" fmla="*/ 0 h 153"/>
                <a:gd name="T4" fmla="*/ 4 w 32"/>
                <a:gd name="T5" fmla="*/ 153 h 153"/>
                <a:gd name="T6" fmla="*/ 0 w 32"/>
                <a:gd name="T7" fmla="*/ 151 h 153"/>
                <a:gd name="T8" fmla="*/ 29 w 32"/>
                <a:gd name="T9" fmla="*/ 0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3"/>
                <a:gd name="T17" fmla="*/ 32 w 32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3">
                  <a:moveTo>
                    <a:pt x="29" y="0"/>
                  </a:moveTo>
                  <a:lnTo>
                    <a:pt x="32" y="0"/>
                  </a:lnTo>
                  <a:lnTo>
                    <a:pt x="4" y="153"/>
                  </a:lnTo>
                  <a:lnTo>
                    <a:pt x="0" y="15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50" name="Freeform 706"/>
            <p:cNvSpPr>
              <a:spLocks/>
            </p:cNvSpPr>
            <p:nvPr/>
          </p:nvSpPr>
          <p:spPr bwMode="auto">
            <a:xfrm>
              <a:off x="2210" y="3145"/>
              <a:ext cx="34" cy="153"/>
            </a:xfrm>
            <a:custGeom>
              <a:avLst/>
              <a:gdLst>
                <a:gd name="T0" fmla="*/ 28 w 34"/>
                <a:gd name="T1" fmla="*/ 0 h 153"/>
                <a:gd name="T2" fmla="*/ 34 w 34"/>
                <a:gd name="T3" fmla="*/ 1 h 153"/>
                <a:gd name="T4" fmla="*/ 3 w 34"/>
                <a:gd name="T5" fmla="*/ 153 h 153"/>
                <a:gd name="T6" fmla="*/ 0 w 34"/>
                <a:gd name="T7" fmla="*/ 153 h 153"/>
                <a:gd name="T8" fmla="*/ 28 w 34"/>
                <a:gd name="T9" fmla="*/ 0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3"/>
                <a:gd name="T17" fmla="*/ 34 w 34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3">
                  <a:moveTo>
                    <a:pt x="28" y="0"/>
                  </a:moveTo>
                  <a:lnTo>
                    <a:pt x="34" y="1"/>
                  </a:lnTo>
                  <a:lnTo>
                    <a:pt x="3" y="153"/>
                  </a:lnTo>
                  <a:lnTo>
                    <a:pt x="0" y="15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51" name="Freeform 707"/>
            <p:cNvSpPr>
              <a:spLocks/>
            </p:cNvSpPr>
            <p:nvPr/>
          </p:nvSpPr>
          <p:spPr bwMode="auto">
            <a:xfrm>
              <a:off x="2213" y="3146"/>
              <a:ext cx="34" cy="154"/>
            </a:xfrm>
            <a:custGeom>
              <a:avLst/>
              <a:gdLst>
                <a:gd name="T0" fmla="*/ 31 w 34"/>
                <a:gd name="T1" fmla="*/ 0 h 154"/>
                <a:gd name="T2" fmla="*/ 34 w 34"/>
                <a:gd name="T3" fmla="*/ 0 h 154"/>
                <a:gd name="T4" fmla="*/ 6 w 34"/>
                <a:gd name="T5" fmla="*/ 154 h 154"/>
                <a:gd name="T6" fmla="*/ 0 w 34"/>
                <a:gd name="T7" fmla="*/ 152 h 154"/>
                <a:gd name="T8" fmla="*/ 31 w 34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4"/>
                <a:gd name="T17" fmla="*/ 34 w 34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4">
                  <a:moveTo>
                    <a:pt x="31" y="0"/>
                  </a:moveTo>
                  <a:lnTo>
                    <a:pt x="34" y="0"/>
                  </a:lnTo>
                  <a:lnTo>
                    <a:pt x="6" y="154"/>
                  </a:lnTo>
                  <a:lnTo>
                    <a:pt x="0" y="15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52" name="Freeform 708"/>
            <p:cNvSpPr>
              <a:spLocks/>
            </p:cNvSpPr>
            <p:nvPr/>
          </p:nvSpPr>
          <p:spPr bwMode="auto">
            <a:xfrm>
              <a:off x="2219" y="3146"/>
              <a:ext cx="34" cy="154"/>
            </a:xfrm>
            <a:custGeom>
              <a:avLst/>
              <a:gdLst>
                <a:gd name="T0" fmla="*/ 28 w 34"/>
                <a:gd name="T1" fmla="*/ 0 h 154"/>
                <a:gd name="T2" fmla="*/ 34 w 34"/>
                <a:gd name="T3" fmla="*/ 0 h 154"/>
                <a:gd name="T4" fmla="*/ 3 w 34"/>
                <a:gd name="T5" fmla="*/ 154 h 154"/>
                <a:gd name="T6" fmla="*/ 0 w 34"/>
                <a:gd name="T7" fmla="*/ 154 h 154"/>
                <a:gd name="T8" fmla="*/ 28 w 34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4"/>
                <a:gd name="T17" fmla="*/ 34 w 34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4">
                  <a:moveTo>
                    <a:pt x="28" y="0"/>
                  </a:moveTo>
                  <a:lnTo>
                    <a:pt x="34" y="0"/>
                  </a:lnTo>
                  <a:lnTo>
                    <a:pt x="3" y="154"/>
                  </a:lnTo>
                  <a:lnTo>
                    <a:pt x="0" y="1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53" name="Freeform 709"/>
            <p:cNvSpPr>
              <a:spLocks/>
            </p:cNvSpPr>
            <p:nvPr/>
          </p:nvSpPr>
          <p:spPr bwMode="auto">
            <a:xfrm>
              <a:off x="2222" y="3146"/>
              <a:ext cx="34" cy="156"/>
            </a:xfrm>
            <a:custGeom>
              <a:avLst/>
              <a:gdLst>
                <a:gd name="T0" fmla="*/ 31 w 34"/>
                <a:gd name="T1" fmla="*/ 0 h 156"/>
                <a:gd name="T2" fmla="*/ 34 w 34"/>
                <a:gd name="T3" fmla="*/ 2 h 156"/>
                <a:gd name="T4" fmla="*/ 4 w 34"/>
                <a:gd name="T5" fmla="*/ 156 h 156"/>
                <a:gd name="T6" fmla="*/ 0 w 34"/>
                <a:gd name="T7" fmla="*/ 154 h 156"/>
                <a:gd name="T8" fmla="*/ 31 w 34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6"/>
                <a:gd name="T17" fmla="*/ 34 w 34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6">
                  <a:moveTo>
                    <a:pt x="31" y="0"/>
                  </a:moveTo>
                  <a:lnTo>
                    <a:pt x="34" y="2"/>
                  </a:lnTo>
                  <a:lnTo>
                    <a:pt x="4" y="156"/>
                  </a:lnTo>
                  <a:lnTo>
                    <a:pt x="0" y="15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54" name="Freeform 710"/>
            <p:cNvSpPr>
              <a:spLocks/>
            </p:cNvSpPr>
            <p:nvPr/>
          </p:nvSpPr>
          <p:spPr bwMode="auto">
            <a:xfrm>
              <a:off x="2226" y="3148"/>
              <a:ext cx="34" cy="154"/>
            </a:xfrm>
            <a:custGeom>
              <a:avLst/>
              <a:gdLst>
                <a:gd name="T0" fmla="*/ 30 w 34"/>
                <a:gd name="T1" fmla="*/ 0 h 154"/>
                <a:gd name="T2" fmla="*/ 34 w 34"/>
                <a:gd name="T3" fmla="*/ 0 h 154"/>
                <a:gd name="T4" fmla="*/ 5 w 34"/>
                <a:gd name="T5" fmla="*/ 154 h 154"/>
                <a:gd name="T6" fmla="*/ 0 w 34"/>
                <a:gd name="T7" fmla="*/ 154 h 154"/>
                <a:gd name="T8" fmla="*/ 30 w 34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4"/>
                <a:gd name="T17" fmla="*/ 34 w 34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4">
                  <a:moveTo>
                    <a:pt x="30" y="0"/>
                  </a:moveTo>
                  <a:lnTo>
                    <a:pt x="34" y="0"/>
                  </a:lnTo>
                  <a:lnTo>
                    <a:pt x="5" y="154"/>
                  </a:lnTo>
                  <a:lnTo>
                    <a:pt x="0" y="15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B4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55" name="Freeform 711"/>
            <p:cNvSpPr>
              <a:spLocks/>
            </p:cNvSpPr>
            <p:nvPr/>
          </p:nvSpPr>
          <p:spPr bwMode="auto">
            <a:xfrm>
              <a:off x="2231" y="3148"/>
              <a:ext cx="33" cy="154"/>
            </a:xfrm>
            <a:custGeom>
              <a:avLst/>
              <a:gdLst>
                <a:gd name="T0" fmla="*/ 29 w 33"/>
                <a:gd name="T1" fmla="*/ 0 h 154"/>
                <a:gd name="T2" fmla="*/ 33 w 33"/>
                <a:gd name="T3" fmla="*/ 2 h 154"/>
                <a:gd name="T4" fmla="*/ 4 w 33"/>
                <a:gd name="T5" fmla="*/ 154 h 154"/>
                <a:gd name="T6" fmla="*/ 0 w 33"/>
                <a:gd name="T7" fmla="*/ 154 h 154"/>
                <a:gd name="T8" fmla="*/ 29 w 33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54"/>
                <a:gd name="T17" fmla="*/ 33 w 33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54">
                  <a:moveTo>
                    <a:pt x="29" y="0"/>
                  </a:moveTo>
                  <a:lnTo>
                    <a:pt x="33" y="2"/>
                  </a:lnTo>
                  <a:lnTo>
                    <a:pt x="4" y="154"/>
                  </a:lnTo>
                  <a:lnTo>
                    <a:pt x="0" y="15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56" name="Freeform 712"/>
            <p:cNvSpPr>
              <a:spLocks noEditPoints="1"/>
            </p:cNvSpPr>
            <p:nvPr/>
          </p:nvSpPr>
          <p:spPr bwMode="auto">
            <a:xfrm>
              <a:off x="2211" y="3150"/>
              <a:ext cx="58" cy="278"/>
            </a:xfrm>
            <a:custGeom>
              <a:avLst/>
              <a:gdLst>
                <a:gd name="T0" fmla="*/ 53 w 58"/>
                <a:gd name="T1" fmla="*/ 0 h 278"/>
                <a:gd name="T2" fmla="*/ 58 w 58"/>
                <a:gd name="T3" fmla="*/ 0 h 278"/>
                <a:gd name="T4" fmla="*/ 29 w 58"/>
                <a:gd name="T5" fmla="*/ 153 h 278"/>
                <a:gd name="T6" fmla="*/ 24 w 58"/>
                <a:gd name="T7" fmla="*/ 152 h 278"/>
                <a:gd name="T8" fmla="*/ 53 w 58"/>
                <a:gd name="T9" fmla="*/ 0 h 278"/>
                <a:gd name="T10" fmla="*/ 6 w 58"/>
                <a:gd name="T11" fmla="*/ 269 h 278"/>
                <a:gd name="T12" fmla="*/ 0 w 58"/>
                <a:gd name="T13" fmla="*/ 278 h 278"/>
                <a:gd name="T14" fmla="*/ 4 w 58"/>
                <a:gd name="T15" fmla="*/ 278 h 278"/>
                <a:gd name="T16" fmla="*/ 6 w 58"/>
                <a:gd name="T17" fmla="*/ 269 h 2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278"/>
                <a:gd name="T29" fmla="*/ 58 w 58"/>
                <a:gd name="T30" fmla="*/ 278 h 2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278">
                  <a:moveTo>
                    <a:pt x="53" y="0"/>
                  </a:moveTo>
                  <a:lnTo>
                    <a:pt x="58" y="0"/>
                  </a:lnTo>
                  <a:lnTo>
                    <a:pt x="29" y="153"/>
                  </a:lnTo>
                  <a:lnTo>
                    <a:pt x="24" y="152"/>
                  </a:lnTo>
                  <a:lnTo>
                    <a:pt x="53" y="0"/>
                  </a:lnTo>
                  <a:close/>
                  <a:moveTo>
                    <a:pt x="6" y="269"/>
                  </a:moveTo>
                  <a:lnTo>
                    <a:pt x="0" y="278"/>
                  </a:lnTo>
                  <a:lnTo>
                    <a:pt x="4" y="278"/>
                  </a:lnTo>
                  <a:lnTo>
                    <a:pt x="6" y="269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57" name="Freeform 713"/>
            <p:cNvSpPr>
              <a:spLocks noEditPoints="1"/>
            </p:cNvSpPr>
            <p:nvPr/>
          </p:nvSpPr>
          <p:spPr bwMode="auto">
            <a:xfrm>
              <a:off x="2215" y="3150"/>
              <a:ext cx="58" cy="278"/>
            </a:xfrm>
            <a:custGeom>
              <a:avLst/>
              <a:gdLst>
                <a:gd name="T0" fmla="*/ 54 w 58"/>
                <a:gd name="T1" fmla="*/ 0 h 278"/>
                <a:gd name="T2" fmla="*/ 58 w 58"/>
                <a:gd name="T3" fmla="*/ 0 h 278"/>
                <a:gd name="T4" fmla="*/ 29 w 58"/>
                <a:gd name="T5" fmla="*/ 153 h 278"/>
                <a:gd name="T6" fmla="*/ 25 w 58"/>
                <a:gd name="T7" fmla="*/ 153 h 278"/>
                <a:gd name="T8" fmla="*/ 54 w 58"/>
                <a:gd name="T9" fmla="*/ 0 h 278"/>
                <a:gd name="T10" fmla="*/ 2 w 58"/>
                <a:gd name="T11" fmla="*/ 269 h 278"/>
                <a:gd name="T12" fmla="*/ 7 w 58"/>
                <a:gd name="T13" fmla="*/ 260 h 278"/>
                <a:gd name="T14" fmla="*/ 5 w 58"/>
                <a:gd name="T15" fmla="*/ 276 h 278"/>
                <a:gd name="T16" fmla="*/ 0 w 58"/>
                <a:gd name="T17" fmla="*/ 278 h 278"/>
                <a:gd name="T18" fmla="*/ 2 w 58"/>
                <a:gd name="T19" fmla="*/ 269 h 2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278"/>
                <a:gd name="T32" fmla="*/ 58 w 58"/>
                <a:gd name="T33" fmla="*/ 278 h 2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278">
                  <a:moveTo>
                    <a:pt x="54" y="0"/>
                  </a:moveTo>
                  <a:lnTo>
                    <a:pt x="58" y="0"/>
                  </a:lnTo>
                  <a:lnTo>
                    <a:pt x="29" y="153"/>
                  </a:lnTo>
                  <a:lnTo>
                    <a:pt x="25" y="153"/>
                  </a:lnTo>
                  <a:lnTo>
                    <a:pt x="54" y="0"/>
                  </a:lnTo>
                  <a:close/>
                  <a:moveTo>
                    <a:pt x="2" y="269"/>
                  </a:moveTo>
                  <a:lnTo>
                    <a:pt x="7" y="260"/>
                  </a:lnTo>
                  <a:lnTo>
                    <a:pt x="5" y="276"/>
                  </a:lnTo>
                  <a:lnTo>
                    <a:pt x="0" y="278"/>
                  </a:lnTo>
                  <a:lnTo>
                    <a:pt x="2" y="26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58" name="Freeform 714"/>
            <p:cNvSpPr>
              <a:spLocks noEditPoints="1"/>
            </p:cNvSpPr>
            <p:nvPr/>
          </p:nvSpPr>
          <p:spPr bwMode="auto">
            <a:xfrm>
              <a:off x="2220" y="3150"/>
              <a:ext cx="58" cy="276"/>
            </a:xfrm>
            <a:custGeom>
              <a:avLst/>
              <a:gdLst>
                <a:gd name="T0" fmla="*/ 53 w 58"/>
                <a:gd name="T1" fmla="*/ 0 h 276"/>
                <a:gd name="T2" fmla="*/ 58 w 58"/>
                <a:gd name="T3" fmla="*/ 2 h 276"/>
                <a:gd name="T4" fmla="*/ 27 w 58"/>
                <a:gd name="T5" fmla="*/ 155 h 276"/>
                <a:gd name="T6" fmla="*/ 24 w 58"/>
                <a:gd name="T7" fmla="*/ 153 h 276"/>
                <a:gd name="T8" fmla="*/ 53 w 58"/>
                <a:gd name="T9" fmla="*/ 0 h 276"/>
                <a:gd name="T10" fmla="*/ 2 w 58"/>
                <a:gd name="T11" fmla="*/ 260 h 276"/>
                <a:gd name="T12" fmla="*/ 9 w 58"/>
                <a:gd name="T13" fmla="*/ 253 h 276"/>
                <a:gd name="T14" fmla="*/ 4 w 58"/>
                <a:gd name="T15" fmla="*/ 276 h 276"/>
                <a:gd name="T16" fmla="*/ 0 w 58"/>
                <a:gd name="T17" fmla="*/ 276 h 276"/>
                <a:gd name="T18" fmla="*/ 2 w 58"/>
                <a:gd name="T19" fmla="*/ 260 h 2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276"/>
                <a:gd name="T32" fmla="*/ 58 w 58"/>
                <a:gd name="T33" fmla="*/ 276 h 2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276">
                  <a:moveTo>
                    <a:pt x="53" y="0"/>
                  </a:moveTo>
                  <a:lnTo>
                    <a:pt x="58" y="2"/>
                  </a:lnTo>
                  <a:lnTo>
                    <a:pt x="27" y="155"/>
                  </a:lnTo>
                  <a:lnTo>
                    <a:pt x="24" y="153"/>
                  </a:lnTo>
                  <a:lnTo>
                    <a:pt x="53" y="0"/>
                  </a:lnTo>
                  <a:close/>
                  <a:moveTo>
                    <a:pt x="2" y="260"/>
                  </a:moveTo>
                  <a:lnTo>
                    <a:pt x="9" y="253"/>
                  </a:lnTo>
                  <a:lnTo>
                    <a:pt x="4" y="276"/>
                  </a:lnTo>
                  <a:lnTo>
                    <a:pt x="0" y="276"/>
                  </a:lnTo>
                  <a:lnTo>
                    <a:pt x="2" y="260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59" name="Freeform 715"/>
            <p:cNvSpPr>
              <a:spLocks noEditPoints="1"/>
            </p:cNvSpPr>
            <p:nvPr/>
          </p:nvSpPr>
          <p:spPr bwMode="auto">
            <a:xfrm>
              <a:off x="2224" y="3152"/>
              <a:ext cx="58" cy="274"/>
            </a:xfrm>
            <a:custGeom>
              <a:avLst/>
              <a:gdLst>
                <a:gd name="T0" fmla="*/ 54 w 58"/>
                <a:gd name="T1" fmla="*/ 0 h 274"/>
                <a:gd name="T2" fmla="*/ 58 w 58"/>
                <a:gd name="T3" fmla="*/ 0 h 274"/>
                <a:gd name="T4" fmla="*/ 29 w 58"/>
                <a:gd name="T5" fmla="*/ 153 h 274"/>
                <a:gd name="T6" fmla="*/ 23 w 58"/>
                <a:gd name="T7" fmla="*/ 153 h 274"/>
                <a:gd name="T8" fmla="*/ 54 w 58"/>
                <a:gd name="T9" fmla="*/ 0 h 274"/>
                <a:gd name="T10" fmla="*/ 5 w 58"/>
                <a:gd name="T11" fmla="*/ 251 h 274"/>
                <a:gd name="T12" fmla="*/ 11 w 58"/>
                <a:gd name="T13" fmla="*/ 242 h 274"/>
                <a:gd name="T14" fmla="*/ 5 w 58"/>
                <a:gd name="T15" fmla="*/ 274 h 274"/>
                <a:gd name="T16" fmla="*/ 0 w 58"/>
                <a:gd name="T17" fmla="*/ 274 h 274"/>
                <a:gd name="T18" fmla="*/ 5 w 58"/>
                <a:gd name="T19" fmla="*/ 251 h 2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274"/>
                <a:gd name="T32" fmla="*/ 58 w 58"/>
                <a:gd name="T33" fmla="*/ 274 h 2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274">
                  <a:moveTo>
                    <a:pt x="54" y="0"/>
                  </a:moveTo>
                  <a:lnTo>
                    <a:pt x="58" y="0"/>
                  </a:lnTo>
                  <a:lnTo>
                    <a:pt x="29" y="153"/>
                  </a:lnTo>
                  <a:lnTo>
                    <a:pt x="23" y="153"/>
                  </a:lnTo>
                  <a:lnTo>
                    <a:pt x="54" y="0"/>
                  </a:lnTo>
                  <a:close/>
                  <a:moveTo>
                    <a:pt x="5" y="251"/>
                  </a:moveTo>
                  <a:lnTo>
                    <a:pt x="11" y="242"/>
                  </a:lnTo>
                  <a:lnTo>
                    <a:pt x="5" y="274"/>
                  </a:lnTo>
                  <a:lnTo>
                    <a:pt x="0" y="274"/>
                  </a:lnTo>
                  <a:lnTo>
                    <a:pt x="5" y="251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60" name="Freeform 716"/>
            <p:cNvSpPr>
              <a:spLocks noEditPoints="1"/>
            </p:cNvSpPr>
            <p:nvPr/>
          </p:nvSpPr>
          <p:spPr bwMode="auto">
            <a:xfrm>
              <a:off x="2229" y="3152"/>
              <a:ext cx="58" cy="274"/>
            </a:xfrm>
            <a:custGeom>
              <a:avLst/>
              <a:gdLst>
                <a:gd name="T0" fmla="*/ 53 w 58"/>
                <a:gd name="T1" fmla="*/ 0 h 274"/>
                <a:gd name="T2" fmla="*/ 58 w 58"/>
                <a:gd name="T3" fmla="*/ 0 h 274"/>
                <a:gd name="T4" fmla="*/ 27 w 58"/>
                <a:gd name="T5" fmla="*/ 153 h 274"/>
                <a:gd name="T6" fmla="*/ 24 w 58"/>
                <a:gd name="T7" fmla="*/ 153 h 274"/>
                <a:gd name="T8" fmla="*/ 53 w 58"/>
                <a:gd name="T9" fmla="*/ 0 h 274"/>
                <a:gd name="T10" fmla="*/ 6 w 58"/>
                <a:gd name="T11" fmla="*/ 242 h 274"/>
                <a:gd name="T12" fmla="*/ 13 w 58"/>
                <a:gd name="T13" fmla="*/ 233 h 274"/>
                <a:gd name="T14" fmla="*/ 4 w 58"/>
                <a:gd name="T15" fmla="*/ 274 h 274"/>
                <a:gd name="T16" fmla="*/ 0 w 58"/>
                <a:gd name="T17" fmla="*/ 274 h 274"/>
                <a:gd name="T18" fmla="*/ 6 w 58"/>
                <a:gd name="T19" fmla="*/ 242 h 2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274"/>
                <a:gd name="T32" fmla="*/ 58 w 58"/>
                <a:gd name="T33" fmla="*/ 274 h 2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274">
                  <a:moveTo>
                    <a:pt x="53" y="0"/>
                  </a:moveTo>
                  <a:lnTo>
                    <a:pt x="58" y="0"/>
                  </a:lnTo>
                  <a:lnTo>
                    <a:pt x="27" y="153"/>
                  </a:lnTo>
                  <a:lnTo>
                    <a:pt x="24" y="153"/>
                  </a:lnTo>
                  <a:lnTo>
                    <a:pt x="53" y="0"/>
                  </a:lnTo>
                  <a:close/>
                  <a:moveTo>
                    <a:pt x="6" y="242"/>
                  </a:moveTo>
                  <a:lnTo>
                    <a:pt x="13" y="233"/>
                  </a:lnTo>
                  <a:lnTo>
                    <a:pt x="4" y="274"/>
                  </a:lnTo>
                  <a:lnTo>
                    <a:pt x="0" y="274"/>
                  </a:lnTo>
                  <a:lnTo>
                    <a:pt x="6" y="242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61" name="Freeform 717"/>
            <p:cNvSpPr>
              <a:spLocks noEditPoints="1"/>
            </p:cNvSpPr>
            <p:nvPr/>
          </p:nvSpPr>
          <p:spPr bwMode="auto">
            <a:xfrm>
              <a:off x="2233" y="3152"/>
              <a:ext cx="58" cy="274"/>
            </a:xfrm>
            <a:custGeom>
              <a:avLst/>
              <a:gdLst>
                <a:gd name="T0" fmla="*/ 54 w 58"/>
                <a:gd name="T1" fmla="*/ 0 h 274"/>
                <a:gd name="T2" fmla="*/ 58 w 58"/>
                <a:gd name="T3" fmla="*/ 2 h 274"/>
                <a:gd name="T4" fmla="*/ 27 w 58"/>
                <a:gd name="T5" fmla="*/ 155 h 274"/>
                <a:gd name="T6" fmla="*/ 23 w 58"/>
                <a:gd name="T7" fmla="*/ 153 h 274"/>
                <a:gd name="T8" fmla="*/ 54 w 58"/>
                <a:gd name="T9" fmla="*/ 0 h 274"/>
                <a:gd name="T10" fmla="*/ 9 w 58"/>
                <a:gd name="T11" fmla="*/ 233 h 274"/>
                <a:gd name="T12" fmla="*/ 14 w 58"/>
                <a:gd name="T13" fmla="*/ 224 h 274"/>
                <a:gd name="T14" fmla="*/ 4 w 58"/>
                <a:gd name="T15" fmla="*/ 272 h 274"/>
                <a:gd name="T16" fmla="*/ 0 w 58"/>
                <a:gd name="T17" fmla="*/ 274 h 274"/>
                <a:gd name="T18" fmla="*/ 9 w 58"/>
                <a:gd name="T19" fmla="*/ 233 h 2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274"/>
                <a:gd name="T32" fmla="*/ 58 w 58"/>
                <a:gd name="T33" fmla="*/ 274 h 2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274">
                  <a:moveTo>
                    <a:pt x="54" y="0"/>
                  </a:moveTo>
                  <a:lnTo>
                    <a:pt x="58" y="2"/>
                  </a:lnTo>
                  <a:lnTo>
                    <a:pt x="27" y="155"/>
                  </a:lnTo>
                  <a:lnTo>
                    <a:pt x="23" y="153"/>
                  </a:lnTo>
                  <a:lnTo>
                    <a:pt x="54" y="0"/>
                  </a:lnTo>
                  <a:close/>
                  <a:moveTo>
                    <a:pt x="9" y="233"/>
                  </a:moveTo>
                  <a:lnTo>
                    <a:pt x="14" y="224"/>
                  </a:lnTo>
                  <a:lnTo>
                    <a:pt x="4" y="272"/>
                  </a:lnTo>
                  <a:lnTo>
                    <a:pt x="0" y="274"/>
                  </a:lnTo>
                  <a:lnTo>
                    <a:pt x="9" y="233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62" name="Freeform 718"/>
            <p:cNvSpPr>
              <a:spLocks noEditPoints="1"/>
            </p:cNvSpPr>
            <p:nvPr/>
          </p:nvSpPr>
          <p:spPr bwMode="auto">
            <a:xfrm>
              <a:off x="2237" y="3154"/>
              <a:ext cx="57" cy="270"/>
            </a:xfrm>
            <a:custGeom>
              <a:avLst/>
              <a:gdLst>
                <a:gd name="T0" fmla="*/ 54 w 57"/>
                <a:gd name="T1" fmla="*/ 0 h 270"/>
                <a:gd name="T2" fmla="*/ 57 w 57"/>
                <a:gd name="T3" fmla="*/ 0 h 270"/>
                <a:gd name="T4" fmla="*/ 28 w 57"/>
                <a:gd name="T5" fmla="*/ 153 h 270"/>
                <a:gd name="T6" fmla="*/ 23 w 57"/>
                <a:gd name="T7" fmla="*/ 153 h 270"/>
                <a:gd name="T8" fmla="*/ 54 w 57"/>
                <a:gd name="T9" fmla="*/ 0 h 270"/>
                <a:gd name="T10" fmla="*/ 10 w 57"/>
                <a:gd name="T11" fmla="*/ 222 h 270"/>
                <a:gd name="T12" fmla="*/ 16 w 57"/>
                <a:gd name="T13" fmla="*/ 214 h 270"/>
                <a:gd name="T14" fmla="*/ 5 w 57"/>
                <a:gd name="T15" fmla="*/ 270 h 270"/>
                <a:gd name="T16" fmla="*/ 0 w 57"/>
                <a:gd name="T17" fmla="*/ 270 h 270"/>
                <a:gd name="T18" fmla="*/ 10 w 57"/>
                <a:gd name="T19" fmla="*/ 222 h 2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270"/>
                <a:gd name="T32" fmla="*/ 57 w 57"/>
                <a:gd name="T33" fmla="*/ 270 h 2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270">
                  <a:moveTo>
                    <a:pt x="54" y="0"/>
                  </a:moveTo>
                  <a:lnTo>
                    <a:pt x="57" y="0"/>
                  </a:lnTo>
                  <a:lnTo>
                    <a:pt x="28" y="153"/>
                  </a:lnTo>
                  <a:lnTo>
                    <a:pt x="23" y="153"/>
                  </a:lnTo>
                  <a:lnTo>
                    <a:pt x="54" y="0"/>
                  </a:lnTo>
                  <a:close/>
                  <a:moveTo>
                    <a:pt x="10" y="222"/>
                  </a:moveTo>
                  <a:lnTo>
                    <a:pt x="16" y="214"/>
                  </a:lnTo>
                  <a:lnTo>
                    <a:pt x="5" y="270"/>
                  </a:lnTo>
                  <a:lnTo>
                    <a:pt x="0" y="270"/>
                  </a:lnTo>
                  <a:lnTo>
                    <a:pt x="10" y="222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63" name="Freeform 719"/>
            <p:cNvSpPr>
              <a:spLocks noEditPoints="1"/>
            </p:cNvSpPr>
            <p:nvPr/>
          </p:nvSpPr>
          <p:spPr bwMode="auto">
            <a:xfrm>
              <a:off x="2242" y="3154"/>
              <a:ext cx="58" cy="270"/>
            </a:xfrm>
            <a:custGeom>
              <a:avLst/>
              <a:gdLst>
                <a:gd name="T0" fmla="*/ 52 w 58"/>
                <a:gd name="T1" fmla="*/ 0 h 270"/>
                <a:gd name="T2" fmla="*/ 58 w 58"/>
                <a:gd name="T3" fmla="*/ 1 h 270"/>
                <a:gd name="T4" fmla="*/ 27 w 58"/>
                <a:gd name="T5" fmla="*/ 155 h 270"/>
                <a:gd name="T6" fmla="*/ 23 w 58"/>
                <a:gd name="T7" fmla="*/ 153 h 270"/>
                <a:gd name="T8" fmla="*/ 52 w 58"/>
                <a:gd name="T9" fmla="*/ 0 h 270"/>
                <a:gd name="T10" fmla="*/ 11 w 58"/>
                <a:gd name="T11" fmla="*/ 214 h 270"/>
                <a:gd name="T12" fmla="*/ 18 w 58"/>
                <a:gd name="T13" fmla="*/ 205 h 270"/>
                <a:gd name="T14" fmla="*/ 5 w 58"/>
                <a:gd name="T15" fmla="*/ 270 h 270"/>
                <a:gd name="T16" fmla="*/ 0 w 58"/>
                <a:gd name="T17" fmla="*/ 270 h 270"/>
                <a:gd name="T18" fmla="*/ 11 w 58"/>
                <a:gd name="T19" fmla="*/ 214 h 2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270"/>
                <a:gd name="T32" fmla="*/ 58 w 58"/>
                <a:gd name="T33" fmla="*/ 270 h 2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270">
                  <a:moveTo>
                    <a:pt x="52" y="0"/>
                  </a:moveTo>
                  <a:lnTo>
                    <a:pt x="58" y="1"/>
                  </a:lnTo>
                  <a:lnTo>
                    <a:pt x="27" y="155"/>
                  </a:lnTo>
                  <a:lnTo>
                    <a:pt x="23" y="153"/>
                  </a:lnTo>
                  <a:lnTo>
                    <a:pt x="52" y="0"/>
                  </a:lnTo>
                  <a:close/>
                  <a:moveTo>
                    <a:pt x="11" y="214"/>
                  </a:moveTo>
                  <a:lnTo>
                    <a:pt x="18" y="205"/>
                  </a:lnTo>
                  <a:lnTo>
                    <a:pt x="5" y="270"/>
                  </a:lnTo>
                  <a:lnTo>
                    <a:pt x="0" y="270"/>
                  </a:lnTo>
                  <a:lnTo>
                    <a:pt x="11" y="214"/>
                  </a:ln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64" name="Freeform 720"/>
            <p:cNvSpPr>
              <a:spLocks noEditPoints="1"/>
            </p:cNvSpPr>
            <p:nvPr/>
          </p:nvSpPr>
          <p:spPr bwMode="auto">
            <a:xfrm>
              <a:off x="2247" y="3155"/>
              <a:ext cx="56" cy="269"/>
            </a:xfrm>
            <a:custGeom>
              <a:avLst/>
              <a:gdLst>
                <a:gd name="T0" fmla="*/ 53 w 56"/>
                <a:gd name="T1" fmla="*/ 0 h 269"/>
                <a:gd name="T2" fmla="*/ 56 w 56"/>
                <a:gd name="T3" fmla="*/ 0 h 269"/>
                <a:gd name="T4" fmla="*/ 26 w 56"/>
                <a:gd name="T5" fmla="*/ 154 h 269"/>
                <a:gd name="T6" fmla="*/ 22 w 56"/>
                <a:gd name="T7" fmla="*/ 154 h 269"/>
                <a:gd name="T8" fmla="*/ 53 w 56"/>
                <a:gd name="T9" fmla="*/ 0 h 269"/>
                <a:gd name="T10" fmla="*/ 13 w 56"/>
                <a:gd name="T11" fmla="*/ 204 h 269"/>
                <a:gd name="T12" fmla="*/ 18 w 56"/>
                <a:gd name="T13" fmla="*/ 195 h 269"/>
                <a:gd name="T14" fmla="*/ 4 w 56"/>
                <a:gd name="T15" fmla="*/ 269 h 269"/>
                <a:gd name="T16" fmla="*/ 0 w 56"/>
                <a:gd name="T17" fmla="*/ 269 h 269"/>
                <a:gd name="T18" fmla="*/ 13 w 56"/>
                <a:gd name="T19" fmla="*/ 204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269"/>
                <a:gd name="T32" fmla="*/ 56 w 56"/>
                <a:gd name="T33" fmla="*/ 269 h 2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269">
                  <a:moveTo>
                    <a:pt x="53" y="0"/>
                  </a:moveTo>
                  <a:lnTo>
                    <a:pt x="56" y="0"/>
                  </a:lnTo>
                  <a:lnTo>
                    <a:pt x="26" y="154"/>
                  </a:lnTo>
                  <a:lnTo>
                    <a:pt x="22" y="154"/>
                  </a:lnTo>
                  <a:lnTo>
                    <a:pt x="53" y="0"/>
                  </a:lnTo>
                  <a:close/>
                  <a:moveTo>
                    <a:pt x="13" y="204"/>
                  </a:moveTo>
                  <a:lnTo>
                    <a:pt x="18" y="195"/>
                  </a:lnTo>
                  <a:lnTo>
                    <a:pt x="4" y="269"/>
                  </a:lnTo>
                  <a:lnTo>
                    <a:pt x="0" y="269"/>
                  </a:lnTo>
                  <a:lnTo>
                    <a:pt x="13" y="204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65" name="Freeform 721"/>
            <p:cNvSpPr>
              <a:spLocks noEditPoints="1"/>
            </p:cNvSpPr>
            <p:nvPr/>
          </p:nvSpPr>
          <p:spPr bwMode="auto">
            <a:xfrm>
              <a:off x="2251" y="3155"/>
              <a:ext cx="56" cy="269"/>
            </a:xfrm>
            <a:custGeom>
              <a:avLst/>
              <a:gdLst>
                <a:gd name="T0" fmla="*/ 52 w 56"/>
                <a:gd name="T1" fmla="*/ 0 h 269"/>
                <a:gd name="T2" fmla="*/ 56 w 56"/>
                <a:gd name="T3" fmla="*/ 2 h 269"/>
                <a:gd name="T4" fmla="*/ 27 w 56"/>
                <a:gd name="T5" fmla="*/ 154 h 269"/>
                <a:gd name="T6" fmla="*/ 22 w 56"/>
                <a:gd name="T7" fmla="*/ 154 h 269"/>
                <a:gd name="T8" fmla="*/ 52 w 56"/>
                <a:gd name="T9" fmla="*/ 0 h 269"/>
                <a:gd name="T10" fmla="*/ 14 w 56"/>
                <a:gd name="T11" fmla="*/ 195 h 269"/>
                <a:gd name="T12" fmla="*/ 20 w 56"/>
                <a:gd name="T13" fmla="*/ 186 h 269"/>
                <a:gd name="T14" fmla="*/ 5 w 56"/>
                <a:gd name="T15" fmla="*/ 268 h 269"/>
                <a:gd name="T16" fmla="*/ 0 w 56"/>
                <a:gd name="T17" fmla="*/ 269 h 269"/>
                <a:gd name="T18" fmla="*/ 14 w 56"/>
                <a:gd name="T19" fmla="*/ 195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269"/>
                <a:gd name="T32" fmla="*/ 56 w 56"/>
                <a:gd name="T33" fmla="*/ 269 h 2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269">
                  <a:moveTo>
                    <a:pt x="52" y="0"/>
                  </a:moveTo>
                  <a:lnTo>
                    <a:pt x="56" y="2"/>
                  </a:lnTo>
                  <a:lnTo>
                    <a:pt x="27" y="154"/>
                  </a:lnTo>
                  <a:lnTo>
                    <a:pt x="22" y="154"/>
                  </a:lnTo>
                  <a:lnTo>
                    <a:pt x="52" y="0"/>
                  </a:lnTo>
                  <a:close/>
                  <a:moveTo>
                    <a:pt x="14" y="195"/>
                  </a:moveTo>
                  <a:lnTo>
                    <a:pt x="20" y="186"/>
                  </a:lnTo>
                  <a:lnTo>
                    <a:pt x="5" y="268"/>
                  </a:lnTo>
                  <a:lnTo>
                    <a:pt x="0" y="269"/>
                  </a:lnTo>
                  <a:lnTo>
                    <a:pt x="14" y="195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66" name="Freeform 722"/>
            <p:cNvSpPr>
              <a:spLocks noEditPoints="1"/>
            </p:cNvSpPr>
            <p:nvPr/>
          </p:nvSpPr>
          <p:spPr bwMode="auto">
            <a:xfrm>
              <a:off x="2256" y="3157"/>
              <a:ext cx="56" cy="266"/>
            </a:xfrm>
            <a:custGeom>
              <a:avLst/>
              <a:gdLst>
                <a:gd name="T0" fmla="*/ 51 w 56"/>
                <a:gd name="T1" fmla="*/ 0 h 266"/>
                <a:gd name="T2" fmla="*/ 56 w 56"/>
                <a:gd name="T3" fmla="*/ 0 h 266"/>
                <a:gd name="T4" fmla="*/ 26 w 56"/>
                <a:gd name="T5" fmla="*/ 154 h 266"/>
                <a:gd name="T6" fmla="*/ 22 w 56"/>
                <a:gd name="T7" fmla="*/ 152 h 266"/>
                <a:gd name="T8" fmla="*/ 51 w 56"/>
                <a:gd name="T9" fmla="*/ 0 h 266"/>
                <a:gd name="T10" fmla="*/ 15 w 56"/>
                <a:gd name="T11" fmla="*/ 184 h 266"/>
                <a:gd name="T12" fmla="*/ 22 w 56"/>
                <a:gd name="T13" fmla="*/ 175 h 266"/>
                <a:gd name="T14" fmla="*/ 4 w 56"/>
                <a:gd name="T15" fmla="*/ 266 h 266"/>
                <a:gd name="T16" fmla="*/ 0 w 56"/>
                <a:gd name="T17" fmla="*/ 266 h 266"/>
                <a:gd name="T18" fmla="*/ 15 w 56"/>
                <a:gd name="T19" fmla="*/ 184 h 2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266"/>
                <a:gd name="T32" fmla="*/ 56 w 56"/>
                <a:gd name="T33" fmla="*/ 266 h 2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266">
                  <a:moveTo>
                    <a:pt x="51" y="0"/>
                  </a:moveTo>
                  <a:lnTo>
                    <a:pt x="56" y="0"/>
                  </a:lnTo>
                  <a:lnTo>
                    <a:pt x="26" y="154"/>
                  </a:lnTo>
                  <a:lnTo>
                    <a:pt x="22" y="152"/>
                  </a:lnTo>
                  <a:lnTo>
                    <a:pt x="51" y="0"/>
                  </a:lnTo>
                  <a:close/>
                  <a:moveTo>
                    <a:pt x="15" y="184"/>
                  </a:moveTo>
                  <a:lnTo>
                    <a:pt x="22" y="175"/>
                  </a:lnTo>
                  <a:lnTo>
                    <a:pt x="4" y="266"/>
                  </a:lnTo>
                  <a:lnTo>
                    <a:pt x="0" y="266"/>
                  </a:lnTo>
                  <a:lnTo>
                    <a:pt x="15" y="184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67" name="Freeform 723"/>
            <p:cNvSpPr>
              <a:spLocks noEditPoints="1"/>
            </p:cNvSpPr>
            <p:nvPr/>
          </p:nvSpPr>
          <p:spPr bwMode="auto">
            <a:xfrm>
              <a:off x="2260" y="3157"/>
              <a:ext cx="56" cy="266"/>
            </a:xfrm>
            <a:custGeom>
              <a:avLst/>
              <a:gdLst>
                <a:gd name="T0" fmla="*/ 52 w 56"/>
                <a:gd name="T1" fmla="*/ 0 h 266"/>
                <a:gd name="T2" fmla="*/ 56 w 56"/>
                <a:gd name="T3" fmla="*/ 0 h 266"/>
                <a:gd name="T4" fmla="*/ 25 w 56"/>
                <a:gd name="T5" fmla="*/ 154 h 266"/>
                <a:gd name="T6" fmla="*/ 22 w 56"/>
                <a:gd name="T7" fmla="*/ 154 h 266"/>
                <a:gd name="T8" fmla="*/ 52 w 56"/>
                <a:gd name="T9" fmla="*/ 0 h 266"/>
                <a:gd name="T10" fmla="*/ 18 w 56"/>
                <a:gd name="T11" fmla="*/ 175 h 266"/>
                <a:gd name="T12" fmla="*/ 24 w 56"/>
                <a:gd name="T13" fmla="*/ 168 h 266"/>
                <a:gd name="T14" fmla="*/ 4 w 56"/>
                <a:gd name="T15" fmla="*/ 266 h 266"/>
                <a:gd name="T16" fmla="*/ 0 w 56"/>
                <a:gd name="T17" fmla="*/ 266 h 266"/>
                <a:gd name="T18" fmla="*/ 18 w 56"/>
                <a:gd name="T19" fmla="*/ 175 h 2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266"/>
                <a:gd name="T32" fmla="*/ 56 w 56"/>
                <a:gd name="T33" fmla="*/ 266 h 2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266">
                  <a:moveTo>
                    <a:pt x="52" y="0"/>
                  </a:moveTo>
                  <a:lnTo>
                    <a:pt x="56" y="0"/>
                  </a:lnTo>
                  <a:lnTo>
                    <a:pt x="25" y="154"/>
                  </a:lnTo>
                  <a:lnTo>
                    <a:pt x="22" y="154"/>
                  </a:lnTo>
                  <a:lnTo>
                    <a:pt x="52" y="0"/>
                  </a:lnTo>
                  <a:close/>
                  <a:moveTo>
                    <a:pt x="18" y="175"/>
                  </a:moveTo>
                  <a:lnTo>
                    <a:pt x="24" y="168"/>
                  </a:lnTo>
                  <a:lnTo>
                    <a:pt x="4" y="266"/>
                  </a:lnTo>
                  <a:lnTo>
                    <a:pt x="0" y="266"/>
                  </a:lnTo>
                  <a:lnTo>
                    <a:pt x="18" y="175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68" name="Freeform 724"/>
            <p:cNvSpPr>
              <a:spLocks noEditPoints="1"/>
            </p:cNvSpPr>
            <p:nvPr/>
          </p:nvSpPr>
          <p:spPr bwMode="auto">
            <a:xfrm>
              <a:off x="2264" y="3157"/>
              <a:ext cx="56" cy="266"/>
            </a:xfrm>
            <a:custGeom>
              <a:avLst/>
              <a:gdLst>
                <a:gd name="T0" fmla="*/ 52 w 56"/>
                <a:gd name="T1" fmla="*/ 0 h 266"/>
                <a:gd name="T2" fmla="*/ 56 w 56"/>
                <a:gd name="T3" fmla="*/ 0 h 266"/>
                <a:gd name="T4" fmla="*/ 27 w 56"/>
                <a:gd name="T5" fmla="*/ 155 h 266"/>
                <a:gd name="T6" fmla="*/ 21 w 56"/>
                <a:gd name="T7" fmla="*/ 154 h 266"/>
                <a:gd name="T8" fmla="*/ 52 w 56"/>
                <a:gd name="T9" fmla="*/ 0 h 266"/>
                <a:gd name="T10" fmla="*/ 20 w 56"/>
                <a:gd name="T11" fmla="*/ 168 h 266"/>
                <a:gd name="T12" fmla="*/ 25 w 56"/>
                <a:gd name="T13" fmla="*/ 159 h 266"/>
                <a:gd name="T14" fmla="*/ 5 w 56"/>
                <a:gd name="T15" fmla="*/ 266 h 266"/>
                <a:gd name="T16" fmla="*/ 0 w 56"/>
                <a:gd name="T17" fmla="*/ 266 h 266"/>
                <a:gd name="T18" fmla="*/ 20 w 56"/>
                <a:gd name="T19" fmla="*/ 168 h 2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266"/>
                <a:gd name="T32" fmla="*/ 56 w 56"/>
                <a:gd name="T33" fmla="*/ 266 h 2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266">
                  <a:moveTo>
                    <a:pt x="52" y="0"/>
                  </a:moveTo>
                  <a:lnTo>
                    <a:pt x="56" y="0"/>
                  </a:lnTo>
                  <a:lnTo>
                    <a:pt x="27" y="155"/>
                  </a:lnTo>
                  <a:lnTo>
                    <a:pt x="21" y="154"/>
                  </a:lnTo>
                  <a:lnTo>
                    <a:pt x="52" y="0"/>
                  </a:lnTo>
                  <a:close/>
                  <a:moveTo>
                    <a:pt x="20" y="168"/>
                  </a:moveTo>
                  <a:lnTo>
                    <a:pt x="25" y="159"/>
                  </a:lnTo>
                  <a:lnTo>
                    <a:pt x="5" y="266"/>
                  </a:lnTo>
                  <a:lnTo>
                    <a:pt x="0" y="266"/>
                  </a:lnTo>
                  <a:lnTo>
                    <a:pt x="20" y="168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69" name="Freeform 725"/>
            <p:cNvSpPr>
              <a:spLocks/>
            </p:cNvSpPr>
            <p:nvPr/>
          </p:nvSpPr>
          <p:spPr bwMode="auto">
            <a:xfrm>
              <a:off x="2269" y="3157"/>
              <a:ext cx="56" cy="266"/>
            </a:xfrm>
            <a:custGeom>
              <a:avLst/>
              <a:gdLst>
                <a:gd name="T0" fmla="*/ 51 w 56"/>
                <a:gd name="T1" fmla="*/ 0 h 266"/>
                <a:gd name="T2" fmla="*/ 56 w 56"/>
                <a:gd name="T3" fmla="*/ 2 h 266"/>
                <a:gd name="T4" fmla="*/ 4 w 56"/>
                <a:gd name="T5" fmla="*/ 264 h 266"/>
                <a:gd name="T6" fmla="*/ 0 w 56"/>
                <a:gd name="T7" fmla="*/ 266 h 266"/>
                <a:gd name="T8" fmla="*/ 20 w 56"/>
                <a:gd name="T9" fmla="*/ 159 h 266"/>
                <a:gd name="T10" fmla="*/ 24 w 56"/>
                <a:gd name="T11" fmla="*/ 155 h 266"/>
                <a:gd name="T12" fmla="*/ 22 w 56"/>
                <a:gd name="T13" fmla="*/ 155 h 266"/>
                <a:gd name="T14" fmla="*/ 51 w 56"/>
                <a:gd name="T15" fmla="*/ 0 h 2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266"/>
                <a:gd name="T26" fmla="*/ 56 w 56"/>
                <a:gd name="T27" fmla="*/ 266 h 2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266">
                  <a:moveTo>
                    <a:pt x="51" y="0"/>
                  </a:moveTo>
                  <a:lnTo>
                    <a:pt x="56" y="2"/>
                  </a:lnTo>
                  <a:lnTo>
                    <a:pt x="4" y="264"/>
                  </a:lnTo>
                  <a:lnTo>
                    <a:pt x="0" y="266"/>
                  </a:lnTo>
                  <a:lnTo>
                    <a:pt x="20" y="159"/>
                  </a:lnTo>
                  <a:lnTo>
                    <a:pt x="24" y="155"/>
                  </a:lnTo>
                  <a:lnTo>
                    <a:pt x="22" y="15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70" name="Freeform 726"/>
            <p:cNvSpPr>
              <a:spLocks/>
            </p:cNvSpPr>
            <p:nvPr/>
          </p:nvSpPr>
          <p:spPr bwMode="auto">
            <a:xfrm>
              <a:off x="2273" y="3159"/>
              <a:ext cx="56" cy="262"/>
            </a:xfrm>
            <a:custGeom>
              <a:avLst/>
              <a:gdLst>
                <a:gd name="T0" fmla="*/ 52 w 56"/>
                <a:gd name="T1" fmla="*/ 0 h 262"/>
                <a:gd name="T2" fmla="*/ 56 w 56"/>
                <a:gd name="T3" fmla="*/ 0 h 262"/>
                <a:gd name="T4" fmla="*/ 5 w 56"/>
                <a:gd name="T5" fmla="*/ 262 h 262"/>
                <a:gd name="T6" fmla="*/ 0 w 56"/>
                <a:gd name="T7" fmla="*/ 262 h 262"/>
                <a:gd name="T8" fmla="*/ 52 w 56"/>
                <a:gd name="T9" fmla="*/ 0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62"/>
                <a:gd name="T17" fmla="*/ 56 w 5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62">
                  <a:moveTo>
                    <a:pt x="52" y="0"/>
                  </a:moveTo>
                  <a:lnTo>
                    <a:pt x="56" y="0"/>
                  </a:lnTo>
                  <a:lnTo>
                    <a:pt x="5" y="262"/>
                  </a:lnTo>
                  <a:lnTo>
                    <a:pt x="0" y="26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71" name="Freeform 727"/>
            <p:cNvSpPr>
              <a:spLocks/>
            </p:cNvSpPr>
            <p:nvPr/>
          </p:nvSpPr>
          <p:spPr bwMode="auto">
            <a:xfrm>
              <a:off x="2278" y="3159"/>
              <a:ext cx="56" cy="262"/>
            </a:xfrm>
            <a:custGeom>
              <a:avLst/>
              <a:gdLst>
                <a:gd name="T0" fmla="*/ 51 w 56"/>
                <a:gd name="T1" fmla="*/ 0 h 262"/>
                <a:gd name="T2" fmla="*/ 56 w 56"/>
                <a:gd name="T3" fmla="*/ 2 h 262"/>
                <a:gd name="T4" fmla="*/ 4 w 56"/>
                <a:gd name="T5" fmla="*/ 262 h 262"/>
                <a:gd name="T6" fmla="*/ 0 w 56"/>
                <a:gd name="T7" fmla="*/ 262 h 262"/>
                <a:gd name="T8" fmla="*/ 51 w 56"/>
                <a:gd name="T9" fmla="*/ 0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62"/>
                <a:gd name="T17" fmla="*/ 56 w 5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62">
                  <a:moveTo>
                    <a:pt x="51" y="0"/>
                  </a:moveTo>
                  <a:lnTo>
                    <a:pt x="56" y="2"/>
                  </a:lnTo>
                  <a:lnTo>
                    <a:pt x="4" y="262"/>
                  </a:lnTo>
                  <a:lnTo>
                    <a:pt x="0" y="26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5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72" name="Freeform 728"/>
            <p:cNvSpPr>
              <a:spLocks/>
            </p:cNvSpPr>
            <p:nvPr/>
          </p:nvSpPr>
          <p:spPr bwMode="auto">
            <a:xfrm>
              <a:off x="2282" y="3161"/>
              <a:ext cx="56" cy="260"/>
            </a:xfrm>
            <a:custGeom>
              <a:avLst/>
              <a:gdLst>
                <a:gd name="T0" fmla="*/ 52 w 56"/>
                <a:gd name="T1" fmla="*/ 0 h 260"/>
                <a:gd name="T2" fmla="*/ 56 w 56"/>
                <a:gd name="T3" fmla="*/ 0 h 260"/>
                <a:gd name="T4" fmla="*/ 5 w 56"/>
                <a:gd name="T5" fmla="*/ 260 h 260"/>
                <a:gd name="T6" fmla="*/ 0 w 56"/>
                <a:gd name="T7" fmla="*/ 260 h 260"/>
                <a:gd name="T8" fmla="*/ 52 w 56"/>
                <a:gd name="T9" fmla="*/ 0 h 2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60"/>
                <a:gd name="T17" fmla="*/ 56 w 56"/>
                <a:gd name="T18" fmla="*/ 260 h 2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60">
                  <a:moveTo>
                    <a:pt x="52" y="0"/>
                  </a:moveTo>
                  <a:lnTo>
                    <a:pt x="56" y="0"/>
                  </a:lnTo>
                  <a:lnTo>
                    <a:pt x="5" y="260"/>
                  </a:lnTo>
                  <a:lnTo>
                    <a:pt x="0" y="26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73" name="Freeform 729"/>
            <p:cNvSpPr>
              <a:spLocks/>
            </p:cNvSpPr>
            <p:nvPr/>
          </p:nvSpPr>
          <p:spPr bwMode="auto">
            <a:xfrm>
              <a:off x="2287" y="3161"/>
              <a:ext cx="54" cy="260"/>
            </a:xfrm>
            <a:custGeom>
              <a:avLst/>
              <a:gdLst>
                <a:gd name="T0" fmla="*/ 51 w 54"/>
                <a:gd name="T1" fmla="*/ 0 h 260"/>
                <a:gd name="T2" fmla="*/ 54 w 54"/>
                <a:gd name="T3" fmla="*/ 0 h 260"/>
                <a:gd name="T4" fmla="*/ 4 w 54"/>
                <a:gd name="T5" fmla="*/ 258 h 260"/>
                <a:gd name="T6" fmla="*/ 0 w 54"/>
                <a:gd name="T7" fmla="*/ 260 h 260"/>
                <a:gd name="T8" fmla="*/ 51 w 54"/>
                <a:gd name="T9" fmla="*/ 0 h 2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260"/>
                <a:gd name="T17" fmla="*/ 54 w 54"/>
                <a:gd name="T18" fmla="*/ 260 h 2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260">
                  <a:moveTo>
                    <a:pt x="51" y="0"/>
                  </a:moveTo>
                  <a:lnTo>
                    <a:pt x="54" y="0"/>
                  </a:lnTo>
                  <a:lnTo>
                    <a:pt x="4" y="258"/>
                  </a:lnTo>
                  <a:lnTo>
                    <a:pt x="0" y="26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74" name="Freeform 730"/>
            <p:cNvSpPr>
              <a:spLocks/>
            </p:cNvSpPr>
            <p:nvPr/>
          </p:nvSpPr>
          <p:spPr bwMode="auto">
            <a:xfrm>
              <a:off x="2291" y="3161"/>
              <a:ext cx="54" cy="258"/>
            </a:xfrm>
            <a:custGeom>
              <a:avLst/>
              <a:gdLst>
                <a:gd name="T0" fmla="*/ 50 w 54"/>
                <a:gd name="T1" fmla="*/ 0 h 258"/>
                <a:gd name="T2" fmla="*/ 54 w 54"/>
                <a:gd name="T3" fmla="*/ 2 h 258"/>
                <a:gd name="T4" fmla="*/ 5 w 54"/>
                <a:gd name="T5" fmla="*/ 258 h 258"/>
                <a:gd name="T6" fmla="*/ 0 w 54"/>
                <a:gd name="T7" fmla="*/ 258 h 258"/>
                <a:gd name="T8" fmla="*/ 50 w 54"/>
                <a:gd name="T9" fmla="*/ 0 h 2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258"/>
                <a:gd name="T17" fmla="*/ 54 w 54"/>
                <a:gd name="T18" fmla="*/ 258 h 2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258">
                  <a:moveTo>
                    <a:pt x="50" y="0"/>
                  </a:moveTo>
                  <a:lnTo>
                    <a:pt x="54" y="2"/>
                  </a:lnTo>
                  <a:lnTo>
                    <a:pt x="5" y="258"/>
                  </a:lnTo>
                  <a:lnTo>
                    <a:pt x="0" y="25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75" name="Freeform 731"/>
            <p:cNvSpPr>
              <a:spLocks/>
            </p:cNvSpPr>
            <p:nvPr/>
          </p:nvSpPr>
          <p:spPr bwMode="auto">
            <a:xfrm>
              <a:off x="2296" y="3163"/>
              <a:ext cx="54" cy="256"/>
            </a:xfrm>
            <a:custGeom>
              <a:avLst/>
              <a:gdLst>
                <a:gd name="T0" fmla="*/ 49 w 54"/>
                <a:gd name="T1" fmla="*/ 0 h 256"/>
                <a:gd name="T2" fmla="*/ 54 w 54"/>
                <a:gd name="T3" fmla="*/ 0 h 256"/>
                <a:gd name="T4" fmla="*/ 4 w 54"/>
                <a:gd name="T5" fmla="*/ 256 h 256"/>
                <a:gd name="T6" fmla="*/ 0 w 54"/>
                <a:gd name="T7" fmla="*/ 256 h 256"/>
                <a:gd name="T8" fmla="*/ 49 w 54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256"/>
                <a:gd name="T17" fmla="*/ 54 w 5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256">
                  <a:moveTo>
                    <a:pt x="49" y="0"/>
                  </a:moveTo>
                  <a:lnTo>
                    <a:pt x="54" y="0"/>
                  </a:lnTo>
                  <a:lnTo>
                    <a:pt x="4" y="256"/>
                  </a:lnTo>
                  <a:lnTo>
                    <a:pt x="0" y="25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76" name="Freeform 732"/>
            <p:cNvSpPr>
              <a:spLocks/>
            </p:cNvSpPr>
            <p:nvPr/>
          </p:nvSpPr>
          <p:spPr bwMode="auto">
            <a:xfrm>
              <a:off x="2300" y="3163"/>
              <a:ext cx="54" cy="256"/>
            </a:xfrm>
            <a:custGeom>
              <a:avLst/>
              <a:gdLst>
                <a:gd name="T0" fmla="*/ 50 w 54"/>
                <a:gd name="T1" fmla="*/ 0 h 256"/>
                <a:gd name="T2" fmla="*/ 54 w 54"/>
                <a:gd name="T3" fmla="*/ 1 h 256"/>
                <a:gd name="T4" fmla="*/ 5 w 54"/>
                <a:gd name="T5" fmla="*/ 256 h 256"/>
                <a:gd name="T6" fmla="*/ 0 w 54"/>
                <a:gd name="T7" fmla="*/ 256 h 256"/>
                <a:gd name="T8" fmla="*/ 50 w 54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256"/>
                <a:gd name="T17" fmla="*/ 54 w 5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256">
                  <a:moveTo>
                    <a:pt x="50" y="0"/>
                  </a:moveTo>
                  <a:lnTo>
                    <a:pt x="54" y="1"/>
                  </a:lnTo>
                  <a:lnTo>
                    <a:pt x="5" y="256"/>
                  </a:lnTo>
                  <a:lnTo>
                    <a:pt x="0" y="25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77" name="Freeform 733"/>
            <p:cNvSpPr>
              <a:spLocks/>
            </p:cNvSpPr>
            <p:nvPr/>
          </p:nvSpPr>
          <p:spPr bwMode="auto">
            <a:xfrm>
              <a:off x="2305" y="3164"/>
              <a:ext cx="54" cy="255"/>
            </a:xfrm>
            <a:custGeom>
              <a:avLst/>
              <a:gdLst>
                <a:gd name="T0" fmla="*/ 49 w 54"/>
                <a:gd name="T1" fmla="*/ 0 h 255"/>
                <a:gd name="T2" fmla="*/ 54 w 54"/>
                <a:gd name="T3" fmla="*/ 0 h 255"/>
                <a:gd name="T4" fmla="*/ 4 w 54"/>
                <a:gd name="T5" fmla="*/ 253 h 255"/>
                <a:gd name="T6" fmla="*/ 0 w 54"/>
                <a:gd name="T7" fmla="*/ 255 h 255"/>
                <a:gd name="T8" fmla="*/ 49 w 54"/>
                <a:gd name="T9" fmla="*/ 0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255"/>
                <a:gd name="T17" fmla="*/ 54 w 54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255">
                  <a:moveTo>
                    <a:pt x="49" y="0"/>
                  </a:moveTo>
                  <a:lnTo>
                    <a:pt x="54" y="0"/>
                  </a:lnTo>
                  <a:lnTo>
                    <a:pt x="4" y="253"/>
                  </a:lnTo>
                  <a:lnTo>
                    <a:pt x="0" y="25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78" name="Freeform 734"/>
            <p:cNvSpPr>
              <a:spLocks/>
            </p:cNvSpPr>
            <p:nvPr/>
          </p:nvSpPr>
          <p:spPr bwMode="auto">
            <a:xfrm>
              <a:off x="2309" y="3164"/>
              <a:ext cx="54" cy="253"/>
            </a:xfrm>
            <a:custGeom>
              <a:avLst/>
              <a:gdLst>
                <a:gd name="T0" fmla="*/ 50 w 54"/>
                <a:gd name="T1" fmla="*/ 0 h 253"/>
                <a:gd name="T2" fmla="*/ 54 w 54"/>
                <a:gd name="T3" fmla="*/ 0 h 253"/>
                <a:gd name="T4" fmla="*/ 5 w 54"/>
                <a:gd name="T5" fmla="*/ 253 h 253"/>
                <a:gd name="T6" fmla="*/ 0 w 54"/>
                <a:gd name="T7" fmla="*/ 253 h 253"/>
                <a:gd name="T8" fmla="*/ 50 w 54"/>
                <a:gd name="T9" fmla="*/ 0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253"/>
                <a:gd name="T17" fmla="*/ 54 w 54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253">
                  <a:moveTo>
                    <a:pt x="50" y="0"/>
                  </a:moveTo>
                  <a:lnTo>
                    <a:pt x="54" y="0"/>
                  </a:lnTo>
                  <a:lnTo>
                    <a:pt x="5" y="253"/>
                  </a:lnTo>
                  <a:lnTo>
                    <a:pt x="0" y="25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79" name="Freeform 735"/>
            <p:cNvSpPr>
              <a:spLocks/>
            </p:cNvSpPr>
            <p:nvPr/>
          </p:nvSpPr>
          <p:spPr bwMode="auto">
            <a:xfrm>
              <a:off x="2314" y="3164"/>
              <a:ext cx="54" cy="253"/>
            </a:xfrm>
            <a:custGeom>
              <a:avLst/>
              <a:gdLst>
                <a:gd name="T0" fmla="*/ 49 w 54"/>
                <a:gd name="T1" fmla="*/ 0 h 253"/>
                <a:gd name="T2" fmla="*/ 54 w 54"/>
                <a:gd name="T3" fmla="*/ 2 h 253"/>
                <a:gd name="T4" fmla="*/ 4 w 54"/>
                <a:gd name="T5" fmla="*/ 253 h 253"/>
                <a:gd name="T6" fmla="*/ 0 w 54"/>
                <a:gd name="T7" fmla="*/ 253 h 253"/>
                <a:gd name="T8" fmla="*/ 49 w 54"/>
                <a:gd name="T9" fmla="*/ 0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253"/>
                <a:gd name="T17" fmla="*/ 54 w 54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253">
                  <a:moveTo>
                    <a:pt x="49" y="0"/>
                  </a:moveTo>
                  <a:lnTo>
                    <a:pt x="54" y="2"/>
                  </a:lnTo>
                  <a:lnTo>
                    <a:pt x="4" y="253"/>
                  </a:lnTo>
                  <a:lnTo>
                    <a:pt x="0" y="25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80" name="Freeform 736"/>
            <p:cNvSpPr>
              <a:spLocks/>
            </p:cNvSpPr>
            <p:nvPr/>
          </p:nvSpPr>
          <p:spPr bwMode="auto">
            <a:xfrm>
              <a:off x="2318" y="3166"/>
              <a:ext cx="54" cy="251"/>
            </a:xfrm>
            <a:custGeom>
              <a:avLst/>
              <a:gdLst>
                <a:gd name="T0" fmla="*/ 50 w 54"/>
                <a:gd name="T1" fmla="*/ 0 h 251"/>
                <a:gd name="T2" fmla="*/ 54 w 54"/>
                <a:gd name="T3" fmla="*/ 0 h 251"/>
                <a:gd name="T4" fmla="*/ 5 w 54"/>
                <a:gd name="T5" fmla="*/ 251 h 251"/>
                <a:gd name="T6" fmla="*/ 0 w 54"/>
                <a:gd name="T7" fmla="*/ 251 h 251"/>
                <a:gd name="T8" fmla="*/ 50 w 54"/>
                <a:gd name="T9" fmla="*/ 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251"/>
                <a:gd name="T17" fmla="*/ 54 w 54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251">
                  <a:moveTo>
                    <a:pt x="50" y="0"/>
                  </a:moveTo>
                  <a:lnTo>
                    <a:pt x="54" y="0"/>
                  </a:lnTo>
                  <a:lnTo>
                    <a:pt x="5" y="251"/>
                  </a:lnTo>
                  <a:lnTo>
                    <a:pt x="0" y="25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81" name="Freeform 737"/>
            <p:cNvSpPr>
              <a:spLocks/>
            </p:cNvSpPr>
            <p:nvPr/>
          </p:nvSpPr>
          <p:spPr bwMode="auto">
            <a:xfrm>
              <a:off x="2323" y="3166"/>
              <a:ext cx="53" cy="251"/>
            </a:xfrm>
            <a:custGeom>
              <a:avLst/>
              <a:gdLst>
                <a:gd name="T0" fmla="*/ 49 w 53"/>
                <a:gd name="T1" fmla="*/ 0 h 251"/>
                <a:gd name="T2" fmla="*/ 53 w 53"/>
                <a:gd name="T3" fmla="*/ 2 h 251"/>
                <a:gd name="T4" fmla="*/ 4 w 53"/>
                <a:gd name="T5" fmla="*/ 249 h 251"/>
                <a:gd name="T6" fmla="*/ 0 w 53"/>
                <a:gd name="T7" fmla="*/ 251 h 251"/>
                <a:gd name="T8" fmla="*/ 49 w 53"/>
                <a:gd name="T9" fmla="*/ 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51"/>
                <a:gd name="T17" fmla="*/ 53 w 5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51">
                  <a:moveTo>
                    <a:pt x="49" y="0"/>
                  </a:moveTo>
                  <a:lnTo>
                    <a:pt x="53" y="2"/>
                  </a:lnTo>
                  <a:lnTo>
                    <a:pt x="4" y="249"/>
                  </a:lnTo>
                  <a:lnTo>
                    <a:pt x="0" y="25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82" name="Freeform 738"/>
            <p:cNvSpPr>
              <a:spLocks/>
            </p:cNvSpPr>
            <p:nvPr/>
          </p:nvSpPr>
          <p:spPr bwMode="auto">
            <a:xfrm>
              <a:off x="2327" y="3168"/>
              <a:ext cx="52" cy="247"/>
            </a:xfrm>
            <a:custGeom>
              <a:avLst/>
              <a:gdLst>
                <a:gd name="T0" fmla="*/ 49 w 52"/>
                <a:gd name="T1" fmla="*/ 0 h 247"/>
                <a:gd name="T2" fmla="*/ 52 w 52"/>
                <a:gd name="T3" fmla="*/ 0 h 247"/>
                <a:gd name="T4" fmla="*/ 5 w 52"/>
                <a:gd name="T5" fmla="*/ 247 h 247"/>
                <a:gd name="T6" fmla="*/ 0 w 52"/>
                <a:gd name="T7" fmla="*/ 247 h 247"/>
                <a:gd name="T8" fmla="*/ 49 w 52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47"/>
                <a:gd name="T17" fmla="*/ 52 w 52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47">
                  <a:moveTo>
                    <a:pt x="49" y="0"/>
                  </a:moveTo>
                  <a:lnTo>
                    <a:pt x="52" y="0"/>
                  </a:lnTo>
                  <a:lnTo>
                    <a:pt x="5" y="247"/>
                  </a:lnTo>
                  <a:lnTo>
                    <a:pt x="0" y="247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83" name="Freeform 739"/>
            <p:cNvSpPr>
              <a:spLocks/>
            </p:cNvSpPr>
            <p:nvPr/>
          </p:nvSpPr>
          <p:spPr bwMode="auto">
            <a:xfrm>
              <a:off x="2332" y="3168"/>
              <a:ext cx="53" cy="247"/>
            </a:xfrm>
            <a:custGeom>
              <a:avLst/>
              <a:gdLst>
                <a:gd name="T0" fmla="*/ 47 w 53"/>
                <a:gd name="T1" fmla="*/ 0 h 247"/>
                <a:gd name="T2" fmla="*/ 53 w 53"/>
                <a:gd name="T3" fmla="*/ 0 h 247"/>
                <a:gd name="T4" fmla="*/ 4 w 53"/>
                <a:gd name="T5" fmla="*/ 247 h 247"/>
                <a:gd name="T6" fmla="*/ 0 w 53"/>
                <a:gd name="T7" fmla="*/ 247 h 247"/>
                <a:gd name="T8" fmla="*/ 47 w 53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7"/>
                <a:gd name="T17" fmla="*/ 53 w 53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7">
                  <a:moveTo>
                    <a:pt x="47" y="0"/>
                  </a:moveTo>
                  <a:lnTo>
                    <a:pt x="53" y="0"/>
                  </a:lnTo>
                  <a:lnTo>
                    <a:pt x="4" y="247"/>
                  </a:lnTo>
                  <a:lnTo>
                    <a:pt x="0" y="2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84" name="Freeform 740"/>
            <p:cNvSpPr>
              <a:spLocks/>
            </p:cNvSpPr>
            <p:nvPr/>
          </p:nvSpPr>
          <p:spPr bwMode="auto">
            <a:xfrm>
              <a:off x="2336" y="3168"/>
              <a:ext cx="52" cy="247"/>
            </a:xfrm>
            <a:custGeom>
              <a:avLst/>
              <a:gdLst>
                <a:gd name="T0" fmla="*/ 49 w 52"/>
                <a:gd name="T1" fmla="*/ 0 h 247"/>
                <a:gd name="T2" fmla="*/ 52 w 52"/>
                <a:gd name="T3" fmla="*/ 2 h 247"/>
                <a:gd name="T4" fmla="*/ 5 w 52"/>
                <a:gd name="T5" fmla="*/ 247 h 247"/>
                <a:gd name="T6" fmla="*/ 0 w 52"/>
                <a:gd name="T7" fmla="*/ 247 h 247"/>
                <a:gd name="T8" fmla="*/ 49 w 52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47"/>
                <a:gd name="T17" fmla="*/ 52 w 52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47">
                  <a:moveTo>
                    <a:pt x="49" y="0"/>
                  </a:moveTo>
                  <a:lnTo>
                    <a:pt x="52" y="2"/>
                  </a:lnTo>
                  <a:lnTo>
                    <a:pt x="5" y="247"/>
                  </a:lnTo>
                  <a:lnTo>
                    <a:pt x="0" y="247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85" name="Freeform 741"/>
            <p:cNvSpPr>
              <a:spLocks/>
            </p:cNvSpPr>
            <p:nvPr/>
          </p:nvSpPr>
          <p:spPr bwMode="auto">
            <a:xfrm>
              <a:off x="2341" y="3163"/>
              <a:ext cx="53" cy="252"/>
            </a:xfrm>
            <a:custGeom>
              <a:avLst/>
              <a:gdLst>
                <a:gd name="T0" fmla="*/ 47 w 53"/>
                <a:gd name="T1" fmla="*/ 7 h 252"/>
                <a:gd name="T2" fmla="*/ 49 w 53"/>
                <a:gd name="T3" fmla="*/ 7 h 252"/>
                <a:gd name="T4" fmla="*/ 53 w 53"/>
                <a:gd name="T5" fmla="*/ 0 h 252"/>
                <a:gd name="T6" fmla="*/ 4 w 53"/>
                <a:gd name="T7" fmla="*/ 251 h 252"/>
                <a:gd name="T8" fmla="*/ 0 w 53"/>
                <a:gd name="T9" fmla="*/ 252 h 252"/>
                <a:gd name="T10" fmla="*/ 47 w 53"/>
                <a:gd name="T11" fmla="*/ 7 h 2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252"/>
                <a:gd name="T20" fmla="*/ 53 w 53"/>
                <a:gd name="T21" fmla="*/ 252 h 2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252">
                  <a:moveTo>
                    <a:pt x="47" y="7"/>
                  </a:moveTo>
                  <a:lnTo>
                    <a:pt x="49" y="7"/>
                  </a:lnTo>
                  <a:lnTo>
                    <a:pt x="53" y="0"/>
                  </a:lnTo>
                  <a:lnTo>
                    <a:pt x="4" y="251"/>
                  </a:lnTo>
                  <a:lnTo>
                    <a:pt x="0" y="252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6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86" name="Freeform 742"/>
            <p:cNvSpPr>
              <a:spLocks/>
            </p:cNvSpPr>
            <p:nvPr/>
          </p:nvSpPr>
          <p:spPr bwMode="auto">
            <a:xfrm>
              <a:off x="2345" y="3154"/>
              <a:ext cx="56" cy="260"/>
            </a:xfrm>
            <a:custGeom>
              <a:avLst/>
              <a:gdLst>
                <a:gd name="T0" fmla="*/ 49 w 56"/>
                <a:gd name="T1" fmla="*/ 9 h 260"/>
                <a:gd name="T2" fmla="*/ 56 w 56"/>
                <a:gd name="T3" fmla="*/ 0 h 260"/>
                <a:gd name="T4" fmla="*/ 5 w 56"/>
                <a:gd name="T5" fmla="*/ 260 h 260"/>
                <a:gd name="T6" fmla="*/ 0 w 56"/>
                <a:gd name="T7" fmla="*/ 260 h 260"/>
                <a:gd name="T8" fmla="*/ 49 w 56"/>
                <a:gd name="T9" fmla="*/ 9 h 2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60"/>
                <a:gd name="T17" fmla="*/ 56 w 56"/>
                <a:gd name="T18" fmla="*/ 260 h 2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60">
                  <a:moveTo>
                    <a:pt x="49" y="9"/>
                  </a:moveTo>
                  <a:lnTo>
                    <a:pt x="56" y="0"/>
                  </a:lnTo>
                  <a:lnTo>
                    <a:pt x="5" y="260"/>
                  </a:lnTo>
                  <a:lnTo>
                    <a:pt x="0" y="260"/>
                  </a:lnTo>
                  <a:lnTo>
                    <a:pt x="49" y="9"/>
                  </a:lnTo>
                  <a:close/>
                </a:path>
              </a:pathLst>
            </a:custGeom>
            <a:solidFill>
              <a:srgbClr val="6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87" name="Freeform 743"/>
            <p:cNvSpPr>
              <a:spLocks/>
            </p:cNvSpPr>
            <p:nvPr/>
          </p:nvSpPr>
          <p:spPr bwMode="auto">
            <a:xfrm>
              <a:off x="2350" y="3145"/>
              <a:ext cx="56" cy="269"/>
            </a:xfrm>
            <a:custGeom>
              <a:avLst/>
              <a:gdLst>
                <a:gd name="T0" fmla="*/ 51 w 56"/>
                <a:gd name="T1" fmla="*/ 9 h 269"/>
                <a:gd name="T2" fmla="*/ 56 w 56"/>
                <a:gd name="T3" fmla="*/ 0 h 269"/>
                <a:gd name="T4" fmla="*/ 4 w 56"/>
                <a:gd name="T5" fmla="*/ 269 h 269"/>
                <a:gd name="T6" fmla="*/ 0 w 56"/>
                <a:gd name="T7" fmla="*/ 269 h 269"/>
                <a:gd name="T8" fmla="*/ 51 w 56"/>
                <a:gd name="T9" fmla="*/ 9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69"/>
                <a:gd name="T17" fmla="*/ 56 w 56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69">
                  <a:moveTo>
                    <a:pt x="51" y="9"/>
                  </a:moveTo>
                  <a:lnTo>
                    <a:pt x="56" y="0"/>
                  </a:lnTo>
                  <a:lnTo>
                    <a:pt x="4" y="269"/>
                  </a:lnTo>
                  <a:lnTo>
                    <a:pt x="0" y="269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88" name="Freeform 744"/>
            <p:cNvSpPr>
              <a:spLocks/>
            </p:cNvSpPr>
            <p:nvPr/>
          </p:nvSpPr>
          <p:spPr bwMode="auto">
            <a:xfrm>
              <a:off x="2354" y="3136"/>
              <a:ext cx="59" cy="278"/>
            </a:xfrm>
            <a:custGeom>
              <a:avLst/>
              <a:gdLst>
                <a:gd name="T0" fmla="*/ 52 w 59"/>
                <a:gd name="T1" fmla="*/ 9 h 278"/>
                <a:gd name="T2" fmla="*/ 59 w 59"/>
                <a:gd name="T3" fmla="*/ 0 h 278"/>
                <a:gd name="T4" fmla="*/ 5 w 59"/>
                <a:gd name="T5" fmla="*/ 278 h 278"/>
                <a:gd name="T6" fmla="*/ 0 w 59"/>
                <a:gd name="T7" fmla="*/ 278 h 278"/>
                <a:gd name="T8" fmla="*/ 52 w 59"/>
                <a:gd name="T9" fmla="*/ 9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78"/>
                <a:gd name="T17" fmla="*/ 59 w 59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78">
                  <a:moveTo>
                    <a:pt x="52" y="9"/>
                  </a:moveTo>
                  <a:lnTo>
                    <a:pt x="59" y="0"/>
                  </a:lnTo>
                  <a:lnTo>
                    <a:pt x="5" y="278"/>
                  </a:lnTo>
                  <a:lnTo>
                    <a:pt x="0" y="278"/>
                  </a:lnTo>
                  <a:lnTo>
                    <a:pt x="52" y="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89" name="Freeform 745"/>
            <p:cNvSpPr>
              <a:spLocks/>
            </p:cNvSpPr>
            <p:nvPr/>
          </p:nvSpPr>
          <p:spPr bwMode="auto">
            <a:xfrm>
              <a:off x="2359" y="3127"/>
              <a:ext cx="60" cy="287"/>
            </a:xfrm>
            <a:custGeom>
              <a:avLst/>
              <a:gdLst>
                <a:gd name="T0" fmla="*/ 54 w 60"/>
                <a:gd name="T1" fmla="*/ 9 h 287"/>
                <a:gd name="T2" fmla="*/ 60 w 60"/>
                <a:gd name="T3" fmla="*/ 0 h 287"/>
                <a:gd name="T4" fmla="*/ 4 w 60"/>
                <a:gd name="T5" fmla="*/ 285 h 287"/>
                <a:gd name="T6" fmla="*/ 0 w 60"/>
                <a:gd name="T7" fmla="*/ 287 h 287"/>
                <a:gd name="T8" fmla="*/ 54 w 60"/>
                <a:gd name="T9" fmla="*/ 9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287"/>
                <a:gd name="T17" fmla="*/ 60 w 60"/>
                <a:gd name="T18" fmla="*/ 287 h 2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287">
                  <a:moveTo>
                    <a:pt x="54" y="9"/>
                  </a:moveTo>
                  <a:lnTo>
                    <a:pt x="60" y="0"/>
                  </a:lnTo>
                  <a:lnTo>
                    <a:pt x="4" y="285"/>
                  </a:lnTo>
                  <a:lnTo>
                    <a:pt x="0" y="287"/>
                  </a:lnTo>
                  <a:lnTo>
                    <a:pt x="54" y="9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90" name="Freeform 746"/>
            <p:cNvSpPr>
              <a:spLocks/>
            </p:cNvSpPr>
            <p:nvPr/>
          </p:nvSpPr>
          <p:spPr bwMode="auto">
            <a:xfrm>
              <a:off x="2363" y="3118"/>
              <a:ext cx="61" cy="294"/>
            </a:xfrm>
            <a:custGeom>
              <a:avLst/>
              <a:gdLst>
                <a:gd name="T0" fmla="*/ 56 w 61"/>
                <a:gd name="T1" fmla="*/ 9 h 294"/>
                <a:gd name="T2" fmla="*/ 61 w 61"/>
                <a:gd name="T3" fmla="*/ 0 h 294"/>
                <a:gd name="T4" fmla="*/ 5 w 61"/>
                <a:gd name="T5" fmla="*/ 294 h 294"/>
                <a:gd name="T6" fmla="*/ 0 w 61"/>
                <a:gd name="T7" fmla="*/ 294 h 294"/>
                <a:gd name="T8" fmla="*/ 56 w 61"/>
                <a:gd name="T9" fmla="*/ 9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294"/>
                <a:gd name="T17" fmla="*/ 61 w 61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294">
                  <a:moveTo>
                    <a:pt x="56" y="9"/>
                  </a:moveTo>
                  <a:lnTo>
                    <a:pt x="61" y="0"/>
                  </a:lnTo>
                  <a:lnTo>
                    <a:pt x="5" y="294"/>
                  </a:lnTo>
                  <a:lnTo>
                    <a:pt x="0" y="294"/>
                  </a:lnTo>
                  <a:lnTo>
                    <a:pt x="56" y="9"/>
                  </a:lnTo>
                  <a:close/>
                </a:path>
              </a:pathLst>
            </a:custGeom>
            <a:solidFill>
              <a:srgbClr val="68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91" name="Freeform 747"/>
            <p:cNvSpPr>
              <a:spLocks/>
            </p:cNvSpPr>
            <p:nvPr/>
          </p:nvSpPr>
          <p:spPr bwMode="auto">
            <a:xfrm>
              <a:off x="2368" y="3109"/>
              <a:ext cx="63" cy="303"/>
            </a:xfrm>
            <a:custGeom>
              <a:avLst/>
              <a:gdLst>
                <a:gd name="T0" fmla="*/ 56 w 63"/>
                <a:gd name="T1" fmla="*/ 9 h 303"/>
                <a:gd name="T2" fmla="*/ 63 w 63"/>
                <a:gd name="T3" fmla="*/ 0 h 303"/>
                <a:gd name="T4" fmla="*/ 4 w 63"/>
                <a:gd name="T5" fmla="*/ 303 h 303"/>
                <a:gd name="T6" fmla="*/ 0 w 63"/>
                <a:gd name="T7" fmla="*/ 303 h 303"/>
                <a:gd name="T8" fmla="*/ 56 w 63"/>
                <a:gd name="T9" fmla="*/ 9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303"/>
                <a:gd name="T17" fmla="*/ 63 w 63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303">
                  <a:moveTo>
                    <a:pt x="56" y="9"/>
                  </a:moveTo>
                  <a:lnTo>
                    <a:pt x="63" y="0"/>
                  </a:lnTo>
                  <a:lnTo>
                    <a:pt x="4" y="303"/>
                  </a:lnTo>
                  <a:lnTo>
                    <a:pt x="0" y="303"/>
                  </a:lnTo>
                  <a:lnTo>
                    <a:pt x="56" y="9"/>
                  </a:lnTo>
                  <a:close/>
                </a:path>
              </a:pathLst>
            </a:custGeom>
            <a:solidFill>
              <a:srgbClr val="68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92" name="Freeform 748"/>
            <p:cNvSpPr>
              <a:spLocks/>
            </p:cNvSpPr>
            <p:nvPr/>
          </p:nvSpPr>
          <p:spPr bwMode="auto">
            <a:xfrm>
              <a:off x="2372" y="3099"/>
              <a:ext cx="65" cy="313"/>
            </a:xfrm>
            <a:custGeom>
              <a:avLst/>
              <a:gdLst>
                <a:gd name="T0" fmla="*/ 59 w 65"/>
                <a:gd name="T1" fmla="*/ 10 h 313"/>
                <a:gd name="T2" fmla="*/ 65 w 65"/>
                <a:gd name="T3" fmla="*/ 0 h 313"/>
                <a:gd name="T4" fmla="*/ 5 w 65"/>
                <a:gd name="T5" fmla="*/ 313 h 313"/>
                <a:gd name="T6" fmla="*/ 0 w 65"/>
                <a:gd name="T7" fmla="*/ 313 h 313"/>
                <a:gd name="T8" fmla="*/ 59 w 65"/>
                <a:gd name="T9" fmla="*/ 10 h 3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313"/>
                <a:gd name="T17" fmla="*/ 65 w 65"/>
                <a:gd name="T18" fmla="*/ 313 h 3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313">
                  <a:moveTo>
                    <a:pt x="59" y="10"/>
                  </a:moveTo>
                  <a:lnTo>
                    <a:pt x="65" y="0"/>
                  </a:lnTo>
                  <a:lnTo>
                    <a:pt x="5" y="313"/>
                  </a:lnTo>
                  <a:lnTo>
                    <a:pt x="0" y="313"/>
                  </a:lnTo>
                  <a:lnTo>
                    <a:pt x="59" y="10"/>
                  </a:ln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93" name="Freeform 749"/>
            <p:cNvSpPr>
              <a:spLocks/>
            </p:cNvSpPr>
            <p:nvPr/>
          </p:nvSpPr>
          <p:spPr bwMode="auto">
            <a:xfrm>
              <a:off x="2377" y="3090"/>
              <a:ext cx="67" cy="322"/>
            </a:xfrm>
            <a:custGeom>
              <a:avLst/>
              <a:gdLst>
                <a:gd name="T0" fmla="*/ 60 w 67"/>
                <a:gd name="T1" fmla="*/ 9 h 322"/>
                <a:gd name="T2" fmla="*/ 67 w 67"/>
                <a:gd name="T3" fmla="*/ 0 h 322"/>
                <a:gd name="T4" fmla="*/ 4 w 67"/>
                <a:gd name="T5" fmla="*/ 320 h 322"/>
                <a:gd name="T6" fmla="*/ 0 w 67"/>
                <a:gd name="T7" fmla="*/ 322 h 322"/>
                <a:gd name="T8" fmla="*/ 60 w 67"/>
                <a:gd name="T9" fmla="*/ 9 h 3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322"/>
                <a:gd name="T17" fmla="*/ 67 w 67"/>
                <a:gd name="T18" fmla="*/ 322 h 3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322">
                  <a:moveTo>
                    <a:pt x="60" y="9"/>
                  </a:moveTo>
                  <a:lnTo>
                    <a:pt x="67" y="0"/>
                  </a:lnTo>
                  <a:lnTo>
                    <a:pt x="4" y="320"/>
                  </a:lnTo>
                  <a:lnTo>
                    <a:pt x="0" y="322"/>
                  </a:lnTo>
                  <a:lnTo>
                    <a:pt x="60" y="9"/>
                  </a:lnTo>
                  <a:close/>
                </a:path>
              </a:pathLst>
            </a:cu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94" name="Freeform 750"/>
            <p:cNvSpPr>
              <a:spLocks/>
            </p:cNvSpPr>
            <p:nvPr/>
          </p:nvSpPr>
          <p:spPr bwMode="auto">
            <a:xfrm>
              <a:off x="2381" y="3080"/>
              <a:ext cx="69" cy="330"/>
            </a:xfrm>
            <a:custGeom>
              <a:avLst/>
              <a:gdLst>
                <a:gd name="T0" fmla="*/ 63 w 69"/>
                <a:gd name="T1" fmla="*/ 10 h 330"/>
                <a:gd name="T2" fmla="*/ 69 w 69"/>
                <a:gd name="T3" fmla="*/ 0 h 330"/>
                <a:gd name="T4" fmla="*/ 5 w 69"/>
                <a:gd name="T5" fmla="*/ 330 h 330"/>
                <a:gd name="T6" fmla="*/ 0 w 69"/>
                <a:gd name="T7" fmla="*/ 330 h 330"/>
                <a:gd name="T8" fmla="*/ 63 w 69"/>
                <a:gd name="T9" fmla="*/ 10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330"/>
                <a:gd name="T17" fmla="*/ 69 w 69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330">
                  <a:moveTo>
                    <a:pt x="63" y="10"/>
                  </a:moveTo>
                  <a:lnTo>
                    <a:pt x="69" y="0"/>
                  </a:lnTo>
                  <a:lnTo>
                    <a:pt x="5" y="330"/>
                  </a:lnTo>
                  <a:lnTo>
                    <a:pt x="0" y="330"/>
                  </a:lnTo>
                  <a:lnTo>
                    <a:pt x="63" y="10"/>
                  </a:lnTo>
                  <a:close/>
                </a:path>
              </a:pathLst>
            </a:custGeom>
            <a:solidFill>
              <a:srgbClr val="6B6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95" name="Freeform 751"/>
            <p:cNvSpPr>
              <a:spLocks/>
            </p:cNvSpPr>
            <p:nvPr/>
          </p:nvSpPr>
          <p:spPr bwMode="auto">
            <a:xfrm>
              <a:off x="2386" y="3076"/>
              <a:ext cx="69" cy="334"/>
            </a:xfrm>
            <a:custGeom>
              <a:avLst/>
              <a:gdLst>
                <a:gd name="T0" fmla="*/ 64 w 69"/>
                <a:gd name="T1" fmla="*/ 4 h 334"/>
                <a:gd name="T2" fmla="*/ 67 w 69"/>
                <a:gd name="T3" fmla="*/ 0 h 334"/>
                <a:gd name="T4" fmla="*/ 69 w 69"/>
                <a:gd name="T5" fmla="*/ 2 h 334"/>
                <a:gd name="T6" fmla="*/ 4 w 69"/>
                <a:gd name="T7" fmla="*/ 334 h 334"/>
                <a:gd name="T8" fmla="*/ 0 w 69"/>
                <a:gd name="T9" fmla="*/ 334 h 334"/>
                <a:gd name="T10" fmla="*/ 64 w 69"/>
                <a:gd name="T11" fmla="*/ 4 h 3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334"/>
                <a:gd name="T20" fmla="*/ 69 w 69"/>
                <a:gd name="T21" fmla="*/ 334 h 3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334">
                  <a:moveTo>
                    <a:pt x="64" y="4"/>
                  </a:moveTo>
                  <a:lnTo>
                    <a:pt x="67" y="0"/>
                  </a:lnTo>
                  <a:lnTo>
                    <a:pt x="69" y="2"/>
                  </a:lnTo>
                  <a:lnTo>
                    <a:pt x="4" y="334"/>
                  </a:lnTo>
                  <a:lnTo>
                    <a:pt x="0" y="334"/>
                  </a:lnTo>
                  <a:lnTo>
                    <a:pt x="64" y="4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96" name="Freeform 752"/>
            <p:cNvSpPr>
              <a:spLocks/>
            </p:cNvSpPr>
            <p:nvPr/>
          </p:nvSpPr>
          <p:spPr bwMode="auto">
            <a:xfrm>
              <a:off x="2390" y="3078"/>
              <a:ext cx="69" cy="332"/>
            </a:xfrm>
            <a:custGeom>
              <a:avLst/>
              <a:gdLst>
                <a:gd name="T0" fmla="*/ 65 w 69"/>
                <a:gd name="T1" fmla="*/ 0 h 332"/>
                <a:gd name="T2" fmla="*/ 69 w 69"/>
                <a:gd name="T3" fmla="*/ 2 h 332"/>
                <a:gd name="T4" fmla="*/ 5 w 69"/>
                <a:gd name="T5" fmla="*/ 332 h 332"/>
                <a:gd name="T6" fmla="*/ 0 w 69"/>
                <a:gd name="T7" fmla="*/ 332 h 332"/>
                <a:gd name="T8" fmla="*/ 65 w 69"/>
                <a:gd name="T9" fmla="*/ 0 h 3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332"/>
                <a:gd name="T17" fmla="*/ 69 w 69"/>
                <a:gd name="T18" fmla="*/ 332 h 3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332">
                  <a:moveTo>
                    <a:pt x="65" y="0"/>
                  </a:moveTo>
                  <a:lnTo>
                    <a:pt x="69" y="2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97" name="Freeform 753"/>
            <p:cNvSpPr>
              <a:spLocks/>
            </p:cNvSpPr>
            <p:nvPr/>
          </p:nvSpPr>
          <p:spPr bwMode="auto">
            <a:xfrm>
              <a:off x="2395" y="3080"/>
              <a:ext cx="67" cy="330"/>
            </a:xfrm>
            <a:custGeom>
              <a:avLst/>
              <a:gdLst>
                <a:gd name="T0" fmla="*/ 64 w 67"/>
                <a:gd name="T1" fmla="*/ 0 h 330"/>
                <a:gd name="T2" fmla="*/ 67 w 67"/>
                <a:gd name="T3" fmla="*/ 3 h 330"/>
                <a:gd name="T4" fmla="*/ 4 w 67"/>
                <a:gd name="T5" fmla="*/ 328 h 330"/>
                <a:gd name="T6" fmla="*/ 0 w 67"/>
                <a:gd name="T7" fmla="*/ 330 h 330"/>
                <a:gd name="T8" fmla="*/ 64 w 67"/>
                <a:gd name="T9" fmla="*/ 0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330"/>
                <a:gd name="T17" fmla="*/ 67 w 67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330">
                  <a:moveTo>
                    <a:pt x="64" y="0"/>
                  </a:moveTo>
                  <a:lnTo>
                    <a:pt x="67" y="3"/>
                  </a:lnTo>
                  <a:lnTo>
                    <a:pt x="4" y="328"/>
                  </a:lnTo>
                  <a:lnTo>
                    <a:pt x="0" y="33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98" name="Freeform 754"/>
            <p:cNvSpPr>
              <a:spLocks/>
            </p:cNvSpPr>
            <p:nvPr/>
          </p:nvSpPr>
          <p:spPr bwMode="auto">
            <a:xfrm>
              <a:off x="2399" y="3083"/>
              <a:ext cx="67" cy="325"/>
            </a:xfrm>
            <a:custGeom>
              <a:avLst/>
              <a:gdLst>
                <a:gd name="T0" fmla="*/ 63 w 67"/>
                <a:gd name="T1" fmla="*/ 0 h 325"/>
                <a:gd name="T2" fmla="*/ 67 w 67"/>
                <a:gd name="T3" fmla="*/ 2 h 325"/>
                <a:gd name="T4" fmla="*/ 5 w 67"/>
                <a:gd name="T5" fmla="*/ 325 h 325"/>
                <a:gd name="T6" fmla="*/ 0 w 67"/>
                <a:gd name="T7" fmla="*/ 325 h 325"/>
                <a:gd name="T8" fmla="*/ 63 w 67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325"/>
                <a:gd name="T17" fmla="*/ 67 w 67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325">
                  <a:moveTo>
                    <a:pt x="63" y="0"/>
                  </a:moveTo>
                  <a:lnTo>
                    <a:pt x="67" y="2"/>
                  </a:lnTo>
                  <a:lnTo>
                    <a:pt x="5" y="325"/>
                  </a:lnTo>
                  <a:lnTo>
                    <a:pt x="0" y="32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6E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99" name="Freeform 755"/>
            <p:cNvSpPr>
              <a:spLocks/>
            </p:cNvSpPr>
            <p:nvPr/>
          </p:nvSpPr>
          <p:spPr bwMode="auto">
            <a:xfrm>
              <a:off x="2404" y="3085"/>
              <a:ext cx="65" cy="323"/>
            </a:xfrm>
            <a:custGeom>
              <a:avLst/>
              <a:gdLst>
                <a:gd name="T0" fmla="*/ 62 w 65"/>
                <a:gd name="T1" fmla="*/ 0 h 323"/>
                <a:gd name="T2" fmla="*/ 65 w 65"/>
                <a:gd name="T3" fmla="*/ 2 h 323"/>
                <a:gd name="T4" fmla="*/ 4 w 65"/>
                <a:gd name="T5" fmla="*/ 323 h 323"/>
                <a:gd name="T6" fmla="*/ 0 w 65"/>
                <a:gd name="T7" fmla="*/ 323 h 323"/>
                <a:gd name="T8" fmla="*/ 62 w 65"/>
                <a:gd name="T9" fmla="*/ 0 h 3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323"/>
                <a:gd name="T17" fmla="*/ 65 w 65"/>
                <a:gd name="T18" fmla="*/ 323 h 3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323">
                  <a:moveTo>
                    <a:pt x="62" y="0"/>
                  </a:moveTo>
                  <a:lnTo>
                    <a:pt x="65" y="2"/>
                  </a:lnTo>
                  <a:lnTo>
                    <a:pt x="4" y="323"/>
                  </a:lnTo>
                  <a:lnTo>
                    <a:pt x="0" y="323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00" name="Freeform 756"/>
            <p:cNvSpPr>
              <a:spLocks/>
            </p:cNvSpPr>
            <p:nvPr/>
          </p:nvSpPr>
          <p:spPr bwMode="auto">
            <a:xfrm>
              <a:off x="2408" y="3087"/>
              <a:ext cx="67" cy="321"/>
            </a:xfrm>
            <a:custGeom>
              <a:avLst/>
              <a:gdLst>
                <a:gd name="T0" fmla="*/ 61 w 67"/>
                <a:gd name="T1" fmla="*/ 0 h 321"/>
                <a:gd name="T2" fmla="*/ 67 w 67"/>
                <a:gd name="T3" fmla="*/ 3 h 321"/>
                <a:gd name="T4" fmla="*/ 5 w 67"/>
                <a:gd name="T5" fmla="*/ 321 h 321"/>
                <a:gd name="T6" fmla="*/ 0 w 67"/>
                <a:gd name="T7" fmla="*/ 321 h 321"/>
                <a:gd name="T8" fmla="*/ 61 w 67"/>
                <a:gd name="T9" fmla="*/ 0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321"/>
                <a:gd name="T17" fmla="*/ 67 w 67"/>
                <a:gd name="T18" fmla="*/ 321 h 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321">
                  <a:moveTo>
                    <a:pt x="61" y="0"/>
                  </a:moveTo>
                  <a:lnTo>
                    <a:pt x="67" y="3"/>
                  </a:lnTo>
                  <a:lnTo>
                    <a:pt x="5" y="321"/>
                  </a:lnTo>
                  <a:lnTo>
                    <a:pt x="0" y="32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01" name="Freeform 757"/>
            <p:cNvSpPr>
              <a:spLocks/>
            </p:cNvSpPr>
            <p:nvPr/>
          </p:nvSpPr>
          <p:spPr bwMode="auto">
            <a:xfrm>
              <a:off x="2413" y="3090"/>
              <a:ext cx="65" cy="318"/>
            </a:xfrm>
            <a:custGeom>
              <a:avLst/>
              <a:gdLst>
                <a:gd name="T0" fmla="*/ 62 w 65"/>
                <a:gd name="T1" fmla="*/ 0 h 318"/>
                <a:gd name="T2" fmla="*/ 65 w 65"/>
                <a:gd name="T3" fmla="*/ 2 h 318"/>
                <a:gd name="T4" fmla="*/ 4 w 65"/>
                <a:gd name="T5" fmla="*/ 316 h 318"/>
                <a:gd name="T6" fmla="*/ 0 w 65"/>
                <a:gd name="T7" fmla="*/ 318 h 318"/>
                <a:gd name="T8" fmla="*/ 62 w 65"/>
                <a:gd name="T9" fmla="*/ 0 h 3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318"/>
                <a:gd name="T17" fmla="*/ 65 w 65"/>
                <a:gd name="T18" fmla="*/ 318 h 3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318">
                  <a:moveTo>
                    <a:pt x="62" y="0"/>
                  </a:moveTo>
                  <a:lnTo>
                    <a:pt x="65" y="2"/>
                  </a:lnTo>
                  <a:lnTo>
                    <a:pt x="4" y="316"/>
                  </a:lnTo>
                  <a:lnTo>
                    <a:pt x="0" y="31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02" name="Freeform 758"/>
            <p:cNvSpPr>
              <a:spLocks/>
            </p:cNvSpPr>
            <p:nvPr/>
          </p:nvSpPr>
          <p:spPr bwMode="auto">
            <a:xfrm>
              <a:off x="2417" y="3092"/>
              <a:ext cx="65" cy="314"/>
            </a:xfrm>
            <a:custGeom>
              <a:avLst/>
              <a:gdLst>
                <a:gd name="T0" fmla="*/ 61 w 65"/>
                <a:gd name="T1" fmla="*/ 0 h 314"/>
                <a:gd name="T2" fmla="*/ 65 w 65"/>
                <a:gd name="T3" fmla="*/ 2 h 314"/>
                <a:gd name="T4" fmla="*/ 5 w 65"/>
                <a:gd name="T5" fmla="*/ 314 h 314"/>
                <a:gd name="T6" fmla="*/ 0 w 65"/>
                <a:gd name="T7" fmla="*/ 314 h 314"/>
                <a:gd name="T8" fmla="*/ 61 w 65"/>
                <a:gd name="T9" fmla="*/ 0 h 3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314"/>
                <a:gd name="T17" fmla="*/ 65 w 65"/>
                <a:gd name="T18" fmla="*/ 314 h 3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314">
                  <a:moveTo>
                    <a:pt x="61" y="0"/>
                  </a:moveTo>
                  <a:lnTo>
                    <a:pt x="65" y="2"/>
                  </a:lnTo>
                  <a:lnTo>
                    <a:pt x="5" y="314"/>
                  </a:lnTo>
                  <a:lnTo>
                    <a:pt x="0" y="31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03" name="Freeform 759"/>
            <p:cNvSpPr>
              <a:spLocks/>
            </p:cNvSpPr>
            <p:nvPr/>
          </p:nvSpPr>
          <p:spPr bwMode="auto">
            <a:xfrm>
              <a:off x="2422" y="3094"/>
              <a:ext cx="64" cy="312"/>
            </a:xfrm>
            <a:custGeom>
              <a:avLst/>
              <a:gdLst>
                <a:gd name="T0" fmla="*/ 60 w 64"/>
                <a:gd name="T1" fmla="*/ 0 h 312"/>
                <a:gd name="T2" fmla="*/ 64 w 64"/>
                <a:gd name="T3" fmla="*/ 4 h 312"/>
                <a:gd name="T4" fmla="*/ 4 w 64"/>
                <a:gd name="T5" fmla="*/ 312 h 312"/>
                <a:gd name="T6" fmla="*/ 0 w 64"/>
                <a:gd name="T7" fmla="*/ 312 h 312"/>
                <a:gd name="T8" fmla="*/ 60 w 64"/>
                <a:gd name="T9" fmla="*/ 0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312"/>
                <a:gd name="T17" fmla="*/ 64 w 64"/>
                <a:gd name="T18" fmla="*/ 312 h 3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312">
                  <a:moveTo>
                    <a:pt x="60" y="0"/>
                  </a:moveTo>
                  <a:lnTo>
                    <a:pt x="64" y="4"/>
                  </a:lnTo>
                  <a:lnTo>
                    <a:pt x="4" y="312"/>
                  </a:lnTo>
                  <a:lnTo>
                    <a:pt x="0" y="31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04" name="Freeform 760"/>
            <p:cNvSpPr>
              <a:spLocks/>
            </p:cNvSpPr>
            <p:nvPr/>
          </p:nvSpPr>
          <p:spPr bwMode="auto">
            <a:xfrm>
              <a:off x="2426" y="3098"/>
              <a:ext cx="65" cy="308"/>
            </a:xfrm>
            <a:custGeom>
              <a:avLst/>
              <a:gdLst>
                <a:gd name="T0" fmla="*/ 60 w 65"/>
                <a:gd name="T1" fmla="*/ 0 h 308"/>
                <a:gd name="T2" fmla="*/ 65 w 65"/>
                <a:gd name="T3" fmla="*/ 1 h 308"/>
                <a:gd name="T4" fmla="*/ 5 w 65"/>
                <a:gd name="T5" fmla="*/ 308 h 308"/>
                <a:gd name="T6" fmla="*/ 0 w 65"/>
                <a:gd name="T7" fmla="*/ 308 h 308"/>
                <a:gd name="T8" fmla="*/ 60 w 65"/>
                <a:gd name="T9" fmla="*/ 0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308"/>
                <a:gd name="T17" fmla="*/ 65 w 6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308">
                  <a:moveTo>
                    <a:pt x="60" y="0"/>
                  </a:moveTo>
                  <a:lnTo>
                    <a:pt x="65" y="1"/>
                  </a:lnTo>
                  <a:lnTo>
                    <a:pt x="5" y="308"/>
                  </a:lnTo>
                  <a:lnTo>
                    <a:pt x="0" y="30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05" name="Freeform 761"/>
            <p:cNvSpPr>
              <a:spLocks/>
            </p:cNvSpPr>
            <p:nvPr/>
          </p:nvSpPr>
          <p:spPr bwMode="auto">
            <a:xfrm>
              <a:off x="2431" y="3099"/>
              <a:ext cx="64" cy="307"/>
            </a:xfrm>
            <a:custGeom>
              <a:avLst/>
              <a:gdLst>
                <a:gd name="T0" fmla="*/ 60 w 64"/>
                <a:gd name="T1" fmla="*/ 0 h 307"/>
                <a:gd name="T2" fmla="*/ 64 w 64"/>
                <a:gd name="T3" fmla="*/ 2 h 307"/>
                <a:gd name="T4" fmla="*/ 4 w 64"/>
                <a:gd name="T5" fmla="*/ 306 h 307"/>
                <a:gd name="T6" fmla="*/ 0 w 64"/>
                <a:gd name="T7" fmla="*/ 307 h 307"/>
                <a:gd name="T8" fmla="*/ 60 w 64"/>
                <a:gd name="T9" fmla="*/ 0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307"/>
                <a:gd name="T17" fmla="*/ 64 w 64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307">
                  <a:moveTo>
                    <a:pt x="60" y="0"/>
                  </a:moveTo>
                  <a:lnTo>
                    <a:pt x="64" y="2"/>
                  </a:lnTo>
                  <a:lnTo>
                    <a:pt x="4" y="306"/>
                  </a:lnTo>
                  <a:lnTo>
                    <a:pt x="0" y="307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74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06" name="Freeform 762"/>
            <p:cNvSpPr>
              <a:spLocks/>
            </p:cNvSpPr>
            <p:nvPr/>
          </p:nvSpPr>
          <p:spPr bwMode="auto">
            <a:xfrm>
              <a:off x="2435" y="3101"/>
              <a:ext cx="63" cy="304"/>
            </a:xfrm>
            <a:custGeom>
              <a:avLst/>
              <a:gdLst>
                <a:gd name="T0" fmla="*/ 60 w 63"/>
                <a:gd name="T1" fmla="*/ 0 h 304"/>
                <a:gd name="T2" fmla="*/ 63 w 63"/>
                <a:gd name="T3" fmla="*/ 4 h 304"/>
                <a:gd name="T4" fmla="*/ 6 w 63"/>
                <a:gd name="T5" fmla="*/ 304 h 304"/>
                <a:gd name="T6" fmla="*/ 0 w 63"/>
                <a:gd name="T7" fmla="*/ 304 h 304"/>
                <a:gd name="T8" fmla="*/ 60 w 63"/>
                <a:gd name="T9" fmla="*/ 0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304"/>
                <a:gd name="T17" fmla="*/ 63 w 63"/>
                <a:gd name="T18" fmla="*/ 304 h 3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304">
                  <a:moveTo>
                    <a:pt x="60" y="0"/>
                  </a:moveTo>
                  <a:lnTo>
                    <a:pt x="63" y="4"/>
                  </a:lnTo>
                  <a:lnTo>
                    <a:pt x="6" y="304"/>
                  </a:lnTo>
                  <a:lnTo>
                    <a:pt x="0" y="30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74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07" name="Freeform 763"/>
            <p:cNvSpPr>
              <a:spLocks/>
            </p:cNvSpPr>
            <p:nvPr/>
          </p:nvSpPr>
          <p:spPr bwMode="auto">
            <a:xfrm>
              <a:off x="2441" y="3105"/>
              <a:ext cx="61" cy="300"/>
            </a:xfrm>
            <a:custGeom>
              <a:avLst/>
              <a:gdLst>
                <a:gd name="T0" fmla="*/ 57 w 61"/>
                <a:gd name="T1" fmla="*/ 0 h 300"/>
                <a:gd name="T2" fmla="*/ 61 w 61"/>
                <a:gd name="T3" fmla="*/ 2 h 300"/>
                <a:gd name="T4" fmla="*/ 3 w 61"/>
                <a:gd name="T5" fmla="*/ 300 h 300"/>
                <a:gd name="T6" fmla="*/ 0 w 61"/>
                <a:gd name="T7" fmla="*/ 300 h 300"/>
                <a:gd name="T8" fmla="*/ 57 w 61"/>
                <a:gd name="T9" fmla="*/ 0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300"/>
                <a:gd name="T17" fmla="*/ 61 w 61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300">
                  <a:moveTo>
                    <a:pt x="57" y="0"/>
                  </a:moveTo>
                  <a:lnTo>
                    <a:pt x="61" y="2"/>
                  </a:lnTo>
                  <a:lnTo>
                    <a:pt x="3" y="300"/>
                  </a:lnTo>
                  <a:lnTo>
                    <a:pt x="0" y="30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08" name="Freeform 764"/>
            <p:cNvSpPr>
              <a:spLocks/>
            </p:cNvSpPr>
            <p:nvPr/>
          </p:nvSpPr>
          <p:spPr bwMode="auto">
            <a:xfrm>
              <a:off x="2444" y="3107"/>
              <a:ext cx="61" cy="298"/>
            </a:xfrm>
            <a:custGeom>
              <a:avLst/>
              <a:gdLst>
                <a:gd name="T0" fmla="*/ 58 w 61"/>
                <a:gd name="T1" fmla="*/ 0 h 298"/>
                <a:gd name="T2" fmla="*/ 61 w 61"/>
                <a:gd name="T3" fmla="*/ 2 h 298"/>
                <a:gd name="T4" fmla="*/ 6 w 61"/>
                <a:gd name="T5" fmla="*/ 298 h 298"/>
                <a:gd name="T6" fmla="*/ 0 w 61"/>
                <a:gd name="T7" fmla="*/ 298 h 298"/>
                <a:gd name="T8" fmla="*/ 58 w 61"/>
                <a:gd name="T9" fmla="*/ 0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298"/>
                <a:gd name="T17" fmla="*/ 61 w 61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298">
                  <a:moveTo>
                    <a:pt x="58" y="0"/>
                  </a:moveTo>
                  <a:lnTo>
                    <a:pt x="61" y="2"/>
                  </a:lnTo>
                  <a:lnTo>
                    <a:pt x="6" y="298"/>
                  </a:lnTo>
                  <a:lnTo>
                    <a:pt x="0" y="29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09" name="Freeform 765"/>
            <p:cNvSpPr>
              <a:spLocks/>
            </p:cNvSpPr>
            <p:nvPr/>
          </p:nvSpPr>
          <p:spPr bwMode="auto">
            <a:xfrm>
              <a:off x="2450" y="3109"/>
              <a:ext cx="61" cy="296"/>
            </a:xfrm>
            <a:custGeom>
              <a:avLst/>
              <a:gdLst>
                <a:gd name="T0" fmla="*/ 55 w 61"/>
                <a:gd name="T1" fmla="*/ 0 h 296"/>
                <a:gd name="T2" fmla="*/ 61 w 61"/>
                <a:gd name="T3" fmla="*/ 3 h 296"/>
                <a:gd name="T4" fmla="*/ 3 w 61"/>
                <a:gd name="T5" fmla="*/ 294 h 296"/>
                <a:gd name="T6" fmla="*/ 0 w 61"/>
                <a:gd name="T7" fmla="*/ 296 h 296"/>
                <a:gd name="T8" fmla="*/ 55 w 6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296"/>
                <a:gd name="T17" fmla="*/ 61 w 6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296">
                  <a:moveTo>
                    <a:pt x="55" y="0"/>
                  </a:moveTo>
                  <a:lnTo>
                    <a:pt x="61" y="3"/>
                  </a:lnTo>
                  <a:lnTo>
                    <a:pt x="3" y="294"/>
                  </a:lnTo>
                  <a:lnTo>
                    <a:pt x="0" y="29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10" name="Freeform 766"/>
            <p:cNvSpPr>
              <a:spLocks/>
            </p:cNvSpPr>
            <p:nvPr/>
          </p:nvSpPr>
          <p:spPr bwMode="auto">
            <a:xfrm>
              <a:off x="2453" y="3112"/>
              <a:ext cx="62" cy="291"/>
            </a:xfrm>
            <a:custGeom>
              <a:avLst/>
              <a:gdLst>
                <a:gd name="T0" fmla="*/ 58 w 62"/>
                <a:gd name="T1" fmla="*/ 0 h 291"/>
                <a:gd name="T2" fmla="*/ 62 w 62"/>
                <a:gd name="T3" fmla="*/ 2 h 291"/>
                <a:gd name="T4" fmla="*/ 6 w 62"/>
                <a:gd name="T5" fmla="*/ 291 h 291"/>
                <a:gd name="T6" fmla="*/ 0 w 62"/>
                <a:gd name="T7" fmla="*/ 291 h 291"/>
                <a:gd name="T8" fmla="*/ 58 w 62"/>
                <a:gd name="T9" fmla="*/ 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291"/>
                <a:gd name="T17" fmla="*/ 62 w 62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291">
                  <a:moveTo>
                    <a:pt x="58" y="0"/>
                  </a:moveTo>
                  <a:lnTo>
                    <a:pt x="62" y="2"/>
                  </a:lnTo>
                  <a:lnTo>
                    <a:pt x="6" y="291"/>
                  </a:lnTo>
                  <a:lnTo>
                    <a:pt x="0" y="29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11" name="Freeform 767"/>
            <p:cNvSpPr>
              <a:spLocks/>
            </p:cNvSpPr>
            <p:nvPr/>
          </p:nvSpPr>
          <p:spPr bwMode="auto">
            <a:xfrm>
              <a:off x="2459" y="3114"/>
              <a:ext cx="59" cy="289"/>
            </a:xfrm>
            <a:custGeom>
              <a:avLst/>
              <a:gdLst>
                <a:gd name="T0" fmla="*/ 56 w 59"/>
                <a:gd name="T1" fmla="*/ 0 h 289"/>
                <a:gd name="T2" fmla="*/ 59 w 59"/>
                <a:gd name="T3" fmla="*/ 2 h 289"/>
                <a:gd name="T4" fmla="*/ 3 w 59"/>
                <a:gd name="T5" fmla="*/ 289 h 289"/>
                <a:gd name="T6" fmla="*/ 0 w 59"/>
                <a:gd name="T7" fmla="*/ 289 h 289"/>
                <a:gd name="T8" fmla="*/ 56 w 59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89"/>
                <a:gd name="T17" fmla="*/ 59 w 59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89">
                  <a:moveTo>
                    <a:pt x="56" y="0"/>
                  </a:moveTo>
                  <a:lnTo>
                    <a:pt x="59" y="2"/>
                  </a:lnTo>
                  <a:lnTo>
                    <a:pt x="3" y="289"/>
                  </a:lnTo>
                  <a:lnTo>
                    <a:pt x="0" y="289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12" name="Freeform 768"/>
            <p:cNvSpPr>
              <a:spLocks/>
            </p:cNvSpPr>
            <p:nvPr/>
          </p:nvSpPr>
          <p:spPr bwMode="auto">
            <a:xfrm>
              <a:off x="2462" y="3116"/>
              <a:ext cx="60" cy="287"/>
            </a:xfrm>
            <a:custGeom>
              <a:avLst/>
              <a:gdLst>
                <a:gd name="T0" fmla="*/ 56 w 60"/>
                <a:gd name="T1" fmla="*/ 0 h 287"/>
                <a:gd name="T2" fmla="*/ 60 w 60"/>
                <a:gd name="T3" fmla="*/ 3 h 287"/>
                <a:gd name="T4" fmla="*/ 4 w 60"/>
                <a:gd name="T5" fmla="*/ 287 h 287"/>
                <a:gd name="T6" fmla="*/ 0 w 60"/>
                <a:gd name="T7" fmla="*/ 287 h 287"/>
                <a:gd name="T8" fmla="*/ 56 w 60"/>
                <a:gd name="T9" fmla="*/ 0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287"/>
                <a:gd name="T17" fmla="*/ 60 w 60"/>
                <a:gd name="T18" fmla="*/ 287 h 2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287">
                  <a:moveTo>
                    <a:pt x="56" y="0"/>
                  </a:moveTo>
                  <a:lnTo>
                    <a:pt x="60" y="3"/>
                  </a:lnTo>
                  <a:lnTo>
                    <a:pt x="4" y="287"/>
                  </a:lnTo>
                  <a:lnTo>
                    <a:pt x="0" y="28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13" name="Freeform 769"/>
            <p:cNvSpPr>
              <a:spLocks/>
            </p:cNvSpPr>
            <p:nvPr/>
          </p:nvSpPr>
          <p:spPr bwMode="auto">
            <a:xfrm>
              <a:off x="2466" y="3119"/>
              <a:ext cx="59" cy="284"/>
            </a:xfrm>
            <a:custGeom>
              <a:avLst/>
              <a:gdLst>
                <a:gd name="T0" fmla="*/ 56 w 59"/>
                <a:gd name="T1" fmla="*/ 0 h 284"/>
                <a:gd name="T2" fmla="*/ 59 w 59"/>
                <a:gd name="T3" fmla="*/ 2 h 284"/>
                <a:gd name="T4" fmla="*/ 5 w 59"/>
                <a:gd name="T5" fmla="*/ 284 h 284"/>
                <a:gd name="T6" fmla="*/ 0 w 59"/>
                <a:gd name="T7" fmla="*/ 284 h 284"/>
                <a:gd name="T8" fmla="*/ 56 w 59"/>
                <a:gd name="T9" fmla="*/ 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84"/>
                <a:gd name="T17" fmla="*/ 59 w 59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84">
                  <a:moveTo>
                    <a:pt x="56" y="0"/>
                  </a:moveTo>
                  <a:lnTo>
                    <a:pt x="59" y="2"/>
                  </a:lnTo>
                  <a:lnTo>
                    <a:pt x="5" y="284"/>
                  </a:lnTo>
                  <a:lnTo>
                    <a:pt x="0" y="28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14" name="Freeform 770"/>
            <p:cNvSpPr>
              <a:spLocks/>
            </p:cNvSpPr>
            <p:nvPr/>
          </p:nvSpPr>
          <p:spPr bwMode="auto">
            <a:xfrm>
              <a:off x="2471" y="3121"/>
              <a:ext cx="58" cy="282"/>
            </a:xfrm>
            <a:custGeom>
              <a:avLst/>
              <a:gdLst>
                <a:gd name="T0" fmla="*/ 54 w 58"/>
                <a:gd name="T1" fmla="*/ 0 h 282"/>
                <a:gd name="T2" fmla="*/ 58 w 58"/>
                <a:gd name="T3" fmla="*/ 2 h 282"/>
                <a:gd name="T4" fmla="*/ 4 w 58"/>
                <a:gd name="T5" fmla="*/ 280 h 282"/>
                <a:gd name="T6" fmla="*/ 0 w 58"/>
                <a:gd name="T7" fmla="*/ 282 h 282"/>
                <a:gd name="T8" fmla="*/ 54 w 58"/>
                <a:gd name="T9" fmla="*/ 0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82"/>
                <a:gd name="T17" fmla="*/ 58 w 58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82">
                  <a:moveTo>
                    <a:pt x="54" y="0"/>
                  </a:moveTo>
                  <a:lnTo>
                    <a:pt x="58" y="2"/>
                  </a:lnTo>
                  <a:lnTo>
                    <a:pt x="4" y="280"/>
                  </a:lnTo>
                  <a:lnTo>
                    <a:pt x="0" y="28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15" name="Freeform 771"/>
            <p:cNvSpPr>
              <a:spLocks/>
            </p:cNvSpPr>
            <p:nvPr/>
          </p:nvSpPr>
          <p:spPr bwMode="auto">
            <a:xfrm>
              <a:off x="2475" y="3123"/>
              <a:ext cx="59" cy="278"/>
            </a:xfrm>
            <a:custGeom>
              <a:avLst/>
              <a:gdLst>
                <a:gd name="T0" fmla="*/ 54 w 59"/>
                <a:gd name="T1" fmla="*/ 0 h 278"/>
                <a:gd name="T2" fmla="*/ 59 w 59"/>
                <a:gd name="T3" fmla="*/ 4 h 278"/>
                <a:gd name="T4" fmla="*/ 5 w 59"/>
                <a:gd name="T5" fmla="*/ 278 h 278"/>
                <a:gd name="T6" fmla="*/ 0 w 59"/>
                <a:gd name="T7" fmla="*/ 278 h 278"/>
                <a:gd name="T8" fmla="*/ 54 w 59"/>
                <a:gd name="T9" fmla="*/ 0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78"/>
                <a:gd name="T17" fmla="*/ 59 w 59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78">
                  <a:moveTo>
                    <a:pt x="54" y="0"/>
                  </a:moveTo>
                  <a:lnTo>
                    <a:pt x="59" y="4"/>
                  </a:lnTo>
                  <a:lnTo>
                    <a:pt x="5" y="278"/>
                  </a:lnTo>
                  <a:lnTo>
                    <a:pt x="0" y="27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16" name="Freeform 772"/>
            <p:cNvSpPr>
              <a:spLocks/>
            </p:cNvSpPr>
            <p:nvPr/>
          </p:nvSpPr>
          <p:spPr bwMode="auto">
            <a:xfrm>
              <a:off x="2480" y="3127"/>
              <a:ext cx="58" cy="274"/>
            </a:xfrm>
            <a:custGeom>
              <a:avLst/>
              <a:gdLst>
                <a:gd name="T0" fmla="*/ 54 w 58"/>
                <a:gd name="T1" fmla="*/ 0 h 274"/>
                <a:gd name="T2" fmla="*/ 58 w 58"/>
                <a:gd name="T3" fmla="*/ 1 h 274"/>
                <a:gd name="T4" fmla="*/ 6 w 58"/>
                <a:gd name="T5" fmla="*/ 274 h 274"/>
                <a:gd name="T6" fmla="*/ 0 w 58"/>
                <a:gd name="T7" fmla="*/ 274 h 274"/>
                <a:gd name="T8" fmla="*/ 54 w 58"/>
                <a:gd name="T9" fmla="*/ 0 h 2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74"/>
                <a:gd name="T17" fmla="*/ 58 w 58"/>
                <a:gd name="T18" fmla="*/ 274 h 2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74">
                  <a:moveTo>
                    <a:pt x="54" y="0"/>
                  </a:moveTo>
                  <a:lnTo>
                    <a:pt x="58" y="1"/>
                  </a:lnTo>
                  <a:lnTo>
                    <a:pt x="6" y="274"/>
                  </a:lnTo>
                  <a:lnTo>
                    <a:pt x="0" y="27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17" name="Freeform 773"/>
            <p:cNvSpPr>
              <a:spLocks/>
            </p:cNvSpPr>
            <p:nvPr/>
          </p:nvSpPr>
          <p:spPr bwMode="auto">
            <a:xfrm>
              <a:off x="2486" y="3128"/>
              <a:ext cx="56" cy="273"/>
            </a:xfrm>
            <a:custGeom>
              <a:avLst/>
              <a:gdLst>
                <a:gd name="T0" fmla="*/ 52 w 56"/>
                <a:gd name="T1" fmla="*/ 0 h 273"/>
                <a:gd name="T2" fmla="*/ 56 w 56"/>
                <a:gd name="T3" fmla="*/ 2 h 273"/>
                <a:gd name="T4" fmla="*/ 3 w 56"/>
                <a:gd name="T5" fmla="*/ 273 h 273"/>
                <a:gd name="T6" fmla="*/ 0 w 56"/>
                <a:gd name="T7" fmla="*/ 273 h 273"/>
                <a:gd name="T8" fmla="*/ 52 w 56"/>
                <a:gd name="T9" fmla="*/ 0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73"/>
                <a:gd name="T17" fmla="*/ 56 w 56"/>
                <a:gd name="T18" fmla="*/ 273 h 2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73">
                  <a:moveTo>
                    <a:pt x="52" y="0"/>
                  </a:moveTo>
                  <a:lnTo>
                    <a:pt x="56" y="2"/>
                  </a:lnTo>
                  <a:lnTo>
                    <a:pt x="3" y="273"/>
                  </a:lnTo>
                  <a:lnTo>
                    <a:pt x="0" y="27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18" name="Freeform 774"/>
            <p:cNvSpPr>
              <a:spLocks/>
            </p:cNvSpPr>
            <p:nvPr/>
          </p:nvSpPr>
          <p:spPr bwMode="auto">
            <a:xfrm>
              <a:off x="2489" y="3130"/>
              <a:ext cx="56" cy="271"/>
            </a:xfrm>
            <a:custGeom>
              <a:avLst/>
              <a:gdLst>
                <a:gd name="T0" fmla="*/ 53 w 56"/>
                <a:gd name="T1" fmla="*/ 0 h 271"/>
                <a:gd name="T2" fmla="*/ 56 w 56"/>
                <a:gd name="T3" fmla="*/ 4 h 271"/>
                <a:gd name="T4" fmla="*/ 6 w 56"/>
                <a:gd name="T5" fmla="*/ 269 h 271"/>
                <a:gd name="T6" fmla="*/ 0 w 56"/>
                <a:gd name="T7" fmla="*/ 271 h 271"/>
                <a:gd name="T8" fmla="*/ 53 w 56"/>
                <a:gd name="T9" fmla="*/ 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71"/>
                <a:gd name="T17" fmla="*/ 56 w 56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71">
                  <a:moveTo>
                    <a:pt x="53" y="0"/>
                  </a:moveTo>
                  <a:lnTo>
                    <a:pt x="56" y="4"/>
                  </a:lnTo>
                  <a:lnTo>
                    <a:pt x="6" y="269"/>
                  </a:lnTo>
                  <a:lnTo>
                    <a:pt x="0" y="27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19" name="Freeform 775"/>
            <p:cNvSpPr>
              <a:spLocks/>
            </p:cNvSpPr>
            <p:nvPr/>
          </p:nvSpPr>
          <p:spPr bwMode="auto">
            <a:xfrm>
              <a:off x="2495" y="3134"/>
              <a:ext cx="54" cy="265"/>
            </a:xfrm>
            <a:custGeom>
              <a:avLst/>
              <a:gdLst>
                <a:gd name="T0" fmla="*/ 50 w 54"/>
                <a:gd name="T1" fmla="*/ 0 h 265"/>
                <a:gd name="T2" fmla="*/ 54 w 54"/>
                <a:gd name="T3" fmla="*/ 2 h 265"/>
                <a:gd name="T4" fmla="*/ 3 w 54"/>
                <a:gd name="T5" fmla="*/ 265 h 265"/>
                <a:gd name="T6" fmla="*/ 0 w 54"/>
                <a:gd name="T7" fmla="*/ 265 h 265"/>
                <a:gd name="T8" fmla="*/ 50 w 54"/>
                <a:gd name="T9" fmla="*/ 0 h 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265"/>
                <a:gd name="T17" fmla="*/ 54 w 54"/>
                <a:gd name="T18" fmla="*/ 265 h 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265">
                  <a:moveTo>
                    <a:pt x="50" y="0"/>
                  </a:moveTo>
                  <a:lnTo>
                    <a:pt x="54" y="2"/>
                  </a:lnTo>
                  <a:lnTo>
                    <a:pt x="3" y="265"/>
                  </a:lnTo>
                  <a:lnTo>
                    <a:pt x="0" y="26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20" name="Freeform 776"/>
            <p:cNvSpPr>
              <a:spLocks/>
            </p:cNvSpPr>
            <p:nvPr/>
          </p:nvSpPr>
          <p:spPr bwMode="auto">
            <a:xfrm>
              <a:off x="2498" y="3136"/>
              <a:ext cx="54" cy="263"/>
            </a:xfrm>
            <a:custGeom>
              <a:avLst/>
              <a:gdLst>
                <a:gd name="T0" fmla="*/ 51 w 54"/>
                <a:gd name="T1" fmla="*/ 0 h 263"/>
                <a:gd name="T2" fmla="*/ 54 w 54"/>
                <a:gd name="T3" fmla="*/ 1 h 263"/>
                <a:gd name="T4" fmla="*/ 4 w 54"/>
                <a:gd name="T5" fmla="*/ 263 h 263"/>
                <a:gd name="T6" fmla="*/ 0 w 54"/>
                <a:gd name="T7" fmla="*/ 263 h 263"/>
                <a:gd name="T8" fmla="*/ 51 w 54"/>
                <a:gd name="T9" fmla="*/ 0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263"/>
                <a:gd name="T17" fmla="*/ 54 w 54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263">
                  <a:moveTo>
                    <a:pt x="51" y="0"/>
                  </a:moveTo>
                  <a:lnTo>
                    <a:pt x="54" y="1"/>
                  </a:lnTo>
                  <a:lnTo>
                    <a:pt x="4" y="263"/>
                  </a:lnTo>
                  <a:lnTo>
                    <a:pt x="0" y="26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21" name="Freeform 777"/>
            <p:cNvSpPr>
              <a:spLocks/>
            </p:cNvSpPr>
            <p:nvPr/>
          </p:nvSpPr>
          <p:spPr bwMode="auto">
            <a:xfrm>
              <a:off x="2502" y="3137"/>
              <a:ext cx="56" cy="262"/>
            </a:xfrm>
            <a:custGeom>
              <a:avLst/>
              <a:gdLst>
                <a:gd name="T0" fmla="*/ 50 w 56"/>
                <a:gd name="T1" fmla="*/ 0 h 262"/>
                <a:gd name="T2" fmla="*/ 56 w 56"/>
                <a:gd name="T3" fmla="*/ 4 h 262"/>
                <a:gd name="T4" fmla="*/ 5 w 56"/>
                <a:gd name="T5" fmla="*/ 260 h 262"/>
                <a:gd name="T6" fmla="*/ 0 w 56"/>
                <a:gd name="T7" fmla="*/ 262 h 262"/>
                <a:gd name="T8" fmla="*/ 50 w 56"/>
                <a:gd name="T9" fmla="*/ 0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62"/>
                <a:gd name="T17" fmla="*/ 56 w 5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62">
                  <a:moveTo>
                    <a:pt x="50" y="0"/>
                  </a:moveTo>
                  <a:lnTo>
                    <a:pt x="56" y="4"/>
                  </a:lnTo>
                  <a:lnTo>
                    <a:pt x="5" y="260"/>
                  </a:lnTo>
                  <a:lnTo>
                    <a:pt x="0" y="26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22" name="Freeform 778"/>
            <p:cNvSpPr>
              <a:spLocks/>
            </p:cNvSpPr>
            <p:nvPr/>
          </p:nvSpPr>
          <p:spPr bwMode="auto">
            <a:xfrm>
              <a:off x="2507" y="3141"/>
              <a:ext cx="54" cy="256"/>
            </a:xfrm>
            <a:custGeom>
              <a:avLst/>
              <a:gdLst>
                <a:gd name="T0" fmla="*/ 51 w 54"/>
                <a:gd name="T1" fmla="*/ 0 h 256"/>
                <a:gd name="T2" fmla="*/ 54 w 54"/>
                <a:gd name="T3" fmla="*/ 2 h 256"/>
                <a:gd name="T4" fmla="*/ 4 w 54"/>
                <a:gd name="T5" fmla="*/ 256 h 256"/>
                <a:gd name="T6" fmla="*/ 0 w 54"/>
                <a:gd name="T7" fmla="*/ 256 h 256"/>
                <a:gd name="T8" fmla="*/ 51 w 54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256"/>
                <a:gd name="T17" fmla="*/ 54 w 5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256">
                  <a:moveTo>
                    <a:pt x="51" y="0"/>
                  </a:moveTo>
                  <a:lnTo>
                    <a:pt x="54" y="2"/>
                  </a:lnTo>
                  <a:lnTo>
                    <a:pt x="4" y="256"/>
                  </a:lnTo>
                  <a:lnTo>
                    <a:pt x="0" y="25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81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23" name="Freeform 779"/>
            <p:cNvSpPr>
              <a:spLocks/>
            </p:cNvSpPr>
            <p:nvPr/>
          </p:nvSpPr>
          <p:spPr bwMode="auto">
            <a:xfrm>
              <a:off x="2511" y="3143"/>
              <a:ext cx="54" cy="254"/>
            </a:xfrm>
            <a:custGeom>
              <a:avLst/>
              <a:gdLst>
                <a:gd name="T0" fmla="*/ 50 w 54"/>
                <a:gd name="T1" fmla="*/ 0 h 254"/>
                <a:gd name="T2" fmla="*/ 54 w 54"/>
                <a:gd name="T3" fmla="*/ 2 h 254"/>
                <a:gd name="T4" fmla="*/ 5 w 54"/>
                <a:gd name="T5" fmla="*/ 254 h 254"/>
                <a:gd name="T6" fmla="*/ 0 w 54"/>
                <a:gd name="T7" fmla="*/ 254 h 254"/>
                <a:gd name="T8" fmla="*/ 50 w 54"/>
                <a:gd name="T9" fmla="*/ 0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254"/>
                <a:gd name="T17" fmla="*/ 54 w 54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254">
                  <a:moveTo>
                    <a:pt x="50" y="0"/>
                  </a:moveTo>
                  <a:lnTo>
                    <a:pt x="54" y="2"/>
                  </a:lnTo>
                  <a:lnTo>
                    <a:pt x="5" y="254"/>
                  </a:lnTo>
                  <a:lnTo>
                    <a:pt x="0" y="25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24" name="Freeform 780"/>
            <p:cNvSpPr>
              <a:spLocks/>
            </p:cNvSpPr>
            <p:nvPr/>
          </p:nvSpPr>
          <p:spPr bwMode="auto">
            <a:xfrm>
              <a:off x="2516" y="3145"/>
              <a:ext cx="53" cy="252"/>
            </a:xfrm>
            <a:custGeom>
              <a:avLst/>
              <a:gdLst>
                <a:gd name="T0" fmla="*/ 49 w 53"/>
                <a:gd name="T1" fmla="*/ 0 h 252"/>
                <a:gd name="T2" fmla="*/ 53 w 53"/>
                <a:gd name="T3" fmla="*/ 3 h 252"/>
                <a:gd name="T4" fmla="*/ 4 w 53"/>
                <a:gd name="T5" fmla="*/ 252 h 252"/>
                <a:gd name="T6" fmla="*/ 0 w 53"/>
                <a:gd name="T7" fmla="*/ 252 h 252"/>
                <a:gd name="T8" fmla="*/ 49 w 53"/>
                <a:gd name="T9" fmla="*/ 0 h 2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52"/>
                <a:gd name="T17" fmla="*/ 53 w 53"/>
                <a:gd name="T18" fmla="*/ 252 h 2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52">
                  <a:moveTo>
                    <a:pt x="49" y="0"/>
                  </a:moveTo>
                  <a:lnTo>
                    <a:pt x="53" y="3"/>
                  </a:lnTo>
                  <a:lnTo>
                    <a:pt x="4" y="252"/>
                  </a:lnTo>
                  <a:lnTo>
                    <a:pt x="0" y="25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25" name="Freeform 781"/>
            <p:cNvSpPr>
              <a:spLocks/>
            </p:cNvSpPr>
            <p:nvPr/>
          </p:nvSpPr>
          <p:spPr bwMode="auto">
            <a:xfrm>
              <a:off x="2520" y="3148"/>
              <a:ext cx="52" cy="249"/>
            </a:xfrm>
            <a:custGeom>
              <a:avLst/>
              <a:gdLst>
                <a:gd name="T0" fmla="*/ 49 w 52"/>
                <a:gd name="T1" fmla="*/ 0 h 249"/>
                <a:gd name="T2" fmla="*/ 52 w 52"/>
                <a:gd name="T3" fmla="*/ 2 h 249"/>
                <a:gd name="T4" fmla="*/ 5 w 52"/>
                <a:gd name="T5" fmla="*/ 248 h 249"/>
                <a:gd name="T6" fmla="*/ 0 w 52"/>
                <a:gd name="T7" fmla="*/ 249 h 249"/>
                <a:gd name="T8" fmla="*/ 49 w 52"/>
                <a:gd name="T9" fmla="*/ 0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49"/>
                <a:gd name="T17" fmla="*/ 52 w 52"/>
                <a:gd name="T18" fmla="*/ 249 h 2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49">
                  <a:moveTo>
                    <a:pt x="49" y="0"/>
                  </a:moveTo>
                  <a:lnTo>
                    <a:pt x="52" y="2"/>
                  </a:lnTo>
                  <a:lnTo>
                    <a:pt x="5" y="248"/>
                  </a:lnTo>
                  <a:lnTo>
                    <a:pt x="0" y="2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8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26" name="Freeform 782"/>
            <p:cNvSpPr>
              <a:spLocks/>
            </p:cNvSpPr>
            <p:nvPr/>
          </p:nvSpPr>
          <p:spPr bwMode="auto">
            <a:xfrm>
              <a:off x="2525" y="3150"/>
              <a:ext cx="53" cy="246"/>
            </a:xfrm>
            <a:custGeom>
              <a:avLst/>
              <a:gdLst>
                <a:gd name="T0" fmla="*/ 47 w 53"/>
                <a:gd name="T1" fmla="*/ 0 h 246"/>
                <a:gd name="T2" fmla="*/ 53 w 53"/>
                <a:gd name="T3" fmla="*/ 2 h 246"/>
                <a:gd name="T4" fmla="*/ 6 w 53"/>
                <a:gd name="T5" fmla="*/ 246 h 246"/>
                <a:gd name="T6" fmla="*/ 0 w 53"/>
                <a:gd name="T7" fmla="*/ 246 h 246"/>
                <a:gd name="T8" fmla="*/ 47 w 53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6"/>
                <a:gd name="T17" fmla="*/ 53 w 53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6">
                  <a:moveTo>
                    <a:pt x="47" y="0"/>
                  </a:moveTo>
                  <a:lnTo>
                    <a:pt x="53" y="2"/>
                  </a:lnTo>
                  <a:lnTo>
                    <a:pt x="6" y="246"/>
                  </a:lnTo>
                  <a:lnTo>
                    <a:pt x="0" y="24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8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27" name="Freeform 783"/>
            <p:cNvSpPr>
              <a:spLocks/>
            </p:cNvSpPr>
            <p:nvPr/>
          </p:nvSpPr>
          <p:spPr bwMode="auto">
            <a:xfrm>
              <a:off x="2531" y="3152"/>
              <a:ext cx="50" cy="244"/>
            </a:xfrm>
            <a:custGeom>
              <a:avLst/>
              <a:gdLst>
                <a:gd name="T0" fmla="*/ 47 w 50"/>
                <a:gd name="T1" fmla="*/ 0 h 244"/>
                <a:gd name="T2" fmla="*/ 50 w 50"/>
                <a:gd name="T3" fmla="*/ 2 h 244"/>
                <a:gd name="T4" fmla="*/ 3 w 50"/>
                <a:gd name="T5" fmla="*/ 244 h 244"/>
                <a:gd name="T6" fmla="*/ 0 w 50"/>
                <a:gd name="T7" fmla="*/ 244 h 244"/>
                <a:gd name="T8" fmla="*/ 47 w 50"/>
                <a:gd name="T9" fmla="*/ 0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244"/>
                <a:gd name="T17" fmla="*/ 50 w 50"/>
                <a:gd name="T18" fmla="*/ 244 h 2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244">
                  <a:moveTo>
                    <a:pt x="47" y="0"/>
                  </a:moveTo>
                  <a:lnTo>
                    <a:pt x="50" y="2"/>
                  </a:lnTo>
                  <a:lnTo>
                    <a:pt x="3" y="244"/>
                  </a:lnTo>
                  <a:lnTo>
                    <a:pt x="0" y="244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85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28" name="Freeform 784"/>
            <p:cNvSpPr>
              <a:spLocks/>
            </p:cNvSpPr>
            <p:nvPr/>
          </p:nvSpPr>
          <p:spPr bwMode="auto">
            <a:xfrm>
              <a:off x="2534" y="3154"/>
              <a:ext cx="51" cy="242"/>
            </a:xfrm>
            <a:custGeom>
              <a:avLst/>
              <a:gdLst>
                <a:gd name="T0" fmla="*/ 47 w 51"/>
                <a:gd name="T1" fmla="*/ 0 h 242"/>
                <a:gd name="T2" fmla="*/ 51 w 51"/>
                <a:gd name="T3" fmla="*/ 3 h 242"/>
                <a:gd name="T4" fmla="*/ 4 w 51"/>
                <a:gd name="T5" fmla="*/ 242 h 242"/>
                <a:gd name="T6" fmla="*/ 0 w 51"/>
                <a:gd name="T7" fmla="*/ 242 h 242"/>
                <a:gd name="T8" fmla="*/ 47 w 51"/>
                <a:gd name="T9" fmla="*/ 0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2"/>
                <a:gd name="T17" fmla="*/ 51 w 51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2">
                  <a:moveTo>
                    <a:pt x="47" y="0"/>
                  </a:moveTo>
                  <a:lnTo>
                    <a:pt x="51" y="3"/>
                  </a:lnTo>
                  <a:lnTo>
                    <a:pt x="4" y="242"/>
                  </a:lnTo>
                  <a:lnTo>
                    <a:pt x="0" y="24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29" name="Freeform 785"/>
            <p:cNvSpPr>
              <a:spLocks/>
            </p:cNvSpPr>
            <p:nvPr/>
          </p:nvSpPr>
          <p:spPr bwMode="auto">
            <a:xfrm>
              <a:off x="2538" y="3157"/>
              <a:ext cx="50" cy="239"/>
            </a:xfrm>
            <a:custGeom>
              <a:avLst/>
              <a:gdLst>
                <a:gd name="T0" fmla="*/ 47 w 50"/>
                <a:gd name="T1" fmla="*/ 0 h 239"/>
                <a:gd name="T2" fmla="*/ 50 w 50"/>
                <a:gd name="T3" fmla="*/ 2 h 239"/>
                <a:gd name="T4" fmla="*/ 5 w 50"/>
                <a:gd name="T5" fmla="*/ 237 h 239"/>
                <a:gd name="T6" fmla="*/ 0 w 50"/>
                <a:gd name="T7" fmla="*/ 239 h 239"/>
                <a:gd name="T8" fmla="*/ 47 w 50"/>
                <a:gd name="T9" fmla="*/ 0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239"/>
                <a:gd name="T17" fmla="*/ 50 w 50"/>
                <a:gd name="T18" fmla="*/ 239 h 2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239">
                  <a:moveTo>
                    <a:pt x="47" y="0"/>
                  </a:moveTo>
                  <a:lnTo>
                    <a:pt x="50" y="2"/>
                  </a:lnTo>
                  <a:lnTo>
                    <a:pt x="5" y="237"/>
                  </a:lnTo>
                  <a:lnTo>
                    <a:pt x="0" y="23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30" name="Freeform 786"/>
            <p:cNvSpPr>
              <a:spLocks/>
            </p:cNvSpPr>
            <p:nvPr/>
          </p:nvSpPr>
          <p:spPr bwMode="auto">
            <a:xfrm>
              <a:off x="2543" y="3159"/>
              <a:ext cx="49" cy="235"/>
            </a:xfrm>
            <a:custGeom>
              <a:avLst/>
              <a:gdLst>
                <a:gd name="T0" fmla="*/ 45 w 49"/>
                <a:gd name="T1" fmla="*/ 0 h 235"/>
                <a:gd name="T2" fmla="*/ 49 w 49"/>
                <a:gd name="T3" fmla="*/ 2 h 235"/>
                <a:gd name="T4" fmla="*/ 4 w 49"/>
                <a:gd name="T5" fmla="*/ 235 h 235"/>
                <a:gd name="T6" fmla="*/ 0 w 49"/>
                <a:gd name="T7" fmla="*/ 235 h 235"/>
                <a:gd name="T8" fmla="*/ 45 w 49"/>
                <a:gd name="T9" fmla="*/ 0 h 2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35"/>
                <a:gd name="T17" fmla="*/ 49 w 49"/>
                <a:gd name="T18" fmla="*/ 235 h 2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35">
                  <a:moveTo>
                    <a:pt x="45" y="0"/>
                  </a:moveTo>
                  <a:lnTo>
                    <a:pt x="49" y="2"/>
                  </a:lnTo>
                  <a:lnTo>
                    <a:pt x="4" y="235"/>
                  </a:lnTo>
                  <a:lnTo>
                    <a:pt x="0" y="23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31" name="Freeform 787"/>
            <p:cNvSpPr>
              <a:spLocks/>
            </p:cNvSpPr>
            <p:nvPr/>
          </p:nvSpPr>
          <p:spPr bwMode="auto">
            <a:xfrm>
              <a:off x="2547" y="3161"/>
              <a:ext cx="49" cy="233"/>
            </a:xfrm>
            <a:custGeom>
              <a:avLst/>
              <a:gdLst>
                <a:gd name="T0" fmla="*/ 45 w 49"/>
                <a:gd name="T1" fmla="*/ 0 h 233"/>
                <a:gd name="T2" fmla="*/ 49 w 49"/>
                <a:gd name="T3" fmla="*/ 3 h 233"/>
                <a:gd name="T4" fmla="*/ 5 w 49"/>
                <a:gd name="T5" fmla="*/ 233 h 233"/>
                <a:gd name="T6" fmla="*/ 0 w 49"/>
                <a:gd name="T7" fmla="*/ 233 h 233"/>
                <a:gd name="T8" fmla="*/ 45 w 49"/>
                <a:gd name="T9" fmla="*/ 0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33"/>
                <a:gd name="T17" fmla="*/ 49 w 49"/>
                <a:gd name="T18" fmla="*/ 233 h 2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33">
                  <a:moveTo>
                    <a:pt x="45" y="0"/>
                  </a:moveTo>
                  <a:lnTo>
                    <a:pt x="49" y="3"/>
                  </a:lnTo>
                  <a:lnTo>
                    <a:pt x="5" y="233"/>
                  </a:lnTo>
                  <a:lnTo>
                    <a:pt x="0" y="23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32" name="Freeform 788"/>
            <p:cNvSpPr>
              <a:spLocks/>
            </p:cNvSpPr>
            <p:nvPr/>
          </p:nvSpPr>
          <p:spPr bwMode="auto">
            <a:xfrm>
              <a:off x="2552" y="3164"/>
              <a:ext cx="49" cy="230"/>
            </a:xfrm>
            <a:custGeom>
              <a:avLst/>
              <a:gdLst>
                <a:gd name="T0" fmla="*/ 44 w 49"/>
                <a:gd name="T1" fmla="*/ 0 h 230"/>
                <a:gd name="T2" fmla="*/ 49 w 49"/>
                <a:gd name="T3" fmla="*/ 2 h 230"/>
                <a:gd name="T4" fmla="*/ 4 w 49"/>
                <a:gd name="T5" fmla="*/ 230 h 230"/>
                <a:gd name="T6" fmla="*/ 0 w 49"/>
                <a:gd name="T7" fmla="*/ 230 h 230"/>
                <a:gd name="T8" fmla="*/ 44 w 49"/>
                <a:gd name="T9" fmla="*/ 0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30"/>
                <a:gd name="T17" fmla="*/ 49 w 49"/>
                <a:gd name="T18" fmla="*/ 230 h 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30">
                  <a:moveTo>
                    <a:pt x="44" y="0"/>
                  </a:moveTo>
                  <a:lnTo>
                    <a:pt x="49" y="2"/>
                  </a:lnTo>
                  <a:lnTo>
                    <a:pt x="4" y="230"/>
                  </a:lnTo>
                  <a:lnTo>
                    <a:pt x="0" y="23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33" name="Freeform 789"/>
            <p:cNvSpPr>
              <a:spLocks/>
            </p:cNvSpPr>
            <p:nvPr/>
          </p:nvSpPr>
          <p:spPr bwMode="auto">
            <a:xfrm>
              <a:off x="2556" y="3166"/>
              <a:ext cx="49" cy="228"/>
            </a:xfrm>
            <a:custGeom>
              <a:avLst/>
              <a:gdLst>
                <a:gd name="T0" fmla="*/ 45 w 49"/>
                <a:gd name="T1" fmla="*/ 0 h 228"/>
                <a:gd name="T2" fmla="*/ 49 w 49"/>
                <a:gd name="T3" fmla="*/ 2 h 228"/>
                <a:gd name="T4" fmla="*/ 5 w 49"/>
                <a:gd name="T5" fmla="*/ 226 h 228"/>
                <a:gd name="T6" fmla="*/ 0 w 49"/>
                <a:gd name="T7" fmla="*/ 228 h 228"/>
                <a:gd name="T8" fmla="*/ 45 w 49"/>
                <a:gd name="T9" fmla="*/ 0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28"/>
                <a:gd name="T17" fmla="*/ 49 w 4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28">
                  <a:moveTo>
                    <a:pt x="45" y="0"/>
                  </a:moveTo>
                  <a:lnTo>
                    <a:pt x="49" y="2"/>
                  </a:lnTo>
                  <a:lnTo>
                    <a:pt x="5" y="226"/>
                  </a:lnTo>
                  <a:lnTo>
                    <a:pt x="0" y="22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8A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34" name="Freeform 790"/>
            <p:cNvSpPr>
              <a:spLocks/>
            </p:cNvSpPr>
            <p:nvPr/>
          </p:nvSpPr>
          <p:spPr bwMode="auto">
            <a:xfrm>
              <a:off x="2561" y="3168"/>
              <a:ext cx="47" cy="224"/>
            </a:xfrm>
            <a:custGeom>
              <a:avLst/>
              <a:gdLst>
                <a:gd name="T0" fmla="*/ 44 w 47"/>
                <a:gd name="T1" fmla="*/ 0 h 224"/>
                <a:gd name="T2" fmla="*/ 47 w 47"/>
                <a:gd name="T3" fmla="*/ 4 h 224"/>
                <a:gd name="T4" fmla="*/ 4 w 47"/>
                <a:gd name="T5" fmla="*/ 224 h 224"/>
                <a:gd name="T6" fmla="*/ 0 w 47"/>
                <a:gd name="T7" fmla="*/ 224 h 224"/>
                <a:gd name="T8" fmla="*/ 44 w 47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24"/>
                <a:gd name="T17" fmla="*/ 47 w 47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24">
                  <a:moveTo>
                    <a:pt x="44" y="0"/>
                  </a:moveTo>
                  <a:lnTo>
                    <a:pt x="47" y="4"/>
                  </a:lnTo>
                  <a:lnTo>
                    <a:pt x="4" y="224"/>
                  </a:lnTo>
                  <a:lnTo>
                    <a:pt x="0" y="22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35" name="Freeform 791"/>
            <p:cNvSpPr>
              <a:spLocks/>
            </p:cNvSpPr>
            <p:nvPr/>
          </p:nvSpPr>
          <p:spPr bwMode="auto">
            <a:xfrm>
              <a:off x="2565" y="3172"/>
              <a:ext cx="47" cy="220"/>
            </a:xfrm>
            <a:custGeom>
              <a:avLst/>
              <a:gdLst>
                <a:gd name="T0" fmla="*/ 43 w 47"/>
                <a:gd name="T1" fmla="*/ 0 h 220"/>
                <a:gd name="T2" fmla="*/ 47 w 47"/>
                <a:gd name="T3" fmla="*/ 1 h 220"/>
                <a:gd name="T4" fmla="*/ 5 w 47"/>
                <a:gd name="T5" fmla="*/ 220 h 220"/>
                <a:gd name="T6" fmla="*/ 0 w 47"/>
                <a:gd name="T7" fmla="*/ 220 h 220"/>
                <a:gd name="T8" fmla="*/ 43 w 47"/>
                <a:gd name="T9" fmla="*/ 0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20"/>
                <a:gd name="T17" fmla="*/ 47 w 47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20">
                  <a:moveTo>
                    <a:pt x="43" y="0"/>
                  </a:moveTo>
                  <a:lnTo>
                    <a:pt x="47" y="1"/>
                  </a:lnTo>
                  <a:lnTo>
                    <a:pt x="5" y="220"/>
                  </a:lnTo>
                  <a:lnTo>
                    <a:pt x="0" y="22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36" name="Freeform 792"/>
            <p:cNvSpPr>
              <a:spLocks/>
            </p:cNvSpPr>
            <p:nvPr/>
          </p:nvSpPr>
          <p:spPr bwMode="auto">
            <a:xfrm>
              <a:off x="2570" y="3173"/>
              <a:ext cx="46" cy="219"/>
            </a:xfrm>
            <a:custGeom>
              <a:avLst/>
              <a:gdLst>
                <a:gd name="T0" fmla="*/ 42 w 46"/>
                <a:gd name="T1" fmla="*/ 0 h 219"/>
                <a:gd name="T2" fmla="*/ 46 w 46"/>
                <a:gd name="T3" fmla="*/ 2 h 219"/>
                <a:gd name="T4" fmla="*/ 4 w 46"/>
                <a:gd name="T5" fmla="*/ 219 h 219"/>
                <a:gd name="T6" fmla="*/ 0 w 46"/>
                <a:gd name="T7" fmla="*/ 219 h 219"/>
                <a:gd name="T8" fmla="*/ 42 w 46"/>
                <a:gd name="T9" fmla="*/ 0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219"/>
                <a:gd name="T17" fmla="*/ 46 w 46"/>
                <a:gd name="T18" fmla="*/ 219 h 2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219">
                  <a:moveTo>
                    <a:pt x="42" y="0"/>
                  </a:moveTo>
                  <a:lnTo>
                    <a:pt x="46" y="2"/>
                  </a:lnTo>
                  <a:lnTo>
                    <a:pt x="4" y="219"/>
                  </a:lnTo>
                  <a:lnTo>
                    <a:pt x="0" y="2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37" name="Freeform 793"/>
            <p:cNvSpPr>
              <a:spLocks/>
            </p:cNvSpPr>
            <p:nvPr/>
          </p:nvSpPr>
          <p:spPr bwMode="auto">
            <a:xfrm>
              <a:off x="2574" y="3175"/>
              <a:ext cx="47" cy="217"/>
            </a:xfrm>
            <a:custGeom>
              <a:avLst/>
              <a:gdLst>
                <a:gd name="T0" fmla="*/ 42 w 47"/>
                <a:gd name="T1" fmla="*/ 0 h 217"/>
                <a:gd name="T2" fmla="*/ 47 w 47"/>
                <a:gd name="T3" fmla="*/ 4 h 217"/>
                <a:gd name="T4" fmla="*/ 5 w 47"/>
                <a:gd name="T5" fmla="*/ 215 h 217"/>
                <a:gd name="T6" fmla="*/ 0 w 47"/>
                <a:gd name="T7" fmla="*/ 217 h 217"/>
                <a:gd name="T8" fmla="*/ 42 w 47"/>
                <a:gd name="T9" fmla="*/ 0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17"/>
                <a:gd name="T17" fmla="*/ 47 w 47"/>
                <a:gd name="T18" fmla="*/ 217 h 2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17">
                  <a:moveTo>
                    <a:pt x="42" y="0"/>
                  </a:moveTo>
                  <a:lnTo>
                    <a:pt x="47" y="4"/>
                  </a:lnTo>
                  <a:lnTo>
                    <a:pt x="5" y="215"/>
                  </a:lnTo>
                  <a:lnTo>
                    <a:pt x="0" y="21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8D8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38" name="Freeform 794"/>
            <p:cNvSpPr>
              <a:spLocks/>
            </p:cNvSpPr>
            <p:nvPr/>
          </p:nvSpPr>
          <p:spPr bwMode="auto">
            <a:xfrm>
              <a:off x="2579" y="3179"/>
              <a:ext cx="46" cy="211"/>
            </a:xfrm>
            <a:custGeom>
              <a:avLst/>
              <a:gdLst>
                <a:gd name="T0" fmla="*/ 42 w 46"/>
                <a:gd name="T1" fmla="*/ 0 h 211"/>
                <a:gd name="T2" fmla="*/ 46 w 46"/>
                <a:gd name="T3" fmla="*/ 2 h 211"/>
                <a:gd name="T4" fmla="*/ 4 w 46"/>
                <a:gd name="T5" fmla="*/ 211 h 211"/>
                <a:gd name="T6" fmla="*/ 0 w 46"/>
                <a:gd name="T7" fmla="*/ 211 h 211"/>
                <a:gd name="T8" fmla="*/ 42 w 46"/>
                <a:gd name="T9" fmla="*/ 0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211"/>
                <a:gd name="T17" fmla="*/ 46 w 46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211">
                  <a:moveTo>
                    <a:pt x="42" y="0"/>
                  </a:moveTo>
                  <a:lnTo>
                    <a:pt x="46" y="2"/>
                  </a:lnTo>
                  <a:lnTo>
                    <a:pt x="4" y="211"/>
                  </a:lnTo>
                  <a:lnTo>
                    <a:pt x="0" y="21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39" name="Freeform 795"/>
            <p:cNvSpPr>
              <a:spLocks/>
            </p:cNvSpPr>
            <p:nvPr/>
          </p:nvSpPr>
          <p:spPr bwMode="auto">
            <a:xfrm>
              <a:off x="2583" y="3181"/>
              <a:ext cx="45" cy="209"/>
            </a:xfrm>
            <a:custGeom>
              <a:avLst/>
              <a:gdLst>
                <a:gd name="T0" fmla="*/ 42 w 45"/>
                <a:gd name="T1" fmla="*/ 0 h 209"/>
                <a:gd name="T2" fmla="*/ 45 w 45"/>
                <a:gd name="T3" fmla="*/ 2 h 209"/>
                <a:gd name="T4" fmla="*/ 5 w 45"/>
                <a:gd name="T5" fmla="*/ 209 h 209"/>
                <a:gd name="T6" fmla="*/ 0 w 45"/>
                <a:gd name="T7" fmla="*/ 209 h 209"/>
                <a:gd name="T8" fmla="*/ 42 w 45"/>
                <a:gd name="T9" fmla="*/ 0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209"/>
                <a:gd name="T17" fmla="*/ 45 w 45"/>
                <a:gd name="T18" fmla="*/ 209 h 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209">
                  <a:moveTo>
                    <a:pt x="42" y="0"/>
                  </a:moveTo>
                  <a:lnTo>
                    <a:pt x="45" y="2"/>
                  </a:lnTo>
                  <a:lnTo>
                    <a:pt x="5" y="209"/>
                  </a:lnTo>
                  <a:lnTo>
                    <a:pt x="0" y="20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40" name="Freeform 796"/>
            <p:cNvSpPr>
              <a:spLocks/>
            </p:cNvSpPr>
            <p:nvPr/>
          </p:nvSpPr>
          <p:spPr bwMode="auto">
            <a:xfrm>
              <a:off x="2588" y="3183"/>
              <a:ext cx="44" cy="207"/>
            </a:xfrm>
            <a:custGeom>
              <a:avLst/>
              <a:gdLst>
                <a:gd name="T0" fmla="*/ 40 w 44"/>
                <a:gd name="T1" fmla="*/ 0 h 207"/>
                <a:gd name="T2" fmla="*/ 44 w 44"/>
                <a:gd name="T3" fmla="*/ 3 h 207"/>
                <a:gd name="T4" fmla="*/ 4 w 44"/>
                <a:gd name="T5" fmla="*/ 207 h 207"/>
                <a:gd name="T6" fmla="*/ 0 w 44"/>
                <a:gd name="T7" fmla="*/ 207 h 207"/>
                <a:gd name="T8" fmla="*/ 40 w 44"/>
                <a:gd name="T9" fmla="*/ 0 h 2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07"/>
                <a:gd name="T17" fmla="*/ 44 w 44"/>
                <a:gd name="T18" fmla="*/ 207 h 2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07">
                  <a:moveTo>
                    <a:pt x="40" y="0"/>
                  </a:moveTo>
                  <a:lnTo>
                    <a:pt x="44" y="3"/>
                  </a:lnTo>
                  <a:lnTo>
                    <a:pt x="4" y="207"/>
                  </a:lnTo>
                  <a:lnTo>
                    <a:pt x="0" y="20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90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41" name="Freeform 797"/>
            <p:cNvSpPr>
              <a:spLocks/>
            </p:cNvSpPr>
            <p:nvPr/>
          </p:nvSpPr>
          <p:spPr bwMode="auto">
            <a:xfrm>
              <a:off x="2592" y="3186"/>
              <a:ext cx="43" cy="204"/>
            </a:xfrm>
            <a:custGeom>
              <a:avLst/>
              <a:gdLst>
                <a:gd name="T0" fmla="*/ 40 w 43"/>
                <a:gd name="T1" fmla="*/ 0 h 204"/>
                <a:gd name="T2" fmla="*/ 43 w 43"/>
                <a:gd name="T3" fmla="*/ 2 h 204"/>
                <a:gd name="T4" fmla="*/ 6 w 43"/>
                <a:gd name="T5" fmla="*/ 202 h 204"/>
                <a:gd name="T6" fmla="*/ 0 w 43"/>
                <a:gd name="T7" fmla="*/ 204 h 204"/>
                <a:gd name="T8" fmla="*/ 40 w 43"/>
                <a:gd name="T9" fmla="*/ 0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204"/>
                <a:gd name="T17" fmla="*/ 43 w 43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204">
                  <a:moveTo>
                    <a:pt x="40" y="0"/>
                  </a:moveTo>
                  <a:lnTo>
                    <a:pt x="43" y="2"/>
                  </a:lnTo>
                  <a:lnTo>
                    <a:pt x="6" y="202"/>
                  </a:lnTo>
                  <a:lnTo>
                    <a:pt x="0" y="20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90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42" name="Freeform 798"/>
            <p:cNvSpPr>
              <a:spLocks/>
            </p:cNvSpPr>
            <p:nvPr/>
          </p:nvSpPr>
          <p:spPr bwMode="auto">
            <a:xfrm>
              <a:off x="2598" y="3188"/>
              <a:ext cx="41" cy="200"/>
            </a:xfrm>
            <a:custGeom>
              <a:avLst/>
              <a:gdLst>
                <a:gd name="T0" fmla="*/ 37 w 41"/>
                <a:gd name="T1" fmla="*/ 0 h 200"/>
                <a:gd name="T2" fmla="*/ 41 w 41"/>
                <a:gd name="T3" fmla="*/ 2 h 200"/>
                <a:gd name="T4" fmla="*/ 3 w 41"/>
                <a:gd name="T5" fmla="*/ 200 h 200"/>
                <a:gd name="T6" fmla="*/ 0 w 41"/>
                <a:gd name="T7" fmla="*/ 200 h 200"/>
                <a:gd name="T8" fmla="*/ 37 w 41"/>
                <a:gd name="T9" fmla="*/ 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200"/>
                <a:gd name="T17" fmla="*/ 41 w 41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200">
                  <a:moveTo>
                    <a:pt x="37" y="0"/>
                  </a:moveTo>
                  <a:lnTo>
                    <a:pt x="41" y="2"/>
                  </a:lnTo>
                  <a:lnTo>
                    <a:pt x="3" y="200"/>
                  </a:lnTo>
                  <a:lnTo>
                    <a:pt x="0" y="20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43" name="Freeform 799"/>
            <p:cNvSpPr>
              <a:spLocks/>
            </p:cNvSpPr>
            <p:nvPr/>
          </p:nvSpPr>
          <p:spPr bwMode="auto">
            <a:xfrm>
              <a:off x="2601" y="3190"/>
              <a:ext cx="43" cy="198"/>
            </a:xfrm>
            <a:custGeom>
              <a:avLst/>
              <a:gdLst>
                <a:gd name="T0" fmla="*/ 38 w 43"/>
                <a:gd name="T1" fmla="*/ 0 h 198"/>
                <a:gd name="T2" fmla="*/ 43 w 43"/>
                <a:gd name="T3" fmla="*/ 3 h 198"/>
                <a:gd name="T4" fmla="*/ 6 w 43"/>
                <a:gd name="T5" fmla="*/ 198 h 198"/>
                <a:gd name="T6" fmla="*/ 0 w 43"/>
                <a:gd name="T7" fmla="*/ 198 h 198"/>
                <a:gd name="T8" fmla="*/ 38 w 43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98"/>
                <a:gd name="T17" fmla="*/ 43 w 43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98">
                  <a:moveTo>
                    <a:pt x="38" y="0"/>
                  </a:moveTo>
                  <a:lnTo>
                    <a:pt x="43" y="3"/>
                  </a:lnTo>
                  <a:lnTo>
                    <a:pt x="6" y="198"/>
                  </a:lnTo>
                  <a:lnTo>
                    <a:pt x="0" y="19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2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44" name="Freeform 800"/>
            <p:cNvSpPr>
              <a:spLocks/>
            </p:cNvSpPr>
            <p:nvPr/>
          </p:nvSpPr>
          <p:spPr bwMode="auto">
            <a:xfrm>
              <a:off x="2607" y="3193"/>
              <a:ext cx="41" cy="195"/>
            </a:xfrm>
            <a:custGeom>
              <a:avLst/>
              <a:gdLst>
                <a:gd name="T0" fmla="*/ 37 w 41"/>
                <a:gd name="T1" fmla="*/ 0 h 195"/>
                <a:gd name="T2" fmla="*/ 41 w 41"/>
                <a:gd name="T3" fmla="*/ 2 h 195"/>
                <a:gd name="T4" fmla="*/ 3 w 41"/>
                <a:gd name="T5" fmla="*/ 195 h 195"/>
                <a:gd name="T6" fmla="*/ 0 w 41"/>
                <a:gd name="T7" fmla="*/ 195 h 195"/>
                <a:gd name="T8" fmla="*/ 37 w 41"/>
                <a:gd name="T9" fmla="*/ 0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5"/>
                <a:gd name="T17" fmla="*/ 41 w 41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5">
                  <a:moveTo>
                    <a:pt x="37" y="0"/>
                  </a:moveTo>
                  <a:lnTo>
                    <a:pt x="41" y="2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45" name="Freeform 801"/>
            <p:cNvSpPr>
              <a:spLocks/>
            </p:cNvSpPr>
            <p:nvPr/>
          </p:nvSpPr>
          <p:spPr bwMode="auto">
            <a:xfrm>
              <a:off x="2610" y="3195"/>
              <a:ext cx="42" cy="193"/>
            </a:xfrm>
            <a:custGeom>
              <a:avLst/>
              <a:gdLst>
                <a:gd name="T0" fmla="*/ 38 w 42"/>
                <a:gd name="T1" fmla="*/ 0 h 193"/>
                <a:gd name="T2" fmla="*/ 42 w 42"/>
                <a:gd name="T3" fmla="*/ 2 h 193"/>
                <a:gd name="T4" fmla="*/ 6 w 42"/>
                <a:gd name="T5" fmla="*/ 191 h 193"/>
                <a:gd name="T6" fmla="*/ 0 w 42"/>
                <a:gd name="T7" fmla="*/ 193 h 193"/>
                <a:gd name="T8" fmla="*/ 38 w 42"/>
                <a:gd name="T9" fmla="*/ 0 h 1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93"/>
                <a:gd name="T17" fmla="*/ 42 w 42"/>
                <a:gd name="T18" fmla="*/ 193 h 1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93">
                  <a:moveTo>
                    <a:pt x="38" y="0"/>
                  </a:moveTo>
                  <a:lnTo>
                    <a:pt x="42" y="2"/>
                  </a:lnTo>
                  <a:lnTo>
                    <a:pt x="6" y="191"/>
                  </a:lnTo>
                  <a:lnTo>
                    <a:pt x="0" y="19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46" name="Freeform 802"/>
            <p:cNvSpPr>
              <a:spLocks/>
            </p:cNvSpPr>
            <p:nvPr/>
          </p:nvSpPr>
          <p:spPr bwMode="auto">
            <a:xfrm>
              <a:off x="2616" y="3197"/>
              <a:ext cx="39" cy="189"/>
            </a:xfrm>
            <a:custGeom>
              <a:avLst/>
              <a:gdLst>
                <a:gd name="T0" fmla="*/ 36 w 39"/>
                <a:gd name="T1" fmla="*/ 0 h 189"/>
                <a:gd name="T2" fmla="*/ 39 w 39"/>
                <a:gd name="T3" fmla="*/ 4 h 189"/>
                <a:gd name="T4" fmla="*/ 3 w 39"/>
                <a:gd name="T5" fmla="*/ 189 h 189"/>
                <a:gd name="T6" fmla="*/ 0 w 39"/>
                <a:gd name="T7" fmla="*/ 189 h 189"/>
                <a:gd name="T8" fmla="*/ 36 w 39"/>
                <a:gd name="T9" fmla="*/ 0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89"/>
                <a:gd name="T17" fmla="*/ 39 w 39"/>
                <a:gd name="T18" fmla="*/ 189 h 1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89">
                  <a:moveTo>
                    <a:pt x="36" y="0"/>
                  </a:moveTo>
                  <a:lnTo>
                    <a:pt x="39" y="4"/>
                  </a:lnTo>
                  <a:lnTo>
                    <a:pt x="3" y="189"/>
                  </a:lnTo>
                  <a:lnTo>
                    <a:pt x="0" y="18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47" name="Freeform 803"/>
            <p:cNvSpPr>
              <a:spLocks/>
            </p:cNvSpPr>
            <p:nvPr/>
          </p:nvSpPr>
          <p:spPr bwMode="auto">
            <a:xfrm>
              <a:off x="2619" y="3201"/>
              <a:ext cx="42" cy="185"/>
            </a:xfrm>
            <a:custGeom>
              <a:avLst/>
              <a:gdLst>
                <a:gd name="T0" fmla="*/ 36 w 42"/>
                <a:gd name="T1" fmla="*/ 0 h 185"/>
                <a:gd name="T2" fmla="*/ 42 w 42"/>
                <a:gd name="T3" fmla="*/ 1 h 185"/>
                <a:gd name="T4" fmla="*/ 6 w 42"/>
                <a:gd name="T5" fmla="*/ 185 h 185"/>
                <a:gd name="T6" fmla="*/ 0 w 42"/>
                <a:gd name="T7" fmla="*/ 185 h 185"/>
                <a:gd name="T8" fmla="*/ 36 w 42"/>
                <a:gd name="T9" fmla="*/ 0 h 1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85"/>
                <a:gd name="T17" fmla="*/ 42 w 42"/>
                <a:gd name="T18" fmla="*/ 185 h 1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85">
                  <a:moveTo>
                    <a:pt x="36" y="0"/>
                  </a:moveTo>
                  <a:lnTo>
                    <a:pt x="42" y="1"/>
                  </a:lnTo>
                  <a:lnTo>
                    <a:pt x="6" y="185"/>
                  </a:lnTo>
                  <a:lnTo>
                    <a:pt x="0" y="18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95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48" name="Freeform 804"/>
            <p:cNvSpPr>
              <a:spLocks/>
            </p:cNvSpPr>
            <p:nvPr/>
          </p:nvSpPr>
          <p:spPr bwMode="auto">
            <a:xfrm>
              <a:off x="2625" y="3202"/>
              <a:ext cx="39" cy="184"/>
            </a:xfrm>
            <a:custGeom>
              <a:avLst/>
              <a:gdLst>
                <a:gd name="T0" fmla="*/ 36 w 39"/>
                <a:gd name="T1" fmla="*/ 0 h 184"/>
                <a:gd name="T2" fmla="*/ 39 w 39"/>
                <a:gd name="T3" fmla="*/ 2 h 184"/>
                <a:gd name="T4" fmla="*/ 3 w 39"/>
                <a:gd name="T5" fmla="*/ 184 h 184"/>
                <a:gd name="T6" fmla="*/ 0 w 39"/>
                <a:gd name="T7" fmla="*/ 184 h 184"/>
                <a:gd name="T8" fmla="*/ 36 w 39"/>
                <a:gd name="T9" fmla="*/ 0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84"/>
                <a:gd name="T17" fmla="*/ 39 w 39"/>
                <a:gd name="T18" fmla="*/ 184 h 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84">
                  <a:moveTo>
                    <a:pt x="36" y="0"/>
                  </a:moveTo>
                  <a:lnTo>
                    <a:pt x="39" y="2"/>
                  </a:lnTo>
                  <a:lnTo>
                    <a:pt x="3" y="184"/>
                  </a:lnTo>
                  <a:lnTo>
                    <a:pt x="0" y="18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49" name="Freeform 805"/>
            <p:cNvSpPr>
              <a:spLocks/>
            </p:cNvSpPr>
            <p:nvPr/>
          </p:nvSpPr>
          <p:spPr bwMode="auto">
            <a:xfrm>
              <a:off x="2628" y="3204"/>
              <a:ext cx="40" cy="182"/>
            </a:xfrm>
            <a:custGeom>
              <a:avLst/>
              <a:gdLst>
                <a:gd name="T0" fmla="*/ 36 w 40"/>
                <a:gd name="T1" fmla="*/ 0 h 182"/>
                <a:gd name="T2" fmla="*/ 40 w 40"/>
                <a:gd name="T3" fmla="*/ 4 h 182"/>
                <a:gd name="T4" fmla="*/ 6 w 40"/>
                <a:gd name="T5" fmla="*/ 181 h 182"/>
                <a:gd name="T6" fmla="*/ 0 w 40"/>
                <a:gd name="T7" fmla="*/ 182 h 182"/>
                <a:gd name="T8" fmla="*/ 36 w 40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182"/>
                <a:gd name="T17" fmla="*/ 40 w 40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182">
                  <a:moveTo>
                    <a:pt x="36" y="0"/>
                  </a:moveTo>
                  <a:lnTo>
                    <a:pt x="40" y="4"/>
                  </a:lnTo>
                  <a:lnTo>
                    <a:pt x="6" y="181"/>
                  </a:lnTo>
                  <a:lnTo>
                    <a:pt x="0" y="18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566" name="Freeform 806"/>
          <p:cNvSpPr>
            <a:spLocks/>
          </p:cNvSpPr>
          <p:nvPr/>
        </p:nvSpPr>
        <p:spPr bwMode="auto">
          <a:xfrm>
            <a:off x="4181475" y="5092700"/>
            <a:ext cx="58738" cy="280988"/>
          </a:xfrm>
          <a:custGeom>
            <a:avLst/>
            <a:gdLst>
              <a:gd name="T0" fmla="*/ 85686042 w 37"/>
              <a:gd name="T1" fmla="*/ 0 h 177"/>
              <a:gd name="T2" fmla="*/ 93247369 w 37"/>
              <a:gd name="T3" fmla="*/ 5040321 h 177"/>
              <a:gd name="T4" fmla="*/ 7561327 w 37"/>
              <a:gd name="T5" fmla="*/ 446069244 h 177"/>
              <a:gd name="T6" fmla="*/ 0 w 37"/>
              <a:gd name="T7" fmla="*/ 446069244 h 177"/>
              <a:gd name="T8" fmla="*/ 85686042 w 37"/>
              <a:gd name="T9" fmla="*/ 0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177"/>
              <a:gd name="T17" fmla="*/ 37 w 37"/>
              <a:gd name="T18" fmla="*/ 177 h 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177">
                <a:moveTo>
                  <a:pt x="34" y="0"/>
                </a:moveTo>
                <a:lnTo>
                  <a:pt x="37" y="2"/>
                </a:lnTo>
                <a:lnTo>
                  <a:pt x="3" y="177"/>
                </a:lnTo>
                <a:lnTo>
                  <a:pt x="0" y="177"/>
                </a:lnTo>
                <a:lnTo>
                  <a:pt x="34" y="0"/>
                </a:lnTo>
                <a:close/>
              </a:path>
            </a:pathLst>
          </a:custGeom>
          <a:solidFill>
            <a:srgbClr val="98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67" name="Freeform 807"/>
          <p:cNvSpPr>
            <a:spLocks/>
          </p:cNvSpPr>
          <p:nvPr/>
        </p:nvSpPr>
        <p:spPr bwMode="auto">
          <a:xfrm>
            <a:off x="4186238" y="5095875"/>
            <a:ext cx="60325" cy="277813"/>
          </a:xfrm>
          <a:custGeom>
            <a:avLst/>
            <a:gdLst>
              <a:gd name="T0" fmla="*/ 85685313 w 38"/>
              <a:gd name="T1" fmla="*/ 0 h 175"/>
              <a:gd name="T2" fmla="*/ 95765938 w 38"/>
              <a:gd name="T3" fmla="*/ 2520955 h 175"/>
              <a:gd name="T4" fmla="*/ 15120938 w 38"/>
              <a:gd name="T5" fmla="*/ 441028931 h 175"/>
              <a:gd name="T6" fmla="*/ 0 w 38"/>
              <a:gd name="T7" fmla="*/ 441028931 h 175"/>
              <a:gd name="T8" fmla="*/ 85685313 w 38"/>
              <a:gd name="T9" fmla="*/ 0 h 1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175"/>
              <a:gd name="T17" fmla="*/ 38 w 38"/>
              <a:gd name="T18" fmla="*/ 175 h 1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175">
                <a:moveTo>
                  <a:pt x="34" y="0"/>
                </a:moveTo>
                <a:lnTo>
                  <a:pt x="38" y="1"/>
                </a:lnTo>
                <a:lnTo>
                  <a:pt x="6" y="175"/>
                </a:lnTo>
                <a:lnTo>
                  <a:pt x="0" y="175"/>
                </a:lnTo>
                <a:lnTo>
                  <a:pt x="34" y="0"/>
                </a:lnTo>
                <a:close/>
              </a:path>
            </a:pathLst>
          </a:custGeom>
          <a:solidFill>
            <a:srgbClr val="98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68" name="Freeform 808"/>
          <p:cNvSpPr>
            <a:spLocks/>
          </p:cNvSpPr>
          <p:nvPr/>
        </p:nvSpPr>
        <p:spPr bwMode="auto">
          <a:xfrm>
            <a:off x="4195763" y="5097463"/>
            <a:ext cx="57150" cy="276225"/>
          </a:xfrm>
          <a:custGeom>
            <a:avLst/>
            <a:gdLst>
              <a:gd name="T0" fmla="*/ 80645000 w 36"/>
              <a:gd name="T1" fmla="*/ 0 h 174"/>
              <a:gd name="T2" fmla="*/ 90725625 w 36"/>
              <a:gd name="T3" fmla="*/ 10080625 h 174"/>
              <a:gd name="T4" fmla="*/ 7559675 w 36"/>
              <a:gd name="T5" fmla="*/ 438507188 h 174"/>
              <a:gd name="T6" fmla="*/ 0 w 36"/>
              <a:gd name="T7" fmla="*/ 438507188 h 174"/>
              <a:gd name="T8" fmla="*/ 80645000 w 36"/>
              <a:gd name="T9" fmla="*/ 0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74"/>
              <a:gd name="T17" fmla="*/ 36 w 36"/>
              <a:gd name="T18" fmla="*/ 174 h 1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74">
                <a:moveTo>
                  <a:pt x="32" y="0"/>
                </a:moveTo>
                <a:lnTo>
                  <a:pt x="36" y="4"/>
                </a:lnTo>
                <a:lnTo>
                  <a:pt x="3" y="174"/>
                </a:lnTo>
                <a:lnTo>
                  <a:pt x="0" y="174"/>
                </a:lnTo>
                <a:lnTo>
                  <a:pt x="3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69" name="Freeform 809"/>
          <p:cNvSpPr>
            <a:spLocks/>
          </p:cNvSpPr>
          <p:nvPr/>
        </p:nvSpPr>
        <p:spPr bwMode="auto">
          <a:xfrm>
            <a:off x="4200525" y="5103813"/>
            <a:ext cx="60325" cy="269875"/>
          </a:xfrm>
          <a:custGeom>
            <a:avLst/>
            <a:gdLst>
              <a:gd name="T0" fmla="*/ 83165950 w 38"/>
              <a:gd name="T1" fmla="*/ 0 h 170"/>
              <a:gd name="T2" fmla="*/ 95765938 w 38"/>
              <a:gd name="T3" fmla="*/ 5040313 h 170"/>
              <a:gd name="T4" fmla="*/ 15120938 w 38"/>
              <a:gd name="T5" fmla="*/ 423386250 h 170"/>
              <a:gd name="T6" fmla="*/ 0 w 38"/>
              <a:gd name="T7" fmla="*/ 428426563 h 170"/>
              <a:gd name="T8" fmla="*/ 83165950 w 38"/>
              <a:gd name="T9" fmla="*/ 0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170"/>
              <a:gd name="T17" fmla="*/ 38 w 38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170">
                <a:moveTo>
                  <a:pt x="33" y="0"/>
                </a:moveTo>
                <a:lnTo>
                  <a:pt x="38" y="2"/>
                </a:lnTo>
                <a:lnTo>
                  <a:pt x="6" y="168"/>
                </a:lnTo>
                <a:lnTo>
                  <a:pt x="0" y="170"/>
                </a:lnTo>
                <a:lnTo>
                  <a:pt x="33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70" name="Freeform 810"/>
          <p:cNvSpPr>
            <a:spLocks/>
          </p:cNvSpPr>
          <p:nvPr/>
        </p:nvSpPr>
        <p:spPr bwMode="auto">
          <a:xfrm>
            <a:off x="4210050" y="5106988"/>
            <a:ext cx="57150" cy="263525"/>
          </a:xfrm>
          <a:custGeom>
            <a:avLst/>
            <a:gdLst>
              <a:gd name="T0" fmla="*/ 80645000 w 36"/>
              <a:gd name="T1" fmla="*/ 0 h 166"/>
              <a:gd name="T2" fmla="*/ 90725625 w 36"/>
              <a:gd name="T3" fmla="*/ 5040313 h 166"/>
              <a:gd name="T4" fmla="*/ 7559675 w 36"/>
              <a:gd name="T5" fmla="*/ 418345938 h 166"/>
              <a:gd name="T6" fmla="*/ 0 w 36"/>
              <a:gd name="T7" fmla="*/ 418345938 h 166"/>
              <a:gd name="T8" fmla="*/ 80645000 w 36"/>
              <a:gd name="T9" fmla="*/ 0 h 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66"/>
              <a:gd name="T17" fmla="*/ 36 w 36"/>
              <a:gd name="T18" fmla="*/ 166 h 1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66">
                <a:moveTo>
                  <a:pt x="32" y="0"/>
                </a:moveTo>
                <a:lnTo>
                  <a:pt x="36" y="2"/>
                </a:lnTo>
                <a:lnTo>
                  <a:pt x="3" y="166"/>
                </a:lnTo>
                <a:lnTo>
                  <a:pt x="0" y="166"/>
                </a:lnTo>
                <a:lnTo>
                  <a:pt x="32" y="0"/>
                </a:lnTo>
                <a:close/>
              </a:path>
            </a:pathLst>
          </a:custGeom>
          <a:solidFill>
            <a:srgbClr val="9B9B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71" name="Freeform 811"/>
          <p:cNvSpPr>
            <a:spLocks/>
          </p:cNvSpPr>
          <p:nvPr/>
        </p:nvSpPr>
        <p:spPr bwMode="auto">
          <a:xfrm>
            <a:off x="4214813" y="5110163"/>
            <a:ext cx="57150" cy="260350"/>
          </a:xfrm>
          <a:custGeom>
            <a:avLst/>
            <a:gdLst>
              <a:gd name="T0" fmla="*/ 83165950 w 36"/>
              <a:gd name="T1" fmla="*/ 0 h 164"/>
              <a:gd name="T2" fmla="*/ 90725625 w 36"/>
              <a:gd name="T3" fmla="*/ 7559675 h 164"/>
              <a:gd name="T4" fmla="*/ 15120938 w 36"/>
              <a:gd name="T5" fmla="*/ 413305625 h 164"/>
              <a:gd name="T6" fmla="*/ 0 w 36"/>
              <a:gd name="T7" fmla="*/ 413305625 h 164"/>
              <a:gd name="T8" fmla="*/ 83165950 w 36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64"/>
              <a:gd name="T17" fmla="*/ 36 w 36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64">
                <a:moveTo>
                  <a:pt x="33" y="0"/>
                </a:moveTo>
                <a:lnTo>
                  <a:pt x="36" y="3"/>
                </a:lnTo>
                <a:lnTo>
                  <a:pt x="6" y="164"/>
                </a:lnTo>
                <a:lnTo>
                  <a:pt x="0" y="164"/>
                </a:lnTo>
                <a:lnTo>
                  <a:pt x="33" y="0"/>
                </a:lnTo>
                <a:close/>
              </a:path>
            </a:pathLst>
          </a:custGeom>
          <a:solidFill>
            <a:srgbClr val="9C9C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72" name="Freeform 812"/>
          <p:cNvSpPr>
            <a:spLocks/>
          </p:cNvSpPr>
          <p:nvPr/>
        </p:nvSpPr>
        <p:spPr bwMode="auto">
          <a:xfrm>
            <a:off x="4224338" y="5114925"/>
            <a:ext cx="53975" cy="255588"/>
          </a:xfrm>
          <a:custGeom>
            <a:avLst/>
            <a:gdLst>
              <a:gd name="T0" fmla="*/ 75604688 w 34"/>
              <a:gd name="T1" fmla="*/ 0 h 161"/>
              <a:gd name="T2" fmla="*/ 85685313 w 34"/>
              <a:gd name="T3" fmla="*/ 5040322 h 161"/>
              <a:gd name="T4" fmla="*/ 7559675 w 34"/>
              <a:gd name="T5" fmla="*/ 405746744 h 161"/>
              <a:gd name="T6" fmla="*/ 0 w 34"/>
              <a:gd name="T7" fmla="*/ 405746744 h 161"/>
              <a:gd name="T8" fmla="*/ 75604688 w 34"/>
              <a:gd name="T9" fmla="*/ 0 h 1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161"/>
              <a:gd name="T17" fmla="*/ 34 w 34"/>
              <a:gd name="T18" fmla="*/ 161 h 1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161">
                <a:moveTo>
                  <a:pt x="30" y="0"/>
                </a:moveTo>
                <a:lnTo>
                  <a:pt x="34" y="2"/>
                </a:lnTo>
                <a:lnTo>
                  <a:pt x="3" y="161"/>
                </a:lnTo>
                <a:lnTo>
                  <a:pt x="0" y="161"/>
                </a:lnTo>
                <a:lnTo>
                  <a:pt x="30" y="0"/>
                </a:lnTo>
                <a:close/>
              </a:path>
            </a:pathLst>
          </a:custGeom>
          <a:solidFill>
            <a:srgbClr val="9C9C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73" name="Freeform 813"/>
          <p:cNvSpPr>
            <a:spLocks/>
          </p:cNvSpPr>
          <p:nvPr/>
        </p:nvSpPr>
        <p:spPr bwMode="auto">
          <a:xfrm>
            <a:off x="4229100" y="5118100"/>
            <a:ext cx="55563" cy="252413"/>
          </a:xfrm>
          <a:custGeom>
            <a:avLst/>
            <a:gdLst>
              <a:gd name="T0" fmla="*/ 78126341 w 35"/>
              <a:gd name="T1" fmla="*/ 0 h 159"/>
              <a:gd name="T2" fmla="*/ 88207056 w 35"/>
              <a:gd name="T3" fmla="*/ 5040322 h 159"/>
              <a:gd name="T4" fmla="*/ 15121074 w 35"/>
              <a:gd name="T5" fmla="*/ 395666109 h 159"/>
              <a:gd name="T6" fmla="*/ 0 w 35"/>
              <a:gd name="T7" fmla="*/ 400706431 h 159"/>
              <a:gd name="T8" fmla="*/ 78126341 w 35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159"/>
              <a:gd name="T17" fmla="*/ 35 w 35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159">
                <a:moveTo>
                  <a:pt x="31" y="0"/>
                </a:moveTo>
                <a:lnTo>
                  <a:pt x="35" y="2"/>
                </a:lnTo>
                <a:lnTo>
                  <a:pt x="6" y="157"/>
                </a:lnTo>
                <a:lnTo>
                  <a:pt x="0" y="159"/>
                </a:lnTo>
                <a:lnTo>
                  <a:pt x="31" y="0"/>
                </a:lnTo>
                <a:close/>
              </a:path>
            </a:pathLst>
          </a:custGeom>
          <a:solidFill>
            <a:srgbClr val="9D9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74" name="Freeform 814"/>
          <p:cNvSpPr>
            <a:spLocks/>
          </p:cNvSpPr>
          <p:nvPr/>
        </p:nvSpPr>
        <p:spPr bwMode="auto">
          <a:xfrm>
            <a:off x="4238625" y="5121275"/>
            <a:ext cx="50800" cy="246063"/>
          </a:xfrm>
          <a:custGeom>
            <a:avLst/>
            <a:gdLst>
              <a:gd name="T0" fmla="*/ 73083738 w 32"/>
              <a:gd name="T1" fmla="*/ 0 h 155"/>
              <a:gd name="T2" fmla="*/ 80645000 w 32"/>
              <a:gd name="T3" fmla="*/ 7561278 h 155"/>
              <a:gd name="T4" fmla="*/ 7559675 w 32"/>
              <a:gd name="T5" fmla="*/ 390625806 h 155"/>
              <a:gd name="T6" fmla="*/ 0 w 32"/>
              <a:gd name="T7" fmla="*/ 390625806 h 155"/>
              <a:gd name="T8" fmla="*/ 73083738 w 32"/>
              <a:gd name="T9" fmla="*/ 0 h 1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5"/>
              <a:gd name="T17" fmla="*/ 32 w 32"/>
              <a:gd name="T18" fmla="*/ 155 h 1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5">
                <a:moveTo>
                  <a:pt x="29" y="0"/>
                </a:moveTo>
                <a:lnTo>
                  <a:pt x="32" y="3"/>
                </a:lnTo>
                <a:lnTo>
                  <a:pt x="3" y="155"/>
                </a:lnTo>
                <a:lnTo>
                  <a:pt x="0" y="155"/>
                </a:lnTo>
                <a:lnTo>
                  <a:pt x="29" y="0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75" name="Freeform 815"/>
          <p:cNvSpPr>
            <a:spLocks/>
          </p:cNvSpPr>
          <p:nvPr/>
        </p:nvSpPr>
        <p:spPr bwMode="auto">
          <a:xfrm>
            <a:off x="4243388" y="5126038"/>
            <a:ext cx="55562" cy="241300"/>
          </a:xfrm>
          <a:custGeom>
            <a:avLst/>
            <a:gdLst>
              <a:gd name="T0" fmla="*/ 73083080 w 35"/>
              <a:gd name="T1" fmla="*/ 0 h 152"/>
              <a:gd name="T2" fmla="*/ 88203881 w 35"/>
              <a:gd name="T3" fmla="*/ 5040313 h 152"/>
              <a:gd name="T4" fmla="*/ 10080534 w 35"/>
              <a:gd name="T5" fmla="*/ 383063750 h 152"/>
              <a:gd name="T6" fmla="*/ 0 w 35"/>
              <a:gd name="T7" fmla="*/ 383063750 h 152"/>
              <a:gd name="T8" fmla="*/ 73083080 w 35"/>
              <a:gd name="T9" fmla="*/ 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152"/>
              <a:gd name="T17" fmla="*/ 35 w 35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152">
                <a:moveTo>
                  <a:pt x="29" y="0"/>
                </a:moveTo>
                <a:lnTo>
                  <a:pt x="35" y="2"/>
                </a:lnTo>
                <a:lnTo>
                  <a:pt x="4" y="152"/>
                </a:lnTo>
                <a:lnTo>
                  <a:pt x="0" y="152"/>
                </a:lnTo>
                <a:lnTo>
                  <a:pt x="29" y="0"/>
                </a:lnTo>
                <a:close/>
              </a:path>
            </a:pathLst>
          </a:custGeom>
          <a:solidFill>
            <a:srgbClr val="9F9F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76" name="Freeform 816"/>
          <p:cNvSpPr>
            <a:spLocks/>
          </p:cNvSpPr>
          <p:nvPr/>
        </p:nvSpPr>
        <p:spPr bwMode="auto">
          <a:xfrm>
            <a:off x="4249738" y="5129213"/>
            <a:ext cx="53975" cy="238125"/>
          </a:xfrm>
          <a:custGeom>
            <a:avLst/>
            <a:gdLst>
              <a:gd name="T0" fmla="*/ 78124050 w 34"/>
              <a:gd name="T1" fmla="*/ 0 h 150"/>
              <a:gd name="T2" fmla="*/ 85685313 w 34"/>
              <a:gd name="T3" fmla="*/ 5040313 h 150"/>
              <a:gd name="T4" fmla="*/ 12599988 w 34"/>
              <a:gd name="T5" fmla="*/ 378023438 h 150"/>
              <a:gd name="T6" fmla="*/ 0 w 34"/>
              <a:gd name="T7" fmla="*/ 378023438 h 150"/>
              <a:gd name="T8" fmla="*/ 78124050 w 34"/>
              <a:gd name="T9" fmla="*/ 0 h 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150"/>
              <a:gd name="T17" fmla="*/ 34 w 34"/>
              <a:gd name="T18" fmla="*/ 150 h 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150">
                <a:moveTo>
                  <a:pt x="31" y="0"/>
                </a:moveTo>
                <a:lnTo>
                  <a:pt x="34" y="2"/>
                </a:lnTo>
                <a:lnTo>
                  <a:pt x="5" y="150"/>
                </a:lnTo>
                <a:lnTo>
                  <a:pt x="0" y="150"/>
                </a:lnTo>
                <a:lnTo>
                  <a:pt x="31" y="0"/>
                </a:lnTo>
                <a:close/>
              </a:path>
            </a:pathLst>
          </a:custGeom>
          <a:solidFill>
            <a:srgbClr val="A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77" name="Freeform 817"/>
          <p:cNvSpPr>
            <a:spLocks/>
          </p:cNvSpPr>
          <p:nvPr/>
        </p:nvSpPr>
        <p:spPr bwMode="auto">
          <a:xfrm>
            <a:off x="4257675" y="5132388"/>
            <a:ext cx="52388" cy="234950"/>
          </a:xfrm>
          <a:custGeom>
            <a:avLst/>
            <a:gdLst>
              <a:gd name="T0" fmla="*/ 73086023 w 33"/>
              <a:gd name="T1" fmla="*/ 0 h 148"/>
              <a:gd name="T2" fmla="*/ 83166744 w 33"/>
              <a:gd name="T3" fmla="*/ 10080625 h 148"/>
              <a:gd name="T4" fmla="*/ 10080721 w 33"/>
              <a:gd name="T5" fmla="*/ 367942813 h 148"/>
              <a:gd name="T6" fmla="*/ 0 w 33"/>
              <a:gd name="T7" fmla="*/ 372983125 h 148"/>
              <a:gd name="T8" fmla="*/ 73086023 w 33"/>
              <a:gd name="T9" fmla="*/ 0 h 1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148"/>
              <a:gd name="T17" fmla="*/ 33 w 33"/>
              <a:gd name="T18" fmla="*/ 148 h 1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148">
                <a:moveTo>
                  <a:pt x="29" y="0"/>
                </a:moveTo>
                <a:lnTo>
                  <a:pt x="33" y="4"/>
                </a:lnTo>
                <a:lnTo>
                  <a:pt x="4" y="146"/>
                </a:lnTo>
                <a:lnTo>
                  <a:pt x="0" y="148"/>
                </a:lnTo>
                <a:lnTo>
                  <a:pt x="29" y="0"/>
                </a:lnTo>
                <a:close/>
              </a:path>
            </a:pathLst>
          </a:custGeom>
          <a:solidFill>
            <a:srgbClr val="A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78" name="Freeform 818"/>
          <p:cNvSpPr>
            <a:spLocks/>
          </p:cNvSpPr>
          <p:nvPr/>
        </p:nvSpPr>
        <p:spPr bwMode="auto">
          <a:xfrm>
            <a:off x="4264025" y="5138738"/>
            <a:ext cx="50800" cy="225425"/>
          </a:xfrm>
          <a:custGeom>
            <a:avLst/>
            <a:gdLst>
              <a:gd name="T0" fmla="*/ 73083738 w 32"/>
              <a:gd name="T1" fmla="*/ 0 h 142"/>
              <a:gd name="T2" fmla="*/ 80645000 w 32"/>
              <a:gd name="T3" fmla="*/ 2520950 h 142"/>
              <a:gd name="T4" fmla="*/ 12599988 w 32"/>
              <a:gd name="T5" fmla="*/ 357862188 h 142"/>
              <a:gd name="T6" fmla="*/ 0 w 32"/>
              <a:gd name="T7" fmla="*/ 357862188 h 142"/>
              <a:gd name="T8" fmla="*/ 73083738 w 32"/>
              <a:gd name="T9" fmla="*/ 0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42"/>
              <a:gd name="T17" fmla="*/ 32 w 32"/>
              <a:gd name="T18" fmla="*/ 142 h 1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42">
                <a:moveTo>
                  <a:pt x="29" y="0"/>
                </a:moveTo>
                <a:lnTo>
                  <a:pt x="32" y="1"/>
                </a:lnTo>
                <a:lnTo>
                  <a:pt x="5" y="142"/>
                </a:lnTo>
                <a:lnTo>
                  <a:pt x="0" y="142"/>
                </a:lnTo>
                <a:lnTo>
                  <a:pt x="29" y="0"/>
                </a:lnTo>
                <a:close/>
              </a:path>
            </a:pathLst>
          </a:custGeom>
          <a:solidFill>
            <a:srgbClr val="A1A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79" name="Freeform 819"/>
          <p:cNvSpPr>
            <a:spLocks/>
          </p:cNvSpPr>
          <p:nvPr/>
        </p:nvSpPr>
        <p:spPr bwMode="auto">
          <a:xfrm>
            <a:off x="4271963" y="5140325"/>
            <a:ext cx="49212" cy="223838"/>
          </a:xfrm>
          <a:custGeom>
            <a:avLst/>
            <a:gdLst>
              <a:gd name="T0" fmla="*/ 68042734 w 31"/>
              <a:gd name="T1" fmla="*/ 0 h 141"/>
              <a:gd name="T2" fmla="*/ 78123256 w 31"/>
              <a:gd name="T3" fmla="*/ 5040324 h 141"/>
              <a:gd name="T4" fmla="*/ 15120784 w 31"/>
              <a:gd name="T5" fmla="*/ 355343619 h 141"/>
              <a:gd name="T6" fmla="*/ 0 w 31"/>
              <a:gd name="T7" fmla="*/ 355343619 h 141"/>
              <a:gd name="T8" fmla="*/ 68042734 w 31"/>
              <a:gd name="T9" fmla="*/ 0 h 1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141"/>
              <a:gd name="T17" fmla="*/ 31 w 31"/>
              <a:gd name="T18" fmla="*/ 141 h 1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141">
                <a:moveTo>
                  <a:pt x="27" y="0"/>
                </a:moveTo>
                <a:lnTo>
                  <a:pt x="31" y="2"/>
                </a:lnTo>
                <a:lnTo>
                  <a:pt x="6" y="141"/>
                </a:lnTo>
                <a:lnTo>
                  <a:pt x="0" y="141"/>
                </a:lnTo>
                <a:lnTo>
                  <a:pt x="27" y="0"/>
                </a:lnTo>
                <a:close/>
              </a:path>
            </a:pathLst>
          </a:custGeom>
          <a:solidFill>
            <a:srgbClr val="A2A2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80" name="Freeform 820"/>
          <p:cNvSpPr>
            <a:spLocks/>
          </p:cNvSpPr>
          <p:nvPr/>
        </p:nvSpPr>
        <p:spPr bwMode="auto">
          <a:xfrm>
            <a:off x="4281488" y="5143500"/>
            <a:ext cx="46037" cy="220663"/>
          </a:xfrm>
          <a:custGeom>
            <a:avLst/>
            <a:gdLst>
              <a:gd name="T0" fmla="*/ 63002428 w 29"/>
              <a:gd name="T1" fmla="*/ 0 h 139"/>
              <a:gd name="T2" fmla="*/ 73082944 w 29"/>
              <a:gd name="T3" fmla="*/ 5040324 h 139"/>
              <a:gd name="T4" fmla="*/ 7559593 w 29"/>
              <a:gd name="T5" fmla="*/ 350303306 h 139"/>
              <a:gd name="T6" fmla="*/ 0 w 29"/>
              <a:gd name="T7" fmla="*/ 350303306 h 139"/>
              <a:gd name="T8" fmla="*/ 63002428 w 29"/>
              <a:gd name="T9" fmla="*/ 0 h 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139"/>
              <a:gd name="T17" fmla="*/ 29 w 29"/>
              <a:gd name="T18" fmla="*/ 139 h 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139">
                <a:moveTo>
                  <a:pt x="25" y="0"/>
                </a:moveTo>
                <a:lnTo>
                  <a:pt x="29" y="2"/>
                </a:lnTo>
                <a:lnTo>
                  <a:pt x="3" y="139"/>
                </a:lnTo>
                <a:lnTo>
                  <a:pt x="0" y="139"/>
                </a:lnTo>
                <a:lnTo>
                  <a:pt x="25" y="0"/>
                </a:lnTo>
                <a:close/>
              </a:path>
            </a:pathLst>
          </a:custGeom>
          <a:solidFill>
            <a:srgbClr val="A3A3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81" name="Freeform 821"/>
          <p:cNvSpPr>
            <a:spLocks/>
          </p:cNvSpPr>
          <p:nvPr/>
        </p:nvSpPr>
        <p:spPr bwMode="auto">
          <a:xfrm>
            <a:off x="4286250" y="5146675"/>
            <a:ext cx="49213" cy="217488"/>
          </a:xfrm>
          <a:custGeom>
            <a:avLst/>
            <a:gdLst>
              <a:gd name="T0" fmla="*/ 65524728 w 31"/>
              <a:gd name="T1" fmla="*/ 0 h 137"/>
              <a:gd name="T2" fmla="*/ 78126431 w 31"/>
              <a:gd name="T3" fmla="*/ 10080648 h 137"/>
              <a:gd name="T4" fmla="*/ 15121091 w 31"/>
              <a:gd name="T5" fmla="*/ 340222670 h 137"/>
              <a:gd name="T6" fmla="*/ 0 w 31"/>
              <a:gd name="T7" fmla="*/ 345262994 h 137"/>
              <a:gd name="T8" fmla="*/ 65524728 w 31"/>
              <a:gd name="T9" fmla="*/ 0 h 1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137"/>
              <a:gd name="T17" fmla="*/ 31 w 31"/>
              <a:gd name="T18" fmla="*/ 137 h 1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137">
                <a:moveTo>
                  <a:pt x="26" y="0"/>
                </a:moveTo>
                <a:lnTo>
                  <a:pt x="31" y="4"/>
                </a:lnTo>
                <a:lnTo>
                  <a:pt x="6" y="135"/>
                </a:lnTo>
                <a:lnTo>
                  <a:pt x="0" y="137"/>
                </a:lnTo>
                <a:lnTo>
                  <a:pt x="26" y="0"/>
                </a:lnTo>
                <a:close/>
              </a:path>
            </a:pathLst>
          </a:custGeom>
          <a:solidFill>
            <a:srgbClr val="A4A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82" name="Freeform 822"/>
          <p:cNvSpPr>
            <a:spLocks/>
          </p:cNvSpPr>
          <p:nvPr/>
        </p:nvSpPr>
        <p:spPr bwMode="auto">
          <a:xfrm>
            <a:off x="4295775" y="5153025"/>
            <a:ext cx="46038" cy="207963"/>
          </a:xfrm>
          <a:custGeom>
            <a:avLst/>
            <a:gdLst>
              <a:gd name="T0" fmla="*/ 63005384 w 29"/>
              <a:gd name="T1" fmla="*/ 0 h 131"/>
              <a:gd name="T2" fmla="*/ 73086119 w 29"/>
              <a:gd name="T3" fmla="*/ 2520956 h 131"/>
              <a:gd name="T4" fmla="*/ 7561345 w 29"/>
              <a:gd name="T5" fmla="*/ 330142056 h 131"/>
              <a:gd name="T6" fmla="*/ 0 w 29"/>
              <a:gd name="T7" fmla="*/ 330142056 h 131"/>
              <a:gd name="T8" fmla="*/ 63005384 w 29"/>
              <a:gd name="T9" fmla="*/ 0 h 1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131"/>
              <a:gd name="T17" fmla="*/ 29 w 29"/>
              <a:gd name="T18" fmla="*/ 131 h 1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131">
                <a:moveTo>
                  <a:pt x="25" y="0"/>
                </a:moveTo>
                <a:lnTo>
                  <a:pt x="29" y="1"/>
                </a:lnTo>
                <a:lnTo>
                  <a:pt x="3" y="131"/>
                </a:lnTo>
                <a:lnTo>
                  <a:pt x="0" y="131"/>
                </a:lnTo>
                <a:lnTo>
                  <a:pt x="25" y="0"/>
                </a:lnTo>
                <a:close/>
              </a:path>
            </a:pathLst>
          </a:custGeom>
          <a:solidFill>
            <a:srgbClr val="A4A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83" name="Freeform 823"/>
          <p:cNvSpPr>
            <a:spLocks/>
          </p:cNvSpPr>
          <p:nvPr/>
        </p:nvSpPr>
        <p:spPr bwMode="auto">
          <a:xfrm>
            <a:off x="4300538" y="5154613"/>
            <a:ext cx="46037" cy="206375"/>
          </a:xfrm>
          <a:custGeom>
            <a:avLst/>
            <a:gdLst>
              <a:gd name="T0" fmla="*/ 65523351 w 29"/>
              <a:gd name="T1" fmla="*/ 0 h 130"/>
              <a:gd name="T2" fmla="*/ 73082944 w 29"/>
              <a:gd name="T3" fmla="*/ 5040313 h 130"/>
              <a:gd name="T4" fmla="*/ 10080516 w 29"/>
              <a:gd name="T5" fmla="*/ 327620313 h 130"/>
              <a:gd name="T6" fmla="*/ 0 w 29"/>
              <a:gd name="T7" fmla="*/ 327620313 h 130"/>
              <a:gd name="T8" fmla="*/ 65523351 w 29"/>
              <a:gd name="T9" fmla="*/ 0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130"/>
              <a:gd name="T17" fmla="*/ 29 w 29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130">
                <a:moveTo>
                  <a:pt x="26" y="0"/>
                </a:moveTo>
                <a:lnTo>
                  <a:pt x="29" y="2"/>
                </a:lnTo>
                <a:lnTo>
                  <a:pt x="4" y="130"/>
                </a:lnTo>
                <a:lnTo>
                  <a:pt x="0" y="130"/>
                </a:lnTo>
                <a:lnTo>
                  <a:pt x="26" y="0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84" name="Freeform 824"/>
          <p:cNvSpPr>
            <a:spLocks/>
          </p:cNvSpPr>
          <p:nvPr/>
        </p:nvSpPr>
        <p:spPr bwMode="auto">
          <a:xfrm>
            <a:off x="4306888" y="5157788"/>
            <a:ext cx="46037" cy="203200"/>
          </a:xfrm>
          <a:custGeom>
            <a:avLst/>
            <a:gdLst>
              <a:gd name="T0" fmla="*/ 63002428 w 29"/>
              <a:gd name="T1" fmla="*/ 0 h 128"/>
              <a:gd name="T2" fmla="*/ 73082944 w 29"/>
              <a:gd name="T3" fmla="*/ 10080625 h 128"/>
              <a:gd name="T4" fmla="*/ 12599851 w 29"/>
              <a:gd name="T5" fmla="*/ 322580000 h 128"/>
              <a:gd name="T6" fmla="*/ 0 w 29"/>
              <a:gd name="T7" fmla="*/ 322580000 h 128"/>
              <a:gd name="T8" fmla="*/ 63002428 w 29"/>
              <a:gd name="T9" fmla="*/ 0 h 1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128"/>
              <a:gd name="T17" fmla="*/ 29 w 29"/>
              <a:gd name="T18" fmla="*/ 128 h 1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128">
                <a:moveTo>
                  <a:pt x="25" y="0"/>
                </a:moveTo>
                <a:lnTo>
                  <a:pt x="29" y="4"/>
                </a:lnTo>
                <a:lnTo>
                  <a:pt x="5" y="128"/>
                </a:lnTo>
                <a:lnTo>
                  <a:pt x="0" y="128"/>
                </a:lnTo>
                <a:lnTo>
                  <a:pt x="25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85" name="Freeform 825"/>
          <p:cNvSpPr>
            <a:spLocks/>
          </p:cNvSpPr>
          <p:nvPr/>
        </p:nvSpPr>
        <p:spPr bwMode="auto">
          <a:xfrm>
            <a:off x="4314825" y="5164138"/>
            <a:ext cx="46038" cy="196850"/>
          </a:xfrm>
          <a:custGeom>
            <a:avLst/>
            <a:gdLst>
              <a:gd name="T0" fmla="*/ 60484407 w 29"/>
              <a:gd name="T1" fmla="*/ 0 h 124"/>
              <a:gd name="T2" fmla="*/ 73086119 w 29"/>
              <a:gd name="T3" fmla="*/ 5040313 h 124"/>
              <a:gd name="T4" fmla="*/ 10080734 w 29"/>
              <a:gd name="T5" fmla="*/ 309980013 h 124"/>
              <a:gd name="T6" fmla="*/ 0 w 29"/>
              <a:gd name="T7" fmla="*/ 312499375 h 124"/>
              <a:gd name="T8" fmla="*/ 60484407 w 29"/>
              <a:gd name="T9" fmla="*/ 0 h 1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124"/>
              <a:gd name="T17" fmla="*/ 29 w 29"/>
              <a:gd name="T18" fmla="*/ 124 h 1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124">
                <a:moveTo>
                  <a:pt x="24" y="0"/>
                </a:moveTo>
                <a:lnTo>
                  <a:pt x="29" y="2"/>
                </a:lnTo>
                <a:lnTo>
                  <a:pt x="4" y="123"/>
                </a:lnTo>
                <a:lnTo>
                  <a:pt x="0" y="124"/>
                </a:lnTo>
                <a:lnTo>
                  <a:pt x="24" y="0"/>
                </a:lnTo>
                <a:close/>
              </a:path>
            </a:pathLst>
          </a:custGeom>
          <a:solidFill>
            <a:srgbClr val="A7A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86" name="Freeform 826"/>
          <p:cNvSpPr>
            <a:spLocks/>
          </p:cNvSpPr>
          <p:nvPr/>
        </p:nvSpPr>
        <p:spPr bwMode="auto">
          <a:xfrm>
            <a:off x="4321175" y="5167313"/>
            <a:ext cx="46038" cy="192087"/>
          </a:xfrm>
          <a:custGeom>
            <a:avLst/>
            <a:gdLst>
              <a:gd name="T0" fmla="*/ 63005384 w 29"/>
              <a:gd name="T1" fmla="*/ 0 h 121"/>
              <a:gd name="T2" fmla="*/ 73086119 w 29"/>
              <a:gd name="T3" fmla="*/ 7559655 h 121"/>
              <a:gd name="T4" fmla="*/ 12601712 w 29"/>
              <a:gd name="T5" fmla="*/ 304937319 h 121"/>
              <a:gd name="T6" fmla="*/ 0 w 29"/>
              <a:gd name="T7" fmla="*/ 304937319 h 121"/>
              <a:gd name="T8" fmla="*/ 63005384 w 29"/>
              <a:gd name="T9" fmla="*/ 0 h 1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121"/>
              <a:gd name="T17" fmla="*/ 29 w 29"/>
              <a:gd name="T18" fmla="*/ 121 h 1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121">
                <a:moveTo>
                  <a:pt x="25" y="0"/>
                </a:moveTo>
                <a:lnTo>
                  <a:pt x="29" y="3"/>
                </a:lnTo>
                <a:lnTo>
                  <a:pt x="5" y="121"/>
                </a:lnTo>
                <a:lnTo>
                  <a:pt x="0" y="121"/>
                </a:lnTo>
                <a:lnTo>
                  <a:pt x="25" y="0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87" name="Freeform 827"/>
          <p:cNvSpPr>
            <a:spLocks/>
          </p:cNvSpPr>
          <p:nvPr/>
        </p:nvSpPr>
        <p:spPr bwMode="auto">
          <a:xfrm>
            <a:off x="4329113" y="5172075"/>
            <a:ext cx="44450" cy="187325"/>
          </a:xfrm>
          <a:custGeom>
            <a:avLst/>
            <a:gdLst>
              <a:gd name="T0" fmla="*/ 60483750 w 28"/>
              <a:gd name="T1" fmla="*/ 0 h 118"/>
              <a:gd name="T2" fmla="*/ 70564375 w 28"/>
              <a:gd name="T3" fmla="*/ 5040313 h 118"/>
              <a:gd name="T4" fmla="*/ 10080625 w 28"/>
              <a:gd name="T5" fmla="*/ 297378438 h 118"/>
              <a:gd name="T6" fmla="*/ 0 w 28"/>
              <a:gd name="T7" fmla="*/ 297378438 h 118"/>
              <a:gd name="T8" fmla="*/ 60483750 w 28"/>
              <a:gd name="T9" fmla="*/ 0 h 1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118"/>
              <a:gd name="T17" fmla="*/ 28 w 28"/>
              <a:gd name="T18" fmla="*/ 118 h 1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118">
                <a:moveTo>
                  <a:pt x="24" y="0"/>
                </a:moveTo>
                <a:lnTo>
                  <a:pt x="28" y="2"/>
                </a:lnTo>
                <a:lnTo>
                  <a:pt x="4" y="118"/>
                </a:lnTo>
                <a:lnTo>
                  <a:pt x="0" y="118"/>
                </a:lnTo>
                <a:lnTo>
                  <a:pt x="24" y="0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88" name="Freeform 828"/>
          <p:cNvSpPr>
            <a:spLocks/>
          </p:cNvSpPr>
          <p:nvPr/>
        </p:nvSpPr>
        <p:spPr bwMode="auto">
          <a:xfrm>
            <a:off x="4335463" y="5175250"/>
            <a:ext cx="42862" cy="184150"/>
          </a:xfrm>
          <a:custGeom>
            <a:avLst/>
            <a:gdLst>
              <a:gd name="T0" fmla="*/ 60483044 w 27"/>
              <a:gd name="T1" fmla="*/ 0 h 116"/>
              <a:gd name="T2" fmla="*/ 68042631 w 27"/>
              <a:gd name="T3" fmla="*/ 5040313 h 116"/>
              <a:gd name="T4" fmla="*/ 12599841 w 27"/>
              <a:gd name="T5" fmla="*/ 292338125 h 116"/>
              <a:gd name="T6" fmla="*/ 0 w 27"/>
              <a:gd name="T7" fmla="*/ 292338125 h 116"/>
              <a:gd name="T8" fmla="*/ 60483044 w 27"/>
              <a:gd name="T9" fmla="*/ 0 h 1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116"/>
              <a:gd name="T17" fmla="*/ 27 w 27"/>
              <a:gd name="T18" fmla="*/ 116 h 1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116">
                <a:moveTo>
                  <a:pt x="24" y="0"/>
                </a:moveTo>
                <a:lnTo>
                  <a:pt x="27" y="2"/>
                </a:lnTo>
                <a:lnTo>
                  <a:pt x="5" y="116"/>
                </a:lnTo>
                <a:lnTo>
                  <a:pt x="0" y="116"/>
                </a:lnTo>
                <a:lnTo>
                  <a:pt x="24" y="0"/>
                </a:lnTo>
                <a:close/>
              </a:path>
            </a:pathLst>
          </a:custGeom>
          <a:solidFill>
            <a:srgbClr val="A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89" name="Freeform 829"/>
          <p:cNvSpPr>
            <a:spLocks/>
          </p:cNvSpPr>
          <p:nvPr/>
        </p:nvSpPr>
        <p:spPr bwMode="auto">
          <a:xfrm>
            <a:off x="4343400" y="5178425"/>
            <a:ext cx="41275" cy="180975"/>
          </a:xfrm>
          <a:custGeom>
            <a:avLst/>
            <a:gdLst>
              <a:gd name="T0" fmla="*/ 55443438 w 26"/>
              <a:gd name="T1" fmla="*/ 0 h 114"/>
              <a:gd name="T2" fmla="*/ 65524063 w 26"/>
              <a:gd name="T3" fmla="*/ 10080625 h 114"/>
              <a:gd name="T4" fmla="*/ 15120938 w 26"/>
              <a:gd name="T5" fmla="*/ 282257500 h 114"/>
              <a:gd name="T6" fmla="*/ 0 w 26"/>
              <a:gd name="T7" fmla="*/ 287297813 h 114"/>
              <a:gd name="T8" fmla="*/ 55443438 w 26"/>
              <a:gd name="T9" fmla="*/ 0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14"/>
              <a:gd name="T17" fmla="*/ 26 w 26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14">
                <a:moveTo>
                  <a:pt x="22" y="0"/>
                </a:moveTo>
                <a:lnTo>
                  <a:pt x="26" y="4"/>
                </a:lnTo>
                <a:lnTo>
                  <a:pt x="6" y="112"/>
                </a:lnTo>
                <a:lnTo>
                  <a:pt x="0" y="114"/>
                </a:lnTo>
                <a:lnTo>
                  <a:pt x="22" y="0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90" name="Freeform 830"/>
          <p:cNvSpPr>
            <a:spLocks/>
          </p:cNvSpPr>
          <p:nvPr/>
        </p:nvSpPr>
        <p:spPr bwMode="auto">
          <a:xfrm>
            <a:off x="4352925" y="5184775"/>
            <a:ext cx="36513" cy="171450"/>
          </a:xfrm>
          <a:custGeom>
            <a:avLst/>
            <a:gdLst>
              <a:gd name="T0" fmla="*/ 50403815 w 23"/>
              <a:gd name="T1" fmla="*/ 0 h 108"/>
              <a:gd name="T2" fmla="*/ 57965181 w 23"/>
              <a:gd name="T3" fmla="*/ 2520950 h 108"/>
              <a:gd name="T4" fmla="*/ 7561366 w 23"/>
              <a:gd name="T5" fmla="*/ 272176875 h 108"/>
              <a:gd name="T6" fmla="*/ 0 w 23"/>
              <a:gd name="T7" fmla="*/ 272176875 h 108"/>
              <a:gd name="T8" fmla="*/ 50403815 w 23"/>
              <a:gd name="T9" fmla="*/ 0 h 1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108"/>
              <a:gd name="T17" fmla="*/ 23 w 23"/>
              <a:gd name="T18" fmla="*/ 108 h 1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108">
                <a:moveTo>
                  <a:pt x="20" y="0"/>
                </a:moveTo>
                <a:lnTo>
                  <a:pt x="23" y="1"/>
                </a:lnTo>
                <a:lnTo>
                  <a:pt x="3" y="108"/>
                </a:lnTo>
                <a:lnTo>
                  <a:pt x="0" y="108"/>
                </a:lnTo>
                <a:lnTo>
                  <a:pt x="20" y="0"/>
                </a:lnTo>
                <a:close/>
              </a:path>
            </a:pathLst>
          </a:custGeom>
          <a:solidFill>
            <a:srgbClr val="ABA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91" name="Freeform 831"/>
          <p:cNvSpPr>
            <a:spLocks/>
          </p:cNvSpPr>
          <p:nvPr/>
        </p:nvSpPr>
        <p:spPr bwMode="auto">
          <a:xfrm>
            <a:off x="4357688" y="5186363"/>
            <a:ext cx="41275" cy="169862"/>
          </a:xfrm>
          <a:custGeom>
            <a:avLst/>
            <a:gdLst>
              <a:gd name="T0" fmla="*/ 50403125 w 26"/>
              <a:gd name="T1" fmla="*/ 0 h 107"/>
              <a:gd name="T2" fmla="*/ 65524063 w 26"/>
              <a:gd name="T3" fmla="*/ 5040298 h 107"/>
              <a:gd name="T4" fmla="*/ 10080625 w 26"/>
              <a:gd name="T5" fmla="*/ 269655131 h 107"/>
              <a:gd name="T6" fmla="*/ 0 w 26"/>
              <a:gd name="T7" fmla="*/ 269655131 h 107"/>
              <a:gd name="T8" fmla="*/ 50403125 w 26"/>
              <a:gd name="T9" fmla="*/ 0 h 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07"/>
              <a:gd name="T17" fmla="*/ 26 w 26"/>
              <a:gd name="T18" fmla="*/ 107 h 1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07">
                <a:moveTo>
                  <a:pt x="20" y="0"/>
                </a:moveTo>
                <a:lnTo>
                  <a:pt x="26" y="2"/>
                </a:lnTo>
                <a:lnTo>
                  <a:pt x="4" y="107"/>
                </a:lnTo>
                <a:lnTo>
                  <a:pt x="0" y="107"/>
                </a:lnTo>
                <a:lnTo>
                  <a:pt x="20" y="0"/>
                </a:lnTo>
                <a:close/>
              </a:path>
            </a:pathLst>
          </a:custGeom>
          <a:solidFill>
            <a:srgbClr val="ACAC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92" name="Freeform 832"/>
          <p:cNvSpPr>
            <a:spLocks/>
          </p:cNvSpPr>
          <p:nvPr/>
        </p:nvSpPr>
        <p:spPr bwMode="auto">
          <a:xfrm>
            <a:off x="4364038" y="5189538"/>
            <a:ext cx="39687" cy="166687"/>
          </a:xfrm>
          <a:custGeom>
            <a:avLst/>
            <a:gdLst>
              <a:gd name="T0" fmla="*/ 55442739 w 25"/>
              <a:gd name="T1" fmla="*/ 0 h 105"/>
              <a:gd name="T2" fmla="*/ 63002319 w 25"/>
              <a:gd name="T3" fmla="*/ 10080595 h 105"/>
              <a:gd name="T4" fmla="*/ 15120747 w 25"/>
              <a:gd name="T5" fmla="*/ 264614819 h 105"/>
              <a:gd name="T6" fmla="*/ 0 w 25"/>
              <a:gd name="T7" fmla="*/ 264614819 h 105"/>
              <a:gd name="T8" fmla="*/ 55442739 w 25"/>
              <a:gd name="T9" fmla="*/ 0 h 1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105"/>
              <a:gd name="T17" fmla="*/ 25 w 25"/>
              <a:gd name="T18" fmla="*/ 105 h 1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105">
                <a:moveTo>
                  <a:pt x="22" y="0"/>
                </a:moveTo>
                <a:lnTo>
                  <a:pt x="25" y="4"/>
                </a:lnTo>
                <a:lnTo>
                  <a:pt x="6" y="105"/>
                </a:lnTo>
                <a:lnTo>
                  <a:pt x="0" y="105"/>
                </a:lnTo>
                <a:lnTo>
                  <a:pt x="22" y="0"/>
                </a:lnTo>
                <a:close/>
              </a:path>
            </a:pathLst>
          </a:custGeom>
          <a:solidFill>
            <a:srgbClr val="ACAC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93" name="Freeform 833"/>
          <p:cNvSpPr>
            <a:spLocks/>
          </p:cNvSpPr>
          <p:nvPr/>
        </p:nvSpPr>
        <p:spPr bwMode="auto">
          <a:xfrm>
            <a:off x="4373563" y="5195888"/>
            <a:ext cx="36512" cy="160337"/>
          </a:xfrm>
          <a:custGeom>
            <a:avLst/>
            <a:gdLst>
              <a:gd name="T0" fmla="*/ 47881519 w 23"/>
              <a:gd name="T1" fmla="*/ 0 h 101"/>
              <a:gd name="T2" fmla="*/ 57962006 w 23"/>
              <a:gd name="T3" fmla="*/ 5040297 h 101"/>
              <a:gd name="T4" fmla="*/ 7559571 w 23"/>
              <a:gd name="T5" fmla="*/ 249493897 h 101"/>
              <a:gd name="T6" fmla="*/ 0 w 23"/>
              <a:gd name="T7" fmla="*/ 254534194 h 101"/>
              <a:gd name="T8" fmla="*/ 47881519 w 23"/>
              <a:gd name="T9" fmla="*/ 0 h 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101"/>
              <a:gd name="T17" fmla="*/ 23 w 23"/>
              <a:gd name="T18" fmla="*/ 101 h 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101">
                <a:moveTo>
                  <a:pt x="19" y="0"/>
                </a:moveTo>
                <a:lnTo>
                  <a:pt x="23" y="2"/>
                </a:lnTo>
                <a:lnTo>
                  <a:pt x="3" y="99"/>
                </a:lnTo>
                <a:lnTo>
                  <a:pt x="0" y="101"/>
                </a:lnTo>
                <a:lnTo>
                  <a:pt x="19" y="0"/>
                </a:lnTo>
                <a:close/>
              </a:path>
            </a:pathLst>
          </a:custGeom>
          <a:solidFill>
            <a:srgbClr val="ADAD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94" name="Freeform 834"/>
          <p:cNvSpPr>
            <a:spLocks/>
          </p:cNvSpPr>
          <p:nvPr/>
        </p:nvSpPr>
        <p:spPr bwMode="auto">
          <a:xfrm>
            <a:off x="4378325" y="5199063"/>
            <a:ext cx="38100" cy="153987"/>
          </a:xfrm>
          <a:custGeom>
            <a:avLst/>
            <a:gdLst>
              <a:gd name="T0" fmla="*/ 50403125 w 24"/>
              <a:gd name="T1" fmla="*/ 0 h 97"/>
              <a:gd name="T2" fmla="*/ 60483750 w 24"/>
              <a:gd name="T3" fmla="*/ 2519354 h 97"/>
              <a:gd name="T4" fmla="*/ 15120938 w 24"/>
              <a:gd name="T5" fmla="*/ 244453569 h 97"/>
              <a:gd name="T6" fmla="*/ 0 w 24"/>
              <a:gd name="T7" fmla="*/ 244453569 h 97"/>
              <a:gd name="T8" fmla="*/ 50403125 w 24"/>
              <a:gd name="T9" fmla="*/ 0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97"/>
              <a:gd name="T17" fmla="*/ 24 w 24"/>
              <a:gd name="T18" fmla="*/ 97 h 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97">
                <a:moveTo>
                  <a:pt x="20" y="0"/>
                </a:moveTo>
                <a:lnTo>
                  <a:pt x="24" y="1"/>
                </a:lnTo>
                <a:lnTo>
                  <a:pt x="6" y="97"/>
                </a:lnTo>
                <a:lnTo>
                  <a:pt x="0" y="97"/>
                </a:lnTo>
                <a:lnTo>
                  <a:pt x="20" y="0"/>
                </a:lnTo>
                <a:close/>
              </a:path>
            </a:pathLst>
          </a:custGeom>
          <a:solidFill>
            <a:srgbClr val="AEA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95" name="Freeform 835"/>
          <p:cNvSpPr>
            <a:spLocks/>
          </p:cNvSpPr>
          <p:nvPr/>
        </p:nvSpPr>
        <p:spPr bwMode="auto">
          <a:xfrm>
            <a:off x="4387850" y="5200650"/>
            <a:ext cx="36513" cy="152400"/>
          </a:xfrm>
          <a:custGeom>
            <a:avLst/>
            <a:gdLst>
              <a:gd name="T0" fmla="*/ 45363434 w 23"/>
              <a:gd name="T1" fmla="*/ 0 h 96"/>
              <a:gd name="T2" fmla="*/ 57965181 w 23"/>
              <a:gd name="T3" fmla="*/ 5040313 h 96"/>
              <a:gd name="T4" fmla="*/ 7561366 w 23"/>
              <a:gd name="T5" fmla="*/ 241935000 h 96"/>
              <a:gd name="T6" fmla="*/ 0 w 23"/>
              <a:gd name="T7" fmla="*/ 241935000 h 96"/>
              <a:gd name="T8" fmla="*/ 45363434 w 23"/>
              <a:gd name="T9" fmla="*/ 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96"/>
              <a:gd name="T17" fmla="*/ 23 w 23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96">
                <a:moveTo>
                  <a:pt x="18" y="0"/>
                </a:moveTo>
                <a:lnTo>
                  <a:pt x="23" y="2"/>
                </a:lnTo>
                <a:lnTo>
                  <a:pt x="3" y="96"/>
                </a:lnTo>
                <a:lnTo>
                  <a:pt x="0" y="96"/>
                </a:lnTo>
                <a:lnTo>
                  <a:pt x="18" y="0"/>
                </a:lnTo>
                <a:close/>
              </a:path>
            </a:pathLst>
          </a:cu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96" name="Freeform 836"/>
          <p:cNvSpPr>
            <a:spLocks/>
          </p:cNvSpPr>
          <p:nvPr/>
        </p:nvSpPr>
        <p:spPr bwMode="auto">
          <a:xfrm>
            <a:off x="4392613" y="5203825"/>
            <a:ext cx="34925" cy="149225"/>
          </a:xfrm>
          <a:custGeom>
            <a:avLst/>
            <a:gdLst>
              <a:gd name="T0" fmla="*/ 50403125 w 22"/>
              <a:gd name="T1" fmla="*/ 0 h 94"/>
              <a:gd name="T2" fmla="*/ 55443438 w 22"/>
              <a:gd name="T3" fmla="*/ 10080625 h 94"/>
              <a:gd name="T4" fmla="*/ 15120938 w 22"/>
              <a:gd name="T5" fmla="*/ 236894688 h 94"/>
              <a:gd name="T6" fmla="*/ 0 w 22"/>
              <a:gd name="T7" fmla="*/ 236894688 h 94"/>
              <a:gd name="T8" fmla="*/ 50403125 w 22"/>
              <a:gd name="T9" fmla="*/ 0 h 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94"/>
              <a:gd name="T17" fmla="*/ 22 w 22"/>
              <a:gd name="T18" fmla="*/ 94 h 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94">
                <a:moveTo>
                  <a:pt x="20" y="0"/>
                </a:moveTo>
                <a:lnTo>
                  <a:pt x="22" y="4"/>
                </a:lnTo>
                <a:lnTo>
                  <a:pt x="6" y="94"/>
                </a:lnTo>
                <a:lnTo>
                  <a:pt x="0" y="94"/>
                </a:lnTo>
                <a:lnTo>
                  <a:pt x="20" y="0"/>
                </a:lnTo>
                <a:close/>
              </a:path>
            </a:pathLst>
          </a:custGeom>
          <a:solidFill>
            <a:srgbClr val="B0B0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97" name="Freeform 837"/>
          <p:cNvSpPr>
            <a:spLocks/>
          </p:cNvSpPr>
          <p:nvPr/>
        </p:nvSpPr>
        <p:spPr bwMode="auto">
          <a:xfrm>
            <a:off x="4402138" y="5210175"/>
            <a:ext cx="33337" cy="142875"/>
          </a:xfrm>
          <a:custGeom>
            <a:avLst/>
            <a:gdLst>
              <a:gd name="T0" fmla="*/ 40321895 w 21"/>
              <a:gd name="T1" fmla="*/ 0 h 90"/>
              <a:gd name="T2" fmla="*/ 52921694 w 21"/>
              <a:gd name="T3" fmla="*/ 5040313 h 90"/>
              <a:gd name="T4" fmla="*/ 7559562 w 21"/>
              <a:gd name="T5" fmla="*/ 221773750 h 90"/>
              <a:gd name="T6" fmla="*/ 0 w 21"/>
              <a:gd name="T7" fmla="*/ 226814063 h 90"/>
              <a:gd name="T8" fmla="*/ 40321895 w 21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90"/>
              <a:gd name="T17" fmla="*/ 21 w 21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90">
                <a:moveTo>
                  <a:pt x="16" y="0"/>
                </a:moveTo>
                <a:lnTo>
                  <a:pt x="21" y="2"/>
                </a:lnTo>
                <a:lnTo>
                  <a:pt x="3" y="88"/>
                </a:lnTo>
                <a:lnTo>
                  <a:pt x="0" y="90"/>
                </a:lnTo>
                <a:lnTo>
                  <a:pt x="16" y="0"/>
                </a:lnTo>
                <a:close/>
              </a:path>
            </a:pathLst>
          </a:custGeom>
          <a:solidFill>
            <a:srgbClr val="B0B0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98" name="Freeform 838"/>
          <p:cNvSpPr>
            <a:spLocks/>
          </p:cNvSpPr>
          <p:nvPr/>
        </p:nvSpPr>
        <p:spPr bwMode="auto">
          <a:xfrm>
            <a:off x="4406900" y="5213350"/>
            <a:ext cx="34925" cy="136525"/>
          </a:xfrm>
          <a:custGeom>
            <a:avLst/>
            <a:gdLst>
              <a:gd name="T0" fmla="*/ 45362813 w 22"/>
              <a:gd name="T1" fmla="*/ 0 h 86"/>
              <a:gd name="T2" fmla="*/ 55443438 w 22"/>
              <a:gd name="T3" fmla="*/ 2520950 h 86"/>
              <a:gd name="T4" fmla="*/ 15120938 w 22"/>
              <a:gd name="T5" fmla="*/ 216733438 h 86"/>
              <a:gd name="T6" fmla="*/ 0 w 22"/>
              <a:gd name="T7" fmla="*/ 216733438 h 86"/>
              <a:gd name="T8" fmla="*/ 45362813 w 22"/>
              <a:gd name="T9" fmla="*/ 0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86"/>
              <a:gd name="T17" fmla="*/ 22 w 22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86">
                <a:moveTo>
                  <a:pt x="18" y="0"/>
                </a:moveTo>
                <a:lnTo>
                  <a:pt x="22" y="1"/>
                </a:lnTo>
                <a:lnTo>
                  <a:pt x="6" y="86"/>
                </a:lnTo>
                <a:lnTo>
                  <a:pt x="0" y="86"/>
                </a:lnTo>
                <a:lnTo>
                  <a:pt x="18" y="0"/>
                </a:lnTo>
                <a:close/>
              </a:path>
            </a:pathLst>
          </a:custGeom>
          <a:solidFill>
            <a:srgbClr val="B1B1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99" name="Freeform 839"/>
          <p:cNvSpPr>
            <a:spLocks/>
          </p:cNvSpPr>
          <p:nvPr/>
        </p:nvSpPr>
        <p:spPr bwMode="auto">
          <a:xfrm>
            <a:off x="4416425" y="5214938"/>
            <a:ext cx="30163" cy="134937"/>
          </a:xfrm>
          <a:custGeom>
            <a:avLst/>
            <a:gdLst>
              <a:gd name="T0" fmla="*/ 40323168 w 19"/>
              <a:gd name="T1" fmla="*/ 0 h 85"/>
              <a:gd name="T2" fmla="*/ 47884556 w 19"/>
              <a:gd name="T3" fmla="*/ 10080588 h 85"/>
              <a:gd name="T4" fmla="*/ 7561388 w 19"/>
              <a:gd name="T5" fmla="*/ 214211694 h 85"/>
              <a:gd name="T6" fmla="*/ 0 w 19"/>
              <a:gd name="T7" fmla="*/ 214211694 h 85"/>
              <a:gd name="T8" fmla="*/ 40323168 w 19"/>
              <a:gd name="T9" fmla="*/ 0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85"/>
              <a:gd name="T17" fmla="*/ 19 w 19"/>
              <a:gd name="T18" fmla="*/ 85 h 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85">
                <a:moveTo>
                  <a:pt x="16" y="0"/>
                </a:moveTo>
                <a:lnTo>
                  <a:pt x="19" y="4"/>
                </a:lnTo>
                <a:lnTo>
                  <a:pt x="3" y="85"/>
                </a:lnTo>
                <a:lnTo>
                  <a:pt x="0" y="85"/>
                </a:lnTo>
                <a:lnTo>
                  <a:pt x="16" y="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00" name="Freeform 840"/>
          <p:cNvSpPr>
            <a:spLocks/>
          </p:cNvSpPr>
          <p:nvPr/>
        </p:nvSpPr>
        <p:spPr bwMode="auto">
          <a:xfrm>
            <a:off x="4421188" y="5221288"/>
            <a:ext cx="31750" cy="128587"/>
          </a:xfrm>
          <a:custGeom>
            <a:avLst/>
            <a:gdLst>
              <a:gd name="T0" fmla="*/ 40322500 w 20"/>
              <a:gd name="T1" fmla="*/ 0 h 81"/>
              <a:gd name="T2" fmla="*/ 50403125 w 20"/>
              <a:gd name="T3" fmla="*/ 5040293 h 81"/>
              <a:gd name="T4" fmla="*/ 15120938 w 20"/>
              <a:gd name="T5" fmla="*/ 204131069 h 81"/>
              <a:gd name="T6" fmla="*/ 0 w 20"/>
              <a:gd name="T7" fmla="*/ 204131069 h 81"/>
              <a:gd name="T8" fmla="*/ 40322500 w 20"/>
              <a:gd name="T9" fmla="*/ 0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81"/>
              <a:gd name="T17" fmla="*/ 20 w 20"/>
              <a:gd name="T18" fmla="*/ 81 h 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81">
                <a:moveTo>
                  <a:pt x="16" y="0"/>
                </a:moveTo>
                <a:lnTo>
                  <a:pt x="20" y="2"/>
                </a:lnTo>
                <a:lnTo>
                  <a:pt x="6" y="81"/>
                </a:lnTo>
                <a:lnTo>
                  <a:pt x="0" y="81"/>
                </a:lnTo>
                <a:lnTo>
                  <a:pt x="1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01" name="Freeform 841"/>
          <p:cNvSpPr>
            <a:spLocks/>
          </p:cNvSpPr>
          <p:nvPr/>
        </p:nvSpPr>
        <p:spPr bwMode="auto">
          <a:xfrm>
            <a:off x="4430713" y="5224463"/>
            <a:ext cx="30162" cy="125412"/>
          </a:xfrm>
          <a:custGeom>
            <a:avLst/>
            <a:gdLst>
              <a:gd name="T0" fmla="*/ 35281603 w 19"/>
              <a:gd name="T1" fmla="*/ 0 h 79"/>
              <a:gd name="T2" fmla="*/ 47881381 w 19"/>
              <a:gd name="T3" fmla="*/ 5040292 h 79"/>
              <a:gd name="T4" fmla="*/ 12599779 w 19"/>
              <a:gd name="T5" fmla="*/ 194050464 h 79"/>
              <a:gd name="T6" fmla="*/ 0 w 19"/>
              <a:gd name="T7" fmla="*/ 199090756 h 79"/>
              <a:gd name="T8" fmla="*/ 35281603 w 19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79"/>
              <a:gd name="T17" fmla="*/ 19 w 1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79">
                <a:moveTo>
                  <a:pt x="14" y="0"/>
                </a:moveTo>
                <a:lnTo>
                  <a:pt x="19" y="2"/>
                </a:lnTo>
                <a:lnTo>
                  <a:pt x="5" y="77"/>
                </a:lnTo>
                <a:lnTo>
                  <a:pt x="0" y="79"/>
                </a:lnTo>
                <a:lnTo>
                  <a:pt x="14" y="0"/>
                </a:lnTo>
                <a:close/>
              </a:path>
            </a:pathLst>
          </a:cu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02" name="Freeform 842"/>
          <p:cNvSpPr>
            <a:spLocks/>
          </p:cNvSpPr>
          <p:nvPr/>
        </p:nvSpPr>
        <p:spPr bwMode="auto">
          <a:xfrm>
            <a:off x="4438650" y="5227638"/>
            <a:ext cx="28575" cy="119062"/>
          </a:xfrm>
          <a:custGeom>
            <a:avLst/>
            <a:gdLst>
              <a:gd name="T0" fmla="*/ 35282188 w 18"/>
              <a:gd name="T1" fmla="*/ 0 h 75"/>
              <a:gd name="T2" fmla="*/ 45362813 w 18"/>
              <a:gd name="T3" fmla="*/ 7559643 h 75"/>
              <a:gd name="T4" fmla="*/ 10080625 w 18"/>
              <a:gd name="T5" fmla="*/ 189010131 h 75"/>
              <a:gd name="T6" fmla="*/ 0 w 18"/>
              <a:gd name="T7" fmla="*/ 189010131 h 75"/>
              <a:gd name="T8" fmla="*/ 35282188 w 18"/>
              <a:gd name="T9" fmla="*/ 0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75"/>
              <a:gd name="T17" fmla="*/ 18 w 18"/>
              <a:gd name="T18" fmla="*/ 75 h 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75">
                <a:moveTo>
                  <a:pt x="14" y="0"/>
                </a:moveTo>
                <a:lnTo>
                  <a:pt x="18" y="3"/>
                </a:lnTo>
                <a:lnTo>
                  <a:pt x="4" y="75"/>
                </a:lnTo>
                <a:lnTo>
                  <a:pt x="0" y="75"/>
                </a:lnTo>
                <a:lnTo>
                  <a:pt x="14" y="0"/>
                </a:lnTo>
                <a:close/>
              </a:path>
            </a:pathLst>
          </a:cu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03" name="Freeform 843"/>
          <p:cNvSpPr>
            <a:spLocks/>
          </p:cNvSpPr>
          <p:nvPr/>
        </p:nvSpPr>
        <p:spPr bwMode="auto">
          <a:xfrm>
            <a:off x="4445000" y="5232400"/>
            <a:ext cx="28575" cy="114300"/>
          </a:xfrm>
          <a:custGeom>
            <a:avLst/>
            <a:gdLst>
              <a:gd name="T0" fmla="*/ 35282188 w 18"/>
              <a:gd name="T1" fmla="*/ 0 h 72"/>
              <a:gd name="T2" fmla="*/ 45362813 w 18"/>
              <a:gd name="T3" fmla="*/ 5040313 h 72"/>
              <a:gd name="T4" fmla="*/ 7559675 w 18"/>
              <a:gd name="T5" fmla="*/ 181451250 h 72"/>
              <a:gd name="T6" fmla="*/ 0 w 18"/>
              <a:gd name="T7" fmla="*/ 181451250 h 72"/>
              <a:gd name="T8" fmla="*/ 35282188 w 18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72"/>
              <a:gd name="T17" fmla="*/ 18 w 18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72">
                <a:moveTo>
                  <a:pt x="14" y="0"/>
                </a:moveTo>
                <a:lnTo>
                  <a:pt x="18" y="2"/>
                </a:lnTo>
                <a:lnTo>
                  <a:pt x="3" y="72"/>
                </a:lnTo>
                <a:lnTo>
                  <a:pt x="0" y="72"/>
                </a:lnTo>
                <a:lnTo>
                  <a:pt x="14" y="0"/>
                </a:lnTo>
                <a:close/>
              </a:path>
            </a:pathLst>
          </a:custGeom>
          <a:solidFill>
            <a:srgbClr val="B5B5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04" name="Freeform 844"/>
          <p:cNvSpPr>
            <a:spLocks/>
          </p:cNvSpPr>
          <p:nvPr/>
        </p:nvSpPr>
        <p:spPr bwMode="auto">
          <a:xfrm>
            <a:off x="4449763" y="5235575"/>
            <a:ext cx="28575" cy="111125"/>
          </a:xfrm>
          <a:custGeom>
            <a:avLst/>
            <a:gdLst>
              <a:gd name="T0" fmla="*/ 37801550 w 18"/>
              <a:gd name="T1" fmla="*/ 0 h 70"/>
              <a:gd name="T2" fmla="*/ 45362813 w 18"/>
              <a:gd name="T3" fmla="*/ 5040313 h 70"/>
              <a:gd name="T4" fmla="*/ 15120938 w 18"/>
              <a:gd name="T5" fmla="*/ 176410938 h 70"/>
              <a:gd name="T6" fmla="*/ 0 w 18"/>
              <a:gd name="T7" fmla="*/ 176410938 h 70"/>
              <a:gd name="T8" fmla="*/ 37801550 w 18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70"/>
              <a:gd name="T17" fmla="*/ 18 w 18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70">
                <a:moveTo>
                  <a:pt x="15" y="0"/>
                </a:moveTo>
                <a:lnTo>
                  <a:pt x="18" y="2"/>
                </a:lnTo>
                <a:lnTo>
                  <a:pt x="6" y="70"/>
                </a:lnTo>
                <a:lnTo>
                  <a:pt x="0" y="70"/>
                </a:lnTo>
                <a:lnTo>
                  <a:pt x="15" y="0"/>
                </a:lnTo>
                <a:close/>
              </a:path>
            </a:pathLst>
          </a:custGeom>
          <a:solidFill>
            <a:srgbClr val="B6B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05" name="Freeform 845"/>
          <p:cNvSpPr>
            <a:spLocks/>
          </p:cNvSpPr>
          <p:nvPr/>
        </p:nvSpPr>
        <p:spPr bwMode="auto">
          <a:xfrm>
            <a:off x="4459288" y="5238750"/>
            <a:ext cx="25400" cy="107950"/>
          </a:xfrm>
          <a:custGeom>
            <a:avLst/>
            <a:gdLst>
              <a:gd name="T0" fmla="*/ 30241875 w 16"/>
              <a:gd name="T1" fmla="*/ 0 h 68"/>
              <a:gd name="T2" fmla="*/ 40322500 w 16"/>
              <a:gd name="T3" fmla="*/ 7559675 h 68"/>
              <a:gd name="T4" fmla="*/ 7559675 w 16"/>
              <a:gd name="T5" fmla="*/ 168851263 h 68"/>
              <a:gd name="T6" fmla="*/ 0 w 16"/>
              <a:gd name="T7" fmla="*/ 171370625 h 68"/>
              <a:gd name="T8" fmla="*/ 30241875 w 16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68"/>
              <a:gd name="T17" fmla="*/ 16 w 16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68">
                <a:moveTo>
                  <a:pt x="12" y="0"/>
                </a:moveTo>
                <a:lnTo>
                  <a:pt x="16" y="3"/>
                </a:lnTo>
                <a:lnTo>
                  <a:pt x="3" y="67"/>
                </a:lnTo>
                <a:lnTo>
                  <a:pt x="0" y="68"/>
                </a:lnTo>
                <a:lnTo>
                  <a:pt x="12" y="0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06" name="Freeform 846"/>
          <p:cNvSpPr>
            <a:spLocks/>
          </p:cNvSpPr>
          <p:nvPr/>
        </p:nvSpPr>
        <p:spPr bwMode="auto">
          <a:xfrm>
            <a:off x="4464050" y="5243513"/>
            <a:ext cx="25400" cy="101600"/>
          </a:xfrm>
          <a:custGeom>
            <a:avLst/>
            <a:gdLst>
              <a:gd name="T0" fmla="*/ 32761238 w 16"/>
              <a:gd name="T1" fmla="*/ 0 h 64"/>
              <a:gd name="T2" fmla="*/ 40322500 w 16"/>
              <a:gd name="T3" fmla="*/ 5040313 h 64"/>
              <a:gd name="T4" fmla="*/ 15120938 w 16"/>
              <a:gd name="T5" fmla="*/ 161290000 h 64"/>
              <a:gd name="T6" fmla="*/ 0 w 16"/>
              <a:gd name="T7" fmla="*/ 161290000 h 64"/>
              <a:gd name="T8" fmla="*/ 32761238 w 16"/>
              <a:gd name="T9" fmla="*/ 0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64"/>
              <a:gd name="T17" fmla="*/ 16 w 16"/>
              <a:gd name="T18" fmla="*/ 64 h 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64">
                <a:moveTo>
                  <a:pt x="13" y="0"/>
                </a:moveTo>
                <a:lnTo>
                  <a:pt x="16" y="2"/>
                </a:lnTo>
                <a:lnTo>
                  <a:pt x="6" y="64"/>
                </a:lnTo>
                <a:lnTo>
                  <a:pt x="0" y="64"/>
                </a:lnTo>
                <a:lnTo>
                  <a:pt x="13" y="0"/>
                </a:lnTo>
                <a:close/>
              </a:path>
            </a:pathLst>
          </a:custGeom>
          <a:solidFill>
            <a:srgbClr val="B8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07" name="Freeform 847"/>
          <p:cNvSpPr>
            <a:spLocks/>
          </p:cNvSpPr>
          <p:nvPr/>
        </p:nvSpPr>
        <p:spPr bwMode="auto">
          <a:xfrm>
            <a:off x="4473575" y="5246688"/>
            <a:ext cx="25400" cy="98425"/>
          </a:xfrm>
          <a:custGeom>
            <a:avLst/>
            <a:gdLst>
              <a:gd name="T0" fmla="*/ 25201563 w 16"/>
              <a:gd name="T1" fmla="*/ 0 h 62"/>
              <a:gd name="T2" fmla="*/ 40322500 w 16"/>
              <a:gd name="T3" fmla="*/ 5040313 h 62"/>
              <a:gd name="T4" fmla="*/ 7559675 w 16"/>
              <a:gd name="T5" fmla="*/ 156249688 h 62"/>
              <a:gd name="T6" fmla="*/ 0 w 16"/>
              <a:gd name="T7" fmla="*/ 156249688 h 62"/>
              <a:gd name="T8" fmla="*/ 25201563 w 16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62"/>
              <a:gd name="T17" fmla="*/ 16 w 16"/>
              <a:gd name="T18" fmla="*/ 62 h 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62">
                <a:moveTo>
                  <a:pt x="10" y="0"/>
                </a:moveTo>
                <a:lnTo>
                  <a:pt x="16" y="2"/>
                </a:lnTo>
                <a:lnTo>
                  <a:pt x="3" y="62"/>
                </a:lnTo>
                <a:lnTo>
                  <a:pt x="0" y="62"/>
                </a:lnTo>
                <a:lnTo>
                  <a:pt x="10" y="0"/>
                </a:lnTo>
                <a:close/>
              </a:path>
            </a:pathLst>
          </a:custGeom>
          <a:solidFill>
            <a:srgbClr val="B8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08" name="Freeform 848"/>
          <p:cNvSpPr>
            <a:spLocks/>
          </p:cNvSpPr>
          <p:nvPr/>
        </p:nvSpPr>
        <p:spPr bwMode="auto">
          <a:xfrm>
            <a:off x="4478338" y="5249863"/>
            <a:ext cx="26987" cy="95250"/>
          </a:xfrm>
          <a:custGeom>
            <a:avLst/>
            <a:gdLst>
              <a:gd name="T0" fmla="*/ 32760631 w 17"/>
              <a:gd name="T1" fmla="*/ 0 h 60"/>
              <a:gd name="T2" fmla="*/ 42841069 w 17"/>
              <a:gd name="T3" fmla="*/ 10080625 h 60"/>
              <a:gd name="T4" fmla="*/ 15120657 w 17"/>
              <a:gd name="T5" fmla="*/ 151209375 h 60"/>
              <a:gd name="T6" fmla="*/ 0 w 17"/>
              <a:gd name="T7" fmla="*/ 151209375 h 60"/>
              <a:gd name="T8" fmla="*/ 32760631 w 17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60"/>
              <a:gd name="T17" fmla="*/ 17 w 17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60">
                <a:moveTo>
                  <a:pt x="13" y="0"/>
                </a:moveTo>
                <a:lnTo>
                  <a:pt x="17" y="4"/>
                </a:lnTo>
                <a:lnTo>
                  <a:pt x="6" y="60"/>
                </a:lnTo>
                <a:lnTo>
                  <a:pt x="0" y="60"/>
                </a:lnTo>
                <a:lnTo>
                  <a:pt x="13" y="0"/>
                </a:lnTo>
                <a:close/>
              </a:path>
            </a:pathLst>
          </a:custGeom>
          <a:solidFill>
            <a:srgbClr val="B9B9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09" name="Freeform 849"/>
          <p:cNvSpPr>
            <a:spLocks/>
          </p:cNvSpPr>
          <p:nvPr/>
        </p:nvSpPr>
        <p:spPr bwMode="auto">
          <a:xfrm>
            <a:off x="4487863" y="5256213"/>
            <a:ext cx="22225" cy="88900"/>
          </a:xfrm>
          <a:custGeom>
            <a:avLst/>
            <a:gdLst>
              <a:gd name="T0" fmla="*/ 27722513 w 14"/>
              <a:gd name="T1" fmla="*/ 0 h 56"/>
              <a:gd name="T2" fmla="*/ 35282188 w 14"/>
              <a:gd name="T3" fmla="*/ 2520950 h 56"/>
              <a:gd name="T4" fmla="*/ 7561263 w 14"/>
              <a:gd name="T5" fmla="*/ 136088438 h 56"/>
              <a:gd name="T6" fmla="*/ 0 w 14"/>
              <a:gd name="T7" fmla="*/ 141128750 h 56"/>
              <a:gd name="T8" fmla="*/ 27722513 w 14"/>
              <a:gd name="T9" fmla="*/ 0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56"/>
              <a:gd name="T17" fmla="*/ 14 w 14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56">
                <a:moveTo>
                  <a:pt x="11" y="0"/>
                </a:moveTo>
                <a:lnTo>
                  <a:pt x="14" y="1"/>
                </a:lnTo>
                <a:lnTo>
                  <a:pt x="3" y="54"/>
                </a:lnTo>
                <a:lnTo>
                  <a:pt x="0" y="56"/>
                </a:lnTo>
                <a:lnTo>
                  <a:pt x="11" y="0"/>
                </a:lnTo>
                <a:close/>
              </a:path>
            </a:pathLst>
          </a:cu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10" name="Freeform 850"/>
          <p:cNvSpPr>
            <a:spLocks/>
          </p:cNvSpPr>
          <p:nvPr/>
        </p:nvSpPr>
        <p:spPr bwMode="auto">
          <a:xfrm>
            <a:off x="4492625" y="5257800"/>
            <a:ext cx="23813" cy="84138"/>
          </a:xfrm>
          <a:custGeom>
            <a:avLst/>
            <a:gdLst>
              <a:gd name="T0" fmla="*/ 27723095 w 15"/>
              <a:gd name="T1" fmla="*/ 0 h 53"/>
              <a:gd name="T2" fmla="*/ 37803931 w 15"/>
              <a:gd name="T3" fmla="*/ 5040342 h 53"/>
              <a:gd name="T4" fmla="*/ 15121255 w 15"/>
              <a:gd name="T5" fmla="*/ 133569869 h 53"/>
              <a:gd name="T6" fmla="*/ 0 w 15"/>
              <a:gd name="T7" fmla="*/ 133569869 h 53"/>
              <a:gd name="T8" fmla="*/ 27723095 w 15"/>
              <a:gd name="T9" fmla="*/ 0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53"/>
              <a:gd name="T17" fmla="*/ 15 w 15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53">
                <a:moveTo>
                  <a:pt x="11" y="0"/>
                </a:moveTo>
                <a:lnTo>
                  <a:pt x="15" y="2"/>
                </a:lnTo>
                <a:lnTo>
                  <a:pt x="6" y="53"/>
                </a:lnTo>
                <a:lnTo>
                  <a:pt x="0" y="53"/>
                </a:lnTo>
                <a:lnTo>
                  <a:pt x="11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11" name="Freeform 851"/>
          <p:cNvSpPr>
            <a:spLocks/>
          </p:cNvSpPr>
          <p:nvPr/>
        </p:nvSpPr>
        <p:spPr bwMode="auto">
          <a:xfrm>
            <a:off x="4502150" y="5260975"/>
            <a:ext cx="19050" cy="80963"/>
          </a:xfrm>
          <a:custGeom>
            <a:avLst/>
            <a:gdLst>
              <a:gd name="T0" fmla="*/ 22682200 w 12"/>
              <a:gd name="T1" fmla="*/ 0 h 51"/>
              <a:gd name="T2" fmla="*/ 30241875 w 12"/>
              <a:gd name="T3" fmla="*/ 5040344 h 51"/>
              <a:gd name="T4" fmla="*/ 7561263 w 12"/>
              <a:gd name="T5" fmla="*/ 128529556 h 51"/>
              <a:gd name="T6" fmla="*/ 0 w 12"/>
              <a:gd name="T7" fmla="*/ 128529556 h 51"/>
              <a:gd name="T8" fmla="*/ 22682200 w 12"/>
              <a:gd name="T9" fmla="*/ 0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51"/>
              <a:gd name="T17" fmla="*/ 12 w 12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51">
                <a:moveTo>
                  <a:pt x="9" y="0"/>
                </a:moveTo>
                <a:lnTo>
                  <a:pt x="12" y="2"/>
                </a:lnTo>
                <a:lnTo>
                  <a:pt x="3" y="51"/>
                </a:lnTo>
                <a:lnTo>
                  <a:pt x="0" y="51"/>
                </a:lnTo>
                <a:lnTo>
                  <a:pt x="9" y="0"/>
                </a:lnTo>
                <a:close/>
              </a:path>
            </a:pathLst>
          </a:cu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12" name="Freeform 852"/>
          <p:cNvSpPr>
            <a:spLocks/>
          </p:cNvSpPr>
          <p:nvPr/>
        </p:nvSpPr>
        <p:spPr bwMode="auto">
          <a:xfrm>
            <a:off x="4506913" y="5264150"/>
            <a:ext cx="20637" cy="77788"/>
          </a:xfrm>
          <a:custGeom>
            <a:avLst/>
            <a:gdLst>
              <a:gd name="T0" fmla="*/ 22680063 w 13"/>
              <a:gd name="T1" fmla="*/ 0 h 49"/>
              <a:gd name="T2" fmla="*/ 32760444 w 13"/>
              <a:gd name="T3" fmla="*/ 10080690 h 49"/>
              <a:gd name="T4" fmla="*/ 15120571 w 13"/>
              <a:gd name="T5" fmla="*/ 123489244 h 49"/>
              <a:gd name="T6" fmla="*/ 0 w 13"/>
              <a:gd name="T7" fmla="*/ 123489244 h 49"/>
              <a:gd name="T8" fmla="*/ 22680063 w 13"/>
              <a:gd name="T9" fmla="*/ 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49"/>
              <a:gd name="T17" fmla="*/ 13 w 13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49">
                <a:moveTo>
                  <a:pt x="9" y="0"/>
                </a:moveTo>
                <a:lnTo>
                  <a:pt x="13" y="4"/>
                </a:lnTo>
                <a:lnTo>
                  <a:pt x="6" y="49"/>
                </a:lnTo>
                <a:lnTo>
                  <a:pt x="0" y="49"/>
                </a:lnTo>
                <a:lnTo>
                  <a:pt x="9" y="0"/>
                </a:lnTo>
                <a:close/>
              </a:path>
            </a:pathLst>
          </a:cu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13" name="Freeform 853"/>
          <p:cNvSpPr>
            <a:spLocks/>
          </p:cNvSpPr>
          <p:nvPr/>
        </p:nvSpPr>
        <p:spPr bwMode="auto">
          <a:xfrm>
            <a:off x="4516438" y="5270500"/>
            <a:ext cx="19050" cy="71438"/>
          </a:xfrm>
          <a:custGeom>
            <a:avLst/>
            <a:gdLst>
              <a:gd name="T0" fmla="*/ 17640300 w 12"/>
              <a:gd name="T1" fmla="*/ 0 h 45"/>
              <a:gd name="T2" fmla="*/ 30241875 w 12"/>
              <a:gd name="T3" fmla="*/ 5040348 h 45"/>
              <a:gd name="T4" fmla="*/ 7561263 w 12"/>
              <a:gd name="T5" fmla="*/ 108368271 h 45"/>
              <a:gd name="T6" fmla="*/ 0 w 12"/>
              <a:gd name="T7" fmla="*/ 113408619 h 45"/>
              <a:gd name="T8" fmla="*/ 17640300 w 12"/>
              <a:gd name="T9" fmla="*/ 0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45"/>
              <a:gd name="T17" fmla="*/ 12 w 12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45">
                <a:moveTo>
                  <a:pt x="7" y="0"/>
                </a:moveTo>
                <a:lnTo>
                  <a:pt x="12" y="2"/>
                </a:lnTo>
                <a:lnTo>
                  <a:pt x="3" y="43"/>
                </a:lnTo>
                <a:lnTo>
                  <a:pt x="0" y="45"/>
                </a:lnTo>
                <a:lnTo>
                  <a:pt x="7" y="0"/>
                </a:lnTo>
                <a:close/>
              </a:path>
            </a:pathLst>
          </a:custGeom>
          <a:solidFill>
            <a:srgbClr val="BDBD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14" name="Freeform 854"/>
          <p:cNvSpPr>
            <a:spLocks/>
          </p:cNvSpPr>
          <p:nvPr/>
        </p:nvSpPr>
        <p:spPr bwMode="auto">
          <a:xfrm>
            <a:off x="4521200" y="5273675"/>
            <a:ext cx="20638" cy="65088"/>
          </a:xfrm>
          <a:custGeom>
            <a:avLst/>
            <a:gdLst>
              <a:gd name="T0" fmla="*/ 22682750 w 13"/>
              <a:gd name="T1" fmla="*/ 0 h 41"/>
              <a:gd name="T2" fmla="*/ 32763619 w 13"/>
              <a:gd name="T3" fmla="*/ 2520969 h 41"/>
              <a:gd name="T4" fmla="*/ 15121304 w 13"/>
              <a:gd name="T5" fmla="*/ 103327994 h 41"/>
              <a:gd name="T6" fmla="*/ 0 w 13"/>
              <a:gd name="T7" fmla="*/ 103327994 h 41"/>
              <a:gd name="T8" fmla="*/ 22682750 w 13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41"/>
              <a:gd name="T17" fmla="*/ 13 w 13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41">
                <a:moveTo>
                  <a:pt x="9" y="0"/>
                </a:moveTo>
                <a:lnTo>
                  <a:pt x="13" y="1"/>
                </a:lnTo>
                <a:lnTo>
                  <a:pt x="6" y="41"/>
                </a:lnTo>
                <a:lnTo>
                  <a:pt x="0" y="41"/>
                </a:lnTo>
                <a:lnTo>
                  <a:pt x="9" y="0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15" name="Freeform 855"/>
          <p:cNvSpPr>
            <a:spLocks/>
          </p:cNvSpPr>
          <p:nvPr/>
        </p:nvSpPr>
        <p:spPr bwMode="auto">
          <a:xfrm>
            <a:off x="4530725" y="5275263"/>
            <a:ext cx="17463" cy="63500"/>
          </a:xfrm>
          <a:custGeom>
            <a:avLst/>
            <a:gdLst>
              <a:gd name="T0" fmla="*/ 17642393 w 11"/>
              <a:gd name="T1" fmla="*/ 0 h 40"/>
              <a:gd name="T2" fmla="*/ 27723306 w 11"/>
              <a:gd name="T3" fmla="*/ 10080625 h 40"/>
              <a:gd name="T4" fmla="*/ 7561479 w 11"/>
              <a:gd name="T5" fmla="*/ 100806250 h 40"/>
              <a:gd name="T6" fmla="*/ 0 w 11"/>
              <a:gd name="T7" fmla="*/ 100806250 h 40"/>
              <a:gd name="T8" fmla="*/ 17642393 w 11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40"/>
              <a:gd name="T17" fmla="*/ 11 w 11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40">
                <a:moveTo>
                  <a:pt x="7" y="0"/>
                </a:moveTo>
                <a:lnTo>
                  <a:pt x="11" y="4"/>
                </a:lnTo>
                <a:lnTo>
                  <a:pt x="3" y="40"/>
                </a:lnTo>
                <a:lnTo>
                  <a:pt x="0" y="40"/>
                </a:lnTo>
                <a:lnTo>
                  <a:pt x="7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16" name="Freeform 856"/>
          <p:cNvSpPr>
            <a:spLocks/>
          </p:cNvSpPr>
          <p:nvPr/>
        </p:nvSpPr>
        <p:spPr bwMode="auto">
          <a:xfrm>
            <a:off x="4535488" y="5281613"/>
            <a:ext cx="17462" cy="57150"/>
          </a:xfrm>
          <a:custGeom>
            <a:avLst/>
            <a:gdLst>
              <a:gd name="T0" fmla="*/ 20160673 w 11"/>
              <a:gd name="T1" fmla="*/ 0 h 36"/>
              <a:gd name="T2" fmla="*/ 27720131 w 11"/>
              <a:gd name="T3" fmla="*/ 5040313 h 36"/>
              <a:gd name="T4" fmla="*/ 15120505 w 11"/>
              <a:gd name="T5" fmla="*/ 90725625 h 36"/>
              <a:gd name="T6" fmla="*/ 0 w 11"/>
              <a:gd name="T7" fmla="*/ 90725625 h 36"/>
              <a:gd name="T8" fmla="*/ 20160673 w 11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36"/>
              <a:gd name="T17" fmla="*/ 11 w 11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36">
                <a:moveTo>
                  <a:pt x="8" y="0"/>
                </a:moveTo>
                <a:lnTo>
                  <a:pt x="11" y="2"/>
                </a:lnTo>
                <a:lnTo>
                  <a:pt x="6" y="36"/>
                </a:lnTo>
                <a:lnTo>
                  <a:pt x="0" y="36"/>
                </a:lnTo>
                <a:lnTo>
                  <a:pt x="8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17" name="Freeform 857"/>
          <p:cNvSpPr>
            <a:spLocks/>
          </p:cNvSpPr>
          <p:nvPr/>
        </p:nvSpPr>
        <p:spPr bwMode="auto">
          <a:xfrm>
            <a:off x="4545013" y="5284788"/>
            <a:ext cx="17462" cy="53975"/>
          </a:xfrm>
          <a:custGeom>
            <a:avLst/>
            <a:gdLst>
              <a:gd name="T0" fmla="*/ 12599627 w 11"/>
              <a:gd name="T1" fmla="*/ 0 h 34"/>
              <a:gd name="T2" fmla="*/ 27720131 w 11"/>
              <a:gd name="T3" fmla="*/ 7559675 h 34"/>
              <a:gd name="T4" fmla="*/ 7559459 w 11"/>
              <a:gd name="T5" fmla="*/ 85685313 h 34"/>
              <a:gd name="T6" fmla="*/ 0 w 11"/>
              <a:gd name="T7" fmla="*/ 85685313 h 34"/>
              <a:gd name="T8" fmla="*/ 12599627 w 11"/>
              <a:gd name="T9" fmla="*/ 0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34"/>
              <a:gd name="T17" fmla="*/ 11 w 11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34">
                <a:moveTo>
                  <a:pt x="5" y="0"/>
                </a:moveTo>
                <a:lnTo>
                  <a:pt x="11" y="3"/>
                </a:lnTo>
                <a:lnTo>
                  <a:pt x="3" y="34"/>
                </a:lnTo>
                <a:lnTo>
                  <a:pt x="0" y="34"/>
                </a:lnTo>
                <a:lnTo>
                  <a:pt x="5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18" name="Freeform 858"/>
          <p:cNvSpPr>
            <a:spLocks/>
          </p:cNvSpPr>
          <p:nvPr/>
        </p:nvSpPr>
        <p:spPr bwMode="auto">
          <a:xfrm>
            <a:off x="4549775" y="5289550"/>
            <a:ext cx="14288" cy="49213"/>
          </a:xfrm>
          <a:custGeom>
            <a:avLst/>
            <a:gdLst>
              <a:gd name="T0" fmla="*/ 20161956 w 9"/>
              <a:gd name="T1" fmla="*/ 0 h 31"/>
              <a:gd name="T2" fmla="*/ 22682994 w 9"/>
              <a:gd name="T3" fmla="*/ 5040364 h 31"/>
              <a:gd name="T4" fmla="*/ 15121467 w 9"/>
              <a:gd name="T5" fmla="*/ 73086068 h 31"/>
              <a:gd name="T6" fmla="*/ 0 w 9"/>
              <a:gd name="T7" fmla="*/ 78126431 h 31"/>
              <a:gd name="T8" fmla="*/ 20161956 w 9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31"/>
              <a:gd name="T17" fmla="*/ 9 w 9"/>
              <a:gd name="T18" fmla="*/ 31 h 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31">
                <a:moveTo>
                  <a:pt x="8" y="0"/>
                </a:moveTo>
                <a:lnTo>
                  <a:pt x="9" y="2"/>
                </a:lnTo>
                <a:lnTo>
                  <a:pt x="6" y="29"/>
                </a:lnTo>
                <a:lnTo>
                  <a:pt x="0" y="31"/>
                </a:lnTo>
                <a:lnTo>
                  <a:pt x="8" y="0"/>
                </a:lnTo>
                <a:close/>
              </a:path>
            </a:pathLst>
          </a:cu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19" name="Freeform 859"/>
          <p:cNvSpPr>
            <a:spLocks/>
          </p:cNvSpPr>
          <p:nvPr/>
        </p:nvSpPr>
        <p:spPr bwMode="auto">
          <a:xfrm>
            <a:off x="4559300" y="5292725"/>
            <a:ext cx="14288" cy="42863"/>
          </a:xfrm>
          <a:custGeom>
            <a:avLst/>
            <a:gdLst>
              <a:gd name="T0" fmla="*/ 7561527 w 9"/>
              <a:gd name="T1" fmla="*/ 0 h 27"/>
              <a:gd name="T2" fmla="*/ 22682994 w 9"/>
              <a:gd name="T3" fmla="*/ 5040371 h 27"/>
              <a:gd name="T4" fmla="*/ 7561527 w 9"/>
              <a:gd name="T5" fmla="*/ 68045806 h 27"/>
              <a:gd name="T6" fmla="*/ 0 w 9"/>
              <a:gd name="T7" fmla="*/ 68045806 h 27"/>
              <a:gd name="T8" fmla="*/ 7561527 w 9"/>
              <a:gd name="T9" fmla="*/ 0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27"/>
              <a:gd name="T17" fmla="*/ 9 w 9"/>
              <a:gd name="T18" fmla="*/ 27 h 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27">
                <a:moveTo>
                  <a:pt x="3" y="0"/>
                </a:moveTo>
                <a:lnTo>
                  <a:pt x="9" y="2"/>
                </a:lnTo>
                <a:lnTo>
                  <a:pt x="3" y="27"/>
                </a:lnTo>
                <a:lnTo>
                  <a:pt x="0" y="27"/>
                </a:lnTo>
                <a:lnTo>
                  <a:pt x="3" y="0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20" name="Freeform 860"/>
          <p:cNvSpPr>
            <a:spLocks/>
          </p:cNvSpPr>
          <p:nvPr/>
        </p:nvSpPr>
        <p:spPr bwMode="auto">
          <a:xfrm>
            <a:off x="4564063" y="5295900"/>
            <a:ext cx="14287" cy="39688"/>
          </a:xfrm>
          <a:custGeom>
            <a:avLst/>
            <a:gdLst>
              <a:gd name="T0" fmla="*/ 15120408 w 9"/>
              <a:gd name="T1" fmla="*/ 0 h 25"/>
              <a:gd name="T2" fmla="*/ 22679819 w 9"/>
              <a:gd name="T3" fmla="*/ 10080752 h 25"/>
              <a:gd name="T4" fmla="*/ 15120408 w 9"/>
              <a:gd name="T5" fmla="*/ 63005494 h 25"/>
              <a:gd name="T6" fmla="*/ 0 w 9"/>
              <a:gd name="T7" fmla="*/ 63005494 h 25"/>
              <a:gd name="T8" fmla="*/ 15120408 w 9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25"/>
              <a:gd name="T17" fmla="*/ 9 w 9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25">
                <a:moveTo>
                  <a:pt x="6" y="0"/>
                </a:moveTo>
                <a:lnTo>
                  <a:pt x="9" y="4"/>
                </a:lnTo>
                <a:lnTo>
                  <a:pt x="6" y="25"/>
                </a:lnTo>
                <a:lnTo>
                  <a:pt x="0" y="25"/>
                </a:lnTo>
                <a:lnTo>
                  <a:pt x="6" y="0"/>
                </a:lnTo>
                <a:close/>
              </a:path>
            </a:pathLst>
          </a:custGeom>
          <a:solidFill>
            <a:srgbClr val="C3C3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21" name="Freeform 861"/>
          <p:cNvSpPr>
            <a:spLocks/>
          </p:cNvSpPr>
          <p:nvPr/>
        </p:nvSpPr>
        <p:spPr bwMode="auto">
          <a:xfrm>
            <a:off x="4573588" y="5302250"/>
            <a:ext cx="11112" cy="33338"/>
          </a:xfrm>
          <a:custGeom>
            <a:avLst/>
            <a:gdLst>
              <a:gd name="T0" fmla="*/ 7559335 w 7"/>
              <a:gd name="T1" fmla="*/ 0 h 21"/>
              <a:gd name="T2" fmla="*/ 17639506 w 7"/>
              <a:gd name="T3" fmla="*/ 2520988 h 21"/>
              <a:gd name="T4" fmla="*/ 7559335 w 7"/>
              <a:gd name="T5" fmla="*/ 47884481 h 21"/>
              <a:gd name="T6" fmla="*/ 0 w 7"/>
              <a:gd name="T7" fmla="*/ 52924869 h 21"/>
              <a:gd name="T8" fmla="*/ 7559335 w 7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21"/>
              <a:gd name="T17" fmla="*/ 7 w 7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21">
                <a:moveTo>
                  <a:pt x="3" y="0"/>
                </a:moveTo>
                <a:lnTo>
                  <a:pt x="7" y="1"/>
                </a:lnTo>
                <a:lnTo>
                  <a:pt x="3" y="19"/>
                </a:lnTo>
                <a:lnTo>
                  <a:pt x="0" y="21"/>
                </a:lnTo>
                <a:lnTo>
                  <a:pt x="3" y="0"/>
                </a:lnTo>
                <a:close/>
              </a:path>
            </a:pathLst>
          </a:custGeom>
          <a:solidFill>
            <a:srgbClr val="C4C4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22" name="Freeform 862"/>
          <p:cNvSpPr>
            <a:spLocks/>
          </p:cNvSpPr>
          <p:nvPr/>
        </p:nvSpPr>
        <p:spPr bwMode="auto">
          <a:xfrm>
            <a:off x="4578350" y="5303838"/>
            <a:ext cx="12700" cy="28575"/>
          </a:xfrm>
          <a:custGeom>
            <a:avLst/>
            <a:gdLst>
              <a:gd name="T0" fmla="*/ 10080625 w 8"/>
              <a:gd name="T1" fmla="*/ 0 h 18"/>
              <a:gd name="T2" fmla="*/ 20161250 w 8"/>
              <a:gd name="T3" fmla="*/ 5040313 h 18"/>
              <a:gd name="T4" fmla="*/ 15120938 w 8"/>
              <a:gd name="T5" fmla="*/ 45362813 h 18"/>
              <a:gd name="T6" fmla="*/ 0 w 8"/>
              <a:gd name="T7" fmla="*/ 45362813 h 18"/>
              <a:gd name="T8" fmla="*/ 10080625 w 8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18"/>
              <a:gd name="T17" fmla="*/ 8 w 8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18">
                <a:moveTo>
                  <a:pt x="4" y="0"/>
                </a:moveTo>
                <a:lnTo>
                  <a:pt x="8" y="2"/>
                </a:lnTo>
                <a:lnTo>
                  <a:pt x="6" y="18"/>
                </a:lnTo>
                <a:lnTo>
                  <a:pt x="0" y="18"/>
                </a:lnTo>
                <a:lnTo>
                  <a:pt x="4" y="0"/>
                </a:lnTo>
                <a:close/>
              </a:path>
            </a:pathLst>
          </a:custGeom>
          <a:solidFill>
            <a:srgbClr val="C4C4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23" name="Freeform 863"/>
          <p:cNvSpPr>
            <a:spLocks/>
          </p:cNvSpPr>
          <p:nvPr/>
        </p:nvSpPr>
        <p:spPr bwMode="auto">
          <a:xfrm>
            <a:off x="4587875" y="5307013"/>
            <a:ext cx="11113" cy="25400"/>
          </a:xfrm>
          <a:custGeom>
            <a:avLst/>
            <a:gdLst>
              <a:gd name="T0" fmla="*/ 5040539 w 7"/>
              <a:gd name="T1" fmla="*/ 0 h 16"/>
              <a:gd name="T2" fmla="*/ 17642681 w 7"/>
              <a:gd name="T3" fmla="*/ 10080625 h 16"/>
              <a:gd name="T4" fmla="*/ 7561603 w 7"/>
              <a:gd name="T5" fmla="*/ 40322500 h 16"/>
              <a:gd name="T6" fmla="*/ 0 w 7"/>
              <a:gd name="T7" fmla="*/ 40322500 h 16"/>
              <a:gd name="T8" fmla="*/ 5040539 w 7"/>
              <a:gd name="T9" fmla="*/ 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16"/>
              <a:gd name="T17" fmla="*/ 7 w 7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16">
                <a:moveTo>
                  <a:pt x="2" y="0"/>
                </a:moveTo>
                <a:lnTo>
                  <a:pt x="7" y="4"/>
                </a:lnTo>
                <a:lnTo>
                  <a:pt x="3" y="16"/>
                </a:lnTo>
                <a:lnTo>
                  <a:pt x="0" y="16"/>
                </a:lnTo>
                <a:lnTo>
                  <a:pt x="2" y="0"/>
                </a:lnTo>
                <a:close/>
              </a:path>
            </a:pathLst>
          </a:custGeom>
          <a:solidFill>
            <a:srgbClr val="C5C5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24" name="Freeform 864"/>
          <p:cNvSpPr>
            <a:spLocks/>
          </p:cNvSpPr>
          <p:nvPr/>
        </p:nvSpPr>
        <p:spPr bwMode="auto">
          <a:xfrm>
            <a:off x="4592638" y="5313363"/>
            <a:ext cx="12700" cy="19050"/>
          </a:xfrm>
          <a:custGeom>
            <a:avLst/>
            <a:gdLst>
              <a:gd name="T0" fmla="*/ 10080625 w 8"/>
              <a:gd name="T1" fmla="*/ 0 h 12"/>
              <a:gd name="T2" fmla="*/ 20161250 w 8"/>
              <a:gd name="T3" fmla="*/ 5040313 h 12"/>
              <a:gd name="T4" fmla="*/ 15120938 w 8"/>
              <a:gd name="T5" fmla="*/ 30241875 h 12"/>
              <a:gd name="T6" fmla="*/ 0 w 8"/>
              <a:gd name="T7" fmla="*/ 30241875 h 12"/>
              <a:gd name="T8" fmla="*/ 10080625 w 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12"/>
              <a:gd name="T17" fmla="*/ 8 w 8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12">
                <a:moveTo>
                  <a:pt x="4" y="0"/>
                </a:moveTo>
                <a:lnTo>
                  <a:pt x="8" y="2"/>
                </a:lnTo>
                <a:lnTo>
                  <a:pt x="6" y="12"/>
                </a:lnTo>
                <a:lnTo>
                  <a:pt x="0" y="12"/>
                </a:lnTo>
                <a:lnTo>
                  <a:pt x="4" y="0"/>
                </a:ln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25" name="Freeform 865"/>
          <p:cNvSpPr>
            <a:spLocks/>
          </p:cNvSpPr>
          <p:nvPr/>
        </p:nvSpPr>
        <p:spPr bwMode="auto">
          <a:xfrm>
            <a:off x="4602163" y="5316538"/>
            <a:ext cx="7937" cy="15875"/>
          </a:xfrm>
          <a:custGeom>
            <a:avLst/>
            <a:gdLst>
              <a:gd name="T0" fmla="*/ 5039995 w 5"/>
              <a:gd name="T1" fmla="*/ 0 h 10"/>
              <a:gd name="T2" fmla="*/ 12599194 w 5"/>
              <a:gd name="T3" fmla="*/ 2520950 h 10"/>
              <a:gd name="T4" fmla="*/ 7559199 w 5"/>
              <a:gd name="T5" fmla="*/ 22682200 h 10"/>
              <a:gd name="T6" fmla="*/ 0 w 5"/>
              <a:gd name="T7" fmla="*/ 25201563 h 10"/>
              <a:gd name="T8" fmla="*/ 5039995 w 5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10"/>
              <a:gd name="T17" fmla="*/ 5 w 5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10">
                <a:moveTo>
                  <a:pt x="2" y="0"/>
                </a:moveTo>
                <a:lnTo>
                  <a:pt x="5" y="1"/>
                </a:lnTo>
                <a:lnTo>
                  <a:pt x="3" y="9"/>
                </a:lnTo>
                <a:lnTo>
                  <a:pt x="0" y="10"/>
                </a:lnTo>
                <a:lnTo>
                  <a:pt x="2" y="0"/>
                </a:lnTo>
                <a:close/>
              </a:path>
            </a:pathLst>
          </a:custGeom>
          <a:solidFill>
            <a:srgbClr val="C7C7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26" name="Freeform 866"/>
          <p:cNvSpPr>
            <a:spLocks/>
          </p:cNvSpPr>
          <p:nvPr/>
        </p:nvSpPr>
        <p:spPr bwMode="auto">
          <a:xfrm>
            <a:off x="4606925" y="5318125"/>
            <a:ext cx="9525" cy="12700"/>
          </a:xfrm>
          <a:custGeom>
            <a:avLst/>
            <a:gdLst>
              <a:gd name="T0" fmla="*/ 5040313 w 6"/>
              <a:gd name="T1" fmla="*/ 0 h 8"/>
              <a:gd name="T2" fmla="*/ 15120938 w 6"/>
              <a:gd name="T3" fmla="*/ 10080625 h 8"/>
              <a:gd name="T4" fmla="*/ 15120938 w 6"/>
              <a:gd name="T5" fmla="*/ 20161250 h 8"/>
              <a:gd name="T6" fmla="*/ 0 w 6"/>
              <a:gd name="T7" fmla="*/ 20161250 h 8"/>
              <a:gd name="T8" fmla="*/ 5040313 w 6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8"/>
              <a:gd name="T17" fmla="*/ 6 w 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8">
                <a:moveTo>
                  <a:pt x="2" y="0"/>
                </a:moveTo>
                <a:lnTo>
                  <a:pt x="6" y="4"/>
                </a:lnTo>
                <a:lnTo>
                  <a:pt x="6" y="8"/>
                </a:lnTo>
                <a:lnTo>
                  <a:pt x="0" y="8"/>
                </a:lnTo>
                <a:lnTo>
                  <a:pt x="2" y="0"/>
                </a:lnTo>
                <a:close/>
              </a:path>
            </a:pathLst>
          </a:cu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27" name="Freeform 867"/>
          <p:cNvSpPr>
            <a:spLocks/>
          </p:cNvSpPr>
          <p:nvPr/>
        </p:nvSpPr>
        <p:spPr bwMode="auto">
          <a:xfrm>
            <a:off x="4616450" y="5324475"/>
            <a:ext cx="4763" cy="6350"/>
          </a:xfrm>
          <a:custGeom>
            <a:avLst/>
            <a:gdLst>
              <a:gd name="T0" fmla="*/ 0 w 3"/>
              <a:gd name="T1" fmla="*/ 0 h 4"/>
              <a:gd name="T2" fmla="*/ 7562056 w 3"/>
              <a:gd name="T3" fmla="*/ 5040313 h 4"/>
              <a:gd name="T4" fmla="*/ 7562056 w 3"/>
              <a:gd name="T5" fmla="*/ 10080625 h 4"/>
              <a:gd name="T6" fmla="*/ 0 w 3"/>
              <a:gd name="T7" fmla="*/ 10080625 h 4"/>
              <a:gd name="T8" fmla="*/ 0 w 3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0" y="0"/>
                </a:moveTo>
                <a:lnTo>
                  <a:pt x="3" y="2"/>
                </a:lnTo>
                <a:lnTo>
                  <a:pt x="3" y="4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28" name="Freeform 868"/>
          <p:cNvSpPr>
            <a:spLocks/>
          </p:cNvSpPr>
          <p:nvPr/>
        </p:nvSpPr>
        <p:spPr bwMode="auto">
          <a:xfrm>
            <a:off x="4621213" y="5327650"/>
            <a:ext cx="6350" cy="3175"/>
          </a:xfrm>
          <a:custGeom>
            <a:avLst/>
            <a:gdLst>
              <a:gd name="T0" fmla="*/ 0 w 4"/>
              <a:gd name="T1" fmla="*/ 0 h 2"/>
              <a:gd name="T2" fmla="*/ 10080625 w 4"/>
              <a:gd name="T3" fmla="*/ 5040313 h 2"/>
              <a:gd name="T4" fmla="*/ 0 w 4"/>
              <a:gd name="T5" fmla="*/ 5040313 h 2"/>
              <a:gd name="T6" fmla="*/ 0 w 4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2"/>
              <a:gd name="T14" fmla="*/ 4 w 4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2">
                <a:moveTo>
                  <a:pt x="0" y="0"/>
                </a:moveTo>
                <a:lnTo>
                  <a:pt x="4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29" name="Freeform 869"/>
          <p:cNvSpPr>
            <a:spLocks/>
          </p:cNvSpPr>
          <p:nvPr/>
        </p:nvSpPr>
        <p:spPr bwMode="auto">
          <a:xfrm>
            <a:off x="3113088" y="4908550"/>
            <a:ext cx="688975" cy="134938"/>
          </a:xfrm>
          <a:custGeom>
            <a:avLst/>
            <a:gdLst>
              <a:gd name="T0" fmla="*/ 1068546250 w 434"/>
              <a:gd name="T1" fmla="*/ 186492254 h 85"/>
              <a:gd name="T2" fmla="*/ 1081147825 w 434"/>
              <a:gd name="T3" fmla="*/ 178932551 h 85"/>
              <a:gd name="T4" fmla="*/ 2520950 w 434"/>
              <a:gd name="T5" fmla="*/ 0 h 85"/>
              <a:gd name="T6" fmla="*/ 0 w 434"/>
              <a:gd name="T7" fmla="*/ 37803278 h 85"/>
              <a:gd name="T8" fmla="*/ 1076107513 w 434"/>
              <a:gd name="T9" fmla="*/ 214214869 h 85"/>
              <a:gd name="T10" fmla="*/ 1093747813 w 434"/>
              <a:gd name="T11" fmla="*/ 204134206 h 85"/>
              <a:gd name="T12" fmla="*/ 1076107513 w 434"/>
              <a:gd name="T13" fmla="*/ 214214869 h 85"/>
              <a:gd name="T14" fmla="*/ 1091228450 w 434"/>
              <a:gd name="T15" fmla="*/ 209174538 h 85"/>
              <a:gd name="T16" fmla="*/ 1093747813 w 434"/>
              <a:gd name="T17" fmla="*/ 196572916 h 85"/>
              <a:gd name="T18" fmla="*/ 1093747813 w 434"/>
              <a:gd name="T19" fmla="*/ 186492254 h 85"/>
              <a:gd name="T20" fmla="*/ 1081147825 w 434"/>
              <a:gd name="T21" fmla="*/ 178932551 h 85"/>
              <a:gd name="T22" fmla="*/ 1068546250 w 434"/>
              <a:gd name="T23" fmla="*/ 186492254 h 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34"/>
              <a:gd name="T37" fmla="*/ 0 h 85"/>
              <a:gd name="T38" fmla="*/ 434 w 434"/>
              <a:gd name="T39" fmla="*/ 85 h 8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34" h="85">
                <a:moveTo>
                  <a:pt x="424" y="74"/>
                </a:moveTo>
                <a:lnTo>
                  <a:pt x="429" y="71"/>
                </a:lnTo>
                <a:lnTo>
                  <a:pt x="1" y="0"/>
                </a:lnTo>
                <a:lnTo>
                  <a:pt x="0" y="15"/>
                </a:lnTo>
                <a:lnTo>
                  <a:pt x="427" y="85"/>
                </a:lnTo>
                <a:lnTo>
                  <a:pt x="434" y="81"/>
                </a:lnTo>
                <a:lnTo>
                  <a:pt x="427" y="85"/>
                </a:lnTo>
                <a:lnTo>
                  <a:pt x="433" y="83"/>
                </a:lnTo>
                <a:lnTo>
                  <a:pt x="434" y="78"/>
                </a:lnTo>
                <a:lnTo>
                  <a:pt x="434" y="74"/>
                </a:lnTo>
                <a:lnTo>
                  <a:pt x="429" y="71"/>
                </a:lnTo>
                <a:lnTo>
                  <a:pt x="424" y="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30" name="Freeform 870"/>
          <p:cNvSpPr>
            <a:spLocks/>
          </p:cNvSpPr>
          <p:nvPr/>
        </p:nvSpPr>
        <p:spPr bwMode="auto">
          <a:xfrm>
            <a:off x="3786188" y="4875213"/>
            <a:ext cx="117475" cy="161925"/>
          </a:xfrm>
          <a:custGeom>
            <a:avLst/>
            <a:gdLst>
              <a:gd name="T0" fmla="*/ 176410938 w 74"/>
              <a:gd name="T1" fmla="*/ 0 h 102"/>
              <a:gd name="T2" fmla="*/ 158769050 w 74"/>
              <a:gd name="T3" fmla="*/ 2520950 h 102"/>
              <a:gd name="T4" fmla="*/ 0 w 74"/>
              <a:gd name="T5" fmla="*/ 239415638 h 102"/>
              <a:gd name="T6" fmla="*/ 25201563 w 74"/>
              <a:gd name="T7" fmla="*/ 257055938 h 102"/>
              <a:gd name="T8" fmla="*/ 186491563 w 74"/>
              <a:gd name="T9" fmla="*/ 22682200 h 102"/>
              <a:gd name="T10" fmla="*/ 163810950 w 74"/>
              <a:gd name="T11" fmla="*/ 30241875 h 102"/>
              <a:gd name="T12" fmla="*/ 186491563 w 74"/>
              <a:gd name="T13" fmla="*/ 22682200 h 102"/>
              <a:gd name="T14" fmla="*/ 186491563 w 74"/>
              <a:gd name="T15" fmla="*/ 17640300 h 102"/>
              <a:gd name="T16" fmla="*/ 186491563 w 74"/>
              <a:gd name="T17" fmla="*/ 7561263 h 102"/>
              <a:gd name="T18" fmla="*/ 181451250 w 74"/>
              <a:gd name="T19" fmla="*/ 2520950 h 102"/>
              <a:gd name="T20" fmla="*/ 171370625 w 74"/>
              <a:gd name="T21" fmla="*/ 0 h 102"/>
              <a:gd name="T22" fmla="*/ 166330313 w 74"/>
              <a:gd name="T23" fmla="*/ 0 h 102"/>
              <a:gd name="T24" fmla="*/ 163810950 w 74"/>
              <a:gd name="T25" fmla="*/ 0 h 102"/>
              <a:gd name="T26" fmla="*/ 158769050 w 74"/>
              <a:gd name="T27" fmla="*/ 2520950 h 102"/>
              <a:gd name="T28" fmla="*/ 176410938 w 74"/>
              <a:gd name="T29" fmla="*/ 0 h 10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4"/>
              <a:gd name="T46" fmla="*/ 0 h 102"/>
              <a:gd name="T47" fmla="*/ 74 w 74"/>
              <a:gd name="T48" fmla="*/ 102 h 10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4" h="102">
                <a:moveTo>
                  <a:pt x="70" y="0"/>
                </a:moveTo>
                <a:lnTo>
                  <a:pt x="63" y="1"/>
                </a:lnTo>
                <a:lnTo>
                  <a:pt x="0" y="95"/>
                </a:lnTo>
                <a:lnTo>
                  <a:pt x="10" y="102"/>
                </a:lnTo>
                <a:lnTo>
                  <a:pt x="74" y="9"/>
                </a:lnTo>
                <a:lnTo>
                  <a:pt x="65" y="12"/>
                </a:lnTo>
                <a:lnTo>
                  <a:pt x="74" y="9"/>
                </a:lnTo>
                <a:lnTo>
                  <a:pt x="74" y="7"/>
                </a:lnTo>
                <a:lnTo>
                  <a:pt x="74" y="3"/>
                </a:lnTo>
                <a:lnTo>
                  <a:pt x="72" y="1"/>
                </a:lnTo>
                <a:lnTo>
                  <a:pt x="68" y="0"/>
                </a:lnTo>
                <a:lnTo>
                  <a:pt x="66" y="0"/>
                </a:lnTo>
                <a:lnTo>
                  <a:pt x="65" y="0"/>
                </a:lnTo>
                <a:lnTo>
                  <a:pt x="63" y="1"/>
                </a:lnTo>
                <a:lnTo>
                  <a:pt x="7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31" name="Freeform 871"/>
          <p:cNvSpPr>
            <a:spLocks/>
          </p:cNvSpPr>
          <p:nvPr/>
        </p:nvSpPr>
        <p:spPr bwMode="auto">
          <a:xfrm>
            <a:off x="3889375" y="4875213"/>
            <a:ext cx="749300" cy="463550"/>
          </a:xfrm>
          <a:custGeom>
            <a:avLst/>
            <a:gdLst>
              <a:gd name="T0" fmla="*/ 1171873450 w 472"/>
              <a:gd name="T1" fmla="*/ 735885625 h 292"/>
              <a:gd name="T2" fmla="*/ 1181954075 w 472"/>
              <a:gd name="T3" fmla="*/ 708164700 h 292"/>
              <a:gd name="T4" fmla="*/ 12601575 w 472"/>
              <a:gd name="T5" fmla="*/ 0 h 292"/>
              <a:gd name="T6" fmla="*/ 0 w 472"/>
              <a:gd name="T7" fmla="*/ 30241875 h 292"/>
              <a:gd name="T8" fmla="*/ 1161792825 w 472"/>
              <a:gd name="T9" fmla="*/ 735885625 h 292"/>
              <a:gd name="T10" fmla="*/ 1171873450 w 472"/>
              <a:gd name="T11" fmla="*/ 703124388 h 292"/>
              <a:gd name="T12" fmla="*/ 1161792825 w 472"/>
              <a:gd name="T13" fmla="*/ 735885625 h 292"/>
              <a:gd name="T14" fmla="*/ 1171873450 w 472"/>
              <a:gd name="T15" fmla="*/ 735885625 h 292"/>
              <a:gd name="T16" fmla="*/ 1176913763 w 472"/>
              <a:gd name="T17" fmla="*/ 735885625 h 292"/>
              <a:gd name="T18" fmla="*/ 1181954075 w 472"/>
              <a:gd name="T19" fmla="*/ 735885625 h 292"/>
              <a:gd name="T20" fmla="*/ 1186994388 w 472"/>
              <a:gd name="T21" fmla="*/ 725805000 h 292"/>
              <a:gd name="T22" fmla="*/ 1189513750 w 472"/>
              <a:gd name="T23" fmla="*/ 723285638 h 292"/>
              <a:gd name="T24" fmla="*/ 1189513750 w 472"/>
              <a:gd name="T25" fmla="*/ 718245325 h 292"/>
              <a:gd name="T26" fmla="*/ 1186994388 w 472"/>
              <a:gd name="T27" fmla="*/ 713205013 h 292"/>
              <a:gd name="T28" fmla="*/ 1181954075 w 472"/>
              <a:gd name="T29" fmla="*/ 708164700 h 292"/>
              <a:gd name="T30" fmla="*/ 1171873450 w 472"/>
              <a:gd name="T31" fmla="*/ 735885625 h 2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72"/>
              <a:gd name="T49" fmla="*/ 0 h 292"/>
              <a:gd name="T50" fmla="*/ 472 w 472"/>
              <a:gd name="T51" fmla="*/ 292 h 2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72" h="292">
                <a:moveTo>
                  <a:pt x="465" y="292"/>
                </a:moveTo>
                <a:lnTo>
                  <a:pt x="469" y="281"/>
                </a:lnTo>
                <a:lnTo>
                  <a:pt x="5" y="0"/>
                </a:lnTo>
                <a:lnTo>
                  <a:pt x="0" y="12"/>
                </a:lnTo>
                <a:lnTo>
                  <a:pt x="461" y="292"/>
                </a:lnTo>
                <a:lnTo>
                  <a:pt x="465" y="279"/>
                </a:lnTo>
                <a:lnTo>
                  <a:pt x="461" y="292"/>
                </a:lnTo>
                <a:lnTo>
                  <a:pt x="465" y="292"/>
                </a:lnTo>
                <a:lnTo>
                  <a:pt x="467" y="292"/>
                </a:lnTo>
                <a:lnTo>
                  <a:pt x="469" y="292"/>
                </a:lnTo>
                <a:lnTo>
                  <a:pt x="471" y="288"/>
                </a:lnTo>
                <a:lnTo>
                  <a:pt x="472" y="287"/>
                </a:lnTo>
                <a:lnTo>
                  <a:pt x="472" y="285"/>
                </a:lnTo>
                <a:lnTo>
                  <a:pt x="471" y="283"/>
                </a:lnTo>
                <a:lnTo>
                  <a:pt x="469" y="281"/>
                </a:lnTo>
                <a:lnTo>
                  <a:pt x="465" y="2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32" name="Freeform 872"/>
          <p:cNvSpPr>
            <a:spLocks/>
          </p:cNvSpPr>
          <p:nvPr/>
        </p:nvSpPr>
        <p:spPr bwMode="auto">
          <a:xfrm>
            <a:off x="3498850" y="5318125"/>
            <a:ext cx="1128713" cy="134938"/>
          </a:xfrm>
          <a:custGeom>
            <a:avLst/>
            <a:gdLst>
              <a:gd name="T0" fmla="*/ 5040315 w 711"/>
              <a:gd name="T1" fmla="*/ 186492254 h 85"/>
              <a:gd name="T2" fmla="*/ 17641895 w 711"/>
              <a:gd name="T3" fmla="*/ 214214869 h 85"/>
              <a:gd name="T4" fmla="*/ 1791832681 w 711"/>
              <a:gd name="T5" fmla="*/ 32762946 h 85"/>
              <a:gd name="T6" fmla="*/ 1791832681 w 711"/>
              <a:gd name="T7" fmla="*/ 0 h 85"/>
              <a:gd name="T8" fmla="*/ 15120944 w 711"/>
              <a:gd name="T9" fmla="*/ 178932551 h 85"/>
              <a:gd name="T10" fmla="*/ 27722525 w 711"/>
              <a:gd name="T11" fmla="*/ 206653578 h 85"/>
              <a:gd name="T12" fmla="*/ 15120944 w 711"/>
              <a:gd name="T13" fmla="*/ 178932551 h 85"/>
              <a:gd name="T14" fmla="*/ 5040315 w 711"/>
              <a:gd name="T15" fmla="*/ 183972882 h 85"/>
              <a:gd name="T16" fmla="*/ 0 w 711"/>
              <a:gd name="T17" fmla="*/ 196572916 h 85"/>
              <a:gd name="T18" fmla="*/ 5040315 w 711"/>
              <a:gd name="T19" fmla="*/ 209174538 h 85"/>
              <a:gd name="T20" fmla="*/ 17641895 w 711"/>
              <a:gd name="T21" fmla="*/ 214214869 h 85"/>
              <a:gd name="T22" fmla="*/ 5040315 w 711"/>
              <a:gd name="T23" fmla="*/ 186492254 h 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11"/>
              <a:gd name="T37" fmla="*/ 0 h 85"/>
              <a:gd name="T38" fmla="*/ 711 w 711"/>
              <a:gd name="T39" fmla="*/ 85 h 8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11" h="85">
                <a:moveTo>
                  <a:pt x="2" y="74"/>
                </a:moveTo>
                <a:lnTo>
                  <a:pt x="7" y="85"/>
                </a:lnTo>
                <a:lnTo>
                  <a:pt x="711" y="13"/>
                </a:lnTo>
                <a:lnTo>
                  <a:pt x="711" y="0"/>
                </a:lnTo>
                <a:lnTo>
                  <a:pt x="6" y="71"/>
                </a:lnTo>
                <a:lnTo>
                  <a:pt x="11" y="82"/>
                </a:lnTo>
                <a:lnTo>
                  <a:pt x="6" y="71"/>
                </a:lnTo>
                <a:lnTo>
                  <a:pt x="2" y="73"/>
                </a:lnTo>
                <a:lnTo>
                  <a:pt x="0" y="78"/>
                </a:lnTo>
                <a:lnTo>
                  <a:pt x="2" y="83"/>
                </a:lnTo>
                <a:lnTo>
                  <a:pt x="7" y="85"/>
                </a:lnTo>
                <a:lnTo>
                  <a:pt x="2" y="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33" name="Freeform 873"/>
          <p:cNvSpPr>
            <a:spLocks/>
          </p:cNvSpPr>
          <p:nvPr/>
        </p:nvSpPr>
        <p:spPr bwMode="auto">
          <a:xfrm>
            <a:off x="3502025" y="5246688"/>
            <a:ext cx="149225" cy="201612"/>
          </a:xfrm>
          <a:custGeom>
            <a:avLst/>
            <a:gdLst>
              <a:gd name="T0" fmla="*/ 219254388 w 94"/>
              <a:gd name="T1" fmla="*/ 32761156 h 127"/>
              <a:gd name="T2" fmla="*/ 204133450 w 94"/>
              <a:gd name="T3" fmla="*/ 10080600 h 127"/>
              <a:gd name="T4" fmla="*/ 0 w 94"/>
              <a:gd name="T5" fmla="*/ 299897056 h 127"/>
              <a:gd name="T6" fmla="*/ 22682200 w 94"/>
              <a:gd name="T7" fmla="*/ 320058256 h 127"/>
              <a:gd name="T8" fmla="*/ 231854375 w 94"/>
              <a:gd name="T9" fmla="*/ 27720856 h 127"/>
              <a:gd name="T10" fmla="*/ 221773750 w 94"/>
              <a:gd name="T11" fmla="*/ 0 h 127"/>
              <a:gd name="T12" fmla="*/ 231854375 w 94"/>
              <a:gd name="T13" fmla="*/ 27720856 h 127"/>
              <a:gd name="T14" fmla="*/ 236894688 w 94"/>
              <a:gd name="T15" fmla="*/ 17640256 h 127"/>
              <a:gd name="T16" fmla="*/ 236894688 w 94"/>
              <a:gd name="T17" fmla="*/ 15120900 h 127"/>
              <a:gd name="T18" fmla="*/ 231854375 w 94"/>
              <a:gd name="T19" fmla="*/ 10080600 h 127"/>
              <a:gd name="T20" fmla="*/ 226814063 w 94"/>
              <a:gd name="T21" fmla="*/ 5040300 h 127"/>
              <a:gd name="T22" fmla="*/ 221773750 w 94"/>
              <a:gd name="T23" fmla="*/ 0 h 127"/>
              <a:gd name="T24" fmla="*/ 214214075 w 94"/>
              <a:gd name="T25" fmla="*/ 0 h 127"/>
              <a:gd name="T26" fmla="*/ 209173763 w 94"/>
              <a:gd name="T27" fmla="*/ 5040300 h 127"/>
              <a:gd name="T28" fmla="*/ 204133450 w 94"/>
              <a:gd name="T29" fmla="*/ 10080600 h 127"/>
              <a:gd name="T30" fmla="*/ 219254388 w 94"/>
              <a:gd name="T31" fmla="*/ 32761156 h 12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4"/>
              <a:gd name="T49" fmla="*/ 0 h 127"/>
              <a:gd name="T50" fmla="*/ 94 w 94"/>
              <a:gd name="T51" fmla="*/ 127 h 12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4" h="127">
                <a:moveTo>
                  <a:pt x="87" y="13"/>
                </a:moveTo>
                <a:lnTo>
                  <a:pt x="81" y="4"/>
                </a:lnTo>
                <a:lnTo>
                  <a:pt x="0" y="119"/>
                </a:lnTo>
                <a:lnTo>
                  <a:pt x="9" y="127"/>
                </a:lnTo>
                <a:lnTo>
                  <a:pt x="92" y="11"/>
                </a:lnTo>
                <a:lnTo>
                  <a:pt x="88" y="0"/>
                </a:lnTo>
                <a:lnTo>
                  <a:pt x="92" y="11"/>
                </a:lnTo>
                <a:lnTo>
                  <a:pt x="94" y="7"/>
                </a:lnTo>
                <a:lnTo>
                  <a:pt x="94" y="6"/>
                </a:lnTo>
                <a:lnTo>
                  <a:pt x="92" y="4"/>
                </a:lnTo>
                <a:lnTo>
                  <a:pt x="90" y="2"/>
                </a:lnTo>
                <a:lnTo>
                  <a:pt x="88" y="0"/>
                </a:lnTo>
                <a:lnTo>
                  <a:pt x="85" y="0"/>
                </a:lnTo>
                <a:lnTo>
                  <a:pt x="83" y="2"/>
                </a:lnTo>
                <a:lnTo>
                  <a:pt x="81" y="4"/>
                </a:lnTo>
                <a:lnTo>
                  <a:pt x="87" y="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34" name="Freeform 874"/>
          <p:cNvSpPr>
            <a:spLocks/>
          </p:cNvSpPr>
          <p:nvPr/>
        </p:nvSpPr>
        <p:spPr bwMode="auto">
          <a:xfrm>
            <a:off x="2936875" y="5129213"/>
            <a:ext cx="704850" cy="138112"/>
          </a:xfrm>
          <a:custGeom>
            <a:avLst/>
            <a:gdLst>
              <a:gd name="T0" fmla="*/ 0 w 444"/>
              <a:gd name="T1" fmla="*/ 5040294 h 87"/>
              <a:gd name="T2" fmla="*/ 15120938 w 444"/>
              <a:gd name="T3" fmla="*/ 32761119 h 87"/>
              <a:gd name="T4" fmla="*/ 1116430013 w 444"/>
              <a:gd name="T5" fmla="*/ 219252006 h 87"/>
              <a:gd name="T6" fmla="*/ 1118949375 w 444"/>
              <a:gd name="T7" fmla="*/ 186490887 h 87"/>
              <a:gd name="T8" fmla="*/ 20161250 w 444"/>
              <a:gd name="T9" fmla="*/ 0 h 87"/>
              <a:gd name="T10" fmla="*/ 27722513 w 444"/>
              <a:gd name="T11" fmla="*/ 27720825 h 87"/>
              <a:gd name="T12" fmla="*/ 20161250 w 444"/>
              <a:gd name="T13" fmla="*/ 0 h 87"/>
              <a:gd name="T14" fmla="*/ 5040313 w 444"/>
              <a:gd name="T15" fmla="*/ 5040294 h 87"/>
              <a:gd name="T16" fmla="*/ 0 w 444"/>
              <a:gd name="T17" fmla="*/ 15120883 h 87"/>
              <a:gd name="T18" fmla="*/ 0 w 444"/>
              <a:gd name="T19" fmla="*/ 27720825 h 87"/>
              <a:gd name="T20" fmla="*/ 15120938 w 444"/>
              <a:gd name="T21" fmla="*/ 32761119 h 87"/>
              <a:gd name="T22" fmla="*/ 0 w 444"/>
              <a:gd name="T23" fmla="*/ 5040294 h 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44"/>
              <a:gd name="T37" fmla="*/ 0 h 87"/>
              <a:gd name="T38" fmla="*/ 444 w 444"/>
              <a:gd name="T39" fmla="*/ 87 h 8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44" h="87">
                <a:moveTo>
                  <a:pt x="0" y="2"/>
                </a:moveTo>
                <a:lnTo>
                  <a:pt x="6" y="13"/>
                </a:lnTo>
                <a:lnTo>
                  <a:pt x="443" y="87"/>
                </a:lnTo>
                <a:lnTo>
                  <a:pt x="444" y="74"/>
                </a:lnTo>
                <a:lnTo>
                  <a:pt x="8" y="0"/>
                </a:lnTo>
                <a:lnTo>
                  <a:pt x="11" y="11"/>
                </a:lnTo>
                <a:lnTo>
                  <a:pt x="8" y="0"/>
                </a:lnTo>
                <a:lnTo>
                  <a:pt x="2" y="2"/>
                </a:lnTo>
                <a:lnTo>
                  <a:pt x="0" y="6"/>
                </a:lnTo>
                <a:lnTo>
                  <a:pt x="0" y="11"/>
                </a:lnTo>
                <a:lnTo>
                  <a:pt x="6" y="13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35" name="Freeform 875"/>
          <p:cNvSpPr>
            <a:spLocks/>
          </p:cNvSpPr>
          <p:nvPr/>
        </p:nvSpPr>
        <p:spPr bwMode="auto">
          <a:xfrm>
            <a:off x="2936875" y="4908550"/>
            <a:ext cx="187325" cy="238125"/>
          </a:xfrm>
          <a:custGeom>
            <a:avLst/>
            <a:gdLst>
              <a:gd name="T0" fmla="*/ 282257500 w 118"/>
              <a:gd name="T1" fmla="*/ 0 h 150"/>
              <a:gd name="T2" fmla="*/ 264617200 w 118"/>
              <a:gd name="T3" fmla="*/ 10080625 h 150"/>
              <a:gd name="T4" fmla="*/ 0 w 118"/>
              <a:gd name="T5" fmla="*/ 355342825 h 150"/>
              <a:gd name="T6" fmla="*/ 27722513 w 118"/>
              <a:gd name="T7" fmla="*/ 378023438 h 150"/>
              <a:gd name="T8" fmla="*/ 292338125 w 118"/>
              <a:gd name="T9" fmla="*/ 27720925 h 150"/>
              <a:gd name="T10" fmla="*/ 279738138 w 118"/>
              <a:gd name="T11" fmla="*/ 37801550 h 150"/>
              <a:gd name="T12" fmla="*/ 292338125 w 118"/>
              <a:gd name="T13" fmla="*/ 27720925 h 150"/>
              <a:gd name="T14" fmla="*/ 297378438 w 118"/>
              <a:gd name="T15" fmla="*/ 22682200 h 150"/>
              <a:gd name="T16" fmla="*/ 297378438 w 118"/>
              <a:gd name="T17" fmla="*/ 15120938 h 150"/>
              <a:gd name="T18" fmla="*/ 297378438 w 118"/>
              <a:gd name="T19" fmla="*/ 10080625 h 150"/>
              <a:gd name="T20" fmla="*/ 292338125 w 118"/>
              <a:gd name="T21" fmla="*/ 5040313 h 150"/>
              <a:gd name="T22" fmla="*/ 282257500 w 118"/>
              <a:gd name="T23" fmla="*/ 0 h 150"/>
              <a:gd name="T24" fmla="*/ 279738138 w 118"/>
              <a:gd name="T25" fmla="*/ 0 h 150"/>
              <a:gd name="T26" fmla="*/ 274697825 w 118"/>
              <a:gd name="T27" fmla="*/ 5040313 h 150"/>
              <a:gd name="T28" fmla="*/ 264617200 w 118"/>
              <a:gd name="T29" fmla="*/ 10080625 h 150"/>
              <a:gd name="T30" fmla="*/ 282257500 w 118"/>
              <a:gd name="T31" fmla="*/ 0 h 1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8"/>
              <a:gd name="T49" fmla="*/ 0 h 150"/>
              <a:gd name="T50" fmla="*/ 118 w 118"/>
              <a:gd name="T51" fmla="*/ 150 h 15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8" h="150">
                <a:moveTo>
                  <a:pt x="112" y="0"/>
                </a:moveTo>
                <a:lnTo>
                  <a:pt x="105" y="4"/>
                </a:lnTo>
                <a:lnTo>
                  <a:pt x="0" y="141"/>
                </a:lnTo>
                <a:lnTo>
                  <a:pt x="11" y="150"/>
                </a:lnTo>
                <a:lnTo>
                  <a:pt x="116" y="11"/>
                </a:lnTo>
                <a:lnTo>
                  <a:pt x="111" y="15"/>
                </a:lnTo>
                <a:lnTo>
                  <a:pt x="116" y="11"/>
                </a:lnTo>
                <a:lnTo>
                  <a:pt x="118" y="9"/>
                </a:lnTo>
                <a:lnTo>
                  <a:pt x="118" y="6"/>
                </a:lnTo>
                <a:lnTo>
                  <a:pt x="118" y="4"/>
                </a:lnTo>
                <a:lnTo>
                  <a:pt x="116" y="2"/>
                </a:lnTo>
                <a:lnTo>
                  <a:pt x="112" y="0"/>
                </a:lnTo>
                <a:lnTo>
                  <a:pt x="111" y="0"/>
                </a:lnTo>
                <a:lnTo>
                  <a:pt x="109" y="2"/>
                </a:lnTo>
                <a:lnTo>
                  <a:pt x="105" y="4"/>
                </a:lnTo>
                <a:lnTo>
                  <a:pt x="1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36" name="Freeform 876"/>
          <p:cNvSpPr>
            <a:spLocks/>
          </p:cNvSpPr>
          <p:nvPr/>
        </p:nvSpPr>
        <p:spPr bwMode="auto">
          <a:xfrm>
            <a:off x="5670550" y="1682750"/>
            <a:ext cx="36513" cy="28575"/>
          </a:xfrm>
          <a:custGeom>
            <a:avLst/>
            <a:gdLst>
              <a:gd name="T0" fmla="*/ 32763274 w 23"/>
              <a:gd name="T1" fmla="*/ 0 h 18"/>
              <a:gd name="T2" fmla="*/ 40323052 w 23"/>
              <a:gd name="T3" fmla="*/ 0 h 18"/>
              <a:gd name="T4" fmla="*/ 50403815 w 23"/>
              <a:gd name="T5" fmla="*/ 0 h 18"/>
              <a:gd name="T6" fmla="*/ 55444197 w 23"/>
              <a:gd name="T7" fmla="*/ 12599988 h 18"/>
              <a:gd name="T8" fmla="*/ 57965181 w 23"/>
              <a:gd name="T9" fmla="*/ 35282188 h 18"/>
              <a:gd name="T10" fmla="*/ 55444197 w 23"/>
              <a:gd name="T11" fmla="*/ 40322500 h 18"/>
              <a:gd name="T12" fmla="*/ 50403815 w 23"/>
              <a:gd name="T13" fmla="*/ 45362813 h 18"/>
              <a:gd name="T14" fmla="*/ 40323052 w 23"/>
              <a:gd name="T15" fmla="*/ 45362813 h 18"/>
              <a:gd name="T16" fmla="*/ 32763274 w 23"/>
              <a:gd name="T17" fmla="*/ 45362813 h 18"/>
              <a:gd name="T18" fmla="*/ 22682511 w 23"/>
              <a:gd name="T19" fmla="*/ 45362813 h 18"/>
              <a:gd name="T20" fmla="*/ 12601748 w 23"/>
              <a:gd name="T21" fmla="*/ 45362813 h 18"/>
              <a:gd name="T22" fmla="*/ 10080763 w 23"/>
              <a:gd name="T23" fmla="*/ 40322500 h 18"/>
              <a:gd name="T24" fmla="*/ 0 w 23"/>
              <a:gd name="T25" fmla="*/ 35282188 h 18"/>
              <a:gd name="T26" fmla="*/ 5040382 w 23"/>
              <a:gd name="T27" fmla="*/ 17640300 h 18"/>
              <a:gd name="T28" fmla="*/ 10080763 w 23"/>
              <a:gd name="T29" fmla="*/ 7559675 h 18"/>
              <a:gd name="T30" fmla="*/ 17642129 w 23"/>
              <a:gd name="T31" fmla="*/ 5040313 h 18"/>
              <a:gd name="T32" fmla="*/ 32763274 w 23"/>
              <a:gd name="T33" fmla="*/ 0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"/>
              <a:gd name="T52" fmla="*/ 0 h 18"/>
              <a:gd name="T53" fmla="*/ 23 w 23"/>
              <a:gd name="T54" fmla="*/ 18 h 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" h="18">
                <a:moveTo>
                  <a:pt x="13" y="0"/>
                </a:moveTo>
                <a:lnTo>
                  <a:pt x="16" y="0"/>
                </a:lnTo>
                <a:lnTo>
                  <a:pt x="20" y="0"/>
                </a:lnTo>
                <a:lnTo>
                  <a:pt x="22" y="5"/>
                </a:lnTo>
                <a:lnTo>
                  <a:pt x="23" y="14"/>
                </a:lnTo>
                <a:lnTo>
                  <a:pt x="22" y="16"/>
                </a:lnTo>
                <a:lnTo>
                  <a:pt x="20" y="18"/>
                </a:lnTo>
                <a:lnTo>
                  <a:pt x="16" y="18"/>
                </a:lnTo>
                <a:lnTo>
                  <a:pt x="13" y="18"/>
                </a:lnTo>
                <a:lnTo>
                  <a:pt x="9" y="18"/>
                </a:lnTo>
                <a:lnTo>
                  <a:pt x="5" y="18"/>
                </a:lnTo>
                <a:lnTo>
                  <a:pt x="4" y="16"/>
                </a:lnTo>
                <a:lnTo>
                  <a:pt x="0" y="14"/>
                </a:lnTo>
                <a:lnTo>
                  <a:pt x="2" y="7"/>
                </a:lnTo>
                <a:lnTo>
                  <a:pt x="4" y="3"/>
                </a:lnTo>
                <a:lnTo>
                  <a:pt x="7" y="2"/>
                </a:lnTo>
                <a:lnTo>
                  <a:pt x="13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37" name="Freeform 877"/>
          <p:cNvSpPr>
            <a:spLocks noEditPoints="1"/>
          </p:cNvSpPr>
          <p:nvPr/>
        </p:nvSpPr>
        <p:spPr bwMode="auto">
          <a:xfrm>
            <a:off x="5103813" y="3255963"/>
            <a:ext cx="460375" cy="100012"/>
          </a:xfrm>
          <a:custGeom>
            <a:avLst/>
            <a:gdLst>
              <a:gd name="T0" fmla="*/ 209172175 w 290"/>
              <a:gd name="T1" fmla="*/ 27720786 h 63"/>
              <a:gd name="T2" fmla="*/ 211693125 w 290"/>
              <a:gd name="T3" fmla="*/ 12599925 h 63"/>
              <a:gd name="T4" fmla="*/ 226814063 w 290"/>
              <a:gd name="T5" fmla="*/ 12599925 h 63"/>
              <a:gd name="T6" fmla="*/ 249494675 w 290"/>
              <a:gd name="T7" fmla="*/ 7559637 h 63"/>
              <a:gd name="T8" fmla="*/ 299897800 w 290"/>
              <a:gd name="T9" fmla="*/ 17640212 h 63"/>
              <a:gd name="T10" fmla="*/ 289817175 w 290"/>
              <a:gd name="T11" fmla="*/ 22680499 h 63"/>
              <a:gd name="T12" fmla="*/ 317539688 w 290"/>
              <a:gd name="T13" fmla="*/ 27720786 h 63"/>
              <a:gd name="T14" fmla="*/ 322580000 w 290"/>
              <a:gd name="T15" fmla="*/ 17640212 h 63"/>
              <a:gd name="T16" fmla="*/ 307459063 w 290"/>
              <a:gd name="T17" fmla="*/ 35282011 h 63"/>
              <a:gd name="T18" fmla="*/ 385583113 w 290"/>
              <a:gd name="T19" fmla="*/ 17640212 h 63"/>
              <a:gd name="T20" fmla="*/ 372983125 w 290"/>
              <a:gd name="T21" fmla="*/ 35282011 h 63"/>
              <a:gd name="T22" fmla="*/ 403225000 w 290"/>
              <a:gd name="T23" fmla="*/ 40322298 h 63"/>
              <a:gd name="T24" fmla="*/ 453628125 w 290"/>
              <a:gd name="T25" fmla="*/ 27720786 h 63"/>
              <a:gd name="T26" fmla="*/ 493950625 w 290"/>
              <a:gd name="T27" fmla="*/ 45362586 h 63"/>
              <a:gd name="T28" fmla="*/ 491429675 w 290"/>
              <a:gd name="T29" fmla="*/ 52922223 h 63"/>
              <a:gd name="T30" fmla="*/ 572074675 w 290"/>
              <a:gd name="T31" fmla="*/ 50402873 h 63"/>
              <a:gd name="T32" fmla="*/ 559474688 w 290"/>
              <a:gd name="T33" fmla="*/ 40322298 h 63"/>
              <a:gd name="T34" fmla="*/ 561994050 w 290"/>
              <a:gd name="T35" fmla="*/ 50402873 h 63"/>
              <a:gd name="T36" fmla="*/ 7559675 w 290"/>
              <a:gd name="T37" fmla="*/ 57962510 h 63"/>
              <a:gd name="T38" fmla="*/ 45362813 w 290"/>
              <a:gd name="T39" fmla="*/ 52922223 h 63"/>
              <a:gd name="T40" fmla="*/ 52922488 w 290"/>
              <a:gd name="T41" fmla="*/ 40322298 h 63"/>
              <a:gd name="T42" fmla="*/ 103325613 w 290"/>
              <a:gd name="T43" fmla="*/ 68043085 h 63"/>
              <a:gd name="T44" fmla="*/ 163810950 w 290"/>
              <a:gd name="T45" fmla="*/ 45362586 h 63"/>
              <a:gd name="T46" fmla="*/ 153728738 w 290"/>
              <a:gd name="T47" fmla="*/ 45362586 h 63"/>
              <a:gd name="T48" fmla="*/ 194051238 w 290"/>
              <a:gd name="T49" fmla="*/ 52922223 h 63"/>
              <a:gd name="T50" fmla="*/ 239414050 w 290"/>
              <a:gd name="T51" fmla="*/ 80644597 h 63"/>
              <a:gd name="T52" fmla="*/ 277217188 w 290"/>
              <a:gd name="T53" fmla="*/ 73083372 h 63"/>
              <a:gd name="T54" fmla="*/ 282257500 w 290"/>
              <a:gd name="T55" fmla="*/ 57962510 h 63"/>
              <a:gd name="T56" fmla="*/ 267136563 w 290"/>
              <a:gd name="T57" fmla="*/ 80644597 h 63"/>
              <a:gd name="T58" fmla="*/ 350302513 w 290"/>
              <a:gd name="T59" fmla="*/ 63002798 h 63"/>
              <a:gd name="T60" fmla="*/ 335181575 w 290"/>
              <a:gd name="T61" fmla="*/ 73083372 h 63"/>
              <a:gd name="T62" fmla="*/ 375502488 w 290"/>
              <a:gd name="T63" fmla="*/ 80644597 h 63"/>
              <a:gd name="T64" fmla="*/ 390623425 w 290"/>
              <a:gd name="T65" fmla="*/ 90725171 h 63"/>
              <a:gd name="T66" fmla="*/ 493950625 w 290"/>
              <a:gd name="T67" fmla="*/ 98284809 h 63"/>
              <a:gd name="T68" fmla="*/ 521671550 w 290"/>
              <a:gd name="T69" fmla="*/ 90725171 h 63"/>
              <a:gd name="T70" fmla="*/ 539313438 w 290"/>
              <a:gd name="T71" fmla="*/ 98284809 h 63"/>
              <a:gd name="T72" fmla="*/ 554434375 w 290"/>
              <a:gd name="T73" fmla="*/ 85684884 h 63"/>
              <a:gd name="T74" fmla="*/ 536792488 w 290"/>
              <a:gd name="T75" fmla="*/ 103325096 h 63"/>
              <a:gd name="T76" fmla="*/ 559474688 w 290"/>
              <a:gd name="T77" fmla="*/ 90725171 h 63"/>
              <a:gd name="T78" fmla="*/ 577114988 w 290"/>
              <a:gd name="T79" fmla="*/ 95765459 h 63"/>
              <a:gd name="T80" fmla="*/ 599797188 w 290"/>
              <a:gd name="T81" fmla="*/ 90725171 h 63"/>
              <a:gd name="T82" fmla="*/ 635079375 w 290"/>
              <a:gd name="T83" fmla="*/ 113405671 h 63"/>
              <a:gd name="T84" fmla="*/ 700603438 w 290"/>
              <a:gd name="T85" fmla="*/ 98284809 h 63"/>
              <a:gd name="T86" fmla="*/ 730845313 w 290"/>
              <a:gd name="T87" fmla="*/ 123486245 h 63"/>
              <a:gd name="T88" fmla="*/ 189010925 w 290"/>
              <a:gd name="T89" fmla="*/ 123486245 h 63"/>
              <a:gd name="T90" fmla="*/ 234373738 w 290"/>
              <a:gd name="T91" fmla="*/ 118445958 h 63"/>
              <a:gd name="T92" fmla="*/ 244454363 w 290"/>
              <a:gd name="T93" fmla="*/ 108365383 h 63"/>
              <a:gd name="T94" fmla="*/ 231854375 w 290"/>
              <a:gd name="T95" fmla="*/ 126007183 h 63"/>
              <a:gd name="T96" fmla="*/ 277217188 w 290"/>
              <a:gd name="T97" fmla="*/ 131047470 h 63"/>
              <a:gd name="T98" fmla="*/ 307459063 w 290"/>
              <a:gd name="T99" fmla="*/ 131047470 h 63"/>
              <a:gd name="T100" fmla="*/ 289817175 w 290"/>
              <a:gd name="T101" fmla="*/ 118445958 h 63"/>
              <a:gd name="T102" fmla="*/ 367942813 w 290"/>
              <a:gd name="T103" fmla="*/ 108365383 h 63"/>
              <a:gd name="T104" fmla="*/ 395663738 w 290"/>
              <a:gd name="T105" fmla="*/ 131047470 h 63"/>
              <a:gd name="T106" fmla="*/ 430945925 w 290"/>
              <a:gd name="T107" fmla="*/ 118445958 h 63"/>
              <a:gd name="T108" fmla="*/ 443547500 w 290"/>
              <a:gd name="T109" fmla="*/ 136087757 h 63"/>
              <a:gd name="T110" fmla="*/ 463708750 w 290"/>
              <a:gd name="T111" fmla="*/ 146168332 h 63"/>
              <a:gd name="T112" fmla="*/ 471268425 w 290"/>
              <a:gd name="T113" fmla="*/ 123486245 h 63"/>
              <a:gd name="T114" fmla="*/ 468749063 w 290"/>
              <a:gd name="T115" fmla="*/ 146168332 h 63"/>
              <a:gd name="T116" fmla="*/ 486389363 w 290"/>
              <a:gd name="T117" fmla="*/ 141128044 h 63"/>
              <a:gd name="T118" fmla="*/ 531752175 w 290"/>
              <a:gd name="T119" fmla="*/ 131047470 h 63"/>
              <a:gd name="T120" fmla="*/ 544353750 w 290"/>
              <a:gd name="T121" fmla="*/ 148687682 h 63"/>
              <a:gd name="T122" fmla="*/ 577114988 w 290"/>
              <a:gd name="T123" fmla="*/ 146168332 h 63"/>
              <a:gd name="T124" fmla="*/ 567034363 w 290"/>
              <a:gd name="T125" fmla="*/ 131047470 h 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90"/>
              <a:gd name="T190" fmla="*/ 0 h 63"/>
              <a:gd name="T191" fmla="*/ 290 w 290"/>
              <a:gd name="T192" fmla="*/ 63 h 6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90" h="63">
                <a:moveTo>
                  <a:pt x="61" y="9"/>
                </a:moveTo>
                <a:lnTo>
                  <a:pt x="61" y="0"/>
                </a:lnTo>
                <a:lnTo>
                  <a:pt x="63" y="0"/>
                </a:lnTo>
                <a:lnTo>
                  <a:pt x="63" y="9"/>
                </a:lnTo>
                <a:lnTo>
                  <a:pt x="70" y="9"/>
                </a:lnTo>
                <a:lnTo>
                  <a:pt x="70" y="11"/>
                </a:lnTo>
                <a:lnTo>
                  <a:pt x="61" y="9"/>
                </a:lnTo>
                <a:close/>
                <a:moveTo>
                  <a:pt x="83" y="11"/>
                </a:moveTo>
                <a:lnTo>
                  <a:pt x="79" y="11"/>
                </a:lnTo>
                <a:lnTo>
                  <a:pt x="79" y="9"/>
                </a:lnTo>
                <a:lnTo>
                  <a:pt x="74" y="9"/>
                </a:lnTo>
                <a:lnTo>
                  <a:pt x="72" y="11"/>
                </a:lnTo>
                <a:lnTo>
                  <a:pt x="70" y="11"/>
                </a:lnTo>
                <a:lnTo>
                  <a:pt x="75" y="0"/>
                </a:lnTo>
                <a:lnTo>
                  <a:pt x="77" y="0"/>
                </a:lnTo>
                <a:lnTo>
                  <a:pt x="83" y="11"/>
                </a:lnTo>
                <a:close/>
                <a:moveTo>
                  <a:pt x="79" y="7"/>
                </a:moveTo>
                <a:lnTo>
                  <a:pt x="77" y="3"/>
                </a:lnTo>
                <a:lnTo>
                  <a:pt x="75" y="7"/>
                </a:lnTo>
                <a:lnTo>
                  <a:pt x="79" y="7"/>
                </a:lnTo>
                <a:close/>
                <a:moveTo>
                  <a:pt x="83" y="9"/>
                </a:moveTo>
                <a:lnTo>
                  <a:pt x="86" y="9"/>
                </a:lnTo>
                <a:lnTo>
                  <a:pt x="86" y="11"/>
                </a:lnTo>
                <a:lnTo>
                  <a:pt x="88" y="11"/>
                </a:lnTo>
                <a:lnTo>
                  <a:pt x="90" y="11"/>
                </a:lnTo>
                <a:lnTo>
                  <a:pt x="92" y="11"/>
                </a:lnTo>
                <a:lnTo>
                  <a:pt x="92" y="9"/>
                </a:lnTo>
                <a:lnTo>
                  <a:pt x="90" y="9"/>
                </a:lnTo>
                <a:lnTo>
                  <a:pt x="88" y="7"/>
                </a:lnTo>
                <a:lnTo>
                  <a:pt x="86" y="7"/>
                </a:lnTo>
                <a:lnTo>
                  <a:pt x="84" y="7"/>
                </a:lnTo>
                <a:lnTo>
                  <a:pt x="84" y="5"/>
                </a:lnTo>
                <a:lnTo>
                  <a:pt x="84" y="3"/>
                </a:lnTo>
                <a:lnTo>
                  <a:pt x="84" y="2"/>
                </a:lnTo>
                <a:lnTo>
                  <a:pt x="86" y="2"/>
                </a:lnTo>
                <a:lnTo>
                  <a:pt x="88" y="2"/>
                </a:lnTo>
                <a:lnTo>
                  <a:pt x="90" y="2"/>
                </a:lnTo>
                <a:lnTo>
                  <a:pt x="92" y="2"/>
                </a:lnTo>
                <a:lnTo>
                  <a:pt x="92" y="3"/>
                </a:lnTo>
                <a:lnTo>
                  <a:pt x="93" y="3"/>
                </a:lnTo>
                <a:lnTo>
                  <a:pt x="93" y="5"/>
                </a:lnTo>
                <a:lnTo>
                  <a:pt x="92" y="5"/>
                </a:lnTo>
                <a:lnTo>
                  <a:pt x="90" y="3"/>
                </a:lnTo>
                <a:lnTo>
                  <a:pt x="88" y="3"/>
                </a:lnTo>
                <a:lnTo>
                  <a:pt x="86" y="3"/>
                </a:lnTo>
                <a:lnTo>
                  <a:pt x="86" y="5"/>
                </a:lnTo>
                <a:lnTo>
                  <a:pt x="88" y="5"/>
                </a:lnTo>
                <a:lnTo>
                  <a:pt x="90" y="5"/>
                </a:lnTo>
                <a:lnTo>
                  <a:pt x="90" y="7"/>
                </a:lnTo>
                <a:lnTo>
                  <a:pt x="92" y="7"/>
                </a:lnTo>
                <a:lnTo>
                  <a:pt x="93" y="7"/>
                </a:lnTo>
                <a:lnTo>
                  <a:pt x="93" y="9"/>
                </a:lnTo>
                <a:lnTo>
                  <a:pt x="93" y="11"/>
                </a:lnTo>
                <a:lnTo>
                  <a:pt x="92" y="12"/>
                </a:lnTo>
                <a:lnTo>
                  <a:pt x="90" y="12"/>
                </a:lnTo>
                <a:lnTo>
                  <a:pt x="88" y="12"/>
                </a:lnTo>
                <a:lnTo>
                  <a:pt x="86" y="12"/>
                </a:lnTo>
                <a:lnTo>
                  <a:pt x="84" y="11"/>
                </a:lnTo>
                <a:lnTo>
                  <a:pt x="83" y="9"/>
                </a:lnTo>
                <a:close/>
                <a:moveTo>
                  <a:pt x="97" y="12"/>
                </a:moveTo>
                <a:lnTo>
                  <a:pt x="97" y="2"/>
                </a:lnTo>
                <a:lnTo>
                  <a:pt x="106" y="3"/>
                </a:lnTo>
                <a:lnTo>
                  <a:pt x="106" y="5"/>
                </a:lnTo>
                <a:lnTo>
                  <a:pt x="99" y="3"/>
                </a:lnTo>
                <a:lnTo>
                  <a:pt x="99" y="7"/>
                </a:lnTo>
                <a:lnTo>
                  <a:pt x="106" y="7"/>
                </a:lnTo>
                <a:lnTo>
                  <a:pt x="106" y="9"/>
                </a:lnTo>
                <a:lnTo>
                  <a:pt x="99" y="9"/>
                </a:lnTo>
                <a:lnTo>
                  <a:pt x="99" y="11"/>
                </a:lnTo>
                <a:lnTo>
                  <a:pt x="106" y="12"/>
                </a:lnTo>
                <a:lnTo>
                  <a:pt x="106" y="14"/>
                </a:lnTo>
                <a:lnTo>
                  <a:pt x="97" y="12"/>
                </a:lnTo>
                <a:close/>
                <a:moveTo>
                  <a:pt x="108" y="14"/>
                </a:moveTo>
                <a:lnTo>
                  <a:pt x="108" y="3"/>
                </a:lnTo>
                <a:lnTo>
                  <a:pt x="113" y="3"/>
                </a:lnTo>
                <a:lnTo>
                  <a:pt x="115" y="3"/>
                </a:lnTo>
                <a:lnTo>
                  <a:pt x="117" y="3"/>
                </a:lnTo>
                <a:lnTo>
                  <a:pt x="117" y="5"/>
                </a:lnTo>
                <a:lnTo>
                  <a:pt x="119" y="5"/>
                </a:lnTo>
                <a:lnTo>
                  <a:pt x="119" y="7"/>
                </a:lnTo>
                <a:lnTo>
                  <a:pt x="119" y="9"/>
                </a:lnTo>
                <a:lnTo>
                  <a:pt x="117" y="11"/>
                </a:lnTo>
                <a:lnTo>
                  <a:pt x="115" y="11"/>
                </a:lnTo>
                <a:lnTo>
                  <a:pt x="117" y="11"/>
                </a:lnTo>
                <a:lnTo>
                  <a:pt x="119" y="12"/>
                </a:lnTo>
                <a:lnTo>
                  <a:pt x="119" y="14"/>
                </a:lnTo>
                <a:lnTo>
                  <a:pt x="117" y="14"/>
                </a:lnTo>
                <a:lnTo>
                  <a:pt x="115" y="12"/>
                </a:lnTo>
                <a:lnTo>
                  <a:pt x="115" y="11"/>
                </a:lnTo>
                <a:lnTo>
                  <a:pt x="113" y="11"/>
                </a:lnTo>
                <a:lnTo>
                  <a:pt x="112" y="11"/>
                </a:lnTo>
                <a:lnTo>
                  <a:pt x="112" y="14"/>
                </a:lnTo>
                <a:lnTo>
                  <a:pt x="108" y="14"/>
                </a:lnTo>
                <a:close/>
                <a:moveTo>
                  <a:pt x="112" y="9"/>
                </a:moveTo>
                <a:lnTo>
                  <a:pt x="113" y="9"/>
                </a:lnTo>
                <a:lnTo>
                  <a:pt x="115" y="9"/>
                </a:lnTo>
                <a:lnTo>
                  <a:pt x="117" y="9"/>
                </a:lnTo>
                <a:lnTo>
                  <a:pt x="117" y="7"/>
                </a:lnTo>
                <a:lnTo>
                  <a:pt x="115" y="7"/>
                </a:lnTo>
                <a:lnTo>
                  <a:pt x="115" y="5"/>
                </a:lnTo>
                <a:lnTo>
                  <a:pt x="113" y="5"/>
                </a:lnTo>
                <a:lnTo>
                  <a:pt x="112" y="5"/>
                </a:lnTo>
                <a:lnTo>
                  <a:pt x="112" y="9"/>
                </a:lnTo>
                <a:close/>
                <a:moveTo>
                  <a:pt x="121" y="12"/>
                </a:moveTo>
                <a:lnTo>
                  <a:pt x="122" y="12"/>
                </a:lnTo>
                <a:lnTo>
                  <a:pt x="124" y="12"/>
                </a:lnTo>
                <a:lnTo>
                  <a:pt x="124" y="14"/>
                </a:lnTo>
                <a:lnTo>
                  <a:pt x="126" y="14"/>
                </a:lnTo>
                <a:lnTo>
                  <a:pt x="128" y="14"/>
                </a:lnTo>
                <a:lnTo>
                  <a:pt x="128" y="12"/>
                </a:lnTo>
                <a:lnTo>
                  <a:pt x="128" y="11"/>
                </a:lnTo>
                <a:lnTo>
                  <a:pt x="126" y="11"/>
                </a:lnTo>
                <a:lnTo>
                  <a:pt x="124" y="11"/>
                </a:lnTo>
                <a:lnTo>
                  <a:pt x="122" y="11"/>
                </a:lnTo>
                <a:lnTo>
                  <a:pt x="122" y="9"/>
                </a:lnTo>
                <a:lnTo>
                  <a:pt x="121" y="9"/>
                </a:lnTo>
                <a:lnTo>
                  <a:pt x="121" y="7"/>
                </a:lnTo>
                <a:lnTo>
                  <a:pt x="121" y="5"/>
                </a:lnTo>
                <a:lnTo>
                  <a:pt x="122" y="5"/>
                </a:lnTo>
                <a:lnTo>
                  <a:pt x="124" y="5"/>
                </a:lnTo>
                <a:lnTo>
                  <a:pt x="126" y="5"/>
                </a:lnTo>
                <a:lnTo>
                  <a:pt x="128" y="5"/>
                </a:lnTo>
                <a:lnTo>
                  <a:pt x="130" y="5"/>
                </a:lnTo>
                <a:lnTo>
                  <a:pt x="130" y="7"/>
                </a:lnTo>
                <a:lnTo>
                  <a:pt x="131" y="7"/>
                </a:lnTo>
                <a:lnTo>
                  <a:pt x="131" y="9"/>
                </a:lnTo>
                <a:lnTo>
                  <a:pt x="128" y="9"/>
                </a:lnTo>
                <a:lnTo>
                  <a:pt x="128" y="7"/>
                </a:lnTo>
                <a:lnTo>
                  <a:pt x="126" y="7"/>
                </a:lnTo>
                <a:lnTo>
                  <a:pt x="124" y="7"/>
                </a:lnTo>
                <a:lnTo>
                  <a:pt x="124" y="9"/>
                </a:lnTo>
                <a:lnTo>
                  <a:pt x="126" y="9"/>
                </a:lnTo>
                <a:lnTo>
                  <a:pt x="128" y="9"/>
                </a:lnTo>
                <a:lnTo>
                  <a:pt x="130" y="9"/>
                </a:lnTo>
                <a:lnTo>
                  <a:pt x="130" y="11"/>
                </a:lnTo>
                <a:lnTo>
                  <a:pt x="131" y="11"/>
                </a:lnTo>
                <a:lnTo>
                  <a:pt x="131" y="12"/>
                </a:lnTo>
                <a:lnTo>
                  <a:pt x="131" y="14"/>
                </a:lnTo>
                <a:lnTo>
                  <a:pt x="130" y="14"/>
                </a:lnTo>
                <a:lnTo>
                  <a:pt x="130" y="16"/>
                </a:lnTo>
                <a:lnTo>
                  <a:pt x="128" y="16"/>
                </a:lnTo>
                <a:lnTo>
                  <a:pt x="126" y="16"/>
                </a:lnTo>
                <a:lnTo>
                  <a:pt x="124" y="14"/>
                </a:lnTo>
                <a:lnTo>
                  <a:pt x="122" y="14"/>
                </a:lnTo>
                <a:lnTo>
                  <a:pt x="121" y="14"/>
                </a:lnTo>
                <a:lnTo>
                  <a:pt x="121" y="12"/>
                </a:lnTo>
                <a:close/>
                <a:moveTo>
                  <a:pt x="137" y="16"/>
                </a:moveTo>
                <a:lnTo>
                  <a:pt x="137" y="7"/>
                </a:lnTo>
                <a:lnTo>
                  <a:pt x="133" y="7"/>
                </a:lnTo>
                <a:lnTo>
                  <a:pt x="133" y="5"/>
                </a:lnTo>
                <a:lnTo>
                  <a:pt x="142" y="7"/>
                </a:lnTo>
                <a:lnTo>
                  <a:pt x="142" y="9"/>
                </a:lnTo>
                <a:lnTo>
                  <a:pt x="139" y="7"/>
                </a:lnTo>
                <a:lnTo>
                  <a:pt x="139" y="16"/>
                </a:lnTo>
                <a:lnTo>
                  <a:pt x="137" y="16"/>
                </a:lnTo>
                <a:close/>
                <a:moveTo>
                  <a:pt x="146" y="16"/>
                </a:moveTo>
                <a:lnTo>
                  <a:pt x="146" y="7"/>
                </a:lnTo>
                <a:lnTo>
                  <a:pt x="149" y="7"/>
                </a:lnTo>
                <a:lnTo>
                  <a:pt x="151" y="7"/>
                </a:lnTo>
                <a:lnTo>
                  <a:pt x="153" y="7"/>
                </a:lnTo>
                <a:lnTo>
                  <a:pt x="153" y="9"/>
                </a:lnTo>
                <a:lnTo>
                  <a:pt x="155" y="9"/>
                </a:lnTo>
                <a:lnTo>
                  <a:pt x="155" y="11"/>
                </a:lnTo>
                <a:lnTo>
                  <a:pt x="155" y="12"/>
                </a:lnTo>
                <a:lnTo>
                  <a:pt x="153" y="12"/>
                </a:lnTo>
                <a:lnTo>
                  <a:pt x="153" y="14"/>
                </a:lnTo>
                <a:lnTo>
                  <a:pt x="151" y="14"/>
                </a:lnTo>
                <a:lnTo>
                  <a:pt x="153" y="14"/>
                </a:lnTo>
                <a:lnTo>
                  <a:pt x="153" y="16"/>
                </a:lnTo>
                <a:lnTo>
                  <a:pt x="155" y="16"/>
                </a:lnTo>
                <a:lnTo>
                  <a:pt x="157" y="18"/>
                </a:lnTo>
                <a:lnTo>
                  <a:pt x="153" y="18"/>
                </a:lnTo>
                <a:lnTo>
                  <a:pt x="151" y="16"/>
                </a:lnTo>
                <a:lnTo>
                  <a:pt x="151" y="14"/>
                </a:lnTo>
                <a:lnTo>
                  <a:pt x="149" y="14"/>
                </a:lnTo>
                <a:lnTo>
                  <a:pt x="148" y="14"/>
                </a:lnTo>
                <a:lnTo>
                  <a:pt x="148" y="18"/>
                </a:lnTo>
                <a:lnTo>
                  <a:pt x="146" y="16"/>
                </a:lnTo>
                <a:close/>
                <a:moveTo>
                  <a:pt x="148" y="12"/>
                </a:moveTo>
                <a:lnTo>
                  <a:pt x="149" y="12"/>
                </a:lnTo>
                <a:lnTo>
                  <a:pt x="151" y="12"/>
                </a:lnTo>
                <a:lnTo>
                  <a:pt x="153" y="12"/>
                </a:lnTo>
                <a:lnTo>
                  <a:pt x="153" y="11"/>
                </a:lnTo>
                <a:lnTo>
                  <a:pt x="151" y="11"/>
                </a:lnTo>
                <a:lnTo>
                  <a:pt x="151" y="9"/>
                </a:lnTo>
                <a:lnTo>
                  <a:pt x="149" y="9"/>
                </a:lnTo>
                <a:lnTo>
                  <a:pt x="148" y="9"/>
                </a:lnTo>
                <a:lnTo>
                  <a:pt x="148" y="12"/>
                </a:lnTo>
                <a:close/>
                <a:moveTo>
                  <a:pt x="169" y="20"/>
                </a:moveTo>
                <a:lnTo>
                  <a:pt x="166" y="20"/>
                </a:lnTo>
                <a:lnTo>
                  <a:pt x="166" y="18"/>
                </a:lnTo>
                <a:lnTo>
                  <a:pt x="160" y="16"/>
                </a:lnTo>
                <a:lnTo>
                  <a:pt x="158" y="18"/>
                </a:lnTo>
                <a:lnTo>
                  <a:pt x="157" y="18"/>
                </a:lnTo>
                <a:lnTo>
                  <a:pt x="160" y="9"/>
                </a:lnTo>
                <a:lnTo>
                  <a:pt x="164" y="9"/>
                </a:lnTo>
                <a:lnTo>
                  <a:pt x="169" y="20"/>
                </a:lnTo>
                <a:close/>
                <a:moveTo>
                  <a:pt x="164" y="14"/>
                </a:moveTo>
                <a:lnTo>
                  <a:pt x="162" y="11"/>
                </a:lnTo>
                <a:lnTo>
                  <a:pt x="160" y="14"/>
                </a:lnTo>
                <a:lnTo>
                  <a:pt x="164" y="14"/>
                </a:lnTo>
                <a:close/>
                <a:moveTo>
                  <a:pt x="171" y="20"/>
                </a:moveTo>
                <a:lnTo>
                  <a:pt x="171" y="9"/>
                </a:lnTo>
                <a:lnTo>
                  <a:pt x="173" y="9"/>
                </a:lnTo>
                <a:lnTo>
                  <a:pt x="173" y="14"/>
                </a:lnTo>
                <a:lnTo>
                  <a:pt x="178" y="14"/>
                </a:lnTo>
                <a:lnTo>
                  <a:pt x="178" y="11"/>
                </a:lnTo>
                <a:lnTo>
                  <a:pt x="180" y="11"/>
                </a:lnTo>
                <a:lnTo>
                  <a:pt x="180" y="20"/>
                </a:lnTo>
                <a:lnTo>
                  <a:pt x="178" y="20"/>
                </a:lnTo>
                <a:lnTo>
                  <a:pt x="178" y="16"/>
                </a:lnTo>
                <a:lnTo>
                  <a:pt x="173" y="16"/>
                </a:lnTo>
                <a:lnTo>
                  <a:pt x="173" y="20"/>
                </a:lnTo>
                <a:lnTo>
                  <a:pt x="171" y="20"/>
                </a:lnTo>
                <a:close/>
                <a:moveTo>
                  <a:pt x="184" y="21"/>
                </a:moveTo>
                <a:lnTo>
                  <a:pt x="184" y="11"/>
                </a:lnTo>
                <a:lnTo>
                  <a:pt x="186" y="11"/>
                </a:lnTo>
                <a:lnTo>
                  <a:pt x="186" y="20"/>
                </a:lnTo>
                <a:lnTo>
                  <a:pt x="193" y="20"/>
                </a:lnTo>
                <a:lnTo>
                  <a:pt x="193" y="21"/>
                </a:lnTo>
                <a:lnTo>
                  <a:pt x="184" y="21"/>
                </a:lnTo>
                <a:close/>
                <a:moveTo>
                  <a:pt x="195" y="11"/>
                </a:moveTo>
                <a:lnTo>
                  <a:pt x="196" y="11"/>
                </a:lnTo>
                <a:lnTo>
                  <a:pt x="196" y="18"/>
                </a:lnTo>
                <a:lnTo>
                  <a:pt x="196" y="20"/>
                </a:lnTo>
                <a:lnTo>
                  <a:pt x="198" y="20"/>
                </a:lnTo>
                <a:lnTo>
                  <a:pt x="198" y="21"/>
                </a:lnTo>
                <a:lnTo>
                  <a:pt x="200" y="21"/>
                </a:lnTo>
                <a:lnTo>
                  <a:pt x="202" y="20"/>
                </a:lnTo>
                <a:lnTo>
                  <a:pt x="202" y="18"/>
                </a:lnTo>
                <a:lnTo>
                  <a:pt x="202" y="12"/>
                </a:lnTo>
                <a:lnTo>
                  <a:pt x="204" y="12"/>
                </a:lnTo>
                <a:lnTo>
                  <a:pt x="204" y="18"/>
                </a:lnTo>
                <a:lnTo>
                  <a:pt x="204" y="20"/>
                </a:lnTo>
                <a:lnTo>
                  <a:pt x="204" y="21"/>
                </a:lnTo>
                <a:lnTo>
                  <a:pt x="202" y="21"/>
                </a:lnTo>
                <a:lnTo>
                  <a:pt x="200" y="21"/>
                </a:lnTo>
                <a:lnTo>
                  <a:pt x="198" y="21"/>
                </a:lnTo>
                <a:lnTo>
                  <a:pt x="196" y="21"/>
                </a:lnTo>
                <a:lnTo>
                  <a:pt x="195" y="21"/>
                </a:lnTo>
                <a:lnTo>
                  <a:pt x="195" y="20"/>
                </a:lnTo>
                <a:lnTo>
                  <a:pt x="195" y="18"/>
                </a:lnTo>
                <a:lnTo>
                  <a:pt x="195" y="11"/>
                </a:lnTo>
                <a:close/>
                <a:moveTo>
                  <a:pt x="207" y="23"/>
                </a:moveTo>
                <a:lnTo>
                  <a:pt x="207" y="12"/>
                </a:lnTo>
                <a:lnTo>
                  <a:pt x="209" y="12"/>
                </a:lnTo>
                <a:lnTo>
                  <a:pt x="214" y="20"/>
                </a:lnTo>
                <a:lnTo>
                  <a:pt x="214" y="12"/>
                </a:lnTo>
                <a:lnTo>
                  <a:pt x="218" y="12"/>
                </a:lnTo>
                <a:lnTo>
                  <a:pt x="218" y="23"/>
                </a:lnTo>
                <a:lnTo>
                  <a:pt x="214" y="23"/>
                </a:lnTo>
                <a:lnTo>
                  <a:pt x="209" y="16"/>
                </a:lnTo>
                <a:lnTo>
                  <a:pt x="209" y="23"/>
                </a:lnTo>
                <a:lnTo>
                  <a:pt x="207" y="23"/>
                </a:lnTo>
                <a:close/>
                <a:moveTo>
                  <a:pt x="227" y="21"/>
                </a:moveTo>
                <a:lnTo>
                  <a:pt x="227" y="20"/>
                </a:lnTo>
                <a:lnTo>
                  <a:pt x="232" y="20"/>
                </a:lnTo>
                <a:lnTo>
                  <a:pt x="232" y="23"/>
                </a:lnTo>
                <a:lnTo>
                  <a:pt x="231" y="23"/>
                </a:lnTo>
                <a:lnTo>
                  <a:pt x="231" y="25"/>
                </a:lnTo>
                <a:lnTo>
                  <a:pt x="229" y="25"/>
                </a:lnTo>
                <a:lnTo>
                  <a:pt x="227" y="25"/>
                </a:lnTo>
                <a:lnTo>
                  <a:pt x="225" y="25"/>
                </a:lnTo>
                <a:lnTo>
                  <a:pt x="225" y="23"/>
                </a:lnTo>
                <a:lnTo>
                  <a:pt x="223" y="23"/>
                </a:lnTo>
                <a:lnTo>
                  <a:pt x="222" y="23"/>
                </a:lnTo>
                <a:lnTo>
                  <a:pt x="222" y="21"/>
                </a:lnTo>
                <a:lnTo>
                  <a:pt x="220" y="21"/>
                </a:lnTo>
                <a:lnTo>
                  <a:pt x="220" y="20"/>
                </a:lnTo>
                <a:lnTo>
                  <a:pt x="220" y="18"/>
                </a:lnTo>
                <a:lnTo>
                  <a:pt x="220" y="16"/>
                </a:lnTo>
                <a:lnTo>
                  <a:pt x="222" y="16"/>
                </a:lnTo>
                <a:lnTo>
                  <a:pt x="222" y="14"/>
                </a:lnTo>
                <a:lnTo>
                  <a:pt x="223" y="14"/>
                </a:lnTo>
                <a:lnTo>
                  <a:pt x="225" y="14"/>
                </a:lnTo>
                <a:lnTo>
                  <a:pt x="227" y="14"/>
                </a:lnTo>
                <a:lnTo>
                  <a:pt x="229" y="14"/>
                </a:lnTo>
                <a:lnTo>
                  <a:pt x="231" y="16"/>
                </a:lnTo>
                <a:lnTo>
                  <a:pt x="232" y="18"/>
                </a:lnTo>
                <a:lnTo>
                  <a:pt x="229" y="18"/>
                </a:lnTo>
                <a:lnTo>
                  <a:pt x="229" y="16"/>
                </a:lnTo>
                <a:lnTo>
                  <a:pt x="227" y="16"/>
                </a:lnTo>
                <a:lnTo>
                  <a:pt x="225" y="16"/>
                </a:lnTo>
                <a:lnTo>
                  <a:pt x="223" y="16"/>
                </a:lnTo>
                <a:lnTo>
                  <a:pt x="223" y="18"/>
                </a:lnTo>
                <a:lnTo>
                  <a:pt x="222" y="18"/>
                </a:lnTo>
                <a:lnTo>
                  <a:pt x="222" y="20"/>
                </a:lnTo>
                <a:lnTo>
                  <a:pt x="223" y="20"/>
                </a:lnTo>
                <a:lnTo>
                  <a:pt x="223" y="21"/>
                </a:lnTo>
                <a:lnTo>
                  <a:pt x="225" y="23"/>
                </a:lnTo>
                <a:lnTo>
                  <a:pt x="227" y="23"/>
                </a:lnTo>
                <a:lnTo>
                  <a:pt x="229" y="23"/>
                </a:lnTo>
                <a:lnTo>
                  <a:pt x="229" y="21"/>
                </a:lnTo>
                <a:lnTo>
                  <a:pt x="227" y="21"/>
                </a:lnTo>
                <a:close/>
                <a:moveTo>
                  <a:pt x="0" y="23"/>
                </a:moveTo>
                <a:lnTo>
                  <a:pt x="0" y="12"/>
                </a:lnTo>
                <a:lnTo>
                  <a:pt x="3" y="12"/>
                </a:lnTo>
                <a:lnTo>
                  <a:pt x="9" y="20"/>
                </a:lnTo>
                <a:lnTo>
                  <a:pt x="9" y="14"/>
                </a:lnTo>
                <a:lnTo>
                  <a:pt x="10" y="14"/>
                </a:lnTo>
                <a:lnTo>
                  <a:pt x="10" y="25"/>
                </a:lnTo>
                <a:lnTo>
                  <a:pt x="9" y="23"/>
                </a:lnTo>
                <a:lnTo>
                  <a:pt x="3" y="16"/>
                </a:lnTo>
                <a:lnTo>
                  <a:pt x="3" y="23"/>
                </a:lnTo>
                <a:lnTo>
                  <a:pt x="0" y="23"/>
                </a:lnTo>
                <a:close/>
                <a:moveTo>
                  <a:pt x="12" y="25"/>
                </a:moveTo>
                <a:lnTo>
                  <a:pt x="12" y="14"/>
                </a:lnTo>
                <a:lnTo>
                  <a:pt x="16" y="14"/>
                </a:lnTo>
                <a:lnTo>
                  <a:pt x="16" y="25"/>
                </a:lnTo>
                <a:lnTo>
                  <a:pt x="12" y="25"/>
                </a:lnTo>
                <a:close/>
                <a:moveTo>
                  <a:pt x="27" y="21"/>
                </a:moveTo>
                <a:lnTo>
                  <a:pt x="29" y="23"/>
                </a:lnTo>
                <a:lnTo>
                  <a:pt x="29" y="25"/>
                </a:lnTo>
                <a:lnTo>
                  <a:pt x="27" y="25"/>
                </a:lnTo>
                <a:lnTo>
                  <a:pt x="25" y="25"/>
                </a:lnTo>
                <a:lnTo>
                  <a:pt x="23" y="25"/>
                </a:lnTo>
                <a:lnTo>
                  <a:pt x="21" y="25"/>
                </a:lnTo>
                <a:lnTo>
                  <a:pt x="19" y="25"/>
                </a:lnTo>
                <a:lnTo>
                  <a:pt x="19" y="23"/>
                </a:lnTo>
                <a:lnTo>
                  <a:pt x="18" y="21"/>
                </a:lnTo>
                <a:lnTo>
                  <a:pt x="18" y="20"/>
                </a:lnTo>
                <a:lnTo>
                  <a:pt x="18" y="18"/>
                </a:lnTo>
                <a:lnTo>
                  <a:pt x="19" y="16"/>
                </a:lnTo>
                <a:lnTo>
                  <a:pt x="21" y="16"/>
                </a:lnTo>
                <a:lnTo>
                  <a:pt x="21" y="14"/>
                </a:lnTo>
                <a:lnTo>
                  <a:pt x="23" y="14"/>
                </a:lnTo>
                <a:lnTo>
                  <a:pt x="25" y="14"/>
                </a:lnTo>
                <a:lnTo>
                  <a:pt x="27" y="16"/>
                </a:lnTo>
                <a:lnTo>
                  <a:pt x="29" y="16"/>
                </a:lnTo>
                <a:lnTo>
                  <a:pt x="29" y="18"/>
                </a:lnTo>
                <a:lnTo>
                  <a:pt x="27" y="20"/>
                </a:lnTo>
                <a:lnTo>
                  <a:pt x="27" y="18"/>
                </a:lnTo>
                <a:lnTo>
                  <a:pt x="25" y="18"/>
                </a:lnTo>
                <a:lnTo>
                  <a:pt x="25" y="16"/>
                </a:lnTo>
                <a:lnTo>
                  <a:pt x="23" y="16"/>
                </a:lnTo>
                <a:lnTo>
                  <a:pt x="21" y="16"/>
                </a:lnTo>
                <a:lnTo>
                  <a:pt x="21" y="18"/>
                </a:lnTo>
                <a:lnTo>
                  <a:pt x="21" y="20"/>
                </a:lnTo>
                <a:lnTo>
                  <a:pt x="21" y="21"/>
                </a:lnTo>
                <a:lnTo>
                  <a:pt x="21" y="23"/>
                </a:lnTo>
                <a:lnTo>
                  <a:pt x="23" y="23"/>
                </a:lnTo>
                <a:lnTo>
                  <a:pt x="25" y="23"/>
                </a:lnTo>
                <a:lnTo>
                  <a:pt x="27" y="23"/>
                </a:lnTo>
                <a:lnTo>
                  <a:pt x="27" y="21"/>
                </a:lnTo>
                <a:close/>
                <a:moveTo>
                  <a:pt x="32" y="27"/>
                </a:moveTo>
                <a:lnTo>
                  <a:pt x="32" y="16"/>
                </a:lnTo>
                <a:lnTo>
                  <a:pt x="34" y="16"/>
                </a:lnTo>
                <a:lnTo>
                  <a:pt x="34" y="20"/>
                </a:lnTo>
                <a:lnTo>
                  <a:pt x="39" y="20"/>
                </a:lnTo>
                <a:lnTo>
                  <a:pt x="39" y="16"/>
                </a:lnTo>
                <a:lnTo>
                  <a:pt x="41" y="16"/>
                </a:lnTo>
                <a:lnTo>
                  <a:pt x="41" y="27"/>
                </a:lnTo>
                <a:lnTo>
                  <a:pt x="39" y="27"/>
                </a:lnTo>
                <a:lnTo>
                  <a:pt x="39" y="21"/>
                </a:lnTo>
                <a:lnTo>
                  <a:pt x="34" y="21"/>
                </a:lnTo>
                <a:lnTo>
                  <a:pt x="34" y="27"/>
                </a:lnTo>
                <a:lnTo>
                  <a:pt x="32" y="27"/>
                </a:lnTo>
                <a:close/>
                <a:moveTo>
                  <a:pt x="47" y="27"/>
                </a:moveTo>
                <a:lnTo>
                  <a:pt x="47" y="20"/>
                </a:lnTo>
                <a:lnTo>
                  <a:pt x="43" y="18"/>
                </a:lnTo>
                <a:lnTo>
                  <a:pt x="43" y="16"/>
                </a:lnTo>
                <a:lnTo>
                  <a:pt x="54" y="18"/>
                </a:lnTo>
                <a:lnTo>
                  <a:pt x="54" y="20"/>
                </a:lnTo>
                <a:lnTo>
                  <a:pt x="50" y="20"/>
                </a:lnTo>
                <a:lnTo>
                  <a:pt x="50" y="27"/>
                </a:lnTo>
                <a:lnTo>
                  <a:pt x="47" y="27"/>
                </a:lnTo>
                <a:close/>
                <a:moveTo>
                  <a:pt x="61" y="18"/>
                </a:moveTo>
                <a:lnTo>
                  <a:pt x="65" y="18"/>
                </a:lnTo>
                <a:lnTo>
                  <a:pt x="66" y="18"/>
                </a:lnTo>
                <a:lnTo>
                  <a:pt x="68" y="18"/>
                </a:lnTo>
                <a:lnTo>
                  <a:pt x="68" y="20"/>
                </a:lnTo>
                <a:lnTo>
                  <a:pt x="70" y="20"/>
                </a:lnTo>
                <a:lnTo>
                  <a:pt x="70" y="21"/>
                </a:lnTo>
                <a:lnTo>
                  <a:pt x="72" y="21"/>
                </a:lnTo>
                <a:lnTo>
                  <a:pt x="72" y="23"/>
                </a:lnTo>
                <a:lnTo>
                  <a:pt x="72" y="25"/>
                </a:lnTo>
                <a:lnTo>
                  <a:pt x="72" y="27"/>
                </a:lnTo>
                <a:lnTo>
                  <a:pt x="70" y="27"/>
                </a:lnTo>
                <a:lnTo>
                  <a:pt x="70" y="29"/>
                </a:lnTo>
                <a:lnTo>
                  <a:pt x="68" y="29"/>
                </a:lnTo>
                <a:lnTo>
                  <a:pt x="66" y="29"/>
                </a:lnTo>
                <a:lnTo>
                  <a:pt x="65" y="29"/>
                </a:lnTo>
                <a:lnTo>
                  <a:pt x="61" y="29"/>
                </a:lnTo>
                <a:lnTo>
                  <a:pt x="61" y="18"/>
                </a:lnTo>
                <a:close/>
                <a:moveTo>
                  <a:pt x="63" y="20"/>
                </a:moveTo>
                <a:lnTo>
                  <a:pt x="63" y="27"/>
                </a:lnTo>
                <a:lnTo>
                  <a:pt x="65" y="27"/>
                </a:lnTo>
                <a:lnTo>
                  <a:pt x="66" y="27"/>
                </a:lnTo>
                <a:lnTo>
                  <a:pt x="68" y="27"/>
                </a:lnTo>
                <a:lnTo>
                  <a:pt x="68" y="25"/>
                </a:lnTo>
                <a:lnTo>
                  <a:pt x="68" y="23"/>
                </a:lnTo>
                <a:lnTo>
                  <a:pt x="68" y="21"/>
                </a:lnTo>
                <a:lnTo>
                  <a:pt x="66" y="20"/>
                </a:lnTo>
                <a:lnTo>
                  <a:pt x="65" y="20"/>
                </a:lnTo>
                <a:lnTo>
                  <a:pt x="63" y="20"/>
                </a:lnTo>
                <a:close/>
                <a:moveTo>
                  <a:pt x="74" y="30"/>
                </a:moveTo>
                <a:lnTo>
                  <a:pt x="74" y="20"/>
                </a:lnTo>
                <a:lnTo>
                  <a:pt x="83" y="20"/>
                </a:lnTo>
                <a:lnTo>
                  <a:pt x="83" y="21"/>
                </a:lnTo>
                <a:lnTo>
                  <a:pt x="77" y="21"/>
                </a:lnTo>
                <a:lnTo>
                  <a:pt x="77" y="23"/>
                </a:lnTo>
                <a:lnTo>
                  <a:pt x="83" y="23"/>
                </a:lnTo>
                <a:lnTo>
                  <a:pt x="83" y="25"/>
                </a:lnTo>
                <a:lnTo>
                  <a:pt x="77" y="25"/>
                </a:lnTo>
                <a:lnTo>
                  <a:pt x="77" y="29"/>
                </a:lnTo>
                <a:lnTo>
                  <a:pt x="83" y="29"/>
                </a:lnTo>
                <a:lnTo>
                  <a:pt x="83" y="30"/>
                </a:lnTo>
                <a:lnTo>
                  <a:pt x="74" y="30"/>
                </a:lnTo>
                <a:close/>
                <a:moveTo>
                  <a:pt x="86" y="30"/>
                </a:moveTo>
                <a:lnTo>
                  <a:pt x="86" y="20"/>
                </a:lnTo>
                <a:lnTo>
                  <a:pt x="90" y="21"/>
                </a:lnTo>
                <a:lnTo>
                  <a:pt x="92" y="29"/>
                </a:lnTo>
                <a:lnTo>
                  <a:pt x="93" y="21"/>
                </a:lnTo>
                <a:lnTo>
                  <a:pt x="99" y="21"/>
                </a:lnTo>
                <a:lnTo>
                  <a:pt x="99" y="32"/>
                </a:lnTo>
                <a:lnTo>
                  <a:pt x="95" y="32"/>
                </a:lnTo>
                <a:lnTo>
                  <a:pt x="95" y="23"/>
                </a:lnTo>
                <a:lnTo>
                  <a:pt x="93" y="30"/>
                </a:lnTo>
                <a:lnTo>
                  <a:pt x="90" y="30"/>
                </a:lnTo>
                <a:lnTo>
                  <a:pt x="88" y="23"/>
                </a:lnTo>
                <a:lnTo>
                  <a:pt x="88" y="30"/>
                </a:lnTo>
                <a:lnTo>
                  <a:pt x="86" y="30"/>
                </a:lnTo>
                <a:close/>
                <a:moveTo>
                  <a:pt x="106" y="29"/>
                </a:moveTo>
                <a:lnTo>
                  <a:pt x="108" y="29"/>
                </a:lnTo>
                <a:lnTo>
                  <a:pt x="108" y="30"/>
                </a:lnTo>
                <a:lnTo>
                  <a:pt x="110" y="30"/>
                </a:lnTo>
                <a:lnTo>
                  <a:pt x="112" y="32"/>
                </a:lnTo>
                <a:lnTo>
                  <a:pt x="112" y="30"/>
                </a:lnTo>
                <a:lnTo>
                  <a:pt x="113" y="30"/>
                </a:lnTo>
                <a:lnTo>
                  <a:pt x="113" y="29"/>
                </a:lnTo>
                <a:lnTo>
                  <a:pt x="112" y="29"/>
                </a:lnTo>
                <a:lnTo>
                  <a:pt x="110" y="29"/>
                </a:lnTo>
                <a:lnTo>
                  <a:pt x="108" y="27"/>
                </a:lnTo>
                <a:lnTo>
                  <a:pt x="106" y="27"/>
                </a:lnTo>
                <a:lnTo>
                  <a:pt x="106" y="25"/>
                </a:lnTo>
                <a:lnTo>
                  <a:pt x="106" y="23"/>
                </a:lnTo>
                <a:lnTo>
                  <a:pt x="108" y="23"/>
                </a:lnTo>
                <a:lnTo>
                  <a:pt x="108" y="21"/>
                </a:lnTo>
                <a:lnTo>
                  <a:pt x="110" y="21"/>
                </a:lnTo>
                <a:lnTo>
                  <a:pt x="112" y="21"/>
                </a:lnTo>
                <a:lnTo>
                  <a:pt x="112" y="23"/>
                </a:lnTo>
                <a:lnTo>
                  <a:pt x="113" y="23"/>
                </a:lnTo>
                <a:lnTo>
                  <a:pt x="115" y="23"/>
                </a:lnTo>
                <a:lnTo>
                  <a:pt x="115" y="25"/>
                </a:lnTo>
                <a:lnTo>
                  <a:pt x="115" y="27"/>
                </a:lnTo>
                <a:lnTo>
                  <a:pt x="113" y="25"/>
                </a:lnTo>
                <a:lnTo>
                  <a:pt x="112" y="25"/>
                </a:lnTo>
                <a:lnTo>
                  <a:pt x="112" y="23"/>
                </a:lnTo>
                <a:lnTo>
                  <a:pt x="110" y="23"/>
                </a:lnTo>
                <a:lnTo>
                  <a:pt x="108" y="25"/>
                </a:lnTo>
                <a:lnTo>
                  <a:pt x="110" y="25"/>
                </a:lnTo>
                <a:lnTo>
                  <a:pt x="112" y="27"/>
                </a:lnTo>
                <a:lnTo>
                  <a:pt x="113" y="27"/>
                </a:lnTo>
                <a:lnTo>
                  <a:pt x="115" y="27"/>
                </a:lnTo>
                <a:lnTo>
                  <a:pt x="115" y="29"/>
                </a:lnTo>
                <a:lnTo>
                  <a:pt x="117" y="29"/>
                </a:lnTo>
                <a:lnTo>
                  <a:pt x="117" y="30"/>
                </a:lnTo>
                <a:lnTo>
                  <a:pt x="117" y="32"/>
                </a:lnTo>
                <a:lnTo>
                  <a:pt x="115" y="32"/>
                </a:lnTo>
                <a:lnTo>
                  <a:pt x="113" y="32"/>
                </a:lnTo>
                <a:lnTo>
                  <a:pt x="112" y="32"/>
                </a:lnTo>
                <a:lnTo>
                  <a:pt x="110" y="32"/>
                </a:lnTo>
                <a:lnTo>
                  <a:pt x="108" y="32"/>
                </a:lnTo>
                <a:lnTo>
                  <a:pt x="106" y="32"/>
                </a:lnTo>
                <a:lnTo>
                  <a:pt x="106" y="30"/>
                </a:lnTo>
                <a:lnTo>
                  <a:pt x="106" y="29"/>
                </a:lnTo>
                <a:close/>
                <a:moveTo>
                  <a:pt x="121" y="34"/>
                </a:moveTo>
                <a:lnTo>
                  <a:pt x="121" y="25"/>
                </a:lnTo>
                <a:lnTo>
                  <a:pt x="117" y="25"/>
                </a:lnTo>
                <a:lnTo>
                  <a:pt x="117" y="23"/>
                </a:lnTo>
                <a:lnTo>
                  <a:pt x="128" y="23"/>
                </a:lnTo>
                <a:lnTo>
                  <a:pt x="128" y="25"/>
                </a:lnTo>
                <a:lnTo>
                  <a:pt x="124" y="25"/>
                </a:lnTo>
                <a:lnTo>
                  <a:pt x="124" y="34"/>
                </a:lnTo>
                <a:lnTo>
                  <a:pt x="121" y="34"/>
                </a:lnTo>
                <a:close/>
                <a:moveTo>
                  <a:pt x="130" y="34"/>
                </a:moveTo>
                <a:lnTo>
                  <a:pt x="130" y="23"/>
                </a:lnTo>
                <a:lnTo>
                  <a:pt x="135" y="25"/>
                </a:lnTo>
                <a:lnTo>
                  <a:pt x="137" y="25"/>
                </a:lnTo>
                <a:lnTo>
                  <a:pt x="139" y="25"/>
                </a:lnTo>
                <a:lnTo>
                  <a:pt x="140" y="27"/>
                </a:lnTo>
                <a:lnTo>
                  <a:pt x="140" y="29"/>
                </a:lnTo>
                <a:lnTo>
                  <a:pt x="139" y="30"/>
                </a:lnTo>
                <a:lnTo>
                  <a:pt x="137" y="30"/>
                </a:lnTo>
                <a:lnTo>
                  <a:pt x="139" y="30"/>
                </a:lnTo>
                <a:lnTo>
                  <a:pt x="139" y="32"/>
                </a:lnTo>
                <a:lnTo>
                  <a:pt x="140" y="32"/>
                </a:lnTo>
                <a:lnTo>
                  <a:pt x="140" y="36"/>
                </a:lnTo>
                <a:lnTo>
                  <a:pt x="139" y="34"/>
                </a:lnTo>
                <a:lnTo>
                  <a:pt x="137" y="32"/>
                </a:lnTo>
                <a:lnTo>
                  <a:pt x="135" y="32"/>
                </a:lnTo>
                <a:lnTo>
                  <a:pt x="135" y="30"/>
                </a:lnTo>
                <a:lnTo>
                  <a:pt x="133" y="30"/>
                </a:lnTo>
                <a:lnTo>
                  <a:pt x="133" y="34"/>
                </a:lnTo>
                <a:lnTo>
                  <a:pt x="130" y="34"/>
                </a:lnTo>
                <a:close/>
                <a:moveTo>
                  <a:pt x="133" y="29"/>
                </a:moveTo>
                <a:lnTo>
                  <a:pt x="135" y="29"/>
                </a:lnTo>
                <a:lnTo>
                  <a:pt x="137" y="29"/>
                </a:lnTo>
                <a:lnTo>
                  <a:pt x="137" y="27"/>
                </a:lnTo>
                <a:lnTo>
                  <a:pt x="135" y="27"/>
                </a:lnTo>
                <a:lnTo>
                  <a:pt x="133" y="27"/>
                </a:lnTo>
                <a:lnTo>
                  <a:pt x="133" y="29"/>
                </a:lnTo>
                <a:close/>
                <a:moveTo>
                  <a:pt x="153" y="36"/>
                </a:moveTo>
                <a:lnTo>
                  <a:pt x="151" y="36"/>
                </a:lnTo>
                <a:lnTo>
                  <a:pt x="149" y="34"/>
                </a:lnTo>
                <a:lnTo>
                  <a:pt x="146" y="32"/>
                </a:lnTo>
                <a:lnTo>
                  <a:pt x="144" y="36"/>
                </a:lnTo>
                <a:lnTo>
                  <a:pt x="142" y="36"/>
                </a:lnTo>
                <a:lnTo>
                  <a:pt x="146" y="25"/>
                </a:lnTo>
                <a:lnTo>
                  <a:pt x="149" y="27"/>
                </a:lnTo>
                <a:lnTo>
                  <a:pt x="153" y="36"/>
                </a:lnTo>
                <a:close/>
                <a:moveTo>
                  <a:pt x="149" y="32"/>
                </a:moveTo>
                <a:lnTo>
                  <a:pt x="148" y="29"/>
                </a:lnTo>
                <a:lnTo>
                  <a:pt x="146" y="32"/>
                </a:lnTo>
                <a:lnTo>
                  <a:pt x="149" y="32"/>
                </a:lnTo>
                <a:close/>
                <a:moveTo>
                  <a:pt x="155" y="36"/>
                </a:moveTo>
                <a:lnTo>
                  <a:pt x="155" y="27"/>
                </a:lnTo>
                <a:lnTo>
                  <a:pt x="158" y="27"/>
                </a:lnTo>
                <a:lnTo>
                  <a:pt x="158" y="30"/>
                </a:lnTo>
                <a:lnTo>
                  <a:pt x="162" y="32"/>
                </a:lnTo>
                <a:lnTo>
                  <a:pt x="162" y="27"/>
                </a:lnTo>
                <a:lnTo>
                  <a:pt x="166" y="27"/>
                </a:lnTo>
                <a:lnTo>
                  <a:pt x="166" y="38"/>
                </a:lnTo>
                <a:lnTo>
                  <a:pt x="162" y="38"/>
                </a:lnTo>
                <a:lnTo>
                  <a:pt x="162" y="32"/>
                </a:lnTo>
                <a:lnTo>
                  <a:pt x="158" y="32"/>
                </a:lnTo>
                <a:lnTo>
                  <a:pt x="158" y="38"/>
                </a:lnTo>
                <a:lnTo>
                  <a:pt x="155" y="36"/>
                </a:lnTo>
                <a:close/>
                <a:moveTo>
                  <a:pt x="167" y="38"/>
                </a:moveTo>
                <a:lnTo>
                  <a:pt x="167" y="29"/>
                </a:lnTo>
                <a:lnTo>
                  <a:pt x="171" y="29"/>
                </a:lnTo>
                <a:lnTo>
                  <a:pt x="171" y="36"/>
                </a:lnTo>
                <a:lnTo>
                  <a:pt x="176" y="36"/>
                </a:lnTo>
                <a:lnTo>
                  <a:pt x="176" y="38"/>
                </a:lnTo>
                <a:lnTo>
                  <a:pt x="167" y="38"/>
                </a:lnTo>
                <a:close/>
                <a:moveTo>
                  <a:pt x="196" y="39"/>
                </a:moveTo>
                <a:lnTo>
                  <a:pt x="193" y="39"/>
                </a:lnTo>
                <a:lnTo>
                  <a:pt x="193" y="38"/>
                </a:lnTo>
                <a:lnTo>
                  <a:pt x="187" y="38"/>
                </a:lnTo>
                <a:lnTo>
                  <a:pt x="186" y="39"/>
                </a:lnTo>
                <a:lnTo>
                  <a:pt x="184" y="39"/>
                </a:lnTo>
                <a:lnTo>
                  <a:pt x="187" y="29"/>
                </a:lnTo>
                <a:lnTo>
                  <a:pt x="191" y="30"/>
                </a:lnTo>
                <a:lnTo>
                  <a:pt x="196" y="39"/>
                </a:lnTo>
                <a:close/>
                <a:moveTo>
                  <a:pt x="191" y="36"/>
                </a:moveTo>
                <a:lnTo>
                  <a:pt x="189" y="32"/>
                </a:lnTo>
                <a:lnTo>
                  <a:pt x="187" y="36"/>
                </a:lnTo>
                <a:lnTo>
                  <a:pt x="191" y="36"/>
                </a:lnTo>
                <a:close/>
                <a:moveTo>
                  <a:pt x="198" y="30"/>
                </a:moveTo>
                <a:lnTo>
                  <a:pt x="200" y="30"/>
                </a:lnTo>
                <a:lnTo>
                  <a:pt x="200" y="36"/>
                </a:lnTo>
                <a:lnTo>
                  <a:pt x="200" y="38"/>
                </a:lnTo>
                <a:lnTo>
                  <a:pt x="200" y="39"/>
                </a:lnTo>
                <a:lnTo>
                  <a:pt x="202" y="39"/>
                </a:lnTo>
                <a:lnTo>
                  <a:pt x="204" y="39"/>
                </a:lnTo>
                <a:lnTo>
                  <a:pt x="205" y="38"/>
                </a:lnTo>
                <a:lnTo>
                  <a:pt x="205" y="36"/>
                </a:lnTo>
                <a:lnTo>
                  <a:pt x="205" y="30"/>
                </a:lnTo>
                <a:lnTo>
                  <a:pt x="207" y="30"/>
                </a:lnTo>
                <a:lnTo>
                  <a:pt x="207" y="36"/>
                </a:lnTo>
                <a:lnTo>
                  <a:pt x="207" y="38"/>
                </a:lnTo>
                <a:lnTo>
                  <a:pt x="207" y="39"/>
                </a:lnTo>
                <a:lnTo>
                  <a:pt x="207" y="41"/>
                </a:lnTo>
                <a:lnTo>
                  <a:pt x="205" y="41"/>
                </a:lnTo>
                <a:lnTo>
                  <a:pt x="204" y="41"/>
                </a:lnTo>
                <a:lnTo>
                  <a:pt x="202" y="41"/>
                </a:lnTo>
                <a:lnTo>
                  <a:pt x="200" y="41"/>
                </a:lnTo>
                <a:lnTo>
                  <a:pt x="200" y="39"/>
                </a:lnTo>
                <a:lnTo>
                  <a:pt x="198" y="39"/>
                </a:lnTo>
                <a:lnTo>
                  <a:pt x="198" y="38"/>
                </a:lnTo>
                <a:lnTo>
                  <a:pt x="198" y="36"/>
                </a:lnTo>
                <a:lnTo>
                  <a:pt x="198" y="30"/>
                </a:lnTo>
                <a:close/>
                <a:moveTo>
                  <a:pt x="209" y="38"/>
                </a:moveTo>
                <a:lnTo>
                  <a:pt x="213" y="38"/>
                </a:lnTo>
                <a:lnTo>
                  <a:pt x="213" y="39"/>
                </a:lnTo>
                <a:lnTo>
                  <a:pt x="214" y="39"/>
                </a:lnTo>
                <a:lnTo>
                  <a:pt x="214" y="41"/>
                </a:lnTo>
                <a:lnTo>
                  <a:pt x="216" y="39"/>
                </a:lnTo>
                <a:lnTo>
                  <a:pt x="218" y="39"/>
                </a:lnTo>
                <a:lnTo>
                  <a:pt x="218" y="38"/>
                </a:lnTo>
                <a:lnTo>
                  <a:pt x="216" y="38"/>
                </a:lnTo>
                <a:lnTo>
                  <a:pt x="214" y="38"/>
                </a:lnTo>
                <a:lnTo>
                  <a:pt x="213" y="36"/>
                </a:lnTo>
                <a:lnTo>
                  <a:pt x="211" y="36"/>
                </a:lnTo>
                <a:lnTo>
                  <a:pt x="211" y="34"/>
                </a:lnTo>
                <a:lnTo>
                  <a:pt x="209" y="34"/>
                </a:lnTo>
                <a:lnTo>
                  <a:pt x="211" y="32"/>
                </a:lnTo>
                <a:lnTo>
                  <a:pt x="213" y="32"/>
                </a:lnTo>
                <a:lnTo>
                  <a:pt x="214" y="32"/>
                </a:lnTo>
                <a:lnTo>
                  <a:pt x="216" y="32"/>
                </a:lnTo>
                <a:lnTo>
                  <a:pt x="218" y="32"/>
                </a:lnTo>
                <a:lnTo>
                  <a:pt x="220" y="34"/>
                </a:lnTo>
                <a:lnTo>
                  <a:pt x="220" y="36"/>
                </a:lnTo>
                <a:lnTo>
                  <a:pt x="216" y="34"/>
                </a:lnTo>
                <a:lnTo>
                  <a:pt x="214" y="32"/>
                </a:lnTo>
                <a:lnTo>
                  <a:pt x="213" y="32"/>
                </a:lnTo>
                <a:lnTo>
                  <a:pt x="213" y="34"/>
                </a:lnTo>
                <a:lnTo>
                  <a:pt x="214" y="34"/>
                </a:lnTo>
                <a:lnTo>
                  <a:pt x="214" y="36"/>
                </a:lnTo>
                <a:lnTo>
                  <a:pt x="216" y="36"/>
                </a:lnTo>
                <a:lnTo>
                  <a:pt x="218" y="36"/>
                </a:lnTo>
                <a:lnTo>
                  <a:pt x="220" y="38"/>
                </a:lnTo>
                <a:lnTo>
                  <a:pt x="220" y="39"/>
                </a:lnTo>
                <a:lnTo>
                  <a:pt x="220" y="41"/>
                </a:lnTo>
                <a:lnTo>
                  <a:pt x="218" y="41"/>
                </a:lnTo>
                <a:lnTo>
                  <a:pt x="216" y="41"/>
                </a:lnTo>
                <a:lnTo>
                  <a:pt x="214" y="41"/>
                </a:lnTo>
                <a:lnTo>
                  <a:pt x="213" y="41"/>
                </a:lnTo>
                <a:lnTo>
                  <a:pt x="211" y="41"/>
                </a:lnTo>
                <a:lnTo>
                  <a:pt x="209" y="39"/>
                </a:lnTo>
                <a:lnTo>
                  <a:pt x="209" y="38"/>
                </a:lnTo>
                <a:close/>
                <a:moveTo>
                  <a:pt x="222" y="39"/>
                </a:moveTo>
                <a:lnTo>
                  <a:pt x="223" y="39"/>
                </a:lnTo>
                <a:lnTo>
                  <a:pt x="225" y="39"/>
                </a:lnTo>
                <a:lnTo>
                  <a:pt x="225" y="41"/>
                </a:lnTo>
                <a:lnTo>
                  <a:pt x="227" y="41"/>
                </a:lnTo>
                <a:lnTo>
                  <a:pt x="229" y="41"/>
                </a:lnTo>
                <a:lnTo>
                  <a:pt x="229" y="39"/>
                </a:lnTo>
                <a:lnTo>
                  <a:pt x="227" y="39"/>
                </a:lnTo>
                <a:lnTo>
                  <a:pt x="227" y="38"/>
                </a:lnTo>
                <a:lnTo>
                  <a:pt x="225" y="38"/>
                </a:lnTo>
                <a:lnTo>
                  <a:pt x="223" y="38"/>
                </a:lnTo>
                <a:lnTo>
                  <a:pt x="223" y="36"/>
                </a:lnTo>
                <a:lnTo>
                  <a:pt x="222" y="36"/>
                </a:lnTo>
                <a:lnTo>
                  <a:pt x="222" y="34"/>
                </a:lnTo>
                <a:lnTo>
                  <a:pt x="222" y="32"/>
                </a:lnTo>
                <a:lnTo>
                  <a:pt x="223" y="32"/>
                </a:lnTo>
                <a:lnTo>
                  <a:pt x="225" y="32"/>
                </a:lnTo>
                <a:lnTo>
                  <a:pt x="227" y="32"/>
                </a:lnTo>
                <a:lnTo>
                  <a:pt x="229" y="32"/>
                </a:lnTo>
                <a:lnTo>
                  <a:pt x="231" y="34"/>
                </a:lnTo>
                <a:lnTo>
                  <a:pt x="232" y="36"/>
                </a:lnTo>
                <a:lnTo>
                  <a:pt x="229" y="36"/>
                </a:lnTo>
                <a:lnTo>
                  <a:pt x="229" y="34"/>
                </a:lnTo>
                <a:lnTo>
                  <a:pt x="227" y="34"/>
                </a:lnTo>
                <a:lnTo>
                  <a:pt x="225" y="34"/>
                </a:lnTo>
                <a:lnTo>
                  <a:pt x="225" y="36"/>
                </a:lnTo>
                <a:lnTo>
                  <a:pt x="227" y="36"/>
                </a:lnTo>
                <a:lnTo>
                  <a:pt x="229" y="36"/>
                </a:lnTo>
                <a:lnTo>
                  <a:pt x="229" y="38"/>
                </a:lnTo>
                <a:lnTo>
                  <a:pt x="231" y="38"/>
                </a:lnTo>
                <a:lnTo>
                  <a:pt x="232" y="39"/>
                </a:lnTo>
                <a:lnTo>
                  <a:pt x="232" y="41"/>
                </a:lnTo>
                <a:lnTo>
                  <a:pt x="231" y="43"/>
                </a:lnTo>
                <a:lnTo>
                  <a:pt x="229" y="43"/>
                </a:lnTo>
                <a:lnTo>
                  <a:pt x="227" y="43"/>
                </a:lnTo>
                <a:lnTo>
                  <a:pt x="225" y="43"/>
                </a:lnTo>
                <a:lnTo>
                  <a:pt x="223" y="43"/>
                </a:lnTo>
                <a:lnTo>
                  <a:pt x="223" y="41"/>
                </a:lnTo>
                <a:lnTo>
                  <a:pt x="222" y="41"/>
                </a:lnTo>
                <a:lnTo>
                  <a:pt x="222" y="39"/>
                </a:lnTo>
                <a:close/>
                <a:moveTo>
                  <a:pt x="234" y="43"/>
                </a:moveTo>
                <a:lnTo>
                  <a:pt x="234" y="32"/>
                </a:lnTo>
                <a:lnTo>
                  <a:pt x="243" y="34"/>
                </a:lnTo>
                <a:lnTo>
                  <a:pt x="243" y="36"/>
                </a:lnTo>
                <a:lnTo>
                  <a:pt x="238" y="36"/>
                </a:lnTo>
                <a:lnTo>
                  <a:pt x="238" y="38"/>
                </a:lnTo>
                <a:lnTo>
                  <a:pt x="243" y="38"/>
                </a:lnTo>
                <a:lnTo>
                  <a:pt x="243" y="39"/>
                </a:lnTo>
                <a:lnTo>
                  <a:pt x="238" y="39"/>
                </a:lnTo>
                <a:lnTo>
                  <a:pt x="238" y="41"/>
                </a:lnTo>
                <a:lnTo>
                  <a:pt x="243" y="43"/>
                </a:lnTo>
                <a:lnTo>
                  <a:pt x="243" y="45"/>
                </a:lnTo>
                <a:lnTo>
                  <a:pt x="234" y="43"/>
                </a:lnTo>
                <a:close/>
                <a:moveTo>
                  <a:pt x="249" y="45"/>
                </a:moveTo>
                <a:lnTo>
                  <a:pt x="249" y="36"/>
                </a:lnTo>
                <a:lnTo>
                  <a:pt x="245" y="36"/>
                </a:lnTo>
                <a:lnTo>
                  <a:pt x="245" y="34"/>
                </a:lnTo>
                <a:lnTo>
                  <a:pt x="256" y="34"/>
                </a:lnTo>
                <a:lnTo>
                  <a:pt x="256" y="36"/>
                </a:lnTo>
                <a:lnTo>
                  <a:pt x="252" y="36"/>
                </a:lnTo>
                <a:lnTo>
                  <a:pt x="252" y="45"/>
                </a:lnTo>
                <a:lnTo>
                  <a:pt x="249" y="45"/>
                </a:lnTo>
                <a:close/>
                <a:moveTo>
                  <a:pt x="256" y="45"/>
                </a:moveTo>
                <a:lnTo>
                  <a:pt x="256" y="43"/>
                </a:lnTo>
                <a:lnTo>
                  <a:pt x="263" y="38"/>
                </a:lnTo>
                <a:lnTo>
                  <a:pt x="258" y="38"/>
                </a:lnTo>
                <a:lnTo>
                  <a:pt x="258" y="36"/>
                </a:lnTo>
                <a:lnTo>
                  <a:pt x="267" y="36"/>
                </a:lnTo>
                <a:lnTo>
                  <a:pt x="267" y="38"/>
                </a:lnTo>
                <a:lnTo>
                  <a:pt x="259" y="43"/>
                </a:lnTo>
                <a:lnTo>
                  <a:pt x="267" y="45"/>
                </a:lnTo>
                <a:lnTo>
                  <a:pt x="267" y="47"/>
                </a:lnTo>
                <a:lnTo>
                  <a:pt x="256" y="45"/>
                </a:lnTo>
                <a:close/>
                <a:moveTo>
                  <a:pt x="269" y="47"/>
                </a:moveTo>
                <a:lnTo>
                  <a:pt x="269" y="36"/>
                </a:lnTo>
                <a:lnTo>
                  <a:pt x="278" y="38"/>
                </a:lnTo>
                <a:lnTo>
                  <a:pt x="278" y="39"/>
                </a:lnTo>
                <a:lnTo>
                  <a:pt x="272" y="38"/>
                </a:lnTo>
                <a:lnTo>
                  <a:pt x="272" y="39"/>
                </a:lnTo>
                <a:lnTo>
                  <a:pt x="278" y="41"/>
                </a:lnTo>
                <a:lnTo>
                  <a:pt x="278" y="43"/>
                </a:lnTo>
                <a:lnTo>
                  <a:pt x="272" y="41"/>
                </a:lnTo>
                <a:lnTo>
                  <a:pt x="272" y="45"/>
                </a:lnTo>
                <a:lnTo>
                  <a:pt x="278" y="45"/>
                </a:lnTo>
                <a:lnTo>
                  <a:pt x="278" y="47"/>
                </a:lnTo>
                <a:lnTo>
                  <a:pt x="269" y="47"/>
                </a:lnTo>
                <a:close/>
                <a:moveTo>
                  <a:pt x="281" y="47"/>
                </a:moveTo>
                <a:lnTo>
                  <a:pt x="281" y="38"/>
                </a:lnTo>
                <a:lnTo>
                  <a:pt x="283" y="38"/>
                </a:lnTo>
                <a:lnTo>
                  <a:pt x="288" y="45"/>
                </a:lnTo>
                <a:lnTo>
                  <a:pt x="288" y="38"/>
                </a:lnTo>
                <a:lnTo>
                  <a:pt x="290" y="38"/>
                </a:lnTo>
                <a:lnTo>
                  <a:pt x="290" y="49"/>
                </a:lnTo>
                <a:lnTo>
                  <a:pt x="288" y="49"/>
                </a:lnTo>
                <a:lnTo>
                  <a:pt x="283" y="41"/>
                </a:lnTo>
                <a:lnTo>
                  <a:pt x="283" y="49"/>
                </a:lnTo>
                <a:lnTo>
                  <a:pt x="281" y="47"/>
                </a:lnTo>
                <a:close/>
                <a:moveTo>
                  <a:pt x="65" y="49"/>
                </a:moveTo>
                <a:lnTo>
                  <a:pt x="65" y="38"/>
                </a:lnTo>
                <a:lnTo>
                  <a:pt x="66" y="38"/>
                </a:lnTo>
                <a:lnTo>
                  <a:pt x="66" y="47"/>
                </a:lnTo>
                <a:lnTo>
                  <a:pt x="72" y="47"/>
                </a:lnTo>
                <a:lnTo>
                  <a:pt x="72" y="49"/>
                </a:lnTo>
                <a:lnTo>
                  <a:pt x="65" y="49"/>
                </a:lnTo>
                <a:close/>
                <a:moveTo>
                  <a:pt x="86" y="50"/>
                </a:moveTo>
                <a:lnTo>
                  <a:pt x="83" y="50"/>
                </a:lnTo>
                <a:lnTo>
                  <a:pt x="83" y="47"/>
                </a:lnTo>
                <a:lnTo>
                  <a:pt x="77" y="47"/>
                </a:lnTo>
                <a:lnTo>
                  <a:pt x="75" y="49"/>
                </a:lnTo>
                <a:lnTo>
                  <a:pt x="74" y="49"/>
                </a:lnTo>
                <a:lnTo>
                  <a:pt x="79" y="38"/>
                </a:lnTo>
                <a:lnTo>
                  <a:pt x="81" y="38"/>
                </a:lnTo>
                <a:lnTo>
                  <a:pt x="86" y="50"/>
                </a:lnTo>
                <a:close/>
                <a:moveTo>
                  <a:pt x="81" y="45"/>
                </a:moveTo>
                <a:lnTo>
                  <a:pt x="79" y="41"/>
                </a:lnTo>
                <a:lnTo>
                  <a:pt x="79" y="45"/>
                </a:lnTo>
                <a:lnTo>
                  <a:pt x="81" y="45"/>
                </a:lnTo>
                <a:close/>
                <a:moveTo>
                  <a:pt x="86" y="47"/>
                </a:moveTo>
                <a:lnTo>
                  <a:pt x="90" y="47"/>
                </a:lnTo>
                <a:lnTo>
                  <a:pt x="90" y="49"/>
                </a:lnTo>
                <a:lnTo>
                  <a:pt x="92" y="49"/>
                </a:lnTo>
                <a:lnTo>
                  <a:pt x="93" y="49"/>
                </a:lnTo>
                <a:lnTo>
                  <a:pt x="95" y="49"/>
                </a:lnTo>
                <a:lnTo>
                  <a:pt x="95" y="47"/>
                </a:lnTo>
                <a:lnTo>
                  <a:pt x="93" y="47"/>
                </a:lnTo>
                <a:lnTo>
                  <a:pt x="93" y="45"/>
                </a:lnTo>
                <a:lnTo>
                  <a:pt x="92" y="45"/>
                </a:lnTo>
                <a:lnTo>
                  <a:pt x="90" y="45"/>
                </a:lnTo>
                <a:lnTo>
                  <a:pt x="88" y="45"/>
                </a:lnTo>
                <a:lnTo>
                  <a:pt x="88" y="43"/>
                </a:lnTo>
                <a:lnTo>
                  <a:pt x="86" y="43"/>
                </a:lnTo>
                <a:lnTo>
                  <a:pt x="86" y="41"/>
                </a:lnTo>
                <a:lnTo>
                  <a:pt x="88" y="41"/>
                </a:lnTo>
                <a:lnTo>
                  <a:pt x="88" y="39"/>
                </a:lnTo>
                <a:lnTo>
                  <a:pt x="90" y="39"/>
                </a:lnTo>
                <a:lnTo>
                  <a:pt x="92" y="39"/>
                </a:lnTo>
                <a:lnTo>
                  <a:pt x="93" y="39"/>
                </a:lnTo>
                <a:lnTo>
                  <a:pt x="95" y="39"/>
                </a:lnTo>
                <a:lnTo>
                  <a:pt x="95" y="41"/>
                </a:lnTo>
                <a:lnTo>
                  <a:pt x="97" y="41"/>
                </a:lnTo>
                <a:lnTo>
                  <a:pt x="97" y="43"/>
                </a:lnTo>
                <a:lnTo>
                  <a:pt x="93" y="43"/>
                </a:lnTo>
                <a:lnTo>
                  <a:pt x="93" y="41"/>
                </a:lnTo>
                <a:lnTo>
                  <a:pt x="92" y="41"/>
                </a:lnTo>
                <a:lnTo>
                  <a:pt x="90" y="41"/>
                </a:lnTo>
                <a:lnTo>
                  <a:pt x="90" y="43"/>
                </a:lnTo>
                <a:lnTo>
                  <a:pt x="92" y="43"/>
                </a:lnTo>
                <a:lnTo>
                  <a:pt x="93" y="43"/>
                </a:lnTo>
                <a:lnTo>
                  <a:pt x="93" y="45"/>
                </a:lnTo>
                <a:lnTo>
                  <a:pt x="95" y="45"/>
                </a:lnTo>
                <a:lnTo>
                  <a:pt x="97" y="45"/>
                </a:lnTo>
                <a:lnTo>
                  <a:pt x="97" y="47"/>
                </a:lnTo>
                <a:lnTo>
                  <a:pt x="97" y="49"/>
                </a:lnTo>
                <a:lnTo>
                  <a:pt x="97" y="50"/>
                </a:lnTo>
                <a:lnTo>
                  <a:pt x="95" y="50"/>
                </a:lnTo>
                <a:lnTo>
                  <a:pt x="93" y="50"/>
                </a:lnTo>
                <a:lnTo>
                  <a:pt x="92" y="50"/>
                </a:lnTo>
                <a:lnTo>
                  <a:pt x="90" y="50"/>
                </a:lnTo>
                <a:lnTo>
                  <a:pt x="88" y="49"/>
                </a:lnTo>
                <a:lnTo>
                  <a:pt x="86" y="49"/>
                </a:lnTo>
                <a:lnTo>
                  <a:pt x="86" y="47"/>
                </a:lnTo>
                <a:close/>
                <a:moveTo>
                  <a:pt x="99" y="50"/>
                </a:moveTo>
                <a:lnTo>
                  <a:pt x="99" y="39"/>
                </a:lnTo>
                <a:lnTo>
                  <a:pt x="110" y="41"/>
                </a:lnTo>
                <a:lnTo>
                  <a:pt x="110" y="43"/>
                </a:lnTo>
                <a:lnTo>
                  <a:pt x="102" y="41"/>
                </a:lnTo>
                <a:lnTo>
                  <a:pt x="102" y="45"/>
                </a:lnTo>
                <a:lnTo>
                  <a:pt x="108" y="45"/>
                </a:lnTo>
                <a:lnTo>
                  <a:pt x="108" y="47"/>
                </a:lnTo>
                <a:lnTo>
                  <a:pt x="102" y="47"/>
                </a:lnTo>
                <a:lnTo>
                  <a:pt x="102" y="49"/>
                </a:lnTo>
                <a:lnTo>
                  <a:pt x="110" y="50"/>
                </a:lnTo>
                <a:lnTo>
                  <a:pt x="110" y="52"/>
                </a:lnTo>
                <a:lnTo>
                  <a:pt x="99" y="50"/>
                </a:lnTo>
                <a:close/>
                <a:moveTo>
                  <a:pt x="112" y="52"/>
                </a:moveTo>
                <a:lnTo>
                  <a:pt x="112" y="41"/>
                </a:lnTo>
                <a:lnTo>
                  <a:pt x="117" y="41"/>
                </a:lnTo>
                <a:lnTo>
                  <a:pt x="119" y="41"/>
                </a:lnTo>
                <a:lnTo>
                  <a:pt x="121" y="43"/>
                </a:lnTo>
                <a:lnTo>
                  <a:pt x="122" y="43"/>
                </a:lnTo>
                <a:lnTo>
                  <a:pt x="122" y="45"/>
                </a:lnTo>
                <a:lnTo>
                  <a:pt x="122" y="47"/>
                </a:lnTo>
                <a:lnTo>
                  <a:pt x="121" y="47"/>
                </a:lnTo>
                <a:lnTo>
                  <a:pt x="121" y="49"/>
                </a:lnTo>
                <a:lnTo>
                  <a:pt x="119" y="49"/>
                </a:lnTo>
                <a:lnTo>
                  <a:pt x="121" y="49"/>
                </a:lnTo>
                <a:lnTo>
                  <a:pt x="121" y="50"/>
                </a:lnTo>
                <a:lnTo>
                  <a:pt x="122" y="50"/>
                </a:lnTo>
                <a:lnTo>
                  <a:pt x="122" y="52"/>
                </a:lnTo>
                <a:lnTo>
                  <a:pt x="121" y="52"/>
                </a:lnTo>
                <a:lnTo>
                  <a:pt x="119" y="50"/>
                </a:lnTo>
                <a:lnTo>
                  <a:pt x="119" y="49"/>
                </a:lnTo>
                <a:lnTo>
                  <a:pt x="117" y="49"/>
                </a:lnTo>
                <a:lnTo>
                  <a:pt x="115" y="49"/>
                </a:lnTo>
                <a:lnTo>
                  <a:pt x="115" y="47"/>
                </a:lnTo>
                <a:lnTo>
                  <a:pt x="115" y="52"/>
                </a:lnTo>
                <a:lnTo>
                  <a:pt x="112" y="52"/>
                </a:lnTo>
                <a:close/>
                <a:moveTo>
                  <a:pt x="115" y="47"/>
                </a:moveTo>
                <a:lnTo>
                  <a:pt x="117" y="47"/>
                </a:lnTo>
                <a:lnTo>
                  <a:pt x="119" y="47"/>
                </a:lnTo>
                <a:lnTo>
                  <a:pt x="119" y="45"/>
                </a:lnTo>
                <a:lnTo>
                  <a:pt x="119" y="43"/>
                </a:lnTo>
                <a:lnTo>
                  <a:pt x="117" y="43"/>
                </a:lnTo>
                <a:lnTo>
                  <a:pt x="115" y="43"/>
                </a:lnTo>
                <a:lnTo>
                  <a:pt x="115" y="47"/>
                </a:lnTo>
                <a:close/>
                <a:moveTo>
                  <a:pt x="130" y="54"/>
                </a:moveTo>
                <a:lnTo>
                  <a:pt x="130" y="43"/>
                </a:lnTo>
                <a:lnTo>
                  <a:pt x="133" y="43"/>
                </a:lnTo>
                <a:lnTo>
                  <a:pt x="133" y="49"/>
                </a:lnTo>
                <a:lnTo>
                  <a:pt x="137" y="43"/>
                </a:lnTo>
                <a:lnTo>
                  <a:pt x="140" y="43"/>
                </a:lnTo>
                <a:lnTo>
                  <a:pt x="137" y="49"/>
                </a:lnTo>
                <a:lnTo>
                  <a:pt x="140" y="54"/>
                </a:lnTo>
                <a:lnTo>
                  <a:pt x="139" y="54"/>
                </a:lnTo>
                <a:lnTo>
                  <a:pt x="135" y="49"/>
                </a:lnTo>
                <a:lnTo>
                  <a:pt x="133" y="50"/>
                </a:lnTo>
                <a:lnTo>
                  <a:pt x="133" y="54"/>
                </a:lnTo>
                <a:lnTo>
                  <a:pt x="130" y="54"/>
                </a:lnTo>
                <a:close/>
                <a:moveTo>
                  <a:pt x="142" y="54"/>
                </a:moveTo>
                <a:lnTo>
                  <a:pt x="142" y="43"/>
                </a:lnTo>
                <a:lnTo>
                  <a:pt x="146" y="43"/>
                </a:lnTo>
                <a:lnTo>
                  <a:pt x="146" y="52"/>
                </a:lnTo>
                <a:lnTo>
                  <a:pt x="151" y="54"/>
                </a:lnTo>
                <a:lnTo>
                  <a:pt x="151" y="56"/>
                </a:lnTo>
                <a:lnTo>
                  <a:pt x="142" y="54"/>
                </a:lnTo>
                <a:close/>
                <a:moveTo>
                  <a:pt x="164" y="58"/>
                </a:moveTo>
                <a:lnTo>
                  <a:pt x="162" y="58"/>
                </a:lnTo>
                <a:lnTo>
                  <a:pt x="160" y="54"/>
                </a:lnTo>
                <a:lnTo>
                  <a:pt x="157" y="54"/>
                </a:lnTo>
                <a:lnTo>
                  <a:pt x="155" y="56"/>
                </a:lnTo>
                <a:lnTo>
                  <a:pt x="153" y="56"/>
                </a:lnTo>
                <a:lnTo>
                  <a:pt x="157" y="45"/>
                </a:lnTo>
                <a:lnTo>
                  <a:pt x="158" y="45"/>
                </a:lnTo>
                <a:lnTo>
                  <a:pt x="164" y="58"/>
                </a:lnTo>
                <a:close/>
                <a:moveTo>
                  <a:pt x="160" y="52"/>
                </a:moveTo>
                <a:lnTo>
                  <a:pt x="158" y="49"/>
                </a:lnTo>
                <a:lnTo>
                  <a:pt x="157" y="52"/>
                </a:lnTo>
                <a:lnTo>
                  <a:pt x="160" y="52"/>
                </a:lnTo>
                <a:close/>
                <a:moveTo>
                  <a:pt x="166" y="54"/>
                </a:moveTo>
                <a:lnTo>
                  <a:pt x="167" y="54"/>
                </a:lnTo>
                <a:lnTo>
                  <a:pt x="169" y="56"/>
                </a:lnTo>
                <a:lnTo>
                  <a:pt x="171" y="56"/>
                </a:lnTo>
                <a:lnTo>
                  <a:pt x="173" y="56"/>
                </a:lnTo>
                <a:lnTo>
                  <a:pt x="173" y="54"/>
                </a:lnTo>
                <a:lnTo>
                  <a:pt x="171" y="52"/>
                </a:lnTo>
                <a:lnTo>
                  <a:pt x="169" y="52"/>
                </a:lnTo>
                <a:lnTo>
                  <a:pt x="167" y="52"/>
                </a:lnTo>
                <a:lnTo>
                  <a:pt x="166" y="50"/>
                </a:lnTo>
                <a:lnTo>
                  <a:pt x="166" y="49"/>
                </a:lnTo>
                <a:lnTo>
                  <a:pt x="166" y="47"/>
                </a:lnTo>
                <a:lnTo>
                  <a:pt x="167" y="47"/>
                </a:lnTo>
                <a:lnTo>
                  <a:pt x="169" y="47"/>
                </a:lnTo>
                <a:lnTo>
                  <a:pt x="171" y="47"/>
                </a:lnTo>
                <a:lnTo>
                  <a:pt x="173" y="47"/>
                </a:lnTo>
                <a:lnTo>
                  <a:pt x="175" y="49"/>
                </a:lnTo>
                <a:lnTo>
                  <a:pt x="175" y="50"/>
                </a:lnTo>
                <a:lnTo>
                  <a:pt x="173" y="50"/>
                </a:lnTo>
                <a:lnTo>
                  <a:pt x="173" y="49"/>
                </a:lnTo>
                <a:lnTo>
                  <a:pt x="171" y="49"/>
                </a:lnTo>
                <a:lnTo>
                  <a:pt x="169" y="49"/>
                </a:lnTo>
                <a:lnTo>
                  <a:pt x="167" y="49"/>
                </a:lnTo>
                <a:lnTo>
                  <a:pt x="167" y="50"/>
                </a:lnTo>
                <a:lnTo>
                  <a:pt x="169" y="50"/>
                </a:lnTo>
                <a:lnTo>
                  <a:pt x="171" y="50"/>
                </a:lnTo>
                <a:lnTo>
                  <a:pt x="173" y="50"/>
                </a:lnTo>
                <a:lnTo>
                  <a:pt x="173" y="52"/>
                </a:lnTo>
                <a:lnTo>
                  <a:pt x="175" y="52"/>
                </a:lnTo>
                <a:lnTo>
                  <a:pt x="175" y="54"/>
                </a:lnTo>
                <a:lnTo>
                  <a:pt x="176" y="54"/>
                </a:lnTo>
                <a:lnTo>
                  <a:pt x="176" y="56"/>
                </a:lnTo>
                <a:lnTo>
                  <a:pt x="175" y="56"/>
                </a:lnTo>
                <a:lnTo>
                  <a:pt x="175" y="58"/>
                </a:lnTo>
                <a:lnTo>
                  <a:pt x="173" y="58"/>
                </a:lnTo>
                <a:lnTo>
                  <a:pt x="171" y="58"/>
                </a:lnTo>
                <a:lnTo>
                  <a:pt x="169" y="58"/>
                </a:lnTo>
                <a:lnTo>
                  <a:pt x="167" y="58"/>
                </a:lnTo>
                <a:lnTo>
                  <a:pt x="167" y="56"/>
                </a:lnTo>
                <a:lnTo>
                  <a:pt x="166" y="56"/>
                </a:lnTo>
                <a:lnTo>
                  <a:pt x="166" y="54"/>
                </a:lnTo>
                <a:close/>
                <a:moveTo>
                  <a:pt x="178" y="54"/>
                </a:moveTo>
                <a:lnTo>
                  <a:pt x="180" y="54"/>
                </a:lnTo>
                <a:lnTo>
                  <a:pt x="180" y="56"/>
                </a:lnTo>
                <a:lnTo>
                  <a:pt x="182" y="56"/>
                </a:lnTo>
                <a:lnTo>
                  <a:pt x="182" y="58"/>
                </a:lnTo>
                <a:lnTo>
                  <a:pt x="184" y="58"/>
                </a:lnTo>
                <a:lnTo>
                  <a:pt x="186" y="58"/>
                </a:lnTo>
                <a:lnTo>
                  <a:pt x="186" y="56"/>
                </a:lnTo>
                <a:lnTo>
                  <a:pt x="186" y="54"/>
                </a:lnTo>
                <a:lnTo>
                  <a:pt x="184" y="54"/>
                </a:lnTo>
                <a:lnTo>
                  <a:pt x="182" y="54"/>
                </a:lnTo>
                <a:lnTo>
                  <a:pt x="180" y="52"/>
                </a:lnTo>
                <a:lnTo>
                  <a:pt x="178" y="52"/>
                </a:lnTo>
                <a:lnTo>
                  <a:pt x="178" y="50"/>
                </a:lnTo>
                <a:lnTo>
                  <a:pt x="178" y="49"/>
                </a:lnTo>
                <a:lnTo>
                  <a:pt x="180" y="49"/>
                </a:lnTo>
                <a:lnTo>
                  <a:pt x="180" y="47"/>
                </a:lnTo>
                <a:lnTo>
                  <a:pt x="182" y="47"/>
                </a:lnTo>
                <a:lnTo>
                  <a:pt x="182" y="49"/>
                </a:lnTo>
                <a:lnTo>
                  <a:pt x="184" y="49"/>
                </a:lnTo>
                <a:lnTo>
                  <a:pt x="186" y="49"/>
                </a:lnTo>
                <a:lnTo>
                  <a:pt x="187" y="49"/>
                </a:lnTo>
                <a:lnTo>
                  <a:pt x="187" y="50"/>
                </a:lnTo>
                <a:lnTo>
                  <a:pt x="186" y="50"/>
                </a:lnTo>
                <a:lnTo>
                  <a:pt x="184" y="50"/>
                </a:lnTo>
                <a:lnTo>
                  <a:pt x="182" y="50"/>
                </a:lnTo>
                <a:lnTo>
                  <a:pt x="182" y="49"/>
                </a:lnTo>
                <a:lnTo>
                  <a:pt x="180" y="49"/>
                </a:lnTo>
                <a:lnTo>
                  <a:pt x="180" y="50"/>
                </a:lnTo>
                <a:lnTo>
                  <a:pt x="182" y="50"/>
                </a:lnTo>
                <a:lnTo>
                  <a:pt x="182" y="52"/>
                </a:lnTo>
                <a:lnTo>
                  <a:pt x="184" y="52"/>
                </a:lnTo>
                <a:lnTo>
                  <a:pt x="186" y="52"/>
                </a:lnTo>
                <a:lnTo>
                  <a:pt x="187" y="52"/>
                </a:lnTo>
                <a:lnTo>
                  <a:pt x="187" y="54"/>
                </a:lnTo>
                <a:lnTo>
                  <a:pt x="187" y="56"/>
                </a:lnTo>
                <a:lnTo>
                  <a:pt x="187" y="58"/>
                </a:lnTo>
                <a:lnTo>
                  <a:pt x="186" y="58"/>
                </a:lnTo>
                <a:lnTo>
                  <a:pt x="186" y="59"/>
                </a:lnTo>
                <a:lnTo>
                  <a:pt x="184" y="59"/>
                </a:lnTo>
                <a:lnTo>
                  <a:pt x="182" y="58"/>
                </a:lnTo>
                <a:lnTo>
                  <a:pt x="180" y="58"/>
                </a:lnTo>
                <a:lnTo>
                  <a:pt x="178" y="58"/>
                </a:lnTo>
                <a:lnTo>
                  <a:pt x="178" y="56"/>
                </a:lnTo>
                <a:lnTo>
                  <a:pt x="178" y="54"/>
                </a:lnTo>
                <a:close/>
                <a:moveTo>
                  <a:pt x="191" y="59"/>
                </a:moveTo>
                <a:lnTo>
                  <a:pt x="191" y="49"/>
                </a:lnTo>
                <a:lnTo>
                  <a:pt x="200" y="49"/>
                </a:lnTo>
                <a:lnTo>
                  <a:pt x="200" y="50"/>
                </a:lnTo>
                <a:lnTo>
                  <a:pt x="193" y="50"/>
                </a:lnTo>
                <a:lnTo>
                  <a:pt x="193" y="54"/>
                </a:lnTo>
                <a:lnTo>
                  <a:pt x="200" y="54"/>
                </a:lnTo>
                <a:lnTo>
                  <a:pt x="200" y="56"/>
                </a:lnTo>
                <a:lnTo>
                  <a:pt x="193" y="56"/>
                </a:lnTo>
                <a:lnTo>
                  <a:pt x="193" y="58"/>
                </a:lnTo>
                <a:lnTo>
                  <a:pt x="200" y="58"/>
                </a:lnTo>
                <a:lnTo>
                  <a:pt x="200" y="59"/>
                </a:lnTo>
                <a:lnTo>
                  <a:pt x="191" y="59"/>
                </a:lnTo>
                <a:close/>
                <a:moveTo>
                  <a:pt x="207" y="58"/>
                </a:moveTo>
                <a:lnTo>
                  <a:pt x="209" y="58"/>
                </a:lnTo>
                <a:lnTo>
                  <a:pt x="209" y="59"/>
                </a:lnTo>
                <a:lnTo>
                  <a:pt x="211" y="59"/>
                </a:lnTo>
                <a:lnTo>
                  <a:pt x="213" y="59"/>
                </a:lnTo>
                <a:lnTo>
                  <a:pt x="213" y="58"/>
                </a:lnTo>
                <a:lnTo>
                  <a:pt x="213" y="56"/>
                </a:lnTo>
                <a:lnTo>
                  <a:pt x="211" y="56"/>
                </a:lnTo>
                <a:lnTo>
                  <a:pt x="211" y="54"/>
                </a:lnTo>
                <a:lnTo>
                  <a:pt x="213" y="54"/>
                </a:lnTo>
                <a:lnTo>
                  <a:pt x="213" y="52"/>
                </a:lnTo>
                <a:lnTo>
                  <a:pt x="211" y="52"/>
                </a:lnTo>
                <a:lnTo>
                  <a:pt x="209" y="52"/>
                </a:lnTo>
                <a:lnTo>
                  <a:pt x="209" y="54"/>
                </a:lnTo>
                <a:lnTo>
                  <a:pt x="207" y="52"/>
                </a:lnTo>
                <a:lnTo>
                  <a:pt x="207" y="50"/>
                </a:lnTo>
                <a:lnTo>
                  <a:pt x="209" y="50"/>
                </a:lnTo>
                <a:lnTo>
                  <a:pt x="211" y="50"/>
                </a:lnTo>
                <a:lnTo>
                  <a:pt x="213" y="50"/>
                </a:lnTo>
                <a:lnTo>
                  <a:pt x="214" y="50"/>
                </a:lnTo>
                <a:lnTo>
                  <a:pt x="214" y="52"/>
                </a:lnTo>
                <a:lnTo>
                  <a:pt x="214" y="54"/>
                </a:lnTo>
                <a:lnTo>
                  <a:pt x="214" y="56"/>
                </a:lnTo>
                <a:lnTo>
                  <a:pt x="213" y="56"/>
                </a:lnTo>
                <a:lnTo>
                  <a:pt x="214" y="56"/>
                </a:lnTo>
                <a:lnTo>
                  <a:pt x="214" y="58"/>
                </a:lnTo>
                <a:lnTo>
                  <a:pt x="216" y="58"/>
                </a:lnTo>
                <a:lnTo>
                  <a:pt x="216" y="59"/>
                </a:lnTo>
                <a:lnTo>
                  <a:pt x="214" y="59"/>
                </a:lnTo>
                <a:lnTo>
                  <a:pt x="214" y="61"/>
                </a:lnTo>
                <a:lnTo>
                  <a:pt x="213" y="61"/>
                </a:lnTo>
                <a:lnTo>
                  <a:pt x="211" y="61"/>
                </a:lnTo>
                <a:lnTo>
                  <a:pt x="209" y="61"/>
                </a:lnTo>
                <a:lnTo>
                  <a:pt x="207" y="59"/>
                </a:lnTo>
                <a:lnTo>
                  <a:pt x="207" y="58"/>
                </a:lnTo>
                <a:close/>
                <a:moveTo>
                  <a:pt x="218" y="50"/>
                </a:moveTo>
                <a:lnTo>
                  <a:pt x="223" y="50"/>
                </a:lnTo>
                <a:lnTo>
                  <a:pt x="225" y="50"/>
                </a:lnTo>
                <a:lnTo>
                  <a:pt x="225" y="52"/>
                </a:lnTo>
                <a:lnTo>
                  <a:pt x="227" y="52"/>
                </a:lnTo>
                <a:lnTo>
                  <a:pt x="227" y="54"/>
                </a:lnTo>
                <a:lnTo>
                  <a:pt x="227" y="56"/>
                </a:lnTo>
                <a:lnTo>
                  <a:pt x="227" y="58"/>
                </a:lnTo>
                <a:lnTo>
                  <a:pt x="229" y="58"/>
                </a:lnTo>
                <a:lnTo>
                  <a:pt x="229" y="59"/>
                </a:lnTo>
                <a:lnTo>
                  <a:pt x="229" y="61"/>
                </a:lnTo>
                <a:lnTo>
                  <a:pt x="227" y="61"/>
                </a:lnTo>
                <a:lnTo>
                  <a:pt x="227" y="63"/>
                </a:lnTo>
                <a:lnTo>
                  <a:pt x="225" y="63"/>
                </a:lnTo>
                <a:lnTo>
                  <a:pt x="223" y="61"/>
                </a:lnTo>
                <a:lnTo>
                  <a:pt x="222" y="61"/>
                </a:lnTo>
                <a:lnTo>
                  <a:pt x="218" y="61"/>
                </a:lnTo>
                <a:lnTo>
                  <a:pt x="218" y="50"/>
                </a:lnTo>
                <a:close/>
                <a:moveTo>
                  <a:pt x="220" y="52"/>
                </a:moveTo>
                <a:lnTo>
                  <a:pt x="220" y="56"/>
                </a:lnTo>
                <a:lnTo>
                  <a:pt x="222" y="56"/>
                </a:lnTo>
                <a:lnTo>
                  <a:pt x="223" y="56"/>
                </a:lnTo>
                <a:lnTo>
                  <a:pt x="225" y="56"/>
                </a:lnTo>
                <a:lnTo>
                  <a:pt x="225" y="54"/>
                </a:lnTo>
                <a:lnTo>
                  <a:pt x="225" y="52"/>
                </a:lnTo>
                <a:lnTo>
                  <a:pt x="223" y="52"/>
                </a:lnTo>
                <a:lnTo>
                  <a:pt x="222" y="52"/>
                </a:lnTo>
                <a:lnTo>
                  <a:pt x="220" y="52"/>
                </a:lnTo>
                <a:close/>
                <a:moveTo>
                  <a:pt x="220" y="58"/>
                </a:moveTo>
                <a:lnTo>
                  <a:pt x="220" y="59"/>
                </a:lnTo>
                <a:lnTo>
                  <a:pt x="223" y="59"/>
                </a:lnTo>
                <a:lnTo>
                  <a:pt x="225" y="59"/>
                </a:lnTo>
                <a:lnTo>
                  <a:pt x="225" y="61"/>
                </a:lnTo>
                <a:lnTo>
                  <a:pt x="225" y="59"/>
                </a:lnTo>
                <a:lnTo>
                  <a:pt x="225" y="58"/>
                </a:lnTo>
                <a:lnTo>
                  <a:pt x="223" y="58"/>
                </a:lnTo>
                <a:lnTo>
                  <a:pt x="222" y="58"/>
                </a:lnTo>
                <a:lnTo>
                  <a:pt x="220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38" name="Rectangle 878"/>
          <p:cNvSpPr>
            <a:spLocks noChangeArrowheads="1"/>
          </p:cNvSpPr>
          <p:nvPr/>
        </p:nvSpPr>
        <p:spPr bwMode="auto">
          <a:xfrm>
            <a:off x="2635250" y="5776913"/>
            <a:ext cx="1177925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100">
                <a:solidFill>
                  <a:srgbClr val="000000"/>
                </a:solidFill>
              </a:rPr>
              <a:t>direction of motion </a:t>
            </a:r>
            <a:endParaRPr lang="de-DE">
              <a:latin typeface="Symbol" pitchFamily="18" charset="2"/>
            </a:endParaRPr>
          </a:p>
        </p:txBody>
      </p:sp>
      <p:sp>
        <p:nvSpPr>
          <p:cNvPr id="15639" name="Rectangle 879"/>
          <p:cNvSpPr>
            <a:spLocks noChangeArrowheads="1"/>
          </p:cNvSpPr>
          <p:nvPr/>
        </p:nvSpPr>
        <p:spPr bwMode="auto">
          <a:xfrm>
            <a:off x="4887913" y="5686425"/>
            <a:ext cx="94615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100">
                <a:solidFill>
                  <a:srgbClr val="000000"/>
                </a:solidFill>
              </a:rPr>
              <a:t>moving surface</a:t>
            </a:r>
            <a:endParaRPr lang="de-DE">
              <a:latin typeface="Symbol" pitchFamily="18" charset="2"/>
            </a:endParaRPr>
          </a:p>
        </p:txBody>
      </p:sp>
      <p:grpSp>
        <p:nvGrpSpPr>
          <p:cNvPr id="15640" name="Group 880"/>
          <p:cNvGrpSpPr>
            <a:grpSpLocks/>
          </p:cNvGrpSpPr>
          <p:nvPr/>
        </p:nvGrpSpPr>
        <p:grpSpPr bwMode="auto">
          <a:xfrm>
            <a:off x="4346575" y="4173538"/>
            <a:ext cx="701675" cy="282575"/>
            <a:chOff x="1820" y="2905"/>
            <a:chExt cx="442" cy="178"/>
          </a:xfrm>
        </p:grpSpPr>
        <p:sp>
          <p:nvSpPr>
            <p:cNvPr id="15648" name="Rectangle 881"/>
            <p:cNvSpPr>
              <a:spLocks noChangeArrowheads="1"/>
            </p:cNvSpPr>
            <p:nvPr/>
          </p:nvSpPr>
          <p:spPr bwMode="auto">
            <a:xfrm>
              <a:off x="1820" y="2905"/>
              <a:ext cx="442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>
                  <a:solidFill>
                    <a:srgbClr val="000000"/>
                  </a:solidFill>
                </a:rPr>
                <a:t>illuminating</a:t>
              </a:r>
              <a:endParaRPr lang="de-DE">
                <a:latin typeface="Symbol" pitchFamily="18" charset="2"/>
              </a:endParaRPr>
            </a:p>
          </p:txBody>
        </p:sp>
        <p:sp>
          <p:nvSpPr>
            <p:cNvPr id="15649" name="Rectangle 882"/>
            <p:cNvSpPr>
              <a:spLocks noChangeArrowheads="1"/>
            </p:cNvSpPr>
            <p:nvPr/>
          </p:nvSpPr>
          <p:spPr bwMode="auto">
            <a:xfrm>
              <a:off x="1905" y="2988"/>
              <a:ext cx="26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>
                  <a:solidFill>
                    <a:srgbClr val="000000"/>
                  </a:solidFill>
                </a:rPr>
                <a:t>beams</a:t>
              </a:r>
              <a:endParaRPr lang="de-DE">
                <a:latin typeface="Symbol" pitchFamily="18" charset="2"/>
              </a:endParaRPr>
            </a:p>
          </p:txBody>
        </p:sp>
      </p:grpSp>
      <p:sp>
        <p:nvSpPr>
          <p:cNvPr id="15641" name="Rectangle 883"/>
          <p:cNvSpPr>
            <a:spLocks noChangeArrowheads="1"/>
          </p:cNvSpPr>
          <p:nvPr/>
        </p:nvSpPr>
        <p:spPr bwMode="auto">
          <a:xfrm>
            <a:off x="6254750" y="3351213"/>
            <a:ext cx="419100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100">
                <a:solidFill>
                  <a:srgbClr val="000000"/>
                </a:solidFill>
              </a:rPr>
              <a:t>sensor</a:t>
            </a:r>
            <a:endParaRPr lang="de-DE">
              <a:latin typeface="Symbol" pitchFamily="18" charset="2"/>
            </a:endParaRPr>
          </a:p>
        </p:txBody>
      </p:sp>
      <p:sp>
        <p:nvSpPr>
          <p:cNvPr id="15642" name="Rectangle 884"/>
          <p:cNvSpPr>
            <a:spLocks noChangeArrowheads="1"/>
          </p:cNvSpPr>
          <p:nvPr/>
        </p:nvSpPr>
        <p:spPr bwMode="auto">
          <a:xfrm>
            <a:off x="5514975" y="4616450"/>
            <a:ext cx="1163638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100">
                <a:solidFill>
                  <a:srgbClr val="000000"/>
                </a:solidFill>
              </a:rPr>
              <a:t>backscattered light</a:t>
            </a:r>
            <a:endParaRPr lang="de-DE">
              <a:latin typeface="Symbol" pitchFamily="18" charset="2"/>
            </a:endParaRPr>
          </a:p>
        </p:txBody>
      </p:sp>
      <p:sp>
        <p:nvSpPr>
          <p:cNvPr id="15643" name="Line 885"/>
          <p:cNvSpPr>
            <a:spLocks noChangeShapeType="1"/>
          </p:cNvSpPr>
          <p:nvPr/>
        </p:nvSpPr>
        <p:spPr bwMode="auto">
          <a:xfrm flipV="1">
            <a:off x="5162550" y="4781550"/>
            <a:ext cx="314325" cy="6286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44" name="Line 886"/>
          <p:cNvSpPr>
            <a:spLocks noChangeShapeType="1"/>
          </p:cNvSpPr>
          <p:nvPr/>
        </p:nvSpPr>
        <p:spPr bwMode="auto">
          <a:xfrm flipV="1">
            <a:off x="5172075" y="5114925"/>
            <a:ext cx="352425" cy="3238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45" name="Line 887"/>
          <p:cNvSpPr>
            <a:spLocks noChangeShapeType="1"/>
          </p:cNvSpPr>
          <p:nvPr/>
        </p:nvSpPr>
        <p:spPr bwMode="auto">
          <a:xfrm flipH="1" flipV="1">
            <a:off x="4924425" y="4886325"/>
            <a:ext cx="209550" cy="5334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46" name="Line 888"/>
          <p:cNvSpPr>
            <a:spLocks noChangeShapeType="1"/>
          </p:cNvSpPr>
          <p:nvPr/>
        </p:nvSpPr>
        <p:spPr bwMode="auto">
          <a:xfrm flipH="1" flipV="1">
            <a:off x="4819650" y="5143500"/>
            <a:ext cx="314325" cy="2952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47" name="Line 889"/>
          <p:cNvSpPr>
            <a:spLocks noChangeShapeType="1"/>
          </p:cNvSpPr>
          <p:nvPr/>
        </p:nvSpPr>
        <p:spPr bwMode="auto">
          <a:xfrm flipV="1">
            <a:off x="5162550" y="4391025"/>
            <a:ext cx="304800" cy="10287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1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6911975" cy="432048"/>
          </a:xfrm>
        </p:spPr>
        <p:txBody>
          <a:bodyPr>
            <a:normAutofit/>
          </a:bodyPr>
          <a:lstStyle/>
          <a:p>
            <a:r>
              <a:rPr lang="de-DE" dirty="0" smtClean="0"/>
              <a:t>Organization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59655"/>
            <a:ext cx="8839200" cy="443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295400" y="4483855"/>
            <a:ext cx="3200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0521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88640"/>
            <a:ext cx="7315200" cy="685800"/>
          </a:xfrm>
        </p:spPr>
        <p:txBody>
          <a:bodyPr/>
          <a:lstStyle/>
          <a:p>
            <a:r>
              <a:rPr lang="de-DE" dirty="0" smtClean="0"/>
              <a:t>Anwendung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3657600"/>
            <a:ext cx="7848600" cy="2514600"/>
          </a:xfrm>
          <a:noFill/>
        </p:spPr>
        <p:txBody>
          <a:bodyPr/>
          <a:lstStyle/>
          <a:p>
            <a:r>
              <a:rPr lang="de-DE" dirty="0" smtClean="0"/>
              <a:t>Berührungslose Geschwindigkeit und Längen Messung</a:t>
            </a:r>
            <a:r>
              <a:rPr lang="de-DE" sz="2000" dirty="0" smtClean="0"/>
              <a:t> </a:t>
            </a:r>
          </a:p>
          <a:p>
            <a:pPr lvl="1"/>
            <a:r>
              <a:rPr lang="de-DE" dirty="0" smtClean="0"/>
              <a:t>K</a:t>
            </a:r>
            <a:r>
              <a:rPr lang="de-DE" sz="1800" dirty="0" smtClean="0"/>
              <a:t>abel (Drähte, Fasern, etc.)</a:t>
            </a:r>
          </a:p>
          <a:p>
            <a:pPr lvl="1"/>
            <a:r>
              <a:rPr lang="de-DE" dirty="0" smtClean="0"/>
              <a:t>Bahnmaterialien</a:t>
            </a:r>
            <a:r>
              <a:rPr lang="de-DE" sz="1800" dirty="0" smtClean="0"/>
              <a:t> (</a:t>
            </a:r>
            <a:r>
              <a:rPr lang="de-DE" dirty="0" smtClean="0"/>
              <a:t>P</a:t>
            </a:r>
            <a:r>
              <a:rPr lang="de-DE" sz="1800" dirty="0" smtClean="0"/>
              <a:t>apier, </a:t>
            </a:r>
            <a:r>
              <a:rPr lang="de-DE" dirty="0" smtClean="0"/>
              <a:t>Folien</a:t>
            </a:r>
            <a:r>
              <a:rPr lang="de-DE" sz="1800" dirty="0" smtClean="0"/>
              <a:t>, Textilien, Holz, etc.)</a:t>
            </a:r>
          </a:p>
          <a:p>
            <a:r>
              <a:rPr lang="de-DE" dirty="0" smtClean="0"/>
              <a:t>Geschwindigkeitsbereich</a:t>
            </a:r>
            <a:r>
              <a:rPr lang="de-DE" sz="2000" dirty="0" smtClean="0"/>
              <a:t>:  	0.01 m/s – 50 m/s</a:t>
            </a:r>
          </a:p>
          <a:p>
            <a:r>
              <a:rPr lang="de-DE" sz="2000" dirty="0" smtClean="0"/>
              <a:t>Länge:			&gt; 10 m</a:t>
            </a:r>
          </a:p>
          <a:p>
            <a:r>
              <a:rPr lang="de-DE" sz="2000" dirty="0" smtClean="0"/>
              <a:t> </a:t>
            </a:r>
            <a:r>
              <a:rPr lang="de-DE" dirty="0" smtClean="0"/>
              <a:t>Genauigkeit</a:t>
            </a:r>
            <a:r>
              <a:rPr lang="de-DE" sz="2000" dirty="0" smtClean="0"/>
              <a:t>:			</a:t>
            </a:r>
            <a:r>
              <a:rPr lang="de-DE" sz="2000" dirty="0" smtClean="0">
                <a:sym typeface="Symbol" pitchFamily="18" charset="2"/>
              </a:rPr>
              <a:t> 0.05 %</a:t>
            </a:r>
            <a:endParaRPr lang="de-DE" sz="2000" dirty="0" smtClean="0"/>
          </a:p>
          <a:p>
            <a:endParaRPr lang="de-DE" sz="2000" dirty="0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171700" y="2190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16389" name="Object 2"/>
          <p:cNvGraphicFramePr>
            <a:graphicFrameLocks noChangeAspect="1"/>
          </p:cNvGraphicFramePr>
          <p:nvPr/>
        </p:nvGraphicFramePr>
        <p:xfrm>
          <a:off x="1600200" y="914400"/>
          <a:ext cx="6324600" cy="260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r:id="rId3" imgW="9525" imgH="9525" progId="Designer.Drawing.6">
                  <p:embed/>
                </p:oleObj>
              </mc:Choice>
              <mc:Fallback>
                <p:oleObj r:id="rId3" imgW="9525" imgH="9525" progId="Designer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914400"/>
                        <a:ext cx="6324600" cy="260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371600" y="4572000"/>
            <a:ext cx="64008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37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Klassische Lösung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4251325"/>
            <a:ext cx="8516938" cy="16160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0000"/>
              </a:lnSpc>
              <a:buFont typeface="Monotype Sorts" pitchFamily="2" charset="2"/>
              <a:buNone/>
            </a:pPr>
            <a:r>
              <a:rPr lang="en-US" dirty="0" err="1" smtClean="0"/>
              <a:t>Messrad</a:t>
            </a:r>
            <a:endParaRPr lang="en-US" sz="2000" dirty="0" smtClean="0"/>
          </a:p>
          <a:p>
            <a:pPr>
              <a:lnSpc>
                <a:spcPct val="110000"/>
              </a:lnSpc>
            </a:pPr>
            <a:r>
              <a:rPr lang="en-US" dirty="0" err="1" smtClean="0"/>
              <a:t>Vorteil</a:t>
            </a:r>
            <a:r>
              <a:rPr lang="en-US" sz="2000" dirty="0" err="1" smtClean="0"/>
              <a:t>e</a:t>
            </a:r>
            <a:r>
              <a:rPr lang="en-US" sz="2000" dirty="0" smtClean="0"/>
              <a:t>: 		Simple and cheap</a:t>
            </a:r>
          </a:p>
          <a:p>
            <a:pPr>
              <a:lnSpc>
                <a:spcPct val="110000"/>
              </a:lnSpc>
            </a:pPr>
            <a:r>
              <a:rPr lang="en-US" dirty="0" err="1" smtClean="0"/>
              <a:t>Nachteile</a:t>
            </a:r>
            <a:r>
              <a:rPr lang="en-US" sz="2000" dirty="0" smtClean="0"/>
              <a:t>:		</a:t>
            </a:r>
            <a:r>
              <a:rPr lang="en-US" sz="2000" dirty="0" err="1" smtClean="0"/>
              <a:t>Kontaktbehaftet</a:t>
            </a:r>
            <a:r>
              <a:rPr lang="en-US" sz="2000" dirty="0" smtClean="0"/>
              <a:t>, </a:t>
            </a:r>
            <a:r>
              <a:rPr lang="en-US" sz="2000" dirty="0" err="1" smtClean="0"/>
              <a:t>Verschmutzung</a:t>
            </a:r>
            <a:r>
              <a:rPr lang="en-US" sz="2000" dirty="0" smtClean="0"/>
              <a:t>-					</a:t>
            </a:r>
            <a:r>
              <a:rPr lang="en-US" sz="2000" dirty="0" err="1" smtClean="0"/>
              <a:t>Umfangsänderung</a:t>
            </a:r>
            <a:r>
              <a:rPr lang="en-US" sz="2000" dirty="0" smtClean="0"/>
              <a:t>, </a:t>
            </a:r>
            <a:r>
              <a:rPr lang="en-US" sz="2000" dirty="0" err="1" smtClean="0"/>
              <a:t>Schlupf</a:t>
            </a:r>
            <a:endParaRPr lang="en-US" sz="2000" dirty="0" smtClean="0"/>
          </a:p>
        </p:txBody>
      </p:sp>
      <p:pic>
        <p:nvPicPr>
          <p:cNvPr id="17412" name="Picture 4" descr="Rollenzähler_zeichn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2667000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Rollenzähler_kante_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04800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Rollenzähler_kabel_f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8194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4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350" y="123825"/>
            <a:ext cx="7315200" cy="685800"/>
          </a:xfrm>
          <a:noFill/>
        </p:spPr>
        <p:txBody>
          <a:bodyPr/>
          <a:lstStyle/>
          <a:p>
            <a:r>
              <a:rPr lang="de-DE" smtClean="0"/>
              <a:t>Scheme of the Laser-Doppler Sensor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295650" y="2428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t="2985" r="6451" b="7463"/>
          <a:stretch>
            <a:fillRect/>
          </a:stretch>
        </p:blipFill>
        <p:spPr bwMode="auto">
          <a:xfrm>
            <a:off x="2743200" y="1009650"/>
            <a:ext cx="480060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910013" y="2614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4038600" y="2647950"/>
            <a:ext cx="2971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971550" y="3562350"/>
            <a:ext cx="4381500" cy="2547938"/>
            <a:chOff x="1128" y="2304"/>
            <a:chExt cx="2760" cy="1605"/>
          </a:xfrm>
        </p:grpSpPr>
        <p:pic>
          <p:nvPicPr>
            <p:cNvPr id="18443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304"/>
              <a:ext cx="2448" cy="1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4" name="Text Box 9"/>
            <p:cNvSpPr txBox="1">
              <a:spLocks noChangeArrowheads="1"/>
            </p:cNvSpPr>
            <p:nvPr/>
          </p:nvSpPr>
          <p:spPr bwMode="auto">
            <a:xfrm>
              <a:off x="1128" y="2598"/>
              <a:ext cx="762" cy="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>
                  <a:latin typeface="Century Gothic" pitchFamily="34" charset="0"/>
                </a:rPr>
                <a:t>Wave 1</a:t>
              </a:r>
            </a:p>
          </p:txBody>
        </p:sp>
        <p:sp>
          <p:nvSpPr>
            <p:cNvPr id="18445" name="Text Box 10"/>
            <p:cNvSpPr txBox="1">
              <a:spLocks noChangeArrowheads="1"/>
            </p:cNvSpPr>
            <p:nvPr/>
          </p:nvSpPr>
          <p:spPr bwMode="auto">
            <a:xfrm>
              <a:off x="1170" y="3504"/>
              <a:ext cx="762" cy="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>
                  <a:latin typeface="Century Gothic" pitchFamily="34" charset="0"/>
                </a:rPr>
                <a:t>Wave 2</a:t>
              </a:r>
            </a:p>
          </p:txBody>
        </p:sp>
      </p:grpSp>
      <p:sp>
        <p:nvSpPr>
          <p:cNvPr id="18440" name="Rectangle 11"/>
          <p:cNvSpPr>
            <a:spLocks noChangeArrowheads="1"/>
          </p:cNvSpPr>
          <p:nvPr/>
        </p:nvSpPr>
        <p:spPr bwMode="auto">
          <a:xfrm>
            <a:off x="4657725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18441" name="Object 2"/>
          <p:cNvGraphicFramePr>
            <a:graphicFrameLocks noChangeAspect="1"/>
          </p:cNvGraphicFramePr>
          <p:nvPr/>
        </p:nvGraphicFramePr>
        <p:xfrm>
          <a:off x="7277100" y="4548188"/>
          <a:ext cx="15621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r:id="rId6" imgW="863225" imgH="418918" progId="Equation.3">
                  <p:embed/>
                </p:oleObj>
              </mc:Choice>
              <mc:Fallback>
                <p:oleObj r:id="rId6" imgW="863225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7100" y="4548188"/>
                        <a:ext cx="15621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5695950" y="4781550"/>
            <a:ext cx="15144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>
                <a:latin typeface="Century Gothic" pitchFamily="34" charset="0"/>
              </a:rPr>
              <a:t>Fringe period </a:t>
            </a:r>
          </a:p>
        </p:txBody>
      </p:sp>
    </p:spTree>
    <p:extLst>
      <p:ext uri="{BB962C8B-B14F-4D97-AF65-F5344CB8AC3E}">
        <p14:creationId xmlns:p14="http://schemas.microsoft.com/office/powerpoint/2010/main" val="26763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Partikel</a:t>
            </a:r>
            <a:r>
              <a:rPr lang="en-US" dirty="0" smtClean="0"/>
              <a:t> Modell </a:t>
            </a:r>
            <a:r>
              <a:rPr lang="en-US" dirty="0" err="1" smtClean="0"/>
              <a:t>für</a:t>
            </a:r>
            <a:r>
              <a:rPr lang="en-US" dirty="0" smtClean="0"/>
              <a:t> den Laser-Doppler </a:t>
            </a:r>
            <a:r>
              <a:rPr lang="en-US" dirty="0" err="1" smtClean="0"/>
              <a:t>Effekt</a:t>
            </a:r>
            <a:endParaRPr lang="en-US" dirty="0" smtClean="0"/>
          </a:p>
        </p:txBody>
      </p:sp>
      <p:pic>
        <p:nvPicPr>
          <p:cNvPr id="20483" name="Picture 3" descr="one-particle-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514475"/>
            <a:ext cx="7088187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81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dirty="0" smtClean="0"/>
              <a:t>Doppler Modell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628775" y="191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61924" y="1181100"/>
            <a:ext cx="4698108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79413" indent="-379413">
              <a:lnSpc>
                <a:spcPct val="110000"/>
              </a:lnSpc>
              <a:spcBef>
                <a:spcPct val="30000"/>
              </a:spcBef>
              <a:buSzPct val="90000"/>
              <a:buFont typeface="Monotype Sorts" pitchFamily="2" charset="2"/>
              <a:buChar char="o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Die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beiden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kohärenten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L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aserstrahlen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beleuchten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die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Oberfäche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in und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gegen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die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Bewegunsgrichtung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Das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zurückgestreute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Licht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wird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einen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Fall in der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Frequenz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reduziert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und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anderen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erhöht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>
                <a:latin typeface="Arial" pitchFamily="34" charset="0"/>
                <a:cs typeface="Arial" pitchFamily="34" charset="0"/>
              </a:rPr>
            </a:b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379413" indent="-379413">
              <a:lnSpc>
                <a:spcPct val="110000"/>
              </a:lnSpc>
              <a:spcBef>
                <a:spcPct val="30000"/>
              </a:spcBef>
              <a:buSzPct val="90000"/>
              <a:buFont typeface="Monotype Sorts" pitchFamily="2" charset="2"/>
              <a:buChar char="o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Die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Frequenz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Verschiebung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zwischen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beiden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auf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Detektor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interferierenden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Lichtwellen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erzeugen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eine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Intensitätsmodulation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</a:t>
            </a:r>
            <a:br>
              <a:rPr lang="en-US" sz="1600" dirty="0">
                <a:latin typeface="Arial" pitchFamily="34" charset="0"/>
                <a:cs typeface="Arial" pitchFamily="34" charset="0"/>
              </a:rPr>
            </a:b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379413" indent="-379413">
              <a:lnSpc>
                <a:spcPct val="110000"/>
              </a:lnSpc>
              <a:spcBef>
                <a:spcPct val="30000"/>
              </a:spcBef>
              <a:buSzPct val="90000"/>
              <a:buFont typeface="Monotype Sorts" pitchFamily="2" charset="2"/>
              <a:buChar char="o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Die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Modulationsfrequenz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ist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proportional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zur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Bewegunsggeschwindigkeit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3278188"/>
            <a:ext cx="26225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908050"/>
            <a:ext cx="2919412" cy="271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3" name="AutoShape 7"/>
          <p:cNvSpPr>
            <a:spLocks/>
          </p:cNvSpPr>
          <p:nvPr/>
        </p:nvSpPr>
        <p:spPr bwMode="auto">
          <a:xfrm>
            <a:off x="7858125" y="5184775"/>
            <a:ext cx="657225" cy="419100"/>
          </a:xfrm>
          <a:prstGeom prst="callout2">
            <a:avLst>
              <a:gd name="adj1" fmla="val 27273"/>
              <a:gd name="adj2" fmla="val -11593"/>
              <a:gd name="adj3" fmla="val 27273"/>
              <a:gd name="adj4" fmla="val -63528"/>
              <a:gd name="adj5" fmla="val 45454"/>
              <a:gd name="adj6" fmla="val -11739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sz="1000">
                <a:latin typeface="CG Times" pitchFamily="18" charset="0"/>
              </a:rPr>
              <a:t>Velocity vector</a:t>
            </a:r>
          </a:p>
        </p:txBody>
      </p:sp>
      <p:sp>
        <p:nvSpPr>
          <p:cNvPr id="19464" name="AutoShape 8"/>
          <p:cNvSpPr>
            <a:spLocks/>
          </p:cNvSpPr>
          <p:nvPr/>
        </p:nvSpPr>
        <p:spPr bwMode="auto">
          <a:xfrm>
            <a:off x="7392988" y="4127500"/>
            <a:ext cx="771525" cy="476250"/>
          </a:xfrm>
          <a:prstGeom prst="callout2">
            <a:avLst>
              <a:gd name="adj1" fmla="val 24000"/>
              <a:gd name="adj2" fmla="val -9875"/>
              <a:gd name="adj3" fmla="val 24000"/>
              <a:gd name="adj4" fmla="val -24898"/>
              <a:gd name="adj5" fmla="val 138000"/>
              <a:gd name="adj6" fmla="val -4074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000">
                <a:latin typeface="CG Times" pitchFamily="18" charset="0"/>
              </a:rPr>
              <a:t>Illumina-tion</a:t>
            </a:r>
            <a:r>
              <a:rPr lang="de-DE" sz="800">
                <a:latin typeface="CG Times" pitchFamily="18" charset="0"/>
              </a:rPr>
              <a:t>vector</a:t>
            </a:r>
          </a:p>
          <a:p>
            <a:pPr>
              <a:lnSpc>
                <a:spcPct val="100000"/>
              </a:lnSpc>
            </a:pPr>
            <a:endParaRPr lang="de-DE" sz="800" b="0">
              <a:latin typeface="CG Times" pitchFamily="18" charset="0"/>
            </a:endParaRPr>
          </a:p>
        </p:txBody>
      </p:sp>
      <p:sp>
        <p:nvSpPr>
          <p:cNvPr id="19465" name="AutoShape 9"/>
          <p:cNvSpPr>
            <a:spLocks/>
          </p:cNvSpPr>
          <p:nvPr/>
        </p:nvSpPr>
        <p:spPr bwMode="auto">
          <a:xfrm>
            <a:off x="5699125" y="3916363"/>
            <a:ext cx="844550" cy="419100"/>
          </a:xfrm>
          <a:prstGeom prst="callout2">
            <a:avLst>
              <a:gd name="adj1" fmla="val 27273"/>
              <a:gd name="adj2" fmla="val 109023"/>
              <a:gd name="adj3" fmla="val 27273"/>
              <a:gd name="adj4" fmla="val 111278"/>
              <a:gd name="adj5" fmla="val 193560"/>
              <a:gd name="adj6" fmla="val 11353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900">
                <a:latin typeface="Times New Roman" pitchFamily="18" charset="0"/>
              </a:rPr>
              <a:t>Observation vector</a:t>
            </a:r>
          </a:p>
          <a:p>
            <a:pPr>
              <a:lnSpc>
                <a:spcPct val="100000"/>
              </a:lnSpc>
            </a:pPr>
            <a:endParaRPr lang="de-DE" sz="900" b="0">
              <a:latin typeface="Times New Roman" pitchFamily="18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77190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1946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826504"/>
              </p:ext>
            </p:extLst>
          </p:nvPr>
        </p:nvGraphicFramePr>
        <p:xfrm>
          <a:off x="1475656" y="5354430"/>
          <a:ext cx="263842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r:id="rId6" imgW="1409700" imgH="419100" progId="Equation.3">
                  <p:embed/>
                </p:oleObj>
              </mc:Choice>
              <mc:Fallback>
                <p:oleObj r:id="rId6" imgW="1409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354430"/>
                        <a:ext cx="2638425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183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Speckle Modell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819400" y="2276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2451100"/>
            <a:ext cx="5068888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848100" y="3792538"/>
            <a:ext cx="752475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200" b="0">
                <a:latin typeface="Times New Roman" pitchFamily="18" charset="0"/>
              </a:rPr>
              <a:t>Surface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841750" y="5103813"/>
            <a:ext cx="1214438" cy="5476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200" b="0">
                <a:latin typeface="Times New Roman" pitchFamily="18" charset="0"/>
              </a:rPr>
              <a:t>Surface shifted by p/2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3800475" y="4219575"/>
            <a:ext cx="7620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901700"/>
            <a:ext cx="14732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14400"/>
            <a:ext cx="14859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5" name="Text Box 7"/>
          <p:cNvSpPr txBox="1">
            <a:spLocks noChangeArrowheads="1"/>
          </p:cNvSpPr>
          <p:nvPr/>
        </p:nvSpPr>
        <p:spPr bwMode="auto">
          <a:xfrm>
            <a:off x="3848100" y="4568825"/>
            <a:ext cx="831850" cy="5476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200" b="0">
                <a:latin typeface="Times New Roman" pitchFamily="18" charset="0"/>
              </a:rPr>
              <a:t>Surface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09675"/>
            <a:ext cx="3871788" cy="4114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sz="2000" dirty="0" smtClean="0"/>
              <a:t>Feste Oberfläche =&gt; unendliche Partikeldichte</a:t>
            </a:r>
          </a:p>
          <a:p>
            <a:r>
              <a:rPr lang="de-DE" dirty="0" smtClean="0"/>
              <a:t>Gestreute k</a:t>
            </a:r>
            <a:r>
              <a:rPr lang="de-DE" sz="2000" dirty="0" smtClean="0"/>
              <a:t>ohärente Laser Strahlung  von einer </a:t>
            </a:r>
            <a:r>
              <a:rPr lang="de-DE" sz="2000" dirty="0" err="1" smtClean="0"/>
              <a:t>rauhen</a:t>
            </a:r>
            <a:r>
              <a:rPr lang="de-DE" sz="2000" dirty="0" smtClean="0"/>
              <a:t> Oberfläche erzeugt Speckle </a:t>
            </a:r>
          </a:p>
          <a:p>
            <a:r>
              <a:rPr lang="de-DE" dirty="0" smtClean="0"/>
              <a:t>Bewegt sich die Oberfläche um eine halbe Periode des </a:t>
            </a:r>
            <a:r>
              <a:rPr lang="de-DE" dirty="0" err="1" smtClean="0"/>
              <a:t>Interderenzmusters</a:t>
            </a:r>
            <a:r>
              <a:rPr lang="de-DE" dirty="0" smtClean="0"/>
              <a:t> werden unterschiedliche S</a:t>
            </a:r>
            <a:r>
              <a:rPr lang="de-DE" sz="2000" dirty="0" smtClean="0"/>
              <a:t>peckle Muster </a:t>
            </a:r>
            <a:r>
              <a:rPr lang="de-DE" sz="2000" dirty="0" err="1" smtClean="0"/>
              <a:t>erezugt</a:t>
            </a:r>
            <a:r>
              <a:rPr lang="de-DE" sz="2000" dirty="0" smtClean="0"/>
              <a:t>, die auf dem Detektor eine Intensitätsmodulation bewirken</a:t>
            </a:r>
          </a:p>
          <a:p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342625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Integrated Smart Sensors: Beispiel</a:t>
            </a:r>
          </a:p>
        </p:txBody>
      </p:sp>
      <p:pic>
        <p:nvPicPr>
          <p:cNvPr id="37891" name="Picture 3" descr="Messprinzip250x21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7538" y="990600"/>
            <a:ext cx="2738437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4776788" cy="3429000"/>
          </a:xfrm>
          <a:noFill/>
        </p:spPr>
        <p:txBody>
          <a:bodyPr/>
          <a:lstStyle/>
          <a:p>
            <a:r>
              <a:rPr lang="de-DE" dirty="0" smtClean="0"/>
              <a:t>Funktionsweise:</a:t>
            </a:r>
          </a:p>
          <a:p>
            <a:pPr lvl="1"/>
            <a:r>
              <a:rPr lang="de-DE" dirty="0" smtClean="0"/>
              <a:t>Teilen eines Laserstrahls </a:t>
            </a:r>
            <a:r>
              <a:rPr lang="de-DE" dirty="0" err="1" smtClean="0"/>
              <a:t>druch</a:t>
            </a:r>
            <a:r>
              <a:rPr lang="de-DE" dirty="0" smtClean="0"/>
              <a:t> Strahlteiler (Gitter)</a:t>
            </a:r>
          </a:p>
          <a:p>
            <a:pPr lvl="1"/>
            <a:r>
              <a:rPr lang="de-DE" dirty="0" smtClean="0"/>
              <a:t>Interferenz auf bewegtem Material (Streifenmuster)</a:t>
            </a:r>
          </a:p>
          <a:p>
            <a:pPr lvl="1"/>
            <a:r>
              <a:rPr lang="de-DE" dirty="0" smtClean="0"/>
              <a:t>Durch Bewegung erfolgt Intensitätsmodulation des Streifenmusters</a:t>
            </a:r>
          </a:p>
          <a:p>
            <a:pPr lvl="1"/>
            <a:r>
              <a:rPr lang="de-DE" dirty="0" smtClean="0"/>
              <a:t>Modulationsfrequenz ist proportional zur Geschwindigkeit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Längenmessung erfolgt durch Integration des Geschwindigkeits-Signals</a:t>
            </a:r>
          </a:p>
          <a:p>
            <a:pPr lvl="1">
              <a:buNone/>
            </a:pP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>
              <a:buFont typeface="Monotype Sorts" pitchFamily="2" charset="2"/>
              <a:buNone/>
            </a:pPr>
            <a:endParaRPr lang="de-DE" dirty="0" smtClean="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533400" y="4572000"/>
            <a:ext cx="43195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 defTabSz="762000">
              <a:spcBef>
                <a:spcPct val="20000"/>
              </a:spcBef>
              <a:buFont typeface="Monotype Sorts" pitchFamily="2" charset="2"/>
              <a:buChar char="m"/>
            </a:pPr>
            <a:endParaRPr lang="de-DE" sz="1800" dirty="0"/>
          </a:p>
          <a:p>
            <a:pPr marL="742950" lvl="1" indent="-285750" defTabSz="762000">
              <a:spcBef>
                <a:spcPct val="20000"/>
              </a:spcBef>
              <a:buFont typeface="Monotype Sorts" pitchFamily="2" charset="2"/>
              <a:buChar char="m"/>
            </a:pPr>
            <a:endParaRPr lang="de-DE" sz="1800" dirty="0"/>
          </a:p>
          <a:p>
            <a:pPr marL="742950" lvl="1" indent="-285750" defTabSz="762000">
              <a:spcBef>
                <a:spcPct val="20000"/>
              </a:spcBef>
            </a:pPr>
            <a:endParaRPr lang="de-DE" sz="1800" dirty="0"/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810000"/>
            <a:ext cx="3678238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Funktionen von ISS: Kalibrierung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Ausgangssignal eines Messwandlers entspricht i.A. nicht der gewünschten Messgröße </a:t>
            </a:r>
          </a:p>
          <a:p>
            <a:pPr>
              <a:buFont typeface="Monotype Sorts" pitchFamily="2" charset="2"/>
              <a:buNone/>
            </a:pPr>
            <a:r>
              <a:rPr lang="de-DE" smtClean="0"/>
              <a:t>	(Offset, Drift, Nichtlinearität, ...)</a:t>
            </a:r>
          </a:p>
          <a:p>
            <a:pPr>
              <a:buFont typeface="Wingdings" pitchFamily="2" charset="2"/>
              <a:buChar char="à"/>
            </a:pPr>
            <a:endParaRPr lang="de-DE" smtClean="0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de-DE" smtClean="0">
                <a:sym typeface="Wingdings" pitchFamily="2" charset="2"/>
              </a:rPr>
              <a:t>Kalibrierung notwendig</a:t>
            </a:r>
          </a:p>
          <a:p>
            <a:r>
              <a:rPr lang="de-DE" smtClean="0">
                <a:sym typeface="Wingdings" pitchFamily="2" charset="2"/>
              </a:rPr>
              <a:t>Aufnahme der Messkurve (Referenzsignal)</a:t>
            </a:r>
          </a:p>
          <a:p>
            <a:r>
              <a:rPr lang="de-DE" smtClean="0">
                <a:sym typeface="Wingdings" pitchFamily="2" charset="2"/>
              </a:rPr>
              <a:t>Ggf. Aufnahme weiterer Parameter </a:t>
            </a:r>
          </a:p>
          <a:p>
            <a:pPr>
              <a:buFont typeface="Monotype Sorts" pitchFamily="2" charset="2"/>
              <a:buNone/>
            </a:pPr>
            <a:r>
              <a:rPr lang="de-DE" smtClean="0">
                <a:sym typeface="Wingdings" pitchFamily="2" charset="2"/>
              </a:rPr>
              <a:t>	(Querempfindlichkeiten, Störgrößen)</a:t>
            </a:r>
          </a:p>
          <a:p>
            <a:r>
              <a:rPr lang="de-DE" smtClean="0">
                <a:sym typeface="Wingdings" pitchFamily="2" charset="2"/>
              </a:rPr>
              <a:t>Korrektur der Messkurve im Sensor</a:t>
            </a:r>
          </a:p>
          <a:p>
            <a:pPr lvl="1"/>
            <a:r>
              <a:rPr lang="de-DE" smtClean="0">
                <a:sym typeface="Wingdings" pitchFamily="2" charset="2"/>
              </a:rPr>
              <a:t>Analog ( z.B. über Potentiometer )</a:t>
            </a:r>
          </a:p>
          <a:p>
            <a:pPr lvl="1"/>
            <a:r>
              <a:rPr lang="de-DE" smtClean="0">
                <a:sym typeface="Wingdings" pitchFamily="2" charset="2"/>
              </a:rPr>
              <a:t>Digital ( beliebige Messkurven korrigierbar )</a:t>
            </a:r>
          </a:p>
          <a:p>
            <a:pPr>
              <a:buFont typeface="Wingdings" pitchFamily="2" charset="2"/>
              <a:buNone/>
            </a:pP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Funktionen von ISS: Kalibrierung</a:t>
            </a:r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1943100" y="1490663"/>
            <a:ext cx="9144000" cy="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de-DE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616075" y="852488"/>
            <a:ext cx="85725" cy="2054225"/>
            <a:chOff x="1018" y="537"/>
            <a:chExt cx="54" cy="1294"/>
          </a:xfrm>
        </p:grpSpPr>
        <p:sp>
          <p:nvSpPr>
            <p:cNvPr id="41430" name="Line 6"/>
            <p:cNvSpPr>
              <a:spLocks noChangeShapeType="1"/>
            </p:cNvSpPr>
            <p:nvPr/>
          </p:nvSpPr>
          <p:spPr bwMode="auto">
            <a:xfrm flipV="1">
              <a:off x="1044" y="613"/>
              <a:ext cx="1" cy="121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431" name="Freeform 7"/>
            <p:cNvSpPr>
              <a:spLocks/>
            </p:cNvSpPr>
            <p:nvPr/>
          </p:nvSpPr>
          <p:spPr bwMode="auto">
            <a:xfrm>
              <a:off x="1018" y="537"/>
              <a:ext cx="54" cy="81"/>
            </a:xfrm>
            <a:custGeom>
              <a:avLst/>
              <a:gdLst>
                <a:gd name="T0" fmla="*/ 54 w 54"/>
                <a:gd name="T1" fmla="*/ 81 h 81"/>
                <a:gd name="T2" fmla="*/ 26 w 54"/>
                <a:gd name="T3" fmla="*/ 0 h 81"/>
                <a:gd name="T4" fmla="*/ 0 w 54"/>
                <a:gd name="T5" fmla="*/ 81 h 81"/>
                <a:gd name="T6" fmla="*/ 54 w 54"/>
                <a:gd name="T7" fmla="*/ 81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81"/>
                <a:gd name="T14" fmla="*/ 54 w 54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81">
                  <a:moveTo>
                    <a:pt x="54" y="81"/>
                  </a:moveTo>
                  <a:lnTo>
                    <a:pt x="26" y="0"/>
                  </a:lnTo>
                  <a:lnTo>
                    <a:pt x="0" y="81"/>
                  </a:lnTo>
                  <a:lnTo>
                    <a:pt x="54" y="81"/>
                  </a:lnTo>
                  <a:close/>
                </a:path>
              </a:pathLst>
            </a:custGeom>
            <a:solidFill>
              <a:srgbClr val="000000"/>
            </a:solidFill>
            <a:ln w="222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657350" y="2867025"/>
            <a:ext cx="2100263" cy="84138"/>
            <a:chOff x="1044" y="1806"/>
            <a:chExt cx="1323" cy="53"/>
          </a:xfrm>
        </p:grpSpPr>
        <p:sp>
          <p:nvSpPr>
            <p:cNvPr id="41428" name="Line 9"/>
            <p:cNvSpPr>
              <a:spLocks noChangeShapeType="1"/>
            </p:cNvSpPr>
            <p:nvPr/>
          </p:nvSpPr>
          <p:spPr bwMode="auto">
            <a:xfrm>
              <a:off x="1044" y="1831"/>
              <a:ext cx="1247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429" name="Freeform 10"/>
            <p:cNvSpPr>
              <a:spLocks/>
            </p:cNvSpPr>
            <p:nvPr/>
          </p:nvSpPr>
          <p:spPr bwMode="auto">
            <a:xfrm>
              <a:off x="2286" y="1806"/>
              <a:ext cx="81" cy="53"/>
            </a:xfrm>
            <a:custGeom>
              <a:avLst/>
              <a:gdLst>
                <a:gd name="T0" fmla="*/ 0 w 81"/>
                <a:gd name="T1" fmla="*/ 53 h 53"/>
                <a:gd name="T2" fmla="*/ 81 w 81"/>
                <a:gd name="T3" fmla="*/ 25 h 53"/>
                <a:gd name="T4" fmla="*/ 0 w 81"/>
                <a:gd name="T5" fmla="*/ 0 h 53"/>
                <a:gd name="T6" fmla="*/ 0 w 81"/>
                <a:gd name="T7" fmla="*/ 53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3"/>
                <a:gd name="T14" fmla="*/ 81 w 81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3">
                  <a:moveTo>
                    <a:pt x="0" y="53"/>
                  </a:moveTo>
                  <a:lnTo>
                    <a:pt x="81" y="25"/>
                  </a:lnTo>
                  <a:lnTo>
                    <a:pt x="0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222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911725" y="900113"/>
            <a:ext cx="84138" cy="2054225"/>
            <a:chOff x="3094" y="567"/>
            <a:chExt cx="53" cy="1294"/>
          </a:xfrm>
        </p:grpSpPr>
        <p:sp>
          <p:nvSpPr>
            <p:cNvPr id="41426" name="Line 12"/>
            <p:cNvSpPr>
              <a:spLocks noChangeShapeType="1"/>
            </p:cNvSpPr>
            <p:nvPr/>
          </p:nvSpPr>
          <p:spPr bwMode="auto">
            <a:xfrm flipV="1">
              <a:off x="3119" y="643"/>
              <a:ext cx="1" cy="121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427" name="Freeform 13"/>
            <p:cNvSpPr>
              <a:spLocks/>
            </p:cNvSpPr>
            <p:nvPr/>
          </p:nvSpPr>
          <p:spPr bwMode="auto">
            <a:xfrm>
              <a:off x="3094" y="567"/>
              <a:ext cx="53" cy="81"/>
            </a:xfrm>
            <a:custGeom>
              <a:avLst/>
              <a:gdLst>
                <a:gd name="T0" fmla="*/ 53 w 53"/>
                <a:gd name="T1" fmla="*/ 81 h 81"/>
                <a:gd name="T2" fmla="*/ 25 w 53"/>
                <a:gd name="T3" fmla="*/ 0 h 81"/>
                <a:gd name="T4" fmla="*/ 0 w 53"/>
                <a:gd name="T5" fmla="*/ 81 h 81"/>
                <a:gd name="T6" fmla="*/ 53 w 53"/>
                <a:gd name="T7" fmla="*/ 81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81"/>
                <a:gd name="T14" fmla="*/ 53 w 53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81">
                  <a:moveTo>
                    <a:pt x="53" y="81"/>
                  </a:moveTo>
                  <a:lnTo>
                    <a:pt x="25" y="0"/>
                  </a:lnTo>
                  <a:lnTo>
                    <a:pt x="0" y="81"/>
                  </a:lnTo>
                  <a:lnTo>
                    <a:pt x="53" y="81"/>
                  </a:lnTo>
                  <a:close/>
                </a:path>
              </a:pathLst>
            </a:custGeom>
            <a:solidFill>
              <a:srgbClr val="000000"/>
            </a:solidFill>
            <a:ln w="222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951413" y="2914650"/>
            <a:ext cx="2097087" cy="84138"/>
            <a:chOff x="3119" y="1836"/>
            <a:chExt cx="1321" cy="53"/>
          </a:xfrm>
        </p:grpSpPr>
        <p:sp>
          <p:nvSpPr>
            <p:cNvPr id="41424" name="Line 15"/>
            <p:cNvSpPr>
              <a:spLocks noChangeShapeType="1"/>
            </p:cNvSpPr>
            <p:nvPr/>
          </p:nvSpPr>
          <p:spPr bwMode="auto">
            <a:xfrm>
              <a:off x="3119" y="1861"/>
              <a:ext cx="124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425" name="Freeform 16"/>
            <p:cNvSpPr>
              <a:spLocks/>
            </p:cNvSpPr>
            <p:nvPr/>
          </p:nvSpPr>
          <p:spPr bwMode="auto">
            <a:xfrm>
              <a:off x="4359" y="1836"/>
              <a:ext cx="81" cy="53"/>
            </a:xfrm>
            <a:custGeom>
              <a:avLst/>
              <a:gdLst>
                <a:gd name="T0" fmla="*/ 0 w 81"/>
                <a:gd name="T1" fmla="*/ 53 h 53"/>
                <a:gd name="T2" fmla="*/ 81 w 81"/>
                <a:gd name="T3" fmla="*/ 25 h 53"/>
                <a:gd name="T4" fmla="*/ 0 w 81"/>
                <a:gd name="T5" fmla="*/ 0 h 53"/>
                <a:gd name="T6" fmla="*/ 0 w 81"/>
                <a:gd name="T7" fmla="*/ 53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3"/>
                <a:gd name="T14" fmla="*/ 81 w 81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3">
                  <a:moveTo>
                    <a:pt x="0" y="53"/>
                  </a:moveTo>
                  <a:lnTo>
                    <a:pt x="81" y="25"/>
                  </a:lnTo>
                  <a:lnTo>
                    <a:pt x="0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222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616075" y="3336925"/>
            <a:ext cx="85725" cy="2054225"/>
            <a:chOff x="1018" y="2102"/>
            <a:chExt cx="54" cy="1294"/>
          </a:xfrm>
        </p:grpSpPr>
        <p:sp>
          <p:nvSpPr>
            <p:cNvPr id="41422" name="Line 18"/>
            <p:cNvSpPr>
              <a:spLocks noChangeShapeType="1"/>
            </p:cNvSpPr>
            <p:nvPr/>
          </p:nvSpPr>
          <p:spPr bwMode="auto">
            <a:xfrm flipV="1">
              <a:off x="1044" y="2178"/>
              <a:ext cx="1" cy="121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423" name="Freeform 19"/>
            <p:cNvSpPr>
              <a:spLocks/>
            </p:cNvSpPr>
            <p:nvPr/>
          </p:nvSpPr>
          <p:spPr bwMode="auto">
            <a:xfrm>
              <a:off x="1018" y="2102"/>
              <a:ext cx="54" cy="81"/>
            </a:xfrm>
            <a:custGeom>
              <a:avLst/>
              <a:gdLst>
                <a:gd name="T0" fmla="*/ 54 w 54"/>
                <a:gd name="T1" fmla="*/ 81 h 81"/>
                <a:gd name="T2" fmla="*/ 26 w 54"/>
                <a:gd name="T3" fmla="*/ 0 h 81"/>
                <a:gd name="T4" fmla="*/ 0 w 54"/>
                <a:gd name="T5" fmla="*/ 81 h 81"/>
                <a:gd name="T6" fmla="*/ 54 w 54"/>
                <a:gd name="T7" fmla="*/ 81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81"/>
                <a:gd name="T14" fmla="*/ 54 w 54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81">
                  <a:moveTo>
                    <a:pt x="54" y="81"/>
                  </a:moveTo>
                  <a:lnTo>
                    <a:pt x="26" y="0"/>
                  </a:lnTo>
                  <a:lnTo>
                    <a:pt x="0" y="81"/>
                  </a:lnTo>
                  <a:lnTo>
                    <a:pt x="54" y="81"/>
                  </a:lnTo>
                  <a:close/>
                </a:path>
              </a:pathLst>
            </a:custGeom>
            <a:solidFill>
              <a:srgbClr val="000000"/>
            </a:solidFill>
            <a:ln w="222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1657350" y="5346700"/>
            <a:ext cx="2100263" cy="84138"/>
            <a:chOff x="1044" y="3368"/>
            <a:chExt cx="1323" cy="53"/>
          </a:xfrm>
        </p:grpSpPr>
        <p:sp>
          <p:nvSpPr>
            <p:cNvPr id="41420" name="Line 21"/>
            <p:cNvSpPr>
              <a:spLocks noChangeShapeType="1"/>
            </p:cNvSpPr>
            <p:nvPr/>
          </p:nvSpPr>
          <p:spPr bwMode="auto">
            <a:xfrm>
              <a:off x="1044" y="3393"/>
              <a:ext cx="1247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421" name="Freeform 22"/>
            <p:cNvSpPr>
              <a:spLocks/>
            </p:cNvSpPr>
            <p:nvPr/>
          </p:nvSpPr>
          <p:spPr bwMode="auto">
            <a:xfrm>
              <a:off x="2286" y="3368"/>
              <a:ext cx="81" cy="53"/>
            </a:xfrm>
            <a:custGeom>
              <a:avLst/>
              <a:gdLst>
                <a:gd name="T0" fmla="*/ 0 w 81"/>
                <a:gd name="T1" fmla="*/ 53 h 53"/>
                <a:gd name="T2" fmla="*/ 81 w 81"/>
                <a:gd name="T3" fmla="*/ 25 h 53"/>
                <a:gd name="T4" fmla="*/ 0 w 81"/>
                <a:gd name="T5" fmla="*/ 0 h 53"/>
                <a:gd name="T6" fmla="*/ 0 w 81"/>
                <a:gd name="T7" fmla="*/ 53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3"/>
                <a:gd name="T14" fmla="*/ 81 w 81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3">
                  <a:moveTo>
                    <a:pt x="0" y="53"/>
                  </a:moveTo>
                  <a:lnTo>
                    <a:pt x="81" y="25"/>
                  </a:lnTo>
                  <a:lnTo>
                    <a:pt x="0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222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4911725" y="3384550"/>
            <a:ext cx="84138" cy="2051050"/>
            <a:chOff x="3094" y="2132"/>
            <a:chExt cx="53" cy="1292"/>
          </a:xfrm>
        </p:grpSpPr>
        <p:sp>
          <p:nvSpPr>
            <p:cNvPr id="41418" name="Line 24"/>
            <p:cNvSpPr>
              <a:spLocks noChangeShapeType="1"/>
            </p:cNvSpPr>
            <p:nvPr/>
          </p:nvSpPr>
          <p:spPr bwMode="auto">
            <a:xfrm flipV="1">
              <a:off x="3119" y="2208"/>
              <a:ext cx="1" cy="121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419" name="Freeform 25"/>
            <p:cNvSpPr>
              <a:spLocks/>
            </p:cNvSpPr>
            <p:nvPr/>
          </p:nvSpPr>
          <p:spPr bwMode="auto">
            <a:xfrm>
              <a:off x="3094" y="2132"/>
              <a:ext cx="53" cy="81"/>
            </a:xfrm>
            <a:custGeom>
              <a:avLst/>
              <a:gdLst>
                <a:gd name="T0" fmla="*/ 53 w 53"/>
                <a:gd name="T1" fmla="*/ 81 h 81"/>
                <a:gd name="T2" fmla="*/ 25 w 53"/>
                <a:gd name="T3" fmla="*/ 0 h 81"/>
                <a:gd name="T4" fmla="*/ 0 w 53"/>
                <a:gd name="T5" fmla="*/ 81 h 81"/>
                <a:gd name="T6" fmla="*/ 53 w 53"/>
                <a:gd name="T7" fmla="*/ 81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81"/>
                <a:gd name="T14" fmla="*/ 53 w 53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81">
                  <a:moveTo>
                    <a:pt x="53" y="81"/>
                  </a:moveTo>
                  <a:lnTo>
                    <a:pt x="25" y="0"/>
                  </a:lnTo>
                  <a:lnTo>
                    <a:pt x="0" y="81"/>
                  </a:lnTo>
                  <a:lnTo>
                    <a:pt x="53" y="81"/>
                  </a:lnTo>
                  <a:close/>
                </a:path>
              </a:pathLst>
            </a:custGeom>
            <a:solidFill>
              <a:srgbClr val="000000"/>
            </a:solidFill>
            <a:ln w="222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4951413" y="5394325"/>
            <a:ext cx="2097087" cy="85725"/>
            <a:chOff x="3119" y="3398"/>
            <a:chExt cx="1321" cy="54"/>
          </a:xfrm>
        </p:grpSpPr>
        <p:sp>
          <p:nvSpPr>
            <p:cNvPr id="41416" name="Line 27"/>
            <p:cNvSpPr>
              <a:spLocks noChangeShapeType="1"/>
            </p:cNvSpPr>
            <p:nvPr/>
          </p:nvSpPr>
          <p:spPr bwMode="auto">
            <a:xfrm>
              <a:off x="3119" y="3424"/>
              <a:ext cx="124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417" name="Freeform 28"/>
            <p:cNvSpPr>
              <a:spLocks/>
            </p:cNvSpPr>
            <p:nvPr/>
          </p:nvSpPr>
          <p:spPr bwMode="auto">
            <a:xfrm>
              <a:off x="4359" y="3398"/>
              <a:ext cx="81" cy="54"/>
            </a:xfrm>
            <a:custGeom>
              <a:avLst/>
              <a:gdLst>
                <a:gd name="T0" fmla="*/ 0 w 81"/>
                <a:gd name="T1" fmla="*/ 54 h 54"/>
                <a:gd name="T2" fmla="*/ 81 w 81"/>
                <a:gd name="T3" fmla="*/ 26 h 54"/>
                <a:gd name="T4" fmla="*/ 0 w 81"/>
                <a:gd name="T5" fmla="*/ 0 h 54"/>
                <a:gd name="T6" fmla="*/ 0 w 81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4"/>
                <a:gd name="T14" fmla="*/ 81 w 81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4">
                  <a:moveTo>
                    <a:pt x="0" y="54"/>
                  </a:moveTo>
                  <a:lnTo>
                    <a:pt x="81" y="26"/>
                  </a:lnTo>
                  <a:lnTo>
                    <a:pt x="0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222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9948" name="Line 30"/>
          <p:cNvSpPr>
            <a:spLocks noChangeShapeType="1"/>
          </p:cNvSpPr>
          <p:nvPr/>
        </p:nvSpPr>
        <p:spPr bwMode="auto">
          <a:xfrm flipV="1">
            <a:off x="1657350" y="996950"/>
            <a:ext cx="1908175" cy="190976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49" name="Freeform 31"/>
          <p:cNvSpPr>
            <a:spLocks/>
          </p:cNvSpPr>
          <p:nvPr/>
        </p:nvSpPr>
        <p:spPr bwMode="auto">
          <a:xfrm>
            <a:off x="1657350" y="3670300"/>
            <a:ext cx="2005013" cy="1716088"/>
          </a:xfrm>
          <a:custGeom>
            <a:avLst/>
            <a:gdLst>
              <a:gd name="T0" fmla="*/ 0 w 1263"/>
              <a:gd name="T1" fmla="*/ 2147483647 h 1081"/>
              <a:gd name="T2" fmla="*/ 2147483647 w 1263"/>
              <a:gd name="T3" fmla="*/ 2147483647 h 1081"/>
              <a:gd name="T4" fmla="*/ 2147483647 w 1263"/>
              <a:gd name="T5" fmla="*/ 2147483647 h 1081"/>
              <a:gd name="T6" fmla="*/ 2147483647 w 1263"/>
              <a:gd name="T7" fmla="*/ 2147483647 h 1081"/>
              <a:gd name="T8" fmla="*/ 2147483647 w 1263"/>
              <a:gd name="T9" fmla="*/ 2147483647 h 1081"/>
              <a:gd name="T10" fmla="*/ 2147483647 w 1263"/>
              <a:gd name="T11" fmla="*/ 2147483647 h 1081"/>
              <a:gd name="T12" fmla="*/ 2147483647 w 1263"/>
              <a:gd name="T13" fmla="*/ 2147483647 h 1081"/>
              <a:gd name="T14" fmla="*/ 2147483647 w 1263"/>
              <a:gd name="T15" fmla="*/ 2147483647 h 1081"/>
              <a:gd name="T16" fmla="*/ 2147483647 w 1263"/>
              <a:gd name="T17" fmla="*/ 2147483647 h 1081"/>
              <a:gd name="T18" fmla="*/ 2147483647 w 1263"/>
              <a:gd name="T19" fmla="*/ 2147483647 h 1081"/>
              <a:gd name="T20" fmla="*/ 2147483647 w 1263"/>
              <a:gd name="T21" fmla="*/ 2147483647 h 1081"/>
              <a:gd name="T22" fmla="*/ 2147483647 w 1263"/>
              <a:gd name="T23" fmla="*/ 2147483647 h 1081"/>
              <a:gd name="T24" fmla="*/ 2147483647 w 1263"/>
              <a:gd name="T25" fmla="*/ 2147483647 h 1081"/>
              <a:gd name="T26" fmla="*/ 2147483647 w 1263"/>
              <a:gd name="T27" fmla="*/ 2147483647 h 1081"/>
              <a:gd name="T28" fmla="*/ 2147483647 w 1263"/>
              <a:gd name="T29" fmla="*/ 2147483647 h 1081"/>
              <a:gd name="T30" fmla="*/ 2147483647 w 1263"/>
              <a:gd name="T31" fmla="*/ 2147483647 h 1081"/>
              <a:gd name="T32" fmla="*/ 2147483647 w 1263"/>
              <a:gd name="T33" fmla="*/ 2147483647 h 1081"/>
              <a:gd name="T34" fmla="*/ 2147483647 w 1263"/>
              <a:gd name="T35" fmla="*/ 2147483647 h 1081"/>
              <a:gd name="T36" fmla="*/ 2147483647 w 1263"/>
              <a:gd name="T37" fmla="*/ 2147483647 h 1081"/>
              <a:gd name="T38" fmla="*/ 2147483647 w 1263"/>
              <a:gd name="T39" fmla="*/ 2147483647 h 1081"/>
              <a:gd name="T40" fmla="*/ 2147483647 w 1263"/>
              <a:gd name="T41" fmla="*/ 2147483647 h 1081"/>
              <a:gd name="T42" fmla="*/ 2147483647 w 1263"/>
              <a:gd name="T43" fmla="*/ 2147483647 h 1081"/>
              <a:gd name="T44" fmla="*/ 2147483647 w 1263"/>
              <a:gd name="T45" fmla="*/ 2147483647 h 1081"/>
              <a:gd name="T46" fmla="*/ 2147483647 w 1263"/>
              <a:gd name="T47" fmla="*/ 2147483647 h 1081"/>
              <a:gd name="T48" fmla="*/ 2147483647 w 1263"/>
              <a:gd name="T49" fmla="*/ 2147483647 h 1081"/>
              <a:gd name="T50" fmla="*/ 2147483647 w 1263"/>
              <a:gd name="T51" fmla="*/ 2147483647 h 1081"/>
              <a:gd name="T52" fmla="*/ 2147483647 w 1263"/>
              <a:gd name="T53" fmla="*/ 2147483647 h 1081"/>
              <a:gd name="T54" fmla="*/ 2147483647 w 1263"/>
              <a:gd name="T55" fmla="*/ 2147483647 h 1081"/>
              <a:gd name="T56" fmla="*/ 2147483647 w 1263"/>
              <a:gd name="T57" fmla="*/ 2147483647 h 1081"/>
              <a:gd name="T58" fmla="*/ 2147483647 w 1263"/>
              <a:gd name="T59" fmla="*/ 2147483647 h 1081"/>
              <a:gd name="T60" fmla="*/ 2147483647 w 1263"/>
              <a:gd name="T61" fmla="*/ 2147483647 h 1081"/>
              <a:gd name="T62" fmla="*/ 2147483647 w 1263"/>
              <a:gd name="T63" fmla="*/ 2147483647 h 1081"/>
              <a:gd name="T64" fmla="*/ 2147483647 w 1263"/>
              <a:gd name="T65" fmla="*/ 2147483647 h 1081"/>
              <a:gd name="T66" fmla="*/ 2147483647 w 1263"/>
              <a:gd name="T67" fmla="*/ 2147483647 h 1081"/>
              <a:gd name="T68" fmla="*/ 2147483647 w 1263"/>
              <a:gd name="T69" fmla="*/ 0 h 108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263"/>
              <a:gd name="T106" fmla="*/ 0 h 1081"/>
              <a:gd name="T107" fmla="*/ 1263 w 1263"/>
              <a:gd name="T108" fmla="*/ 1081 h 108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263" h="1081">
                <a:moveTo>
                  <a:pt x="0" y="1081"/>
                </a:moveTo>
                <a:lnTo>
                  <a:pt x="98" y="978"/>
                </a:lnTo>
                <a:lnTo>
                  <a:pt x="149" y="927"/>
                </a:lnTo>
                <a:lnTo>
                  <a:pt x="200" y="879"/>
                </a:lnTo>
                <a:lnTo>
                  <a:pt x="253" y="833"/>
                </a:lnTo>
                <a:lnTo>
                  <a:pt x="306" y="793"/>
                </a:lnTo>
                <a:lnTo>
                  <a:pt x="364" y="755"/>
                </a:lnTo>
                <a:lnTo>
                  <a:pt x="422" y="722"/>
                </a:lnTo>
                <a:lnTo>
                  <a:pt x="453" y="709"/>
                </a:lnTo>
                <a:lnTo>
                  <a:pt x="486" y="699"/>
                </a:lnTo>
                <a:lnTo>
                  <a:pt x="518" y="691"/>
                </a:lnTo>
                <a:lnTo>
                  <a:pt x="554" y="686"/>
                </a:lnTo>
                <a:lnTo>
                  <a:pt x="627" y="679"/>
                </a:lnTo>
                <a:lnTo>
                  <a:pt x="701" y="676"/>
                </a:lnTo>
                <a:lnTo>
                  <a:pt x="772" y="671"/>
                </a:lnTo>
                <a:lnTo>
                  <a:pt x="807" y="666"/>
                </a:lnTo>
                <a:lnTo>
                  <a:pt x="840" y="659"/>
                </a:lnTo>
                <a:lnTo>
                  <a:pt x="873" y="651"/>
                </a:lnTo>
                <a:lnTo>
                  <a:pt x="906" y="638"/>
                </a:lnTo>
                <a:lnTo>
                  <a:pt x="934" y="621"/>
                </a:lnTo>
                <a:lnTo>
                  <a:pt x="961" y="600"/>
                </a:lnTo>
                <a:lnTo>
                  <a:pt x="987" y="575"/>
                </a:lnTo>
                <a:lnTo>
                  <a:pt x="1012" y="545"/>
                </a:lnTo>
                <a:lnTo>
                  <a:pt x="1037" y="509"/>
                </a:lnTo>
                <a:lnTo>
                  <a:pt x="1060" y="471"/>
                </a:lnTo>
                <a:lnTo>
                  <a:pt x="1083" y="428"/>
                </a:lnTo>
                <a:lnTo>
                  <a:pt x="1106" y="385"/>
                </a:lnTo>
                <a:lnTo>
                  <a:pt x="1146" y="294"/>
                </a:lnTo>
                <a:lnTo>
                  <a:pt x="1182" y="203"/>
                </a:lnTo>
                <a:lnTo>
                  <a:pt x="1199" y="160"/>
                </a:lnTo>
                <a:lnTo>
                  <a:pt x="1214" y="119"/>
                </a:lnTo>
                <a:lnTo>
                  <a:pt x="1227" y="81"/>
                </a:lnTo>
                <a:lnTo>
                  <a:pt x="1240" y="48"/>
                </a:lnTo>
                <a:lnTo>
                  <a:pt x="1252" y="23"/>
                </a:lnTo>
                <a:lnTo>
                  <a:pt x="1263" y="0"/>
                </a:ln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50" name="Freeform 32"/>
          <p:cNvSpPr>
            <a:spLocks/>
          </p:cNvSpPr>
          <p:nvPr/>
        </p:nvSpPr>
        <p:spPr bwMode="auto">
          <a:xfrm>
            <a:off x="4951413" y="3709988"/>
            <a:ext cx="2005012" cy="1717675"/>
          </a:xfrm>
          <a:custGeom>
            <a:avLst/>
            <a:gdLst>
              <a:gd name="T0" fmla="*/ 0 w 1263"/>
              <a:gd name="T1" fmla="*/ 2147483647 h 1082"/>
              <a:gd name="T2" fmla="*/ 2147483647 w 1263"/>
              <a:gd name="T3" fmla="*/ 2147483647 h 1082"/>
              <a:gd name="T4" fmla="*/ 2147483647 w 1263"/>
              <a:gd name="T5" fmla="*/ 2147483647 h 1082"/>
              <a:gd name="T6" fmla="*/ 2147483647 w 1263"/>
              <a:gd name="T7" fmla="*/ 2147483647 h 1082"/>
              <a:gd name="T8" fmla="*/ 2147483647 w 1263"/>
              <a:gd name="T9" fmla="*/ 2147483647 h 1082"/>
              <a:gd name="T10" fmla="*/ 2147483647 w 1263"/>
              <a:gd name="T11" fmla="*/ 2147483647 h 1082"/>
              <a:gd name="T12" fmla="*/ 2147483647 w 1263"/>
              <a:gd name="T13" fmla="*/ 2147483647 h 1082"/>
              <a:gd name="T14" fmla="*/ 2147483647 w 1263"/>
              <a:gd name="T15" fmla="*/ 2147483647 h 1082"/>
              <a:gd name="T16" fmla="*/ 2147483647 w 1263"/>
              <a:gd name="T17" fmla="*/ 2147483647 h 1082"/>
              <a:gd name="T18" fmla="*/ 2147483647 w 1263"/>
              <a:gd name="T19" fmla="*/ 2147483647 h 1082"/>
              <a:gd name="T20" fmla="*/ 2147483647 w 1263"/>
              <a:gd name="T21" fmla="*/ 2147483647 h 1082"/>
              <a:gd name="T22" fmla="*/ 2147483647 w 1263"/>
              <a:gd name="T23" fmla="*/ 2147483647 h 1082"/>
              <a:gd name="T24" fmla="*/ 2147483647 w 1263"/>
              <a:gd name="T25" fmla="*/ 2147483647 h 1082"/>
              <a:gd name="T26" fmla="*/ 2147483647 w 1263"/>
              <a:gd name="T27" fmla="*/ 2147483647 h 1082"/>
              <a:gd name="T28" fmla="*/ 2147483647 w 1263"/>
              <a:gd name="T29" fmla="*/ 2147483647 h 1082"/>
              <a:gd name="T30" fmla="*/ 2147483647 w 1263"/>
              <a:gd name="T31" fmla="*/ 2147483647 h 1082"/>
              <a:gd name="T32" fmla="*/ 2147483647 w 1263"/>
              <a:gd name="T33" fmla="*/ 2147483647 h 1082"/>
              <a:gd name="T34" fmla="*/ 2147483647 w 1263"/>
              <a:gd name="T35" fmla="*/ 2147483647 h 1082"/>
              <a:gd name="T36" fmla="*/ 2147483647 w 1263"/>
              <a:gd name="T37" fmla="*/ 2147483647 h 1082"/>
              <a:gd name="T38" fmla="*/ 2147483647 w 1263"/>
              <a:gd name="T39" fmla="*/ 2147483647 h 1082"/>
              <a:gd name="T40" fmla="*/ 2147483647 w 1263"/>
              <a:gd name="T41" fmla="*/ 2147483647 h 1082"/>
              <a:gd name="T42" fmla="*/ 2147483647 w 1263"/>
              <a:gd name="T43" fmla="*/ 2147483647 h 1082"/>
              <a:gd name="T44" fmla="*/ 2147483647 w 1263"/>
              <a:gd name="T45" fmla="*/ 2147483647 h 1082"/>
              <a:gd name="T46" fmla="*/ 2147483647 w 1263"/>
              <a:gd name="T47" fmla="*/ 2147483647 h 1082"/>
              <a:gd name="T48" fmla="*/ 2147483647 w 1263"/>
              <a:gd name="T49" fmla="*/ 2147483647 h 1082"/>
              <a:gd name="T50" fmla="*/ 2147483647 w 1263"/>
              <a:gd name="T51" fmla="*/ 2147483647 h 1082"/>
              <a:gd name="T52" fmla="*/ 2147483647 w 1263"/>
              <a:gd name="T53" fmla="*/ 2147483647 h 1082"/>
              <a:gd name="T54" fmla="*/ 2147483647 w 1263"/>
              <a:gd name="T55" fmla="*/ 2147483647 h 1082"/>
              <a:gd name="T56" fmla="*/ 2147483647 w 1263"/>
              <a:gd name="T57" fmla="*/ 2147483647 h 1082"/>
              <a:gd name="T58" fmla="*/ 2147483647 w 1263"/>
              <a:gd name="T59" fmla="*/ 2147483647 h 1082"/>
              <a:gd name="T60" fmla="*/ 2147483647 w 1263"/>
              <a:gd name="T61" fmla="*/ 2147483647 h 1082"/>
              <a:gd name="T62" fmla="*/ 2147483647 w 1263"/>
              <a:gd name="T63" fmla="*/ 2147483647 h 1082"/>
              <a:gd name="T64" fmla="*/ 2147483647 w 1263"/>
              <a:gd name="T65" fmla="*/ 2147483647 h 1082"/>
              <a:gd name="T66" fmla="*/ 2147483647 w 1263"/>
              <a:gd name="T67" fmla="*/ 2147483647 h 1082"/>
              <a:gd name="T68" fmla="*/ 2147483647 w 1263"/>
              <a:gd name="T69" fmla="*/ 0 h 108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263"/>
              <a:gd name="T106" fmla="*/ 0 h 1082"/>
              <a:gd name="T107" fmla="*/ 1263 w 1263"/>
              <a:gd name="T108" fmla="*/ 1082 h 108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263" h="1082">
                <a:moveTo>
                  <a:pt x="0" y="1082"/>
                </a:moveTo>
                <a:lnTo>
                  <a:pt x="99" y="978"/>
                </a:lnTo>
                <a:lnTo>
                  <a:pt x="147" y="927"/>
                </a:lnTo>
                <a:lnTo>
                  <a:pt x="200" y="879"/>
                </a:lnTo>
                <a:lnTo>
                  <a:pt x="250" y="834"/>
                </a:lnTo>
                <a:lnTo>
                  <a:pt x="306" y="793"/>
                </a:lnTo>
                <a:lnTo>
                  <a:pt x="362" y="755"/>
                </a:lnTo>
                <a:lnTo>
                  <a:pt x="420" y="722"/>
                </a:lnTo>
                <a:lnTo>
                  <a:pt x="450" y="710"/>
                </a:lnTo>
                <a:lnTo>
                  <a:pt x="483" y="699"/>
                </a:lnTo>
                <a:lnTo>
                  <a:pt x="516" y="692"/>
                </a:lnTo>
                <a:lnTo>
                  <a:pt x="552" y="687"/>
                </a:lnTo>
                <a:lnTo>
                  <a:pt x="625" y="679"/>
                </a:lnTo>
                <a:lnTo>
                  <a:pt x="698" y="677"/>
                </a:lnTo>
                <a:lnTo>
                  <a:pt x="769" y="672"/>
                </a:lnTo>
                <a:lnTo>
                  <a:pt x="805" y="666"/>
                </a:lnTo>
                <a:lnTo>
                  <a:pt x="840" y="659"/>
                </a:lnTo>
                <a:lnTo>
                  <a:pt x="873" y="651"/>
                </a:lnTo>
                <a:lnTo>
                  <a:pt x="903" y="639"/>
                </a:lnTo>
                <a:lnTo>
                  <a:pt x="934" y="621"/>
                </a:lnTo>
                <a:lnTo>
                  <a:pt x="962" y="601"/>
                </a:lnTo>
                <a:lnTo>
                  <a:pt x="987" y="575"/>
                </a:lnTo>
                <a:lnTo>
                  <a:pt x="1012" y="545"/>
                </a:lnTo>
                <a:lnTo>
                  <a:pt x="1037" y="509"/>
                </a:lnTo>
                <a:lnTo>
                  <a:pt x="1060" y="471"/>
                </a:lnTo>
                <a:lnTo>
                  <a:pt x="1083" y="428"/>
                </a:lnTo>
                <a:lnTo>
                  <a:pt x="1106" y="385"/>
                </a:lnTo>
                <a:lnTo>
                  <a:pt x="1146" y="294"/>
                </a:lnTo>
                <a:lnTo>
                  <a:pt x="1182" y="203"/>
                </a:lnTo>
                <a:lnTo>
                  <a:pt x="1199" y="160"/>
                </a:lnTo>
                <a:lnTo>
                  <a:pt x="1215" y="119"/>
                </a:lnTo>
                <a:lnTo>
                  <a:pt x="1227" y="82"/>
                </a:lnTo>
                <a:lnTo>
                  <a:pt x="1240" y="49"/>
                </a:lnTo>
                <a:lnTo>
                  <a:pt x="1253" y="23"/>
                </a:lnTo>
                <a:lnTo>
                  <a:pt x="1263" y="0"/>
                </a:ln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0" name="Group 55"/>
          <p:cNvGrpSpPr>
            <a:grpSpLocks/>
          </p:cNvGrpSpPr>
          <p:nvPr/>
        </p:nvGrpSpPr>
        <p:grpSpPr bwMode="auto">
          <a:xfrm>
            <a:off x="1652588" y="2376488"/>
            <a:ext cx="514350" cy="11112"/>
            <a:chOff x="1041" y="1497"/>
            <a:chExt cx="324" cy="7"/>
          </a:xfrm>
        </p:grpSpPr>
        <p:sp>
          <p:nvSpPr>
            <p:cNvPr id="41394" name="Freeform 33"/>
            <p:cNvSpPr>
              <a:spLocks/>
            </p:cNvSpPr>
            <p:nvPr/>
          </p:nvSpPr>
          <p:spPr bwMode="auto">
            <a:xfrm>
              <a:off x="1041" y="1497"/>
              <a:ext cx="5" cy="7"/>
            </a:xfrm>
            <a:custGeom>
              <a:avLst/>
              <a:gdLst>
                <a:gd name="T0" fmla="*/ 5 w 5"/>
                <a:gd name="T1" fmla="*/ 0 h 7"/>
                <a:gd name="T2" fmla="*/ 3 w 5"/>
                <a:gd name="T3" fmla="*/ 0 h 7"/>
                <a:gd name="T4" fmla="*/ 0 w 5"/>
                <a:gd name="T5" fmla="*/ 2 h 7"/>
                <a:gd name="T6" fmla="*/ 0 w 5"/>
                <a:gd name="T7" fmla="*/ 2 h 7"/>
                <a:gd name="T8" fmla="*/ 3 w 5"/>
                <a:gd name="T9" fmla="*/ 7 h 7"/>
                <a:gd name="T10" fmla="*/ 3 w 5"/>
                <a:gd name="T11" fmla="*/ 7 h 7"/>
                <a:gd name="T12" fmla="*/ 3 w 5"/>
                <a:gd name="T13" fmla="*/ 5 h 7"/>
                <a:gd name="T14" fmla="*/ 5 w 5"/>
                <a:gd name="T15" fmla="*/ 2 h 7"/>
                <a:gd name="T16" fmla="*/ 5 w 5"/>
                <a:gd name="T17" fmla="*/ 2 h 7"/>
                <a:gd name="T18" fmla="*/ 5 w 5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7"/>
                <a:gd name="T32" fmla="*/ 5 w 5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7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5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95" name="Freeform 34"/>
            <p:cNvSpPr>
              <a:spLocks/>
            </p:cNvSpPr>
            <p:nvPr/>
          </p:nvSpPr>
          <p:spPr bwMode="auto">
            <a:xfrm>
              <a:off x="1054" y="1497"/>
              <a:ext cx="7" cy="7"/>
            </a:xfrm>
            <a:custGeom>
              <a:avLst/>
              <a:gdLst>
                <a:gd name="T0" fmla="*/ 5 w 7"/>
                <a:gd name="T1" fmla="*/ 0 h 7"/>
                <a:gd name="T2" fmla="*/ 2 w 7"/>
                <a:gd name="T3" fmla="*/ 0 h 7"/>
                <a:gd name="T4" fmla="*/ 0 w 7"/>
                <a:gd name="T5" fmla="*/ 2 h 7"/>
                <a:gd name="T6" fmla="*/ 0 w 7"/>
                <a:gd name="T7" fmla="*/ 5 h 7"/>
                <a:gd name="T8" fmla="*/ 2 w 7"/>
                <a:gd name="T9" fmla="*/ 7 h 7"/>
                <a:gd name="T10" fmla="*/ 5 w 7"/>
                <a:gd name="T11" fmla="*/ 7 h 7"/>
                <a:gd name="T12" fmla="*/ 5 w 7"/>
                <a:gd name="T13" fmla="*/ 5 h 7"/>
                <a:gd name="T14" fmla="*/ 7 w 7"/>
                <a:gd name="T15" fmla="*/ 2 h 7"/>
                <a:gd name="T16" fmla="*/ 7 w 7"/>
                <a:gd name="T17" fmla="*/ 2 h 7"/>
                <a:gd name="T18" fmla="*/ 7 w 7"/>
                <a:gd name="T19" fmla="*/ 0 h 7"/>
                <a:gd name="T20" fmla="*/ 5 w 7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96" name="Freeform 35"/>
            <p:cNvSpPr>
              <a:spLocks/>
            </p:cNvSpPr>
            <p:nvPr/>
          </p:nvSpPr>
          <p:spPr bwMode="auto">
            <a:xfrm>
              <a:off x="1069" y="1497"/>
              <a:ext cx="8" cy="7"/>
            </a:xfrm>
            <a:custGeom>
              <a:avLst/>
              <a:gdLst>
                <a:gd name="T0" fmla="*/ 5 w 8"/>
                <a:gd name="T1" fmla="*/ 0 h 7"/>
                <a:gd name="T2" fmla="*/ 3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3 w 8"/>
                <a:gd name="T9" fmla="*/ 7 h 7"/>
                <a:gd name="T10" fmla="*/ 5 w 8"/>
                <a:gd name="T11" fmla="*/ 7 h 7"/>
                <a:gd name="T12" fmla="*/ 5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5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97" name="Freeform 36"/>
            <p:cNvSpPr>
              <a:spLocks/>
            </p:cNvSpPr>
            <p:nvPr/>
          </p:nvSpPr>
          <p:spPr bwMode="auto">
            <a:xfrm>
              <a:off x="1084" y="1497"/>
              <a:ext cx="8" cy="7"/>
            </a:xfrm>
            <a:custGeom>
              <a:avLst/>
              <a:gdLst>
                <a:gd name="T0" fmla="*/ 5 w 8"/>
                <a:gd name="T1" fmla="*/ 0 h 7"/>
                <a:gd name="T2" fmla="*/ 3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3 w 8"/>
                <a:gd name="T9" fmla="*/ 7 h 7"/>
                <a:gd name="T10" fmla="*/ 5 w 8"/>
                <a:gd name="T11" fmla="*/ 7 h 7"/>
                <a:gd name="T12" fmla="*/ 5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5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98" name="Freeform 37"/>
            <p:cNvSpPr>
              <a:spLocks/>
            </p:cNvSpPr>
            <p:nvPr/>
          </p:nvSpPr>
          <p:spPr bwMode="auto">
            <a:xfrm>
              <a:off x="1099" y="1497"/>
              <a:ext cx="8" cy="7"/>
            </a:xfrm>
            <a:custGeom>
              <a:avLst/>
              <a:gdLst>
                <a:gd name="T0" fmla="*/ 5 w 8"/>
                <a:gd name="T1" fmla="*/ 0 h 7"/>
                <a:gd name="T2" fmla="*/ 3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3 w 8"/>
                <a:gd name="T9" fmla="*/ 7 h 7"/>
                <a:gd name="T10" fmla="*/ 5 w 8"/>
                <a:gd name="T11" fmla="*/ 7 h 7"/>
                <a:gd name="T12" fmla="*/ 5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5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99" name="Freeform 38"/>
            <p:cNvSpPr>
              <a:spLocks/>
            </p:cNvSpPr>
            <p:nvPr/>
          </p:nvSpPr>
          <p:spPr bwMode="auto">
            <a:xfrm>
              <a:off x="1115" y="1497"/>
              <a:ext cx="7" cy="7"/>
            </a:xfrm>
            <a:custGeom>
              <a:avLst/>
              <a:gdLst>
                <a:gd name="T0" fmla="*/ 5 w 7"/>
                <a:gd name="T1" fmla="*/ 0 h 7"/>
                <a:gd name="T2" fmla="*/ 2 w 7"/>
                <a:gd name="T3" fmla="*/ 0 h 7"/>
                <a:gd name="T4" fmla="*/ 0 w 7"/>
                <a:gd name="T5" fmla="*/ 2 h 7"/>
                <a:gd name="T6" fmla="*/ 0 w 7"/>
                <a:gd name="T7" fmla="*/ 5 h 7"/>
                <a:gd name="T8" fmla="*/ 2 w 7"/>
                <a:gd name="T9" fmla="*/ 7 h 7"/>
                <a:gd name="T10" fmla="*/ 5 w 7"/>
                <a:gd name="T11" fmla="*/ 7 h 7"/>
                <a:gd name="T12" fmla="*/ 5 w 7"/>
                <a:gd name="T13" fmla="*/ 5 h 7"/>
                <a:gd name="T14" fmla="*/ 7 w 7"/>
                <a:gd name="T15" fmla="*/ 2 h 7"/>
                <a:gd name="T16" fmla="*/ 7 w 7"/>
                <a:gd name="T17" fmla="*/ 2 h 7"/>
                <a:gd name="T18" fmla="*/ 7 w 7"/>
                <a:gd name="T19" fmla="*/ 0 h 7"/>
                <a:gd name="T20" fmla="*/ 5 w 7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400" name="Freeform 39"/>
            <p:cNvSpPr>
              <a:spLocks/>
            </p:cNvSpPr>
            <p:nvPr/>
          </p:nvSpPr>
          <p:spPr bwMode="auto">
            <a:xfrm>
              <a:off x="1130" y="1497"/>
              <a:ext cx="7" cy="7"/>
            </a:xfrm>
            <a:custGeom>
              <a:avLst/>
              <a:gdLst>
                <a:gd name="T0" fmla="*/ 5 w 7"/>
                <a:gd name="T1" fmla="*/ 0 h 7"/>
                <a:gd name="T2" fmla="*/ 2 w 7"/>
                <a:gd name="T3" fmla="*/ 0 h 7"/>
                <a:gd name="T4" fmla="*/ 0 w 7"/>
                <a:gd name="T5" fmla="*/ 2 h 7"/>
                <a:gd name="T6" fmla="*/ 0 w 7"/>
                <a:gd name="T7" fmla="*/ 5 h 7"/>
                <a:gd name="T8" fmla="*/ 2 w 7"/>
                <a:gd name="T9" fmla="*/ 7 h 7"/>
                <a:gd name="T10" fmla="*/ 5 w 7"/>
                <a:gd name="T11" fmla="*/ 7 h 7"/>
                <a:gd name="T12" fmla="*/ 5 w 7"/>
                <a:gd name="T13" fmla="*/ 5 h 7"/>
                <a:gd name="T14" fmla="*/ 7 w 7"/>
                <a:gd name="T15" fmla="*/ 2 h 7"/>
                <a:gd name="T16" fmla="*/ 7 w 7"/>
                <a:gd name="T17" fmla="*/ 2 h 7"/>
                <a:gd name="T18" fmla="*/ 7 w 7"/>
                <a:gd name="T19" fmla="*/ 0 h 7"/>
                <a:gd name="T20" fmla="*/ 5 w 7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401" name="Freeform 40"/>
            <p:cNvSpPr>
              <a:spLocks/>
            </p:cNvSpPr>
            <p:nvPr/>
          </p:nvSpPr>
          <p:spPr bwMode="auto">
            <a:xfrm>
              <a:off x="1145" y="1497"/>
              <a:ext cx="8" cy="7"/>
            </a:xfrm>
            <a:custGeom>
              <a:avLst/>
              <a:gdLst>
                <a:gd name="T0" fmla="*/ 5 w 8"/>
                <a:gd name="T1" fmla="*/ 0 h 7"/>
                <a:gd name="T2" fmla="*/ 2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2 w 8"/>
                <a:gd name="T9" fmla="*/ 7 h 7"/>
                <a:gd name="T10" fmla="*/ 5 w 8"/>
                <a:gd name="T11" fmla="*/ 7 h 7"/>
                <a:gd name="T12" fmla="*/ 5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5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402" name="Freeform 41"/>
            <p:cNvSpPr>
              <a:spLocks/>
            </p:cNvSpPr>
            <p:nvPr/>
          </p:nvSpPr>
          <p:spPr bwMode="auto">
            <a:xfrm>
              <a:off x="1160" y="1497"/>
              <a:ext cx="8" cy="7"/>
            </a:xfrm>
            <a:custGeom>
              <a:avLst/>
              <a:gdLst>
                <a:gd name="T0" fmla="*/ 5 w 8"/>
                <a:gd name="T1" fmla="*/ 0 h 7"/>
                <a:gd name="T2" fmla="*/ 3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3 w 8"/>
                <a:gd name="T9" fmla="*/ 7 h 7"/>
                <a:gd name="T10" fmla="*/ 5 w 8"/>
                <a:gd name="T11" fmla="*/ 7 h 7"/>
                <a:gd name="T12" fmla="*/ 5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5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403" name="Freeform 42"/>
            <p:cNvSpPr>
              <a:spLocks/>
            </p:cNvSpPr>
            <p:nvPr/>
          </p:nvSpPr>
          <p:spPr bwMode="auto">
            <a:xfrm>
              <a:off x="1175" y="1497"/>
              <a:ext cx="8" cy="7"/>
            </a:xfrm>
            <a:custGeom>
              <a:avLst/>
              <a:gdLst>
                <a:gd name="T0" fmla="*/ 5 w 8"/>
                <a:gd name="T1" fmla="*/ 0 h 7"/>
                <a:gd name="T2" fmla="*/ 3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3 w 8"/>
                <a:gd name="T9" fmla="*/ 7 h 7"/>
                <a:gd name="T10" fmla="*/ 5 w 8"/>
                <a:gd name="T11" fmla="*/ 7 h 7"/>
                <a:gd name="T12" fmla="*/ 5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5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404" name="Freeform 43"/>
            <p:cNvSpPr>
              <a:spLocks/>
            </p:cNvSpPr>
            <p:nvPr/>
          </p:nvSpPr>
          <p:spPr bwMode="auto">
            <a:xfrm>
              <a:off x="1190" y="1497"/>
              <a:ext cx="8" cy="7"/>
            </a:xfrm>
            <a:custGeom>
              <a:avLst/>
              <a:gdLst>
                <a:gd name="T0" fmla="*/ 6 w 8"/>
                <a:gd name="T1" fmla="*/ 0 h 7"/>
                <a:gd name="T2" fmla="*/ 3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3 w 8"/>
                <a:gd name="T9" fmla="*/ 7 h 7"/>
                <a:gd name="T10" fmla="*/ 6 w 8"/>
                <a:gd name="T11" fmla="*/ 7 h 7"/>
                <a:gd name="T12" fmla="*/ 6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6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6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6" y="7"/>
                  </a:lnTo>
                  <a:lnTo>
                    <a:pt x="6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405" name="Freeform 44"/>
            <p:cNvSpPr>
              <a:spLocks/>
            </p:cNvSpPr>
            <p:nvPr/>
          </p:nvSpPr>
          <p:spPr bwMode="auto">
            <a:xfrm>
              <a:off x="1206" y="1497"/>
              <a:ext cx="7" cy="7"/>
            </a:xfrm>
            <a:custGeom>
              <a:avLst/>
              <a:gdLst>
                <a:gd name="T0" fmla="*/ 5 w 7"/>
                <a:gd name="T1" fmla="*/ 0 h 7"/>
                <a:gd name="T2" fmla="*/ 2 w 7"/>
                <a:gd name="T3" fmla="*/ 0 h 7"/>
                <a:gd name="T4" fmla="*/ 0 w 7"/>
                <a:gd name="T5" fmla="*/ 2 h 7"/>
                <a:gd name="T6" fmla="*/ 0 w 7"/>
                <a:gd name="T7" fmla="*/ 5 h 7"/>
                <a:gd name="T8" fmla="*/ 2 w 7"/>
                <a:gd name="T9" fmla="*/ 7 h 7"/>
                <a:gd name="T10" fmla="*/ 5 w 7"/>
                <a:gd name="T11" fmla="*/ 7 h 7"/>
                <a:gd name="T12" fmla="*/ 5 w 7"/>
                <a:gd name="T13" fmla="*/ 5 h 7"/>
                <a:gd name="T14" fmla="*/ 7 w 7"/>
                <a:gd name="T15" fmla="*/ 2 h 7"/>
                <a:gd name="T16" fmla="*/ 7 w 7"/>
                <a:gd name="T17" fmla="*/ 2 h 7"/>
                <a:gd name="T18" fmla="*/ 7 w 7"/>
                <a:gd name="T19" fmla="*/ 0 h 7"/>
                <a:gd name="T20" fmla="*/ 5 w 7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406" name="Freeform 45"/>
            <p:cNvSpPr>
              <a:spLocks/>
            </p:cNvSpPr>
            <p:nvPr/>
          </p:nvSpPr>
          <p:spPr bwMode="auto">
            <a:xfrm>
              <a:off x="1221" y="1497"/>
              <a:ext cx="7" cy="7"/>
            </a:xfrm>
            <a:custGeom>
              <a:avLst/>
              <a:gdLst>
                <a:gd name="T0" fmla="*/ 5 w 7"/>
                <a:gd name="T1" fmla="*/ 0 h 7"/>
                <a:gd name="T2" fmla="*/ 2 w 7"/>
                <a:gd name="T3" fmla="*/ 0 h 7"/>
                <a:gd name="T4" fmla="*/ 0 w 7"/>
                <a:gd name="T5" fmla="*/ 2 h 7"/>
                <a:gd name="T6" fmla="*/ 0 w 7"/>
                <a:gd name="T7" fmla="*/ 5 h 7"/>
                <a:gd name="T8" fmla="*/ 2 w 7"/>
                <a:gd name="T9" fmla="*/ 7 h 7"/>
                <a:gd name="T10" fmla="*/ 5 w 7"/>
                <a:gd name="T11" fmla="*/ 7 h 7"/>
                <a:gd name="T12" fmla="*/ 5 w 7"/>
                <a:gd name="T13" fmla="*/ 5 h 7"/>
                <a:gd name="T14" fmla="*/ 7 w 7"/>
                <a:gd name="T15" fmla="*/ 2 h 7"/>
                <a:gd name="T16" fmla="*/ 7 w 7"/>
                <a:gd name="T17" fmla="*/ 2 h 7"/>
                <a:gd name="T18" fmla="*/ 7 w 7"/>
                <a:gd name="T19" fmla="*/ 0 h 7"/>
                <a:gd name="T20" fmla="*/ 5 w 7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407" name="Freeform 46"/>
            <p:cNvSpPr>
              <a:spLocks/>
            </p:cNvSpPr>
            <p:nvPr/>
          </p:nvSpPr>
          <p:spPr bwMode="auto">
            <a:xfrm>
              <a:off x="1236" y="1497"/>
              <a:ext cx="8" cy="7"/>
            </a:xfrm>
            <a:custGeom>
              <a:avLst/>
              <a:gdLst>
                <a:gd name="T0" fmla="*/ 5 w 8"/>
                <a:gd name="T1" fmla="*/ 0 h 7"/>
                <a:gd name="T2" fmla="*/ 3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3 w 8"/>
                <a:gd name="T9" fmla="*/ 7 h 7"/>
                <a:gd name="T10" fmla="*/ 5 w 8"/>
                <a:gd name="T11" fmla="*/ 7 h 7"/>
                <a:gd name="T12" fmla="*/ 5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5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408" name="Freeform 47"/>
            <p:cNvSpPr>
              <a:spLocks/>
            </p:cNvSpPr>
            <p:nvPr/>
          </p:nvSpPr>
          <p:spPr bwMode="auto">
            <a:xfrm>
              <a:off x="1251" y="1497"/>
              <a:ext cx="8" cy="7"/>
            </a:xfrm>
            <a:custGeom>
              <a:avLst/>
              <a:gdLst>
                <a:gd name="T0" fmla="*/ 5 w 8"/>
                <a:gd name="T1" fmla="*/ 0 h 7"/>
                <a:gd name="T2" fmla="*/ 3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3 w 8"/>
                <a:gd name="T9" fmla="*/ 7 h 7"/>
                <a:gd name="T10" fmla="*/ 5 w 8"/>
                <a:gd name="T11" fmla="*/ 7 h 7"/>
                <a:gd name="T12" fmla="*/ 5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5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409" name="Freeform 48"/>
            <p:cNvSpPr>
              <a:spLocks/>
            </p:cNvSpPr>
            <p:nvPr/>
          </p:nvSpPr>
          <p:spPr bwMode="auto">
            <a:xfrm>
              <a:off x="1266" y="1497"/>
              <a:ext cx="8" cy="7"/>
            </a:xfrm>
            <a:custGeom>
              <a:avLst/>
              <a:gdLst>
                <a:gd name="T0" fmla="*/ 5 w 8"/>
                <a:gd name="T1" fmla="*/ 0 h 7"/>
                <a:gd name="T2" fmla="*/ 3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3 w 8"/>
                <a:gd name="T9" fmla="*/ 7 h 7"/>
                <a:gd name="T10" fmla="*/ 5 w 8"/>
                <a:gd name="T11" fmla="*/ 7 h 7"/>
                <a:gd name="T12" fmla="*/ 5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5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410" name="Freeform 49"/>
            <p:cNvSpPr>
              <a:spLocks/>
            </p:cNvSpPr>
            <p:nvPr/>
          </p:nvSpPr>
          <p:spPr bwMode="auto">
            <a:xfrm>
              <a:off x="1282" y="1497"/>
              <a:ext cx="7" cy="7"/>
            </a:xfrm>
            <a:custGeom>
              <a:avLst/>
              <a:gdLst>
                <a:gd name="T0" fmla="*/ 5 w 7"/>
                <a:gd name="T1" fmla="*/ 0 h 7"/>
                <a:gd name="T2" fmla="*/ 2 w 7"/>
                <a:gd name="T3" fmla="*/ 0 h 7"/>
                <a:gd name="T4" fmla="*/ 0 w 7"/>
                <a:gd name="T5" fmla="*/ 2 h 7"/>
                <a:gd name="T6" fmla="*/ 0 w 7"/>
                <a:gd name="T7" fmla="*/ 5 h 7"/>
                <a:gd name="T8" fmla="*/ 2 w 7"/>
                <a:gd name="T9" fmla="*/ 7 h 7"/>
                <a:gd name="T10" fmla="*/ 5 w 7"/>
                <a:gd name="T11" fmla="*/ 7 h 7"/>
                <a:gd name="T12" fmla="*/ 5 w 7"/>
                <a:gd name="T13" fmla="*/ 5 h 7"/>
                <a:gd name="T14" fmla="*/ 7 w 7"/>
                <a:gd name="T15" fmla="*/ 2 h 7"/>
                <a:gd name="T16" fmla="*/ 7 w 7"/>
                <a:gd name="T17" fmla="*/ 2 h 7"/>
                <a:gd name="T18" fmla="*/ 7 w 7"/>
                <a:gd name="T19" fmla="*/ 0 h 7"/>
                <a:gd name="T20" fmla="*/ 5 w 7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411" name="Freeform 50"/>
            <p:cNvSpPr>
              <a:spLocks/>
            </p:cNvSpPr>
            <p:nvPr/>
          </p:nvSpPr>
          <p:spPr bwMode="auto">
            <a:xfrm>
              <a:off x="1297" y="1497"/>
              <a:ext cx="7" cy="7"/>
            </a:xfrm>
            <a:custGeom>
              <a:avLst/>
              <a:gdLst>
                <a:gd name="T0" fmla="*/ 5 w 7"/>
                <a:gd name="T1" fmla="*/ 0 h 7"/>
                <a:gd name="T2" fmla="*/ 2 w 7"/>
                <a:gd name="T3" fmla="*/ 0 h 7"/>
                <a:gd name="T4" fmla="*/ 0 w 7"/>
                <a:gd name="T5" fmla="*/ 2 h 7"/>
                <a:gd name="T6" fmla="*/ 0 w 7"/>
                <a:gd name="T7" fmla="*/ 5 h 7"/>
                <a:gd name="T8" fmla="*/ 2 w 7"/>
                <a:gd name="T9" fmla="*/ 7 h 7"/>
                <a:gd name="T10" fmla="*/ 5 w 7"/>
                <a:gd name="T11" fmla="*/ 7 h 7"/>
                <a:gd name="T12" fmla="*/ 5 w 7"/>
                <a:gd name="T13" fmla="*/ 5 h 7"/>
                <a:gd name="T14" fmla="*/ 7 w 7"/>
                <a:gd name="T15" fmla="*/ 2 h 7"/>
                <a:gd name="T16" fmla="*/ 7 w 7"/>
                <a:gd name="T17" fmla="*/ 2 h 7"/>
                <a:gd name="T18" fmla="*/ 7 w 7"/>
                <a:gd name="T19" fmla="*/ 0 h 7"/>
                <a:gd name="T20" fmla="*/ 5 w 7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412" name="Freeform 51"/>
            <p:cNvSpPr>
              <a:spLocks/>
            </p:cNvSpPr>
            <p:nvPr/>
          </p:nvSpPr>
          <p:spPr bwMode="auto">
            <a:xfrm>
              <a:off x="1312" y="1497"/>
              <a:ext cx="8" cy="7"/>
            </a:xfrm>
            <a:custGeom>
              <a:avLst/>
              <a:gdLst>
                <a:gd name="T0" fmla="*/ 5 w 8"/>
                <a:gd name="T1" fmla="*/ 0 h 7"/>
                <a:gd name="T2" fmla="*/ 2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2 w 8"/>
                <a:gd name="T9" fmla="*/ 7 h 7"/>
                <a:gd name="T10" fmla="*/ 5 w 8"/>
                <a:gd name="T11" fmla="*/ 7 h 7"/>
                <a:gd name="T12" fmla="*/ 5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5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413" name="Freeform 52"/>
            <p:cNvSpPr>
              <a:spLocks/>
            </p:cNvSpPr>
            <p:nvPr/>
          </p:nvSpPr>
          <p:spPr bwMode="auto">
            <a:xfrm>
              <a:off x="1327" y="1497"/>
              <a:ext cx="8" cy="7"/>
            </a:xfrm>
            <a:custGeom>
              <a:avLst/>
              <a:gdLst>
                <a:gd name="T0" fmla="*/ 5 w 8"/>
                <a:gd name="T1" fmla="*/ 0 h 7"/>
                <a:gd name="T2" fmla="*/ 3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3 w 8"/>
                <a:gd name="T9" fmla="*/ 7 h 7"/>
                <a:gd name="T10" fmla="*/ 5 w 8"/>
                <a:gd name="T11" fmla="*/ 7 h 7"/>
                <a:gd name="T12" fmla="*/ 5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5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414" name="Freeform 53"/>
            <p:cNvSpPr>
              <a:spLocks/>
            </p:cNvSpPr>
            <p:nvPr/>
          </p:nvSpPr>
          <p:spPr bwMode="auto">
            <a:xfrm>
              <a:off x="1342" y="1497"/>
              <a:ext cx="8" cy="7"/>
            </a:xfrm>
            <a:custGeom>
              <a:avLst/>
              <a:gdLst>
                <a:gd name="T0" fmla="*/ 5 w 8"/>
                <a:gd name="T1" fmla="*/ 0 h 7"/>
                <a:gd name="T2" fmla="*/ 3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3 w 8"/>
                <a:gd name="T9" fmla="*/ 7 h 7"/>
                <a:gd name="T10" fmla="*/ 5 w 8"/>
                <a:gd name="T11" fmla="*/ 7 h 7"/>
                <a:gd name="T12" fmla="*/ 5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5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415" name="Freeform 54"/>
            <p:cNvSpPr>
              <a:spLocks/>
            </p:cNvSpPr>
            <p:nvPr/>
          </p:nvSpPr>
          <p:spPr bwMode="auto">
            <a:xfrm>
              <a:off x="1357" y="1497"/>
              <a:ext cx="8" cy="7"/>
            </a:xfrm>
            <a:custGeom>
              <a:avLst/>
              <a:gdLst>
                <a:gd name="T0" fmla="*/ 6 w 8"/>
                <a:gd name="T1" fmla="*/ 0 h 7"/>
                <a:gd name="T2" fmla="*/ 3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3 w 8"/>
                <a:gd name="T9" fmla="*/ 7 h 7"/>
                <a:gd name="T10" fmla="*/ 6 w 8"/>
                <a:gd name="T11" fmla="*/ 7 h 7"/>
                <a:gd name="T12" fmla="*/ 6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6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6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6" y="7"/>
                  </a:lnTo>
                  <a:lnTo>
                    <a:pt x="6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" name="Group 98"/>
          <p:cNvGrpSpPr>
            <a:grpSpLocks/>
          </p:cNvGrpSpPr>
          <p:nvPr/>
        </p:nvGrpSpPr>
        <p:grpSpPr bwMode="auto">
          <a:xfrm>
            <a:off x="1652588" y="1897063"/>
            <a:ext cx="996950" cy="12700"/>
            <a:chOff x="1041" y="1195"/>
            <a:chExt cx="628" cy="8"/>
          </a:xfrm>
        </p:grpSpPr>
        <p:sp>
          <p:nvSpPr>
            <p:cNvPr id="41352" name="Freeform 56"/>
            <p:cNvSpPr>
              <a:spLocks/>
            </p:cNvSpPr>
            <p:nvPr/>
          </p:nvSpPr>
          <p:spPr bwMode="auto">
            <a:xfrm>
              <a:off x="1041" y="1195"/>
              <a:ext cx="5" cy="8"/>
            </a:xfrm>
            <a:custGeom>
              <a:avLst/>
              <a:gdLst>
                <a:gd name="T0" fmla="*/ 5 w 5"/>
                <a:gd name="T1" fmla="*/ 0 h 8"/>
                <a:gd name="T2" fmla="*/ 3 w 5"/>
                <a:gd name="T3" fmla="*/ 0 h 8"/>
                <a:gd name="T4" fmla="*/ 0 w 5"/>
                <a:gd name="T5" fmla="*/ 3 h 8"/>
                <a:gd name="T6" fmla="*/ 0 w 5"/>
                <a:gd name="T7" fmla="*/ 3 h 8"/>
                <a:gd name="T8" fmla="*/ 3 w 5"/>
                <a:gd name="T9" fmla="*/ 8 h 8"/>
                <a:gd name="T10" fmla="*/ 3 w 5"/>
                <a:gd name="T11" fmla="*/ 8 h 8"/>
                <a:gd name="T12" fmla="*/ 3 w 5"/>
                <a:gd name="T13" fmla="*/ 6 h 8"/>
                <a:gd name="T14" fmla="*/ 5 w 5"/>
                <a:gd name="T15" fmla="*/ 3 h 8"/>
                <a:gd name="T16" fmla="*/ 5 w 5"/>
                <a:gd name="T17" fmla="*/ 3 h 8"/>
                <a:gd name="T18" fmla="*/ 5 w 5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8"/>
                <a:gd name="T32" fmla="*/ 5 w 5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8"/>
                  </a:lnTo>
                  <a:lnTo>
                    <a:pt x="3" y="6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53" name="Freeform 57"/>
            <p:cNvSpPr>
              <a:spLocks/>
            </p:cNvSpPr>
            <p:nvPr/>
          </p:nvSpPr>
          <p:spPr bwMode="auto">
            <a:xfrm>
              <a:off x="1054" y="1195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54" name="Freeform 58"/>
            <p:cNvSpPr>
              <a:spLocks/>
            </p:cNvSpPr>
            <p:nvPr/>
          </p:nvSpPr>
          <p:spPr bwMode="auto">
            <a:xfrm>
              <a:off x="1069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55" name="Freeform 59"/>
            <p:cNvSpPr>
              <a:spLocks/>
            </p:cNvSpPr>
            <p:nvPr/>
          </p:nvSpPr>
          <p:spPr bwMode="auto">
            <a:xfrm>
              <a:off x="1084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56" name="Freeform 60"/>
            <p:cNvSpPr>
              <a:spLocks/>
            </p:cNvSpPr>
            <p:nvPr/>
          </p:nvSpPr>
          <p:spPr bwMode="auto">
            <a:xfrm>
              <a:off x="1099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57" name="Freeform 61"/>
            <p:cNvSpPr>
              <a:spLocks/>
            </p:cNvSpPr>
            <p:nvPr/>
          </p:nvSpPr>
          <p:spPr bwMode="auto">
            <a:xfrm>
              <a:off x="1115" y="1195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58" name="Freeform 62"/>
            <p:cNvSpPr>
              <a:spLocks/>
            </p:cNvSpPr>
            <p:nvPr/>
          </p:nvSpPr>
          <p:spPr bwMode="auto">
            <a:xfrm>
              <a:off x="1130" y="1195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59" name="Freeform 63"/>
            <p:cNvSpPr>
              <a:spLocks/>
            </p:cNvSpPr>
            <p:nvPr/>
          </p:nvSpPr>
          <p:spPr bwMode="auto">
            <a:xfrm>
              <a:off x="1145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2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2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60" name="Freeform 64"/>
            <p:cNvSpPr>
              <a:spLocks/>
            </p:cNvSpPr>
            <p:nvPr/>
          </p:nvSpPr>
          <p:spPr bwMode="auto">
            <a:xfrm>
              <a:off x="1160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61" name="Freeform 65"/>
            <p:cNvSpPr>
              <a:spLocks/>
            </p:cNvSpPr>
            <p:nvPr/>
          </p:nvSpPr>
          <p:spPr bwMode="auto">
            <a:xfrm>
              <a:off x="1175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62" name="Freeform 66"/>
            <p:cNvSpPr>
              <a:spLocks/>
            </p:cNvSpPr>
            <p:nvPr/>
          </p:nvSpPr>
          <p:spPr bwMode="auto">
            <a:xfrm>
              <a:off x="1190" y="1195"/>
              <a:ext cx="8" cy="8"/>
            </a:xfrm>
            <a:custGeom>
              <a:avLst/>
              <a:gdLst>
                <a:gd name="T0" fmla="*/ 6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6 w 8"/>
                <a:gd name="T11" fmla="*/ 8 h 8"/>
                <a:gd name="T12" fmla="*/ 6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6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63" name="Freeform 67"/>
            <p:cNvSpPr>
              <a:spLocks/>
            </p:cNvSpPr>
            <p:nvPr/>
          </p:nvSpPr>
          <p:spPr bwMode="auto">
            <a:xfrm>
              <a:off x="1206" y="1195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64" name="Freeform 68"/>
            <p:cNvSpPr>
              <a:spLocks/>
            </p:cNvSpPr>
            <p:nvPr/>
          </p:nvSpPr>
          <p:spPr bwMode="auto">
            <a:xfrm>
              <a:off x="1221" y="1195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65" name="Freeform 69"/>
            <p:cNvSpPr>
              <a:spLocks/>
            </p:cNvSpPr>
            <p:nvPr/>
          </p:nvSpPr>
          <p:spPr bwMode="auto">
            <a:xfrm>
              <a:off x="1236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66" name="Freeform 70"/>
            <p:cNvSpPr>
              <a:spLocks/>
            </p:cNvSpPr>
            <p:nvPr/>
          </p:nvSpPr>
          <p:spPr bwMode="auto">
            <a:xfrm>
              <a:off x="1251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67" name="Freeform 71"/>
            <p:cNvSpPr>
              <a:spLocks/>
            </p:cNvSpPr>
            <p:nvPr/>
          </p:nvSpPr>
          <p:spPr bwMode="auto">
            <a:xfrm>
              <a:off x="1266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68" name="Freeform 72"/>
            <p:cNvSpPr>
              <a:spLocks/>
            </p:cNvSpPr>
            <p:nvPr/>
          </p:nvSpPr>
          <p:spPr bwMode="auto">
            <a:xfrm>
              <a:off x="1282" y="1195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69" name="Freeform 73"/>
            <p:cNvSpPr>
              <a:spLocks/>
            </p:cNvSpPr>
            <p:nvPr/>
          </p:nvSpPr>
          <p:spPr bwMode="auto">
            <a:xfrm>
              <a:off x="1297" y="1195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70" name="Freeform 74"/>
            <p:cNvSpPr>
              <a:spLocks/>
            </p:cNvSpPr>
            <p:nvPr/>
          </p:nvSpPr>
          <p:spPr bwMode="auto">
            <a:xfrm>
              <a:off x="1312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2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2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71" name="Freeform 75"/>
            <p:cNvSpPr>
              <a:spLocks/>
            </p:cNvSpPr>
            <p:nvPr/>
          </p:nvSpPr>
          <p:spPr bwMode="auto">
            <a:xfrm>
              <a:off x="1327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72" name="Freeform 76"/>
            <p:cNvSpPr>
              <a:spLocks/>
            </p:cNvSpPr>
            <p:nvPr/>
          </p:nvSpPr>
          <p:spPr bwMode="auto">
            <a:xfrm>
              <a:off x="1342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73" name="Freeform 77"/>
            <p:cNvSpPr>
              <a:spLocks/>
            </p:cNvSpPr>
            <p:nvPr/>
          </p:nvSpPr>
          <p:spPr bwMode="auto">
            <a:xfrm>
              <a:off x="1357" y="1195"/>
              <a:ext cx="8" cy="8"/>
            </a:xfrm>
            <a:custGeom>
              <a:avLst/>
              <a:gdLst>
                <a:gd name="T0" fmla="*/ 6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6 w 8"/>
                <a:gd name="T11" fmla="*/ 8 h 8"/>
                <a:gd name="T12" fmla="*/ 6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6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74" name="Freeform 78"/>
            <p:cNvSpPr>
              <a:spLocks/>
            </p:cNvSpPr>
            <p:nvPr/>
          </p:nvSpPr>
          <p:spPr bwMode="auto">
            <a:xfrm>
              <a:off x="1373" y="1195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75" name="Freeform 79"/>
            <p:cNvSpPr>
              <a:spLocks/>
            </p:cNvSpPr>
            <p:nvPr/>
          </p:nvSpPr>
          <p:spPr bwMode="auto">
            <a:xfrm>
              <a:off x="1388" y="1195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76" name="Freeform 80"/>
            <p:cNvSpPr>
              <a:spLocks/>
            </p:cNvSpPr>
            <p:nvPr/>
          </p:nvSpPr>
          <p:spPr bwMode="auto">
            <a:xfrm>
              <a:off x="1403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77" name="Freeform 81"/>
            <p:cNvSpPr>
              <a:spLocks/>
            </p:cNvSpPr>
            <p:nvPr/>
          </p:nvSpPr>
          <p:spPr bwMode="auto">
            <a:xfrm>
              <a:off x="1418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78" name="Freeform 82"/>
            <p:cNvSpPr>
              <a:spLocks/>
            </p:cNvSpPr>
            <p:nvPr/>
          </p:nvSpPr>
          <p:spPr bwMode="auto">
            <a:xfrm>
              <a:off x="1433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79" name="Freeform 83"/>
            <p:cNvSpPr>
              <a:spLocks/>
            </p:cNvSpPr>
            <p:nvPr/>
          </p:nvSpPr>
          <p:spPr bwMode="auto">
            <a:xfrm>
              <a:off x="1449" y="1195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80" name="Freeform 84"/>
            <p:cNvSpPr>
              <a:spLocks/>
            </p:cNvSpPr>
            <p:nvPr/>
          </p:nvSpPr>
          <p:spPr bwMode="auto">
            <a:xfrm>
              <a:off x="1464" y="1195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81" name="Freeform 85"/>
            <p:cNvSpPr>
              <a:spLocks/>
            </p:cNvSpPr>
            <p:nvPr/>
          </p:nvSpPr>
          <p:spPr bwMode="auto">
            <a:xfrm>
              <a:off x="1479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2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2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82" name="Freeform 86"/>
            <p:cNvSpPr>
              <a:spLocks/>
            </p:cNvSpPr>
            <p:nvPr/>
          </p:nvSpPr>
          <p:spPr bwMode="auto">
            <a:xfrm>
              <a:off x="1494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83" name="Freeform 87"/>
            <p:cNvSpPr>
              <a:spLocks/>
            </p:cNvSpPr>
            <p:nvPr/>
          </p:nvSpPr>
          <p:spPr bwMode="auto">
            <a:xfrm>
              <a:off x="1509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84" name="Freeform 88"/>
            <p:cNvSpPr>
              <a:spLocks/>
            </p:cNvSpPr>
            <p:nvPr/>
          </p:nvSpPr>
          <p:spPr bwMode="auto">
            <a:xfrm>
              <a:off x="1525" y="1195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85" name="Freeform 89"/>
            <p:cNvSpPr>
              <a:spLocks/>
            </p:cNvSpPr>
            <p:nvPr/>
          </p:nvSpPr>
          <p:spPr bwMode="auto">
            <a:xfrm>
              <a:off x="1540" y="1195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86" name="Freeform 90"/>
            <p:cNvSpPr>
              <a:spLocks/>
            </p:cNvSpPr>
            <p:nvPr/>
          </p:nvSpPr>
          <p:spPr bwMode="auto">
            <a:xfrm>
              <a:off x="1555" y="1195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87" name="Freeform 91"/>
            <p:cNvSpPr>
              <a:spLocks/>
            </p:cNvSpPr>
            <p:nvPr/>
          </p:nvSpPr>
          <p:spPr bwMode="auto">
            <a:xfrm>
              <a:off x="1570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88" name="Freeform 92"/>
            <p:cNvSpPr>
              <a:spLocks/>
            </p:cNvSpPr>
            <p:nvPr/>
          </p:nvSpPr>
          <p:spPr bwMode="auto">
            <a:xfrm>
              <a:off x="1585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89" name="Freeform 93"/>
            <p:cNvSpPr>
              <a:spLocks/>
            </p:cNvSpPr>
            <p:nvPr/>
          </p:nvSpPr>
          <p:spPr bwMode="auto">
            <a:xfrm>
              <a:off x="1600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90" name="Freeform 94"/>
            <p:cNvSpPr>
              <a:spLocks/>
            </p:cNvSpPr>
            <p:nvPr/>
          </p:nvSpPr>
          <p:spPr bwMode="auto">
            <a:xfrm>
              <a:off x="1616" y="1195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91" name="Freeform 95"/>
            <p:cNvSpPr>
              <a:spLocks/>
            </p:cNvSpPr>
            <p:nvPr/>
          </p:nvSpPr>
          <p:spPr bwMode="auto">
            <a:xfrm>
              <a:off x="1631" y="1195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92" name="Freeform 96"/>
            <p:cNvSpPr>
              <a:spLocks/>
            </p:cNvSpPr>
            <p:nvPr/>
          </p:nvSpPr>
          <p:spPr bwMode="auto">
            <a:xfrm>
              <a:off x="1646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93" name="Freeform 97"/>
            <p:cNvSpPr>
              <a:spLocks/>
            </p:cNvSpPr>
            <p:nvPr/>
          </p:nvSpPr>
          <p:spPr bwMode="auto">
            <a:xfrm>
              <a:off x="1661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" name="Group 159"/>
          <p:cNvGrpSpPr>
            <a:grpSpLocks/>
          </p:cNvGrpSpPr>
          <p:nvPr/>
        </p:nvGrpSpPr>
        <p:grpSpPr bwMode="auto">
          <a:xfrm>
            <a:off x="1652588" y="1466850"/>
            <a:ext cx="1430337" cy="12700"/>
            <a:chOff x="1041" y="924"/>
            <a:chExt cx="901" cy="8"/>
          </a:xfrm>
        </p:grpSpPr>
        <p:sp>
          <p:nvSpPr>
            <p:cNvPr id="41292" name="Freeform 99"/>
            <p:cNvSpPr>
              <a:spLocks/>
            </p:cNvSpPr>
            <p:nvPr/>
          </p:nvSpPr>
          <p:spPr bwMode="auto">
            <a:xfrm>
              <a:off x="1041" y="924"/>
              <a:ext cx="5" cy="8"/>
            </a:xfrm>
            <a:custGeom>
              <a:avLst/>
              <a:gdLst>
                <a:gd name="T0" fmla="*/ 5 w 5"/>
                <a:gd name="T1" fmla="*/ 0 h 8"/>
                <a:gd name="T2" fmla="*/ 3 w 5"/>
                <a:gd name="T3" fmla="*/ 0 h 8"/>
                <a:gd name="T4" fmla="*/ 0 w 5"/>
                <a:gd name="T5" fmla="*/ 3 h 8"/>
                <a:gd name="T6" fmla="*/ 0 w 5"/>
                <a:gd name="T7" fmla="*/ 3 h 8"/>
                <a:gd name="T8" fmla="*/ 3 w 5"/>
                <a:gd name="T9" fmla="*/ 8 h 8"/>
                <a:gd name="T10" fmla="*/ 3 w 5"/>
                <a:gd name="T11" fmla="*/ 8 h 8"/>
                <a:gd name="T12" fmla="*/ 3 w 5"/>
                <a:gd name="T13" fmla="*/ 6 h 8"/>
                <a:gd name="T14" fmla="*/ 5 w 5"/>
                <a:gd name="T15" fmla="*/ 3 h 8"/>
                <a:gd name="T16" fmla="*/ 5 w 5"/>
                <a:gd name="T17" fmla="*/ 3 h 8"/>
                <a:gd name="T18" fmla="*/ 5 w 5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8"/>
                <a:gd name="T32" fmla="*/ 5 w 5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8"/>
                  </a:lnTo>
                  <a:lnTo>
                    <a:pt x="3" y="6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93" name="Freeform 100"/>
            <p:cNvSpPr>
              <a:spLocks/>
            </p:cNvSpPr>
            <p:nvPr/>
          </p:nvSpPr>
          <p:spPr bwMode="auto">
            <a:xfrm>
              <a:off x="1054" y="924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94" name="Freeform 101"/>
            <p:cNvSpPr>
              <a:spLocks/>
            </p:cNvSpPr>
            <p:nvPr/>
          </p:nvSpPr>
          <p:spPr bwMode="auto">
            <a:xfrm>
              <a:off x="1069" y="924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95" name="Freeform 102"/>
            <p:cNvSpPr>
              <a:spLocks/>
            </p:cNvSpPr>
            <p:nvPr/>
          </p:nvSpPr>
          <p:spPr bwMode="auto">
            <a:xfrm>
              <a:off x="1084" y="924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96" name="Freeform 103"/>
            <p:cNvSpPr>
              <a:spLocks/>
            </p:cNvSpPr>
            <p:nvPr/>
          </p:nvSpPr>
          <p:spPr bwMode="auto">
            <a:xfrm>
              <a:off x="1099" y="924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97" name="Freeform 104"/>
            <p:cNvSpPr>
              <a:spLocks/>
            </p:cNvSpPr>
            <p:nvPr/>
          </p:nvSpPr>
          <p:spPr bwMode="auto">
            <a:xfrm>
              <a:off x="1115" y="924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98" name="Freeform 105"/>
            <p:cNvSpPr>
              <a:spLocks/>
            </p:cNvSpPr>
            <p:nvPr/>
          </p:nvSpPr>
          <p:spPr bwMode="auto">
            <a:xfrm>
              <a:off x="1130" y="924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99" name="Freeform 106"/>
            <p:cNvSpPr>
              <a:spLocks/>
            </p:cNvSpPr>
            <p:nvPr/>
          </p:nvSpPr>
          <p:spPr bwMode="auto">
            <a:xfrm>
              <a:off x="1145" y="924"/>
              <a:ext cx="8" cy="8"/>
            </a:xfrm>
            <a:custGeom>
              <a:avLst/>
              <a:gdLst>
                <a:gd name="T0" fmla="*/ 5 w 8"/>
                <a:gd name="T1" fmla="*/ 0 h 8"/>
                <a:gd name="T2" fmla="*/ 2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2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00" name="Freeform 107"/>
            <p:cNvSpPr>
              <a:spLocks/>
            </p:cNvSpPr>
            <p:nvPr/>
          </p:nvSpPr>
          <p:spPr bwMode="auto">
            <a:xfrm>
              <a:off x="1160" y="924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01" name="Freeform 108"/>
            <p:cNvSpPr>
              <a:spLocks/>
            </p:cNvSpPr>
            <p:nvPr/>
          </p:nvSpPr>
          <p:spPr bwMode="auto">
            <a:xfrm>
              <a:off x="1175" y="924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02" name="Freeform 109"/>
            <p:cNvSpPr>
              <a:spLocks/>
            </p:cNvSpPr>
            <p:nvPr/>
          </p:nvSpPr>
          <p:spPr bwMode="auto">
            <a:xfrm>
              <a:off x="1190" y="924"/>
              <a:ext cx="8" cy="8"/>
            </a:xfrm>
            <a:custGeom>
              <a:avLst/>
              <a:gdLst>
                <a:gd name="T0" fmla="*/ 6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6 w 8"/>
                <a:gd name="T11" fmla="*/ 8 h 8"/>
                <a:gd name="T12" fmla="*/ 6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6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03" name="Freeform 110"/>
            <p:cNvSpPr>
              <a:spLocks/>
            </p:cNvSpPr>
            <p:nvPr/>
          </p:nvSpPr>
          <p:spPr bwMode="auto">
            <a:xfrm>
              <a:off x="1206" y="924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04" name="Freeform 111"/>
            <p:cNvSpPr>
              <a:spLocks/>
            </p:cNvSpPr>
            <p:nvPr/>
          </p:nvSpPr>
          <p:spPr bwMode="auto">
            <a:xfrm>
              <a:off x="1221" y="924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05" name="Freeform 112"/>
            <p:cNvSpPr>
              <a:spLocks/>
            </p:cNvSpPr>
            <p:nvPr/>
          </p:nvSpPr>
          <p:spPr bwMode="auto">
            <a:xfrm>
              <a:off x="1236" y="924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06" name="Freeform 113"/>
            <p:cNvSpPr>
              <a:spLocks/>
            </p:cNvSpPr>
            <p:nvPr/>
          </p:nvSpPr>
          <p:spPr bwMode="auto">
            <a:xfrm>
              <a:off x="1251" y="924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07" name="Freeform 114"/>
            <p:cNvSpPr>
              <a:spLocks/>
            </p:cNvSpPr>
            <p:nvPr/>
          </p:nvSpPr>
          <p:spPr bwMode="auto">
            <a:xfrm>
              <a:off x="1266" y="924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08" name="Freeform 115"/>
            <p:cNvSpPr>
              <a:spLocks/>
            </p:cNvSpPr>
            <p:nvPr/>
          </p:nvSpPr>
          <p:spPr bwMode="auto">
            <a:xfrm>
              <a:off x="1282" y="924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09" name="Freeform 116"/>
            <p:cNvSpPr>
              <a:spLocks/>
            </p:cNvSpPr>
            <p:nvPr/>
          </p:nvSpPr>
          <p:spPr bwMode="auto">
            <a:xfrm>
              <a:off x="1297" y="924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10" name="Freeform 117"/>
            <p:cNvSpPr>
              <a:spLocks/>
            </p:cNvSpPr>
            <p:nvPr/>
          </p:nvSpPr>
          <p:spPr bwMode="auto">
            <a:xfrm>
              <a:off x="1312" y="924"/>
              <a:ext cx="8" cy="8"/>
            </a:xfrm>
            <a:custGeom>
              <a:avLst/>
              <a:gdLst>
                <a:gd name="T0" fmla="*/ 5 w 8"/>
                <a:gd name="T1" fmla="*/ 0 h 8"/>
                <a:gd name="T2" fmla="*/ 2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2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11" name="Freeform 118"/>
            <p:cNvSpPr>
              <a:spLocks/>
            </p:cNvSpPr>
            <p:nvPr/>
          </p:nvSpPr>
          <p:spPr bwMode="auto">
            <a:xfrm>
              <a:off x="1327" y="924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12" name="Freeform 119"/>
            <p:cNvSpPr>
              <a:spLocks/>
            </p:cNvSpPr>
            <p:nvPr/>
          </p:nvSpPr>
          <p:spPr bwMode="auto">
            <a:xfrm>
              <a:off x="1342" y="924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13" name="Freeform 120"/>
            <p:cNvSpPr>
              <a:spLocks/>
            </p:cNvSpPr>
            <p:nvPr/>
          </p:nvSpPr>
          <p:spPr bwMode="auto">
            <a:xfrm>
              <a:off x="1357" y="924"/>
              <a:ext cx="8" cy="8"/>
            </a:xfrm>
            <a:custGeom>
              <a:avLst/>
              <a:gdLst>
                <a:gd name="T0" fmla="*/ 6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6 w 8"/>
                <a:gd name="T11" fmla="*/ 8 h 8"/>
                <a:gd name="T12" fmla="*/ 6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6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14" name="Freeform 121"/>
            <p:cNvSpPr>
              <a:spLocks/>
            </p:cNvSpPr>
            <p:nvPr/>
          </p:nvSpPr>
          <p:spPr bwMode="auto">
            <a:xfrm>
              <a:off x="1373" y="924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15" name="Freeform 122"/>
            <p:cNvSpPr>
              <a:spLocks/>
            </p:cNvSpPr>
            <p:nvPr/>
          </p:nvSpPr>
          <p:spPr bwMode="auto">
            <a:xfrm>
              <a:off x="1388" y="924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16" name="Freeform 123"/>
            <p:cNvSpPr>
              <a:spLocks/>
            </p:cNvSpPr>
            <p:nvPr/>
          </p:nvSpPr>
          <p:spPr bwMode="auto">
            <a:xfrm>
              <a:off x="1403" y="924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17" name="Freeform 124"/>
            <p:cNvSpPr>
              <a:spLocks/>
            </p:cNvSpPr>
            <p:nvPr/>
          </p:nvSpPr>
          <p:spPr bwMode="auto">
            <a:xfrm>
              <a:off x="1418" y="924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18" name="Freeform 125"/>
            <p:cNvSpPr>
              <a:spLocks/>
            </p:cNvSpPr>
            <p:nvPr/>
          </p:nvSpPr>
          <p:spPr bwMode="auto">
            <a:xfrm>
              <a:off x="1433" y="924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19" name="Freeform 126"/>
            <p:cNvSpPr>
              <a:spLocks/>
            </p:cNvSpPr>
            <p:nvPr/>
          </p:nvSpPr>
          <p:spPr bwMode="auto">
            <a:xfrm>
              <a:off x="1449" y="924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20" name="Freeform 127"/>
            <p:cNvSpPr>
              <a:spLocks/>
            </p:cNvSpPr>
            <p:nvPr/>
          </p:nvSpPr>
          <p:spPr bwMode="auto">
            <a:xfrm>
              <a:off x="1464" y="924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21" name="Freeform 128"/>
            <p:cNvSpPr>
              <a:spLocks/>
            </p:cNvSpPr>
            <p:nvPr/>
          </p:nvSpPr>
          <p:spPr bwMode="auto">
            <a:xfrm>
              <a:off x="1479" y="924"/>
              <a:ext cx="8" cy="8"/>
            </a:xfrm>
            <a:custGeom>
              <a:avLst/>
              <a:gdLst>
                <a:gd name="T0" fmla="*/ 5 w 8"/>
                <a:gd name="T1" fmla="*/ 0 h 8"/>
                <a:gd name="T2" fmla="*/ 2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2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22" name="Freeform 129"/>
            <p:cNvSpPr>
              <a:spLocks/>
            </p:cNvSpPr>
            <p:nvPr/>
          </p:nvSpPr>
          <p:spPr bwMode="auto">
            <a:xfrm>
              <a:off x="1494" y="924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23" name="Freeform 130"/>
            <p:cNvSpPr>
              <a:spLocks/>
            </p:cNvSpPr>
            <p:nvPr/>
          </p:nvSpPr>
          <p:spPr bwMode="auto">
            <a:xfrm>
              <a:off x="1509" y="924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24" name="Freeform 131"/>
            <p:cNvSpPr>
              <a:spLocks/>
            </p:cNvSpPr>
            <p:nvPr/>
          </p:nvSpPr>
          <p:spPr bwMode="auto">
            <a:xfrm>
              <a:off x="1525" y="924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25" name="Freeform 132"/>
            <p:cNvSpPr>
              <a:spLocks/>
            </p:cNvSpPr>
            <p:nvPr/>
          </p:nvSpPr>
          <p:spPr bwMode="auto">
            <a:xfrm>
              <a:off x="1540" y="924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26" name="Freeform 133"/>
            <p:cNvSpPr>
              <a:spLocks/>
            </p:cNvSpPr>
            <p:nvPr/>
          </p:nvSpPr>
          <p:spPr bwMode="auto">
            <a:xfrm>
              <a:off x="1555" y="924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27" name="Freeform 134"/>
            <p:cNvSpPr>
              <a:spLocks/>
            </p:cNvSpPr>
            <p:nvPr/>
          </p:nvSpPr>
          <p:spPr bwMode="auto">
            <a:xfrm>
              <a:off x="1570" y="924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28" name="Freeform 135"/>
            <p:cNvSpPr>
              <a:spLocks/>
            </p:cNvSpPr>
            <p:nvPr/>
          </p:nvSpPr>
          <p:spPr bwMode="auto">
            <a:xfrm>
              <a:off x="1585" y="924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29" name="Freeform 136"/>
            <p:cNvSpPr>
              <a:spLocks/>
            </p:cNvSpPr>
            <p:nvPr/>
          </p:nvSpPr>
          <p:spPr bwMode="auto">
            <a:xfrm>
              <a:off x="1600" y="924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30" name="Freeform 137"/>
            <p:cNvSpPr>
              <a:spLocks/>
            </p:cNvSpPr>
            <p:nvPr/>
          </p:nvSpPr>
          <p:spPr bwMode="auto">
            <a:xfrm>
              <a:off x="1616" y="924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31" name="Freeform 138"/>
            <p:cNvSpPr>
              <a:spLocks/>
            </p:cNvSpPr>
            <p:nvPr/>
          </p:nvSpPr>
          <p:spPr bwMode="auto">
            <a:xfrm>
              <a:off x="1631" y="924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32" name="Freeform 139"/>
            <p:cNvSpPr>
              <a:spLocks/>
            </p:cNvSpPr>
            <p:nvPr/>
          </p:nvSpPr>
          <p:spPr bwMode="auto">
            <a:xfrm>
              <a:off x="1646" y="924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33" name="Freeform 140"/>
            <p:cNvSpPr>
              <a:spLocks/>
            </p:cNvSpPr>
            <p:nvPr/>
          </p:nvSpPr>
          <p:spPr bwMode="auto">
            <a:xfrm>
              <a:off x="1661" y="924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34" name="Freeform 141"/>
            <p:cNvSpPr>
              <a:spLocks/>
            </p:cNvSpPr>
            <p:nvPr/>
          </p:nvSpPr>
          <p:spPr bwMode="auto">
            <a:xfrm>
              <a:off x="1676" y="924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35" name="Freeform 142"/>
            <p:cNvSpPr>
              <a:spLocks/>
            </p:cNvSpPr>
            <p:nvPr/>
          </p:nvSpPr>
          <p:spPr bwMode="auto">
            <a:xfrm>
              <a:off x="1692" y="924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36" name="Freeform 143"/>
            <p:cNvSpPr>
              <a:spLocks/>
            </p:cNvSpPr>
            <p:nvPr/>
          </p:nvSpPr>
          <p:spPr bwMode="auto">
            <a:xfrm>
              <a:off x="1707" y="924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37" name="Freeform 144"/>
            <p:cNvSpPr>
              <a:spLocks/>
            </p:cNvSpPr>
            <p:nvPr/>
          </p:nvSpPr>
          <p:spPr bwMode="auto">
            <a:xfrm>
              <a:off x="1722" y="924"/>
              <a:ext cx="8" cy="8"/>
            </a:xfrm>
            <a:custGeom>
              <a:avLst/>
              <a:gdLst>
                <a:gd name="T0" fmla="*/ 5 w 8"/>
                <a:gd name="T1" fmla="*/ 0 h 8"/>
                <a:gd name="T2" fmla="*/ 2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2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38" name="Freeform 145"/>
            <p:cNvSpPr>
              <a:spLocks/>
            </p:cNvSpPr>
            <p:nvPr/>
          </p:nvSpPr>
          <p:spPr bwMode="auto">
            <a:xfrm>
              <a:off x="1737" y="924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39" name="Freeform 146"/>
            <p:cNvSpPr>
              <a:spLocks/>
            </p:cNvSpPr>
            <p:nvPr/>
          </p:nvSpPr>
          <p:spPr bwMode="auto">
            <a:xfrm>
              <a:off x="1752" y="924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40" name="Freeform 147"/>
            <p:cNvSpPr>
              <a:spLocks/>
            </p:cNvSpPr>
            <p:nvPr/>
          </p:nvSpPr>
          <p:spPr bwMode="auto">
            <a:xfrm>
              <a:off x="1767" y="924"/>
              <a:ext cx="8" cy="8"/>
            </a:xfrm>
            <a:custGeom>
              <a:avLst/>
              <a:gdLst>
                <a:gd name="T0" fmla="*/ 6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6 w 8"/>
                <a:gd name="T11" fmla="*/ 8 h 8"/>
                <a:gd name="T12" fmla="*/ 6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6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41" name="Freeform 148"/>
            <p:cNvSpPr>
              <a:spLocks/>
            </p:cNvSpPr>
            <p:nvPr/>
          </p:nvSpPr>
          <p:spPr bwMode="auto">
            <a:xfrm>
              <a:off x="1783" y="924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42" name="Freeform 149"/>
            <p:cNvSpPr>
              <a:spLocks/>
            </p:cNvSpPr>
            <p:nvPr/>
          </p:nvSpPr>
          <p:spPr bwMode="auto">
            <a:xfrm>
              <a:off x="1798" y="924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43" name="Freeform 150"/>
            <p:cNvSpPr>
              <a:spLocks/>
            </p:cNvSpPr>
            <p:nvPr/>
          </p:nvSpPr>
          <p:spPr bwMode="auto">
            <a:xfrm>
              <a:off x="1813" y="924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44" name="Freeform 151"/>
            <p:cNvSpPr>
              <a:spLocks/>
            </p:cNvSpPr>
            <p:nvPr/>
          </p:nvSpPr>
          <p:spPr bwMode="auto">
            <a:xfrm>
              <a:off x="1828" y="924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45" name="Freeform 152"/>
            <p:cNvSpPr>
              <a:spLocks/>
            </p:cNvSpPr>
            <p:nvPr/>
          </p:nvSpPr>
          <p:spPr bwMode="auto">
            <a:xfrm>
              <a:off x="1843" y="924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46" name="Freeform 153"/>
            <p:cNvSpPr>
              <a:spLocks/>
            </p:cNvSpPr>
            <p:nvPr/>
          </p:nvSpPr>
          <p:spPr bwMode="auto">
            <a:xfrm>
              <a:off x="1859" y="924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47" name="Freeform 154"/>
            <p:cNvSpPr>
              <a:spLocks/>
            </p:cNvSpPr>
            <p:nvPr/>
          </p:nvSpPr>
          <p:spPr bwMode="auto">
            <a:xfrm>
              <a:off x="1874" y="924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48" name="Freeform 155"/>
            <p:cNvSpPr>
              <a:spLocks/>
            </p:cNvSpPr>
            <p:nvPr/>
          </p:nvSpPr>
          <p:spPr bwMode="auto">
            <a:xfrm>
              <a:off x="1889" y="924"/>
              <a:ext cx="8" cy="8"/>
            </a:xfrm>
            <a:custGeom>
              <a:avLst/>
              <a:gdLst>
                <a:gd name="T0" fmla="*/ 5 w 8"/>
                <a:gd name="T1" fmla="*/ 0 h 8"/>
                <a:gd name="T2" fmla="*/ 2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2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49" name="Freeform 156"/>
            <p:cNvSpPr>
              <a:spLocks/>
            </p:cNvSpPr>
            <p:nvPr/>
          </p:nvSpPr>
          <p:spPr bwMode="auto">
            <a:xfrm>
              <a:off x="1904" y="924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50" name="Freeform 157"/>
            <p:cNvSpPr>
              <a:spLocks/>
            </p:cNvSpPr>
            <p:nvPr/>
          </p:nvSpPr>
          <p:spPr bwMode="auto">
            <a:xfrm>
              <a:off x="1919" y="924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51" name="Freeform 158"/>
            <p:cNvSpPr>
              <a:spLocks/>
            </p:cNvSpPr>
            <p:nvPr/>
          </p:nvSpPr>
          <p:spPr bwMode="auto">
            <a:xfrm>
              <a:off x="1934" y="924"/>
              <a:ext cx="8" cy="8"/>
            </a:xfrm>
            <a:custGeom>
              <a:avLst/>
              <a:gdLst>
                <a:gd name="T0" fmla="*/ 6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6 w 8"/>
                <a:gd name="T11" fmla="*/ 8 h 8"/>
                <a:gd name="T12" fmla="*/ 6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6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" name="Group 265"/>
          <p:cNvGrpSpPr>
            <a:grpSpLocks/>
          </p:cNvGrpSpPr>
          <p:nvPr/>
        </p:nvGrpSpPr>
        <p:grpSpPr bwMode="auto">
          <a:xfrm>
            <a:off x="2179638" y="2376488"/>
            <a:ext cx="11112" cy="2516187"/>
            <a:chOff x="1373" y="1497"/>
            <a:chExt cx="7" cy="1585"/>
          </a:xfrm>
        </p:grpSpPr>
        <p:sp>
          <p:nvSpPr>
            <p:cNvPr id="41187" name="Freeform 160"/>
            <p:cNvSpPr>
              <a:spLocks/>
            </p:cNvSpPr>
            <p:nvPr/>
          </p:nvSpPr>
          <p:spPr bwMode="auto">
            <a:xfrm>
              <a:off x="1373" y="1497"/>
              <a:ext cx="7" cy="5"/>
            </a:xfrm>
            <a:custGeom>
              <a:avLst/>
              <a:gdLst>
                <a:gd name="T0" fmla="*/ 7 w 7"/>
                <a:gd name="T1" fmla="*/ 5 h 5"/>
                <a:gd name="T2" fmla="*/ 5 w 7"/>
                <a:gd name="T3" fmla="*/ 2 h 5"/>
                <a:gd name="T4" fmla="*/ 2 w 7"/>
                <a:gd name="T5" fmla="*/ 0 h 5"/>
                <a:gd name="T6" fmla="*/ 2 w 7"/>
                <a:gd name="T7" fmla="*/ 0 h 5"/>
                <a:gd name="T8" fmla="*/ 0 w 7"/>
                <a:gd name="T9" fmla="*/ 2 h 5"/>
                <a:gd name="T10" fmla="*/ 0 w 7"/>
                <a:gd name="T11" fmla="*/ 2 h 5"/>
                <a:gd name="T12" fmla="*/ 0 w 7"/>
                <a:gd name="T13" fmla="*/ 2 h 5"/>
                <a:gd name="T14" fmla="*/ 2 w 7"/>
                <a:gd name="T15" fmla="*/ 5 h 5"/>
                <a:gd name="T16" fmla="*/ 2 w 7"/>
                <a:gd name="T17" fmla="*/ 5 h 5"/>
                <a:gd name="T18" fmla="*/ 7 w 7"/>
                <a:gd name="T19" fmla="*/ 5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5"/>
                <a:gd name="T32" fmla="*/ 7 w 7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5">
                  <a:moveTo>
                    <a:pt x="7" y="5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88" name="Freeform 161"/>
            <p:cNvSpPr>
              <a:spLocks/>
            </p:cNvSpPr>
            <p:nvPr/>
          </p:nvSpPr>
          <p:spPr bwMode="auto">
            <a:xfrm>
              <a:off x="1373" y="1509"/>
              <a:ext cx="7" cy="8"/>
            </a:xfrm>
            <a:custGeom>
              <a:avLst/>
              <a:gdLst>
                <a:gd name="T0" fmla="*/ 7 w 7"/>
                <a:gd name="T1" fmla="*/ 6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6 h 8"/>
                <a:gd name="T12" fmla="*/ 0 w 7"/>
                <a:gd name="T13" fmla="*/ 6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6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6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89" name="Freeform 162"/>
            <p:cNvSpPr>
              <a:spLocks/>
            </p:cNvSpPr>
            <p:nvPr/>
          </p:nvSpPr>
          <p:spPr bwMode="auto">
            <a:xfrm>
              <a:off x="1373" y="1525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90" name="Freeform 163"/>
            <p:cNvSpPr>
              <a:spLocks/>
            </p:cNvSpPr>
            <p:nvPr/>
          </p:nvSpPr>
          <p:spPr bwMode="auto">
            <a:xfrm>
              <a:off x="1373" y="1540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91" name="Freeform 164"/>
            <p:cNvSpPr>
              <a:spLocks/>
            </p:cNvSpPr>
            <p:nvPr/>
          </p:nvSpPr>
          <p:spPr bwMode="auto">
            <a:xfrm>
              <a:off x="1373" y="1555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92" name="Freeform 165"/>
            <p:cNvSpPr>
              <a:spLocks/>
            </p:cNvSpPr>
            <p:nvPr/>
          </p:nvSpPr>
          <p:spPr bwMode="auto">
            <a:xfrm>
              <a:off x="1373" y="1570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93" name="Freeform 166"/>
            <p:cNvSpPr>
              <a:spLocks/>
            </p:cNvSpPr>
            <p:nvPr/>
          </p:nvSpPr>
          <p:spPr bwMode="auto">
            <a:xfrm>
              <a:off x="1373" y="1585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94" name="Freeform 167"/>
            <p:cNvSpPr>
              <a:spLocks/>
            </p:cNvSpPr>
            <p:nvPr/>
          </p:nvSpPr>
          <p:spPr bwMode="auto">
            <a:xfrm>
              <a:off x="1373" y="1601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95" name="Freeform 168"/>
            <p:cNvSpPr>
              <a:spLocks/>
            </p:cNvSpPr>
            <p:nvPr/>
          </p:nvSpPr>
          <p:spPr bwMode="auto">
            <a:xfrm>
              <a:off x="1373" y="1616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96" name="Freeform 169"/>
            <p:cNvSpPr>
              <a:spLocks/>
            </p:cNvSpPr>
            <p:nvPr/>
          </p:nvSpPr>
          <p:spPr bwMode="auto">
            <a:xfrm>
              <a:off x="1373" y="1631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97" name="Freeform 170"/>
            <p:cNvSpPr>
              <a:spLocks/>
            </p:cNvSpPr>
            <p:nvPr/>
          </p:nvSpPr>
          <p:spPr bwMode="auto">
            <a:xfrm>
              <a:off x="1373" y="1646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98" name="Freeform 171"/>
            <p:cNvSpPr>
              <a:spLocks/>
            </p:cNvSpPr>
            <p:nvPr/>
          </p:nvSpPr>
          <p:spPr bwMode="auto">
            <a:xfrm>
              <a:off x="1373" y="1661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99" name="Freeform 172"/>
            <p:cNvSpPr>
              <a:spLocks/>
            </p:cNvSpPr>
            <p:nvPr/>
          </p:nvSpPr>
          <p:spPr bwMode="auto">
            <a:xfrm>
              <a:off x="1373" y="1677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00" name="Freeform 173"/>
            <p:cNvSpPr>
              <a:spLocks/>
            </p:cNvSpPr>
            <p:nvPr/>
          </p:nvSpPr>
          <p:spPr bwMode="auto">
            <a:xfrm>
              <a:off x="1373" y="1692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01" name="Freeform 174"/>
            <p:cNvSpPr>
              <a:spLocks/>
            </p:cNvSpPr>
            <p:nvPr/>
          </p:nvSpPr>
          <p:spPr bwMode="auto">
            <a:xfrm>
              <a:off x="1373" y="1707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2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2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02" name="Freeform 175"/>
            <p:cNvSpPr>
              <a:spLocks/>
            </p:cNvSpPr>
            <p:nvPr/>
          </p:nvSpPr>
          <p:spPr bwMode="auto">
            <a:xfrm>
              <a:off x="1373" y="1722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03" name="Freeform 176"/>
            <p:cNvSpPr>
              <a:spLocks/>
            </p:cNvSpPr>
            <p:nvPr/>
          </p:nvSpPr>
          <p:spPr bwMode="auto">
            <a:xfrm>
              <a:off x="1373" y="1737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04" name="Freeform 177"/>
            <p:cNvSpPr>
              <a:spLocks/>
            </p:cNvSpPr>
            <p:nvPr/>
          </p:nvSpPr>
          <p:spPr bwMode="auto">
            <a:xfrm>
              <a:off x="1373" y="1753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05" name="Freeform 178"/>
            <p:cNvSpPr>
              <a:spLocks/>
            </p:cNvSpPr>
            <p:nvPr/>
          </p:nvSpPr>
          <p:spPr bwMode="auto">
            <a:xfrm>
              <a:off x="1373" y="1768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06" name="Freeform 179"/>
            <p:cNvSpPr>
              <a:spLocks/>
            </p:cNvSpPr>
            <p:nvPr/>
          </p:nvSpPr>
          <p:spPr bwMode="auto">
            <a:xfrm>
              <a:off x="1373" y="1783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2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2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07" name="Freeform 180"/>
            <p:cNvSpPr>
              <a:spLocks/>
            </p:cNvSpPr>
            <p:nvPr/>
          </p:nvSpPr>
          <p:spPr bwMode="auto">
            <a:xfrm>
              <a:off x="1373" y="1798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08" name="Freeform 181"/>
            <p:cNvSpPr>
              <a:spLocks/>
            </p:cNvSpPr>
            <p:nvPr/>
          </p:nvSpPr>
          <p:spPr bwMode="auto">
            <a:xfrm>
              <a:off x="1373" y="1813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09" name="Freeform 182"/>
            <p:cNvSpPr>
              <a:spLocks/>
            </p:cNvSpPr>
            <p:nvPr/>
          </p:nvSpPr>
          <p:spPr bwMode="auto">
            <a:xfrm>
              <a:off x="1373" y="1829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10" name="Freeform 183"/>
            <p:cNvSpPr>
              <a:spLocks/>
            </p:cNvSpPr>
            <p:nvPr/>
          </p:nvSpPr>
          <p:spPr bwMode="auto">
            <a:xfrm>
              <a:off x="1373" y="1844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11" name="Freeform 184"/>
            <p:cNvSpPr>
              <a:spLocks/>
            </p:cNvSpPr>
            <p:nvPr/>
          </p:nvSpPr>
          <p:spPr bwMode="auto">
            <a:xfrm>
              <a:off x="1373" y="1859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12" name="Freeform 185"/>
            <p:cNvSpPr>
              <a:spLocks/>
            </p:cNvSpPr>
            <p:nvPr/>
          </p:nvSpPr>
          <p:spPr bwMode="auto">
            <a:xfrm>
              <a:off x="1373" y="1874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13" name="Freeform 186"/>
            <p:cNvSpPr>
              <a:spLocks/>
            </p:cNvSpPr>
            <p:nvPr/>
          </p:nvSpPr>
          <p:spPr bwMode="auto">
            <a:xfrm>
              <a:off x="1373" y="1889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14" name="Freeform 187"/>
            <p:cNvSpPr>
              <a:spLocks/>
            </p:cNvSpPr>
            <p:nvPr/>
          </p:nvSpPr>
          <p:spPr bwMode="auto">
            <a:xfrm>
              <a:off x="1373" y="1904"/>
              <a:ext cx="7" cy="8"/>
            </a:xfrm>
            <a:custGeom>
              <a:avLst/>
              <a:gdLst>
                <a:gd name="T0" fmla="*/ 7 w 7"/>
                <a:gd name="T1" fmla="*/ 6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6 h 8"/>
                <a:gd name="T12" fmla="*/ 0 w 7"/>
                <a:gd name="T13" fmla="*/ 6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6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6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15" name="Freeform 188"/>
            <p:cNvSpPr>
              <a:spLocks/>
            </p:cNvSpPr>
            <p:nvPr/>
          </p:nvSpPr>
          <p:spPr bwMode="auto">
            <a:xfrm>
              <a:off x="1373" y="1920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16" name="Freeform 189"/>
            <p:cNvSpPr>
              <a:spLocks/>
            </p:cNvSpPr>
            <p:nvPr/>
          </p:nvSpPr>
          <p:spPr bwMode="auto">
            <a:xfrm>
              <a:off x="1373" y="1935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17" name="Freeform 190"/>
            <p:cNvSpPr>
              <a:spLocks/>
            </p:cNvSpPr>
            <p:nvPr/>
          </p:nvSpPr>
          <p:spPr bwMode="auto">
            <a:xfrm>
              <a:off x="1373" y="1950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18" name="Freeform 191"/>
            <p:cNvSpPr>
              <a:spLocks/>
            </p:cNvSpPr>
            <p:nvPr/>
          </p:nvSpPr>
          <p:spPr bwMode="auto">
            <a:xfrm>
              <a:off x="1373" y="1965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19" name="Freeform 192"/>
            <p:cNvSpPr>
              <a:spLocks/>
            </p:cNvSpPr>
            <p:nvPr/>
          </p:nvSpPr>
          <p:spPr bwMode="auto">
            <a:xfrm>
              <a:off x="1373" y="1980"/>
              <a:ext cx="7" cy="8"/>
            </a:xfrm>
            <a:custGeom>
              <a:avLst/>
              <a:gdLst>
                <a:gd name="T0" fmla="*/ 7 w 7"/>
                <a:gd name="T1" fmla="*/ 6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6 h 8"/>
                <a:gd name="T12" fmla="*/ 0 w 7"/>
                <a:gd name="T13" fmla="*/ 6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6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6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20" name="Freeform 193"/>
            <p:cNvSpPr>
              <a:spLocks/>
            </p:cNvSpPr>
            <p:nvPr/>
          </p:nvSpPr>
          <p:spPr bwMode="auto">
            <a:xfrm>
              <a:off x="1373" y="1996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21" name="Freeform 194"/>
            <p:cNvSpPr>
              <a:spLocks/>
            </p:cNvSpPr>
            <p:nvPr/>
          </p:nvSpPr>
          <p:spPr bwMode="auto">
            <a:xfrm>
              <a:off x="1373" y="2011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22" name="Freeform 195"/>
            <p:cNvSpPr>
              <a:spLocks/>
            </p:cNvSpPr>
            <p:nvPr/>
          </p:nvSpPr>
          <p:spPr bwMode="auto">
            <a:xfrm>
              <a:off x="1373" y="2026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23" name="Freeform 196"/>
            <p:cNvSpPr>
              <a:spLocks/>
            </p:cNvSpPr>
            <p:nvPr/>
          </p:nvSpPr>
          <p:spPr bwMode="auto">
            <a:xfrm>
              <a:off x="1373" y="2041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24" name="Freeform 197"/>
            <p:cNvSpPr>
              <a:spLocks/>
            </p:cNvSpPr>
            <p:nvPr/>
          </p:nvSpPr>
          <p:spPr bwMode="auto">
            <a:xfrm>
              <a:off x="1373" y="2056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25" name="Freeform 198"/>
            <p:cNvSpPr>
              <a:spLocks/>
            </p:cNvSpPr>
            <p:nvPr/>
          </p:nvSpPr>
          <p:spPr bwMode="auto">
            <a:xfrm>
              <a:off x="1373" y="2072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26" name="Freeform 199"/>
            <p:cNvSpPr>
              <a:spLocks/>
            </p:cNvSpPr>
            <p:nvPr/>
          </p:nvSpPr>
          <p:spPr bwMode="auto">
            <a:xfrm>
              <a:off x="1373" y="2087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27" name="Freeform 200"/>
            <p:cNvSpPr>
              <a:spLocks/>
            </p:cNvSpPr>
            <p:nvPr/>
          </p:nvSpPr>
          <p:spPr bwMode="auto">
            <a:xfrm>
              <a:off x="1373" y="2102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28" name="Freeform 201"/>
            <p:cNvSpPr>
              <a:spLocks/>
            </p:cNvSpPr>
            <p:nvPr/>
          </p:nvSpPr>
          <p:spPr bwMode="auto">
            <a:xfrm>
              <a:off x="1373" y="2117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29" name="Freeform 202"/>
            <p:cNvSpPr>
              <a:spLocks/>
            </p:cNvSpPr>
            <p:nvPr/>
          </p:nvSpPr>
          <p:spPr bwMode="auto">
            <a:xfrm>
              <a:off x="1373" y="2132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30" name="Freeform 203"/>
            <p:cNvSpPr>
              <a:spLocks/>
            </p:cNvSpPr>
            <p:nvPr/>
          </p:nvSpPr>
          <p:spPr bwMode="auto">
            <a:xfrm>
              <a:off x="1373" y="2148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31" name="Freeform 204"/>
            <p:cNvSpPr>
              <a:spLocks/>
            </p:cNvSpPr>
            <p:nvPr/>
          </p:nvSpPr>
          <p:spPr bwMode="auto">
            <a:xfrm>
              <a:off x="1373" y="2163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32" name="Freeform 205"/>
            <p:cNvSpPr>
              <a:spLocks/>
            </p:cNvSpPr>
            <p:nvPr/>
          </p:nvSpPr>
          <p:spPr bwMode="auto">
            <a:xfrm>
              <a:off x="1373" y="2178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2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2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33" name="Freeform 206"/>
            <p:cNvSpPr>
              <a:spLocks/>
            </p:cNvSpPr>
            <p:nvPr/>
          </p:nvSpPr>
          <p:spPr bwMode="auto">
            <a:xfrm>
              <a:off x="1373" y="2193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34" name="Freeform 207"/>
            <p:cNvSpPr>
              <a:spLocks/>
            </p:cNvSpPr>
            <p:nvPr/>
          </p:nvSpPr>
          <p:spPr bwMode="auto">
            <a:xfrm>
              <a:off x="1373" y="2208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35" name="Freeform 208"/>
            <p:cNvSpPr>
              <a:spLocks/>
            </p:cNvSpPr>
            <p:nvPr/>
          </p:nvSpPr>
          <p:spPr bwMode="auto">
            <a:xfrm>
              <a:off x="1373" y="2224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36" name="Freeform 209"/>
            <p:cNvSpPr>
              <a:spLocks/>
            </p:cNvSpPr>
            <p:nvPr/>
          </p:nvSpPr>
          <p:spPr bwMode="auto">
            <a:xfrm>
              <a:off x="1373" y="2239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37" name="Freeform 210"/>
            <p:cNvSpPr>
              <a:spLocks/>
            </p:cNvSpPr>
            <p:nvPr/>
          </p:nvSpPr>
          <p:spPr bwMode="auto">
            <a:xfrm>
              <a:off x="1373" y="2254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2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2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38" name="Freeform 211"/>
            <p:cNvSpPr>
              <a:spLocks/>
            </p:cNvSpPr>
            <p:nvPr/>
          </p:nvSpPr>
          <p:spPr bwMode="auto">
            <a:xfrm>
              <a:off x="1373" y="2269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39" name="Freeform 212"/>
            <p:cNvSpPr>
              <a:spLocks/>
            </p:cNvSpPr>
            <p:nvPr/>
          </p:nvSpPr>
          <p:spPr bwMode="auto">
            <a:xfrm>
              <a:off x="1373" y="2284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40" name="Freeform 213"/>
            <p:cNvSpPr>
              <a:spLocks/>
            </p:cNvSpPr>
            <p:nvPr/>
          </p:nvSpPr>
          <p:spPr bwMode="auto">
            <a:xfrm>
              <a:off x="1373" y="2299"/>
              <a:ext cx="7" cy="8"/>
            </a:xfrm>
            <a:custGeom>
              <a:avLst/>
              <a:gdLst>
                <a:gd name="T0" fmla="*/ 7 w 7"/>
                <a:gd name="T1" fmla="*/ 6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6 h 8"/>
                <a:gd name="T12" fmla="*/ 0 w 7"/>
                <a:gd name="T13" fmla="*/ 6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6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6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41" name="Freeform 214"/>
            <p:cNvSpPr>
              <a:spLocks/>
            </p:cNvSpPr>
            <p:nvPr/>
          </p:nvSpPr>
          <p:spPr bwMode="auto">
            <a:xfrm>
              <a:off x="1373" y="2315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42" name="Freeform 215"/>
            <p:cNvSpPr>
              <a:spLocks/>
            </p:cNvSpPr>
            <p:nvPr/>
          </p:nvSpPr>
          <p:spPr bwMode="auto">
            <a:xfrm>
              <a:off x="1373" y="2330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43" name="Freeform 216"/>
            <p:cNvSpPr>
              <a:spLocks/>
            </p:cNvSpPr>
            <p:nvPr/>
          </p:nvSpPr>
          <p:spPr bwMode="auto">
            <a:xfrm>
              <a:off x="1373" y="2345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44" name="Freeform 217"/>
            <p:cNvSpPr>
              <a:spLocks/>
            </p:cNvSpPr>
            <p:nvPr/>
          </p:nvSpPr>
          <p:spPr bwMode="auto">
            <a:xfrm>
              <a:off x="1373" y="2360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45" name="Freeform 218"/>
            <p:cNvSpPr>
              <a:spLocks/>
            </p:cNvSpPr>
            <p:nvPr/>
          </p:nvSpPr>
          <p:spPr bwMode="auto">
            <a:xfrm>
              <a:off x="1373" y="2375"/>
              <a:ext cx="7" cy="8"/>
            </a:xfrm>
            <a:custGeom>
              <a:avLst/>
              <a:gdLst>
                <a:gd name="T0" fmla="*/ 7 w 7"/>
                <a:gd name="T1" fmla="*/ 6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6 h 8"/>
                <a:gd name="T12" fmla="*/ 0 w 7"/>
                <a:gd name="T13" fmla="*/ 6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6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6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46" name="Freeform 219"/>
            <p:cNvSpPr>
              <a:spLocks/>
            </p:cNvSpPr>
            <p:nvPr/>
          </p:nvSpPr>
          <p:spPr bwMode="auto">
            <a:xfrm>
              <a:off x="1373" y="2391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47" name="Freeform 220"/>
            <p:cNvSpPr>
              <a:spLocks/>
            </p:cNvSpPr>
            <p:nvPr/>
          </p:nvSpPr>
          <p:spPr bwMode="auto">
            <a:xfrm>
              <a:off x="1373" y="2406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48" name="Freeform 221"/>
            <p:cNvSpPr>
              <a:spLocks/>
            </p:cNvSpPr>
            <p:nvPr/>
          </p:nvSpPr>
          <p:spPr bwMode="auto">
            <a:xfrm>
              <a:off x="1373" y="2421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49" name="Freeform 222"/>
            <p:cNvSpPr>
              <a:spLocks/>
            </p:cNvSpPr>
            <p:nvPr/>
          </p:nvSpPr>
          <p:spPr bwMode="auto">
            <a:xfrm>
              <a:off x="1373" y="2436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50" name="Freeform 223"/>
            <p:cNvSpPr>
              <a:spLocks/>
            </p:cNvSpPr>
            <p:nvPr/>
          </p:nvSpPr>
          <p:spPr bwMode="auto">
            <a:xfrm>
              <a:off x="1373" y="2451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51" name="Freeform 224"/>
            <p:cNvSpPr>
              <a:spLocks/>
            </p:cNvSpPr>
            <p:nvPr/>
          </p:nvSpPr>
          <p:spPr bwMode="auto">
            <a:xfrm>
              <a:off x="1373" y="2467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52" name="Freeform 225"/>
            <p:cNvSpPr>
              <a:spLocks/>
            </p:cNvSpPr>
            <p:nvPr/>
          </p:nvSpPr>
          <p:spPr bwMode="auto">
            <a:xfrm>
              <a:off x="1373" y="2482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53" name="Freeform 226"/>
            <p:cNvSpPr>
              <a:spLocks/>
            </p:cNvSpPr>
            <p:nvPr/>
          </p:nvSpPr>
          <p:spPr bwMode="auto">
            <a:xfrm>
              <a:off x="1373" y="2497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54" name="Freeform 227"/>
            <p:cNvSpPr>
              <a:spLocks/>
            </p:cNvSpPr>
            <p:nvPr/>
          </p:nvSpPr>
          <p:spPr bwMode="auto">
            <a:xfrm>
              <a:off x="1373" y="2512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55" name="Freeform 228"/>
            <p:cNvSpPr>
              <a:spLocks/>
            </p:cNvSpPr>
            <p:nvPr/>
          </p:nvSpPr>
          <p:spPr bwMode="auto">
            <a:xfrm>
              <a:off x="1373" y="2527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56" name="Freeform 229"/>
            <p:cNvSpPr>
              <a:spLocks/>
            </p:cNvSpPr>
            <p:nvPr/>
          </p:nvSpPr>
          <p:spPr bwMode="auto">
            <a:xfrm>
              <a:off x="1373" y="2543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57" name="Freeform 230"/>
            <p:cNvSpPr>
              <a:spLocks/>
            </p:cNvSpPr>
            <p:nvPr/>
          </p:nvSpPr>
          <p:spPr bwMode="auto">
            <a:xfrm>
              <a:off x="1373" y="2558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58" name="Freeform 231"/>
            <p:cNvSpPr>
              <a:spLocks/>
            </p:cNvSpPr>
            <p:nvPr/>
          </p:nvSpPr>
          <p:spPr bwMode="auto">
            <a:xfrm>
              <a:off x="1373" y="2573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59" name="Freeform 232"/>
            <p:cNvSpPr>
              <a:spLocks/>
            </p:cNvSpPr>
            <p:nvPr/>
          </p:nvSpPr>
          <p:spPr bwMode="auto">
            <a:xfrm>
              <a:off x="1373" y="2588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60" name="Freeform 233"/>
            <p:cNvSpPr>
              <a:spLocks/>
            </p:cNvSpPr>
            <p:nvPr/>
          </p:nvSpPr>
          <p:spPr bwMode="auto">
            <a:xfrm>
              <a:off x="1373" y="2603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61" name="Freeform 234"/>
            <p:cNvSpPr>
              <a:spLocks/>
            </p:cNvSpPr>
            <p:nvPr/>
          </p:nvSpPr>
          <p:spPr bwMode="auto">
            <a:xfrm>
              <a:off x="1373" y="2619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62" name="Freeform 235"/>
            <p:cNvSpPr>
              <a:spLocks/>
            </p:cNvSpPr>
            <p:nvPr/>
          </p:nvSpPr>
          <p:spPr bwMode="auto">
            <a:xfrm>
              <a:off x="1373" y="2634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63" name="Freeform 236"/>
            <p:cNvSpPr>
              <a:spLocks/>
            </p:cNvSpPr>
            <p:nvPr/>
          </p:nvSpPr>
          <p:spPr bwMode="auto">
            <a:xfrm>
              <a:off x="1373" y="2649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2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2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64" name="Freeform 237"/>
            <p:cNvSpPr>
              <a:spLocks/>
            </p:cNvSpPr>
            <p:nvPr/>
          </p:nvSpPr>
          <p:spPr bwMode="auto">
            <a:xfrm>
              <a:off x="1373" y="2664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65" name="Freeform 238"/>
            <p:cNvSpPr>
              <a:spLocks/>
            </p:cNvSpPr>
            <p:nvPr/>
          </p:nvSpPr>
          <p:spPr bwMode="auto">
            <a:xfrm>
              <a:off x="1373" y="2679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66" name="Freeform 239"/>
            <p:cNvSpPr>
              <a:spLocks/>
            </p:cNvSpPr>
            <p:nvPr/>
          </p:nvSpPr>
          <p:spPr bwMode="auto">
            <a:xfrm>
              <a:off x="1373" y="2695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67" name="Freeform 240"/>
            <p:cNvSpPr>
              <a:spLocks/>
            </p:cNvSpPr>
            <p:nvPr/>
          </p:nvSpPr>
          <p:spPr bwMode="auto">
            <a:xfrm>
              <a:off x="1373" y="2710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68" name="Freeform 241"/>
            <p:cNvSpPr>
              <a:spLocks/>
            </p:cNvSpPr>
            <p:nvPr/>
          </p:nvSpPr>
          <p:spPr bwMode="auto">
            <a:xfrm>
              <a:off x="1373" y="2725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2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2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69" name="Freeform 242"/>
            <p:cNvSpPr>
              <a:spLocks/>
            </p:cNvSpPr>
            <p:nvPr/>
          </p:nvSpPr>
          <p:spPr bwMode="auto">
            <a:xfrm>
              <a:off x="1373" y="2740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70" name="Freeform 243"/>
            <p:cNvSpPr>
              <a:spLocks/>
            </p:cNvSpPr>
            <p:nvPr/>
          </p:nvSpPr>
          <p:spPr bwMode="auto">
            <a:xfrm>
              <a:off x="1373" y="2755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71" name="Freeform 244"/>
            <p:cNvSpPr>
              <a:spLocks/>
            </p:cNvSpPr>
            <p:nvPr/>
          </p:nvSpPr>
          <p:spPr bwMode="auto">
            <a:xfrm>
              <a:off x="1373" y="2770"/>
              <a:ext cx="7" cy="8"/>
            </a:xfrm>
            <a:custGeom>
              <a:avLst/>
              <a:gdLst>
                <a:gd name="T0" fmla="*/ 7 w 7"/>
                <a:gd name="T1" fmla="*/ 6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6 h 8"/>
                <a:gd name="T12" fmla="*/ 0 w 7"/>
                <a:gd name="T13" fmla="*/ 6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6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6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72" name="Freeform 245"/>
            <p:cNvSpPr>
              <a:spLocks/>
            </p:cNvSpPr>
            <p:nvPr/>
          </p:nvSpPr>
          <p:spPr bwMode="auto">
            <a:xfrm>
              <a:off x="1373" y="2786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73" name="Freeform 246"/>
            <p:cNvSpPr>
              <a:spLocks/>
            </p:cNvSpPr>
            <p:nvPr/>
          </p:nvSpPr>
          <p:spPr bwMode="auto">
            <a:xfrm>
              <a:off x="1373" y="2801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74" name="Freeform 247"/>
            <p:cNvSpPr>
              <a:spLocks/>
            </p:cNvSpPr>
            <p:nvPr/>
          </p:nvSpPr>
          <p:spPr bwMode="auto">
            <a:xfrm>
              <a:off x="1373" y="2816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75" name="Freeform 248"/>
            <p:cNvSpPr>
              <a:spLocks/>
            </p:cNvSpPr>
            <p:nvPr/>
          </p:nvSpPr>
          <p:spPr bwMode="auto">
            <a:xfrm>
              <a:off x="1373" y="2831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76" name="Freeform 249"/>
            <p:cNvSpPr>
              <a:spLocks/>
            </p:cNvSpPr>
            <p:nvPr/>
          </p:nvSpPr>
          <p:spPr bwMode="auto">
            <a:xfrm>
              <a:off x="1373" y="2846"/>
              <a:ext cx="7" cy="8"/>
            </a:xfrm>
            <a:custGeom>
              <a:avLst/>
              <a:gdLst>
                <a:gd name="T0" fmla="*/ 7 w 7"/>
                <a:gd name="T1" fmla="*/ 6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6 h 8"/>
                <a:gd name="T12" fmla="*/ 0 w 7"/>
                <a:gd name="T13" fmla="*/ 6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6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6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77" name="Freeform 250"/>
            <p:cNvSpPr>
              <a:spLocks/>
            </p:cNvSpPr>
            <p:nvPr/>
          </p:nvSpPr>
          <p:spPr bwMode="auto">
            <a:xfrm>
              <a:off x="1373" y="2862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78" name="Freeform 251"/>
            <p:cNvSpPr>
              <a:spLocks/>
            </p:cNvSpPr>
            <p:nvPr/>
          </p:nvSpPr>
          <p:spPr bwMode="auto">
            <a:xfrm>
              <a:off x="1373" y="2877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79" name="Freeform 252"/>
            <p:cNvSpPr>
              <a:spLocks/>
            </p:cNvSpPr>
            <p:nvPr/>
          </p:nvSpPr>
          <p:spPr bwMode="auto">
            <a:xfrm>
              <a:off x="1373" y="2892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80" name="Freeform 253"/>
            <p:cNvSpPr>
              <a:spLocks/>
            </p:cNvSpPr>
            <p:nvPr/>
          </p:nvSpPr>
          <p:spPr bwMode="auto">
            <a:xfrm>
              <a:off x="1373" y="2907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81" name="Freeform 254"/>
            <p:cNvSpPr>
              <a:spLocks/>
            </p:cNvSpPr>
            <p:nvPr/>
          </p:nvSpPr>
          <p:spPr bwMode="auto">
            <a:xfrm>
              <a:off x="1373" y="2922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82" name="Freeform 255"/>
            <p:cNvSpPr>
              <a:spLocks/>
            </p:cNvSpPr>
            <p:nvPr/>
          </p:nvSpPr>
          <p:spPr bwMode="auto">
            <a:xfrm>
              <a:off x="1373" y="2938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83" name="Freeform 256"/>
            <p:cNvSpPr>
              <a:spLocks/>
            </p:cNvSpPr>
            <p:nvPr/>
          </p:nvSpPr>
          <p:spPr bwMode="auto">
            <a:xfrm>
              <a:off x="1373" y="2953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84" name="Freeform 257"/>
            <p:cNvSpPr>
              <a:spLocks/>
            </p:cNvSpPr>
            <p:nvPr/>
          </p:nvSpPr>
          <p:spPr bwMode="auto">
            <a:xfrm>
              <a:off x="1373" y="2968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85" name="Freeform 258"/>
            <p:cNvSpPr>
              <a:spLocks/>
            </p:cNvSpPr>
            <p:nvPr/>
          </p:nvSpPr>
          <p:spPr bwMode="auto">
            <a:xfrm>
              <a:off x="1373" y="2983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86" name="Freeform 259"/>
            <p:cNvSpPr>
              <a:spLocks/>
            </p:cNvSpPr>
            <p:nvPr/>
          </p:nvSpPr>
          <p:spPr bwMode="auto">
            <a:xfrm>
              <a:off x="1373" y="2998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87" name="Freeform 260"/>
            <p:cNvSpPr>
              <a:spLocks/>
            </p:cNvSpPr>
            <p:nvPr/>
          </p:nvSpPr>
          <p:spPr bwMode="auto">
            <a:xfrm>
              <a:off x="1373" y="3014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88" name="Freeform 261"/>
            <p:cNvSpPr>
              <a:spLocks/>
            </p:cNvSpPr>
            <p:nvPr/>
          </p:nvSpPr>
          <p:spPr bwMode="auto">
            <a:xfrm>
              <a:off x="1373" y="3029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89" name="Freeform 262"/>
            <p:cNvSpPr>
              <a:spLocks/>
            </p:cNvSpPr>
            <p:nvPr/>
          </p:nvSpPr>
          <p:spPr bwMode="auto">
            <a:xfrm>
              <a:off x="1373" y="3044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90" name="Freeform 263"/>
            <p:cNvSpPr>
              <a:spLocks/>
            </p:cNvSpPr>
            <p:nvPr/>
          </p:nvSpPr>
          <p:spPr bwMode="auto">
            <a:xfrm>
              <a:off x="1373" y="3059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91" name="Freeform 264"/>
            <p:cNvSpPr>
              <a:spLocks/>
            </p:cNvSpPr>
            <p:nvPr/>
          </p:nvSpPr>
          <p:spPr bwMode="auto">
            <a:xfrm>
              <a:off x="1373" y="3074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" name="Group 385"/>
          <p:cNvGrpSpPr>
            <a:grpSpLocks/>
          </p:cNvGrpSpPr>
          <p:nvPr/>
        </p:nvGrpSpPr>
        <p:grpSpPr bwMode="auto">
          <a:xfrm>
            <a:off x="2657475" y="1897063"/>
            <a:ext cx="11113" cy="2854325"/>
            <a:chOff x="1674" y="1195"/>
            <a:chExt cx="7" cy="1798"/>
          </a:xfrm>
        </p:grpSpPr>
        <p:sp>
          <p:nvSpPr>
            <p:cNvPr id="41068" name="Freeform 266"/>
            <p:cNvSpPr>
              <a:spLocks/>
            </p:cNvSpPr>
            <p:nvPr/>
          </p:nvSpPr>
          <p:spPr bwMode="auto">
            <a:xfrm>
              <a:off x="1674" y="1195"/>
              <a:ext cx="7" cy="6"/>
            </a:xfrm>
            <a:custGeom>
              <a:avLst/>
              <a:gdLst>
                <a:gd name="T0" fmla="*/ 7 w 7"/>
                <a:gd name="T1" fmla="*/ 6 h 6"/>
                <a:gd name="T2" fmla="*/ 5 w 7"/>
                <a:gd name="T3" fmla="*/ 3 h 6"/>
                <a:gd name="T4" fmla="*/ 2 w 7"/>
                <a:gd name="T5" fmla="*/ 0 h 6"/>
                <a:gd name="T6" fmla="*/ 2 w 7"/>
                <a:gd name="T7" fmla="*/ 0 h 6"/>
                <a:gd name="T8" fmla="*/ 0 w 7"/>
                <a:gd name="T9" fmla="*/ 3 h 6"/>
                <a:gd name="T10" fmla="*/ 0 w 7"/>
                <a:gd name="T11" fmla="*/ 3 h 6"/>
                <a:gd name="T12" fmla="*/ 0 w 7"/>
                <a:gd name="T13" fmla="*/ 3 h 6"/>
                <a:gd name="T14" fmla="*/ 2 w 7"/>
                <a:gd name="T15" fmla="*/ 6 h 6"/>
                <a:gd name="T16" fmla="*/ 2 w 7"/>
                <a:gd name="T17" fmla="*/ 6 h 6"/>
                <a:gd name="T18" fmla="*/ 7 w 7"/>
                <a:gd name="T19" fmla="*/ 6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6"/>
                <a:gd name="T32" fmla="*/ 7 w 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6">
                  <a:moveTo>
                    <a:pt x="7" y="6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69" name="Freeform 267"/>
            <p:cNvSpPr>
              <a:spLocks/>
            </p:cNvSpPr>
            <p:nvPr/>
          </p:nvSpPr>
          <p:spPr bwMode="auto">
            <a:xfrm>
              <a:off x="1674" y="1208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70" name="Freeform 268"/>
            <p:cNvSpPr>
              <a:spLocks/>
            </p:cNvSpPr>
            <p:nvPr/>
          </p:nvSpPr>
          <p:spPr bwMode="auto">
            <a:xfrm>
              <a:off x="1674" y="1223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71" name="Freeform 269"/>
            <p:cNvSpPr>
              <a:spLocks/>
            </p:cNvSpPr>
            <p:nvPr/>
          </p:nvSpPr>
          <p:spPr bwMode="auto">
            <a:xfrm>
              <a:off x="1674" y="1238"/>
              <a:ext cx="7" cy="8"/>
            </a:xfrm>
            <a:custGeom>
              <a:avLst/>
              <a:gdLst>
                <a:gd name="T0" fmla="*/ 7 w 7"/>
                <a:gd name="T1" fmla="*/ 6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6 h 8"/>
                <a:gd name="T12" fmla="*/ 0 w 7"/>
                <a:gd name="T13" fmla="*/ 6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6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6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72" name="Freeform 270"/>
            <p:cNvSpPr>
              <a:spLocks/>
            </p:cNvSpPr>
            <p:nvPr/>
          </p:nvSpPr>
          <p:spPr bwMode="auto">
            <a:xfrm>
              <a:off x="1674" y="1254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73" name="Freeform 271"/>
            <p:cNvSpPr>
              <a:spLocks/>
            </p:cNvSpPr>
            <p:nvPr/>
          </p:nvSpPr>
          <p:spPr bwMode="auto">
            <a:xfrm>
              <a:off x="1674" y="1269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74" name="Freeform 272"/>
            <p:cNvSpPr>
              <a:spLocks/>
            </p:cNvSpPr>
            <p:nvPr/>
          </p:nvSpPr>
          <p:spPr bwMode="auto">
            <a:xfrm>
              <a:off x="1674" y="1284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75" name="Freeform 273"/>
            <p:cNvSpPr>
              <a:spLocks/>
            </p:cNvSpPr>
            <p:nvPr/>
          </p:nvSpPr>
          <p:spPr bwMode="auto">
            <a:xfrm>
              <a:off x="1674" y="1299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76" name="Freeform 274"/>
            <p:cNvSpPr>
              <a:spLocks/>
            </p:cNvSpPr>
            <p:nvPr/>
          </p:nvSpPr>
          <p:spPr bwMode="auto">
            <a:xfrm>
              <a:off x="1674" y="1314"/>
              <a:ext cx="7" cy="8"/>
            </a:xfrm>
            <a:custGeom>
              <a:avLst/>
              <a:gdLst>
                <a:gd name="T0" fmla="*/ 7 w 7"/>
                <a:gd name="T1" fmla="*/ 6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6 h 8"/>
                <a:gd name="T12" fmla="*/ 0 w 7"/>
                <a:gd name="T13" fmla="*/ 6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6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6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77" name="Freeform 275"/>
            <p:cNvSpPr>
              <a:spLocks/>
            </p:cNvSpPr>
            <p:nvPr/>
          </p:nvSpPr>
          <p:spPr bwMode="auto">
            <a:xfrm>
              <a:off x="1674" y="1330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78" name="Freeform 276"/>
            <p:cNvSpPr>
              <a:spLocks/>
            </p:cNvSpPr>
            <p:nvPr/>
          </p:nvSpPr>
          <p:spPr bwMode="auto">
            <a:xfrm>
              <a:off x="1674" y="1345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79" name="Freeform 277"/>
            <p:cNvSpPr>
              <a:spLocks/>
            </p:cNvSpPr>
            <p:nvPr/>
          </p:nvSpPr>
          <p:spPr bwMode="auto">
            <a:xfrm>
              <a:off x="1674" y="1360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80" name="Freeform 278"/>
            <p:cNvSpPr>
              <a:spLocks/>
            </p:cNvSpPr>
            <p:nvPr/>
          </p:nvSpPr>
          <p:spPr bwMode="auto">
            <a:xfrm>
              <a:off x="1674" y="1375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81" name="Freeform 279"/>
            <p:cNvSpPr>
              <a:spLocks/>
            </p:cNvSpPr>
            <p:nvPr/>
          </p:nvSpPr>
          <p:spPr bwMode="auto">
            <a:xfrm>
              <a:off x="1674" y="1390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82" name="Freeform 280"/>
            <p:cNvSpPr>
              <a:spLocks/>
            </p:cNvSpPr>
            <p:nvPr/>
          </p:nvSpPr>
          <p:spPr bwMode="auto">
            <a:xfrm>
              <a:off x="1674" y="1406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83" name="Freeform 281"/>
            <p:cNvSpPr>
              <a:spLocks/>
            </p:cNvSpPr>
            <p:nvPr/>
          </p:nvSpPr>
          <p:spPr bwMode="auto">
            <a:xfrm>
              <a:off x="1674" y="1421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84" name="Freeform 282"/>
            <p:cNvSpPr>
              <a:spLocks/>
            </p:cNvSpPr>
            <p:nvPr/>
          </p:nvSpPr>
          <p:spPr bwMode="auto">
            <a:xfrm>
              <a:off x="1674" y="1436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85" name="Freeform 283"/>
            <p:cNvSpPr>
              <a:spLocks/>
            </p:cNvSpPr>
            <p:nvPr/>
          </p:nvSpPr>
          <p:spPr bwMode="auto">
            <a:xfrm>
              <a:off x="1674" y="1451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86" name="Freeform 284"/>
            <p:cNvSpPr>
              <a:spLocks/>
            </p:cNvSpPr>
            <p:nvPr/>
          </p:nvSpPr>
          <p:spPr bwMode="auto">
            <a:xfrm>
              <a:off x="1674" y="1466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87" name="Freeform 285"/>
            <p:cNvSpPr>
              <a:spLocks/>
            </p:cNvSpPr>
            <p:nvPr/>
          </p:nvSpPr>
          <p:spPr bwMode="auto">
            <a:xfrm>
              <a:off x="1674" y="1482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88" name="Freeform 286"/>
            <p:cNvSpPr>
              <a:spLocks/>
            </p:cNvSpPr>
            <p:nvPr/>
          </p:nvSpPr>
          <p:spPr bwMode="auto">
            <a:xfrm>
              <a:off x="1674" y="1497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89" name="Freeform 287"/>
            <p:cNvSpPr>
              <a:spLocks/>
            </p:cNvSpPr>
            <p:nvPr/>
          </p:nvSpPr>
          <p:spPr bwMode="auto">
            <a:xfrm>
              <a:off x="1674" y="1512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90" name="Freeform 288"/>
            <p:cNvSpPr>
              <a:spLocks/>
            </p:cNvSpPr>
            <p:nvPr/>
          </p:nvSpPr>
          <p:spPr bwMode="auto">
            <a:xfrm>
              <a:off x="1674" y="1527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91" name="Freeform 289"/>
            <p:cNvSpPr>
              <a:spLocks/>
            </p:cNvSpPr>
            <p:nvPr/>
          </p:nvSpPr>
          <p:spPr bwMode="auto">
            <a:xfrm>
              <a:off x="1674" y="1542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92" name="Freeform 290"/>
            <p:cNvSpPr>
              <a:spLocks/>
            </p:cNvSpPr>
            <p:nvPr/>
          </p:nvSpPr>
          <p:spPr bwMode="auto">
            <a:xfrm>
              <a:off x="1674" y="1558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93" name="Freeform 291"/>
            <p:cNvSpPr>
              <a:spLocks/>
            </p:cNvSpPr>
            <p:nvPr/>
          </p:nvSpPr>
          <p:spPr bwMode="auto">
            <a:xfrm>
              <a:off x="1674" y="1573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94" name="Freeform 292"/>
            <p:cNvSpPr>
              <a:spLocks/>
            </p:cNvSpPr>
            <p:nvPr/>
          </p:nvSpPr>
          <p:spPr bwMode="auto">
            <a:xfrm>
              <a:off x="1674" y="1588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2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2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95" name="Freeform 293"/>
            <p:cNvSpPr>
              <a:spLocks/>
            </p:cNvSpPr>
            <p:nvPr/>
          </p:nvSpPr>
          <p:spPr bwMode="auto">
            <a:xfrm>
              <a:off x="1674" y="1603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96" name="Freeform 294"/>
            <p:cNvSpPr>
              <a:spLocks/>
            </p:cNvSpPr>
            <p:nvPr/>
          </p:nvSpPr>
          <p:spPr bwMode="auto">
            <a:xfrm>
              <a:off x="1674" y="1618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97" name="Freeform 295"/>
            <p:cNvSpPr>
              <a:spLocks/>
            </p:cNvSpPr>
            <p:nvPr/>
          </p:nvSpPr>
          <p:spPr bwMode="auto">
            <a:xfrm>
              <a:off x="1674" y="1634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98" name="Freeform 296"/>
            <p:cNvSpPr>
              <a:spLocks/>
            </p:cNvSpPr>
            <p:nvPr/>
          </p:nvSpPr>
          <p:spPr bwMode="auto">
            <a:xfrm>
              <a:off x="1674" y="1649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99" name="Freeform 297"/>
            <p:cNvSpPr>
              <a:spLocks/>
            </p:cNvSpPr>
            <p:nvPr/>
          </p:nvSpPr>
          <p:spPr bwMode="auto">
            <a:xfrm>
              <a:off x="1674" y="1664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2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2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00" name="Freeform 298"/>
            <p:cNvSpPr>
              <a:spLocks/>
            </p:cNvSpPr>
            <p:nvPr/>
          </p:nvSpPr>
          <p:spPr bwMode="auto">
            <a:xfrm>
              <a:off x="1674" y="1679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01" name="Freeform 299"/>
            <p:cNvSpPr>
              <a:spLocks/>
            </p:cNvSpPr>
            <p:nvPr/>
          </p:nvSpPr>
          <p:spPr bwMode="auto">
            <a:xfrm>
              <a:off x="1674" y="1694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02" name="Freeform 300"/>
            <p:cNvSpPr>
              <a:spLocks/>
            </p:cNvSpPr>
            <p:nvPr/>
          </p:nvSpPr>
          <p:spPr bwMode="auto">
            <a:xfrm>
              <a:off x="1674" y="1709"/>
              <a:ext cx="7" cy="8"/>
            </a:xfrm>
            <a:custGeom>
              <a:avLst/>
              <a:gdLst>
                <a:gd name="T0" fmla="*/ 7 w 7"/>
                <a:gd name="T1" fmla="*/ 6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6 h 8"/>
                <a:gd name="T12" fmla="*/ 0 w 7"/>
                <a:gd name="T13" fmla="*/ 6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6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6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03" name="Freeform 301"/>
            <p:cNvSpPr>
              <a:spLocks/>
            </p:cNvSpPr>
            <p:nvPr/>
          </p:nvSpPr>
          <p:spPr bwMode="auto">
            <a:xfrm>
              <a:off x="1674" y="1725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04" name="Freeform 302"/>
            <p:cNvSpPr>
              <a:spLocks/>
            </p:cNvSpPr>
            <p:nvPr/>
          </p:nvSpPr>
          <p:spPr bwMode="auto">
            <a:xfrm>
              <a:off x="1674" y="1740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05" name="Freeform 303"/>
            <p:cNvSpPr>
              <a:spLocks/>
            </p:cNvSpPr>
            <p:nvPr/>
          </p:nvSpPr>
          <p:spPr bwMode="auto">
            <a:xfrm>
              <a:off x="1674" y="1755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06" name="Freeform 304"/>
            <p:cNvSpPr>
              <a:spLocks/>
            </p:cNvSpPr>
            <p:nvPr/>
          </p:nvSpPr>
          <p:spPr bwMode="auto">
            <a:xfrm>
              <a:off x="1674" y="1770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07" name="Freeform 305"/>
            <p:cNvSpPr>
              <a:spLocks/>
            </p:cNvSpPr>
            <p:nvPr/>
          </p:nvSpPr>
          <p:spPr bwMode="auto">
            <a:xfrm>
              <a:off x="1674" y="1785"/>
              <a:ext cx="7" cy="8"/>
            </a:xfrm>
            <a:custGeom>
              <a:avLst/>
              <a:gdLst>
                <a:gd name="T0" fmla="*/ 7 w 7"/>
                <a:gd name="T1" fmla="*/ 6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6 h 8"/>
                <a:gd name="T12" fmla="*/ 0 w 7"/>
                <a:gd name="T13" fmla="*/ 6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6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6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08" name="Freeform 306"/>
            <p:cNvSpPr>
              <a:spLocks/>
            </p:cNvSpPr>
            <p:nvPr/>
          </p:nvSpPr>
          <p:spPr bwMode="auto">
            <a:xfrm>
              <a:off x="1674" y="1801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09" name="Freeform 307"/>
            <p:cNvSpPr>
              <a:spLocks/>
            </p:cNvSpPr>
            <p:nvPr/>
          </p:nvSpPr>
          <p:spPr bwMode="auto">
            <a:xfrm>
              <a:off x="1674" y="1816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10" name="Freeform 308"/>
            <p:cNvSpPr>
              <a:spLocks/>
            </p:cNvSpPr>
            <p:nvPr/>
          </p:nvSpPr>
          <p:spPr bwMode="auto">
            <a:xfrm>
              <a:off x="1674" y="1831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11" name="Freeform 309"/>
            <p:cNvSpPr>
              <a:spLocks/>
            </p:cNvSpPr>
            <p:nvPr/>
          </p:nvSpPr>
          <p:spPr bwMode="auto">
            <a:xfrm>
              <a:off x="1674" y="1846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12" name="Freeform 310"/>
            <p:cNvSpPr>
              <a:spLocks/>
            </p:cNvSpPr>
            <p:nvPr/>
          </p:nvSpPr>
          <p:spPr bwMode="auto">
            <a:xfrm>
              <a:off x="1674" y="1861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13" name="Freeform 311"/>
            <p:cNvSpPr>
              <a:spLocks/>
            </p:cNvSpPr>
            <p:nvPr/>
          </p:nvSpPr>
          <p:spPr bwMode="auto">
            <a:xfrm>
              <a:off x="1674" y="1877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14" name="Freeform 312"/>
            <p:cNvSpPr>
              <a:spLocks/>
            </p:cNvSpPr>
            <p:nvPr/>
          </p:nvSpPr>
          <p:spPr bwMode="auto">
            <a:xfrm>
              <a:off x="1674" y="1892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15" name="Freeform 313"/>
            <p:cNvSpPr>
              <a:spLocks/>
            </p:cNvSpPr>
            <p:nvPr/>
          </p:nvSpPr>
          <p:spPr bwMode="auto">
            <a:xfrm>
              <a:off x="1674" y="1907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16" name="Freeform 314"/>
            <p:cNvSpPr>
              <a:spLocks/>
            </p:cNvSpPr>
            <p:nvPr/>
          </p:nvSpPr>
          <p:spPr bwMode="auto">
            <a:xfrm>
              <a:off x="1674" y="1922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17" name="Freeform 315"/>
            <p:cNvSpPr>
              <a:spLocks/>
            </p:cNvSpPr>
            <p:nvPr/>
          </p:nvSpPr>
          <p:spPr bwMode="auto">
            <a:xfrm>
              <a:off x="1674" y="1937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18" name="Freeform 316"/>
            <p:cNvSpPr>
              <a:spLocks/>
            </p:cNvSpPr>
            <p:nvPr/>
          </p:nvSpPr>
          <p:spPr bwMode="auto">
            <a:xfrm>
              <a:off x="1674" y="1953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19" name="Freeform 317"/>
            <p:cNvSpPr>
              <a:spLocks/>
            </p:cNvSpPr>
            <p:nvPr/>
          </p:nvSpPr>
          <p:spPr bwMode="auto">
            <a:xfrm>
              <a:off x="1674" y="1968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20" name="Freeform 318"/>
            <p:cNvSpPr>
              <a:spLocks/>
            </p:cNvSpPr>
            <p:nvPr/>
          </p:nvSpPr>
          <p:spPr bwMode="auto">
            <a:xfrm>
              <a:off x="1674" y="1983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21" name="Freeform 319"/>
            <p:cNvSpPr>
              <a:spLocks/>
            </p:cNvSpPr>
            <p:nvPr/>
          </p:nvSpPr>
          <p:spPr bwMode="auto">
            <a:xfrm>
              <a:off x="1674" y="1998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22" name="Freeform 320"/>
            <p:cNvSpPr>
              <a:spLocks/>
            </p:cNvSpPr>
            <p:nvPr/>
          </p:nvSpPr>
          <p:spPr bwMode="auto">
            <a:xfrm>
              <a:off x="1674" y="2013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23" name="Freeform 321"/>
            <p:cNvSpPr>
              <a:spLocks/>
            </p:cNvSpPr>
            <p:nvPr/>
          </p:nvSpPr>
          <p:spPr bwMode="auto">
            <a:xfrm>
              <a:off x="1674" y="2029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24" name="Freeform 322"/>
            <p:cNvSpPr>
              <a:spLocks/>
            </p:cNvSpPr>
            <p:nvPr/>
          </p:nvSpPr>
          <p:spPr bwMode="auto">
            <a:xfrm>
              <a:off x="1674" y="2044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25" name="Freeform 323"/>
            <p:cNvSpPr>
              <a:spLocks/>
            </p:cNvSpPr>
            <p:nvPr/>
          </p:nvSpPr>
          <p:spPr bwMode="auto">
            <a:xfrm>
              <a:off x="1674" y="2059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2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2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26" name="Freeform 324"/>
            <p:cNvSpPr>
              <a:spLocks/>
            </p:cNvSpPr>
            <p:nvPr/>
          </p:nvSpPr>
          <p:spPr bwMode="auto">
            <a:xfrm>
              <a:off x="1674" y="2074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27" name="Freeform 325"/>
            <p:cNvSpPr>
              <a:spLocks/>
            </p:cNvSpPr>
            <p:nvPr/>
          </p:nvSpPr>
          <p:spPr bwMode="auto">
            <a:xfrm>
              <a:off x="1674" y="2089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28" name="Freeform 326"/>
            <p:cNvSpPr>
              <a:spLocks/>
            </p:cNvSpPr>
            <p:nvPr/>
          </p:nvSpPr>
          <p:spPr bwMode="auto">
            <a:xfrm>
              <a:off x="1674" y="2105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29" name="Freeform 327"/>
            <p:cNvSpPr>
              <a:spLocks/>
            </p:cNvSpPr>
            <p:nvPr/>
          </p:nvSpPr>
          <p:spPr bwMode="auto">
            <a:xfrm>
              <a:off x="1674" y="2120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30" name="Freeform 328"/>
            <p:cNvSpPr>
              <a:spLocks/>
            </p:cNvSpPr>
            <p:nvPr/>
          </p:nvSpPr>
          <p:spPr bwMode="auto">
            <a:xfrm>
              <a:off x="1674" y="2135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2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2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31" name="Freeform 329"/>
            <p:cNvSpPr>
              <a:spLocks/>
            </p:cNvSpPr>
            <p:nvPr/>
          </p:nvSpPr>
          <p:spPr bwMode="auto">
            <a:xfrm>
              <a:off x="1674" y="2150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32" name="Freeform 330"/>
            <p:cNvSpPr>
              <a:spLocks/>
            </p:cNvSpPr>
            <p:nvPr/>
          </p:nvSpPr>
          <p:spPr bwMode="auto">
            <a:xfrm>
              <a:off x="1674" y="2165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33" name="Freeform 331"/>
            <p:cNvSpPr>
              <a:spLocks/>
            </p:cNvSpPr>
            <p:nvPr/>
          </p:nvSpPr>
          <p:spPr bwMode="auto">
            <a:xfrm>
              <a:off x="1674" y="2180"/>
              <a:ext cx="7" cy="8"/>
            </a:xfrm>
            <a:custGeom>
              <a:avLst/>
              <a:gdLst>
                <a:gd name="T0" fmla="*/ 7 w 7"/>
                <a:gd name="T1" fmla="*/ 6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6 h 8"/>
                <a:gd name="T12" fmla="*/ 0 w 7"/>
                <a:gd name="T13" fmla="*/ 6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6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6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34" name="Freeform 332"/>
            <p:cNvSpPr>
              <a:spLocks/>
            </p:cNvSpPr>
            <p:nvPr/>
          </p:nvSpPr>
          <p:spPr bwMode="auto">
            <a:xfrm>
              <a:off x="1674" y="2196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35" name="Freeform 333"/>
            <p:cNvSpPr>
              <a:spLocks/>
            </p:cNvSpPr>
            <p:nvPr/>
          </p:nvSpPr>
          <p:spPr bwMode="auto">
            <a:xfrm>
              <a:off x="1674" y="2211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36" name="Freeform 334"/>
            <p:cNvSpPr>
              <a:spLocks/>
            </p:cNvSpPr>
            <p:nvPr/>
          </p:nvSpPr>
          <p:spPr bwMode="auto">
            <a:xfrm>
              <a:off x="1674" y="2226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37" name="Freeform 335"/>
            <p:cNvSpPr>
              <a:spLocks/>
            </p:cNvSpPr>
            <p:nvPr/>
          </p:nvSpPr>
          <p:spPr bwMode="auto">
            <a:xfrm>
              <a:off x="1674" y="2241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38" name="Freeform 336"/>
            <p:cNvSpPr>
              <a:spLocks/>
            </p:cNvSpPr>
            <p:nvPr/>
          </p:nvSpPr>
          <p:spPr bwMode="auto">
            <a:xfrm>
              <a:off x="1674" y="2256"/>
              <a:ext cx="7" cy="8"/>
            </a:xfrm>
            <a:custGeom>
              <a:avLst/>
              <a:gdLst>
                <a:gd name="T0" fmla="*/ 7 w 7"/>
                <a:gd name="T1" fmla="*/ 6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6 h 8"/>
                <a:gd name="T12" fmla="*/ 0 w 7"/>
                <a:gd name="T13" fmla="*/ 6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6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6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39" name="Freeform 337"/>
            <p:cNvSpPr>
              <a:spLocks/>
            </p:cNvSpPr>
            <p:nvPr/>
          </p:nvSpPr>
          <p:spPr bwMode="auto">
            <a:xfrm>
              <a:off x="1674" y="2272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40" name="Freeform 338"/>
            <p:cNvSpPr>
              <a:spLocks/>
            </p:cNvSpPr>
            <p:nvPr/>
          </p:nvSpPr>
          <p:spPr bwMode="auto">
            <a:xfrm>
              <a:off x="1674" y="2287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41" name="Freeform 339"/>
            <p:cNvSpPr>
              <a:spLocks/>
            </p:cNvSpPr>
            <p:nvPr/>
          </p:nvSpPr>
          <p:spPr bwMode="auto">
            <a:xfrm>
              <a:off x="1674" y="2302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42" name="Freeform 340"/>
            <p:cNvSpPr>
              <a:spLocks/>
            </p:cNvSpPr>
            <p:nvPr/>
          </p:nvSpPr>
          <p:spPr bwMode="auto">
            <a:xfrm>
              <a:off x="1674" y="2317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43" name="Freeform 341"/>
            <p:cNvSpPr>
              <a:spLocks/>
            </p:cNvSpPr>
            <p:nvPr/>
          </p:nvSpPr>
          <p:spPr bwMode="auto">
            <a:xfrm>
              <a:off x="1674" y="2332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44" name="Freeform 342"/>
            <p:cNvSpPr>
              <a:spLocks/>
            </p:cNvSpPr>
            <p:nvPr/>
          </p:nvSpPr>
          <p:spPr bwMode="auto">
            <a:xfrm>
              <a:off x="1674" y="2348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45" name="Freeform 343"/>
            <p:cNvSpPr>
              <a:spLocks/>
            </p:cNvSpPr>
            <p:nvPr/>
          </p:nvSpPr>
          <p:spPr bwMode="auto">
            <a:xfrm>
              <a:off x="1674" y="2363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46" name="Freeform 344"/>
            <p:cNvSpPr>
              <a:spLocks/>
            </p:cNvSpPr>
            <p:nvPr/>
          </p:nvSpPr>
          <p:spPr bwMode="auto">
            <a:xfrm>
              <a:off x="1674" y="2378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47" name="Freeform 345"/>
            <p:cNvSpPr>
              <a:spLocks/>
            </p:cNvSpPr>
            <p:nvPr/>
          </p:nvSpPr>
          <p:spPr bwMode="auto">
            <a:xfrm>
              <a:off x="1674" y="2393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48" name="Freeform 346"/>
            <p:cNvSpPr>
              <a:spLocks/>
            </p:cNvSpPr>
            <p:nvPr/>
          </p:nvSpPr>
          <p:spPr bwMode="auto">
            <a:xfrm>
              <a:off x="1674" y="2408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49" name="Freeform 347"/>
            <p:cNvSpPr>
              <a:spLocks/>
            </p:cNvSpPr>
            <p:nvPr/>
          </p:nvSpPr>
          <p:spPr bwMode="auto">
            <a:xfrm>
              <a:off x="1674" y="2424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50" name="Freeform 348"/>
            <p:cNvSpPr>
              <a:spLocks/>
            </p:cNvSpPr>
            <p:nvPr/>
          </p:nvSpPr>
          <p:spPr bwMode="auto">
            <a:xfrm>
              <a:off x="1674" y="2439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51" name="Freeform 349"/>
            <p:cNvSpPr>
              <a:spLocks/>
            </p:cNvSpPr>
            <p:nvPr/>
          </p:nvSpPr>
          <p:spPr bwMode="auto">
            <a:xfrm>
              <a:off x="1674" y="2454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2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2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52" name="Freeform 350"/>
            <p:cNvSpPr>
              <a:spLocks/>
            </p:cNvSpPr>
            <p:nvPr/>
          </p:nvSpPr>
          <p:spPr bwMode="auto">
            <a:xfrm>
              <a:off x="1674" y="2469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53" name="Freeform 351"/>
            <p:cNvSpPr>
              <a:spLocks/>
            </p:cNvSpPr>
            <p:nvPr/>
          </p:nvSpPr>
          <p:spPr bwMode="auto">
            <a:xfrm>
              <a:off x="1674" y="2484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54" name="Freeform 352"/>
            <p:cNvSpPr>
              <a:spLocks/>
            </p:cNvSpPr>
            <p:nvPr/>
          </p:nvSpPr>
          <p:spPr bwMode="auto">
            <a:xfrm>
              <a:off x="1674" y="2500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55" name="Freeform 353"/>
            <p:cNvSpPr>
              <a:spLocks/>
            </p:cNvSpPr>
            <p:nvPr/>
          </p:nvSpPr>
          <p:spPr bwMode="auto">
            <a:xfrm>
              <a:off x="1674" y="2515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56" name="Freeform 354"/>
            <p:cNvSpPr>
              <a:spLocks/>
            </p:cNvSpPr>
            <p:nvPr/>
          </p:nvSpPr>
          <p:spPr bwMode="auto">
            <a:xfrm>
              <a:off x="1674" y="2530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2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2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57" name="Freeform 355"/>
            <p:cNvSpPr>
              <a:spLocks/>
            </p:cNvSpPr>
            <p:nvPr/>
          </p:nvSpPr>
          <p:spPr bwMode="auto">
            <a:xfrm>
              <a:off x="1674" y="2545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58" name="Freeform 356"/>
            <p:cNvSpPr>
              <a:spLocks/>
            </p:cNvSpPr>
            <p:nvPr/>
          </p:nvSpPr>
          <p:spPr bwMode="auto">
            <a:xfrm>
              <a:off x="1674" y="2560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59" name="Freeform 357"/>
            <p:cNvSpPr>
              <a:spLocks/>
            </p:cNvSpPr>
            <p:nvPr/>
          </p:nvSpPr>
          <p:spPr bwMode="auto">
            <a:xfrm>
              <a:off x="1674" y="2576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60" name="Freeform 358"/>
            <p:cNvSpPr>
              <a:spLocks/>
            </p:cNvSpPr>
            <p:nvPr/>
          </p:nvSpPr>
          <p:spPr bwMode="auto">
            <a:xfrm>
              <a:off x="1674" y="2591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61" name="Freeform 359"/>
            <p:cNvSpPr>
              <a:spLocks/>
            </p:cNvSpPr>
            <p:nvPr/>
          </p:nvSpPr>
          <p:spPr bwMode="auto">
            <a:xfrm>
              <a:off x="1674" y="2606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62" name="Freeform 360"/>
            <p:cNvSpPr>
              <a:spLocks/>
            </p:cNvSpPr>
            <p:nvPr/>
          </p:nvSpPr>
          <p:spPr bwMode="auto">
            <a:xfrm>
              <a:off x="1674" y="2621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63" name="Freeform 361"/>
            <p:cNvSpPr>
              <a:spLocks/>
            </p:cNvSpPr>
            <p:nvPr/>
          </p:nvSpPr>
          <p:spPr bwMode="auto">
            <a:xfrm>
              <a:off x="1674" y="2636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64" name="Freeform 362"/>
            <p:cNvSpPr>
              <a:spLocks/>
            </p:cNvSpPr>
            <p:nvPr/>
          </p:nvSpPr>
          <p:spPr bwMode="auto">
            <a:xfrm>
              <a:off x="1674" y="2651"/>
              <a:ext cx="7" cy="8"/>
            </a:xfrm>
            <a:custGeom>
              <a:avLst/>
              <a:gdLst>
                <a:gd name="T0" fmla="*/ 7 w 7"/>
                <a:gd name="T1" fmla="*/ 6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6 h 8"/>
                <a:gd name="T12" fmla="*/ 0 w 7"/>
                <a:gd name="T13" fmla="*/ 6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6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6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65" name="Freeform 363"/>
            <p:cNvSpPr>
              <a:spLocks/>
            </p:cNvSpPr>
            <p:nvPr/>
          </p:nvSpPr>
          <p:spPr bwMode="auto">
            <a:xfrm>
              <a:off x="1674" y="2667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66" name="Freeform 364"/>
            <p:cNvSpPr>
              <a:spLocks/>
            </p:cNvSpPr>
            <p:nvPr/>
          </p:nvSpPr>
          <p:spPr bwMode="auto">
            <a:xfrm>
              <a:off x="1674" y="2682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67" name="Freeform 365"/>
            <p:cNvSpPr>
              <a:spLocks/>
            </p:cNvSpPr>
            <p:nvPr/>
          </p:nvSpPr>
          <p:spPr bwMode="auto">
            <a:xfrm>
              <a:off x="1674" y="2697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68" name="Freeform 366"/>
            <p:cNvSpPr>
              <a:spLocks/>
            </p:cNvSpPr>
            <p:nvPr/>
          </p:nvSpPr>
          <p:spPr bwMode="auto">
            <a:xfrm>
              <a:off x="1674" y="2712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69" name="Freeform 367"/>
            <p:cNvSpPr>
              <a:spLocks/>
            </p:cNvSpPr>
            <p:nvPr/>
          </p:nvSpPr>
          <p:spPr bwMode="auto">
            <a:xfrm>
              <a:off x="1674" y="2727"/>
              <a:ext cx="7" cy="8"/>
            </a:xfrm>
            <a:custGeom>
              <a:avLst/>
              <a:gdLst>
                <a:gd name="T0" fmla="*/ 7 w 7"/>
                <a:gd name="T1" fmla="*/ 6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6 h 8"/>
                <a:gd name="T12" fmla="*/ 0 w 7"/>
                <a:gd name="T13" fmla="*/ 6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6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6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70" name="Freeform 368"/>
            <p:cNvSpPr>
              <a:spLocks/>
            </p:cNvSpPr>
            <p:nvPr/>
          </p:nvSpPr>
          <p:spPr bwMode="auto">
            <a:xfrm>
              <a:off x="1674" y="2743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71" name="Freeform 369"/>
            <p:cNvSpPr>
              <a:spLocks/>
            </p:cNvSpPr>
            <p:nvPr/>
          </p:nvSpPr>
          <p:spPr bwMode="auto">
            <a:xfrm>
              <a:off x="1674" y="2758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72" name="Freeform 370"/>
            <p:cNvSpPr>
              <a:spLocks/>
            </p:cNvSpPr>
            <p:nvPr/>
          </p:nvSpPr>
          <p:spPr bwMode="auto">
            <a:xfrm>
              <a:off x="1674" y="2773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73" name="Freeform 371"/>
            <p:cNvSpPr>
              <a:spLocks/>
            </p:cNvSpPr>
            <p:nvPr/>
          </p:nvSpPr>
          <p:spPr bwMode="auto">
            <a:xfrm>
              <a:off x="1674" y="2788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74" name="Freeform 372"/>
            <p:cNvSpPr>
              <a:spLocks/>
            </p:cNvSpPr>
            <p:nvPr/>
          </p:nvSpPr>
          <p:spPr bwMode="auto">
            <a:xfrm>
              <a:off x="1674" y="2803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75" name="Freeform 373"/>
            <p:cNvSpPr>
              <a:spLocks/>
            </p:cNvSpPr>
            <p:nvPr/>
          </p:nvSpPr>
          <p:spPr bwMode="auto">
            <a:xfrm>
              <a:off x="1674" y="2819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76" name="Freeform 374"/>
            <p:cNvSpPr>
              <a:spLocks/>
            </p:cNvSpPr>
            <p:nvPr/>
          </p:nvSpPr>
          <p:spPr bwMode="auto">
            <a:xfrm>
              <a:off x="1674" y="2834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77" name="Freeform 375"/>
            <p:cNvSpPr>
              <a:spLocks/>
            </p:cNvSpPr>
            <p:nvPr/>
          </p:nvSpPr>
          <p:spPr bwMode="auto">
            <a:xfrm>
              <a:off x="1674" y="2849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78" name="Freeform 376"/>
            <p:cNvSpPr>
              <a:spLocks/>
            </p:cNvSpPr>
            <p:nvPr/>
          </p:nvSpPr>
          <p:spPr bwMode="auto">
            <a:xfrm>
              <a:off x="1674" y="2864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79" name="Freeform 377"/>
            <p:cNvSpPr>
              <a:spLocks/>
            </p:cNvSpPr>
            <p:nvPr/>
          </p:nvSpPr>
          <p:spPr bwMode="auto">
            <a:xfrm>
              <a:off x="1674" y="2879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80" name="Freeform 378"/>
            <p:cNvSpPr>
              <a:spLocks/>
            </p:cNvSpPr>
            <p:nvPr/>
          </p:nvSpPr>
          <p:spPr bwMode="auto">
            <a:xfrm>
              <a:off x="1674" y="2895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81" name="Freeform 379"/>
            <p:cNvSpPr>
              <a:spLocks/>
            </p:cNvSpPr>
            <p:nvPr/>
          </p:nvSpPr>
          <p:spPr bwMode="auto">
            <a:xfrm>
              <a:off x="1674" y="2910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82" name="Freeform 380"/>
            <p:cNvSpPr>
              <a:spLocks/>
            </p:cNvSpPr>
            <p:nvPr/>
          </p:nvSpPr>
          <p:spPr bwMode="auto">
            <a:xfrm>
              <a:off x="1674" y="2925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2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2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83" name="Freeform 381"/>
            <p:cNvSpPr>
              <a:spLocks/>
            </p:cNvSpPr>
            <p:nvPr/>
          </p:nvSpPr>
          <p:spPr bwMode="auto">
            <a:xfrm>
              <a:off x="1674" y="2940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84" name="Freeform 382"/>
            <p:cNvSpPr>
              <a:spLocks/>
            </p:cNvSpPr>
            <p:nvPr/>
          </p:nvSpPr>
          <p:spPr bwMode="auto">
            <a:xfrm>
              <a:off x="1674" y="2955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85" name="Freeform 383"/>
            <p:cNvSpPr>
              <a:spLocks/>
            </p:cNvSpPr>
            <p:nvPr/>
          </p:nvSpPr>
          <p:spPr bwMode="auto">
            <a:xfrm>
              <a:off x="1674" y="2971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86" name="Freeform 384"/>
            <p:cNvSpPr>
              <a:spLocks/>
            </p:cNvSpPr>
            <p:nvPr/>
          </p:nvSpPr>
          <p:spPr bwMode="auto">
            <a:xfrm>
              <a:off x="1674" y="2986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5" name="Group 519"/>
          <p:cNvGrpSpPr>
            <a:grpSpLocks/>
          </p:cNvGrpSpPr>
          <p:nvPr/>
        </p:nvGrpSpPr>
        <p:grpSpPr bwMode="auto">
          <a:xfrm>
            <a:off x="3087688" y="1471613"/>
            <a:ext cx="11112" cy="3192462"/>
            <a:chOff x="1945" y="927"/>
            <a:chExt cx="7" cy="2011"/>
          </a:xfrm>
        </p:grpSpPr>
        <p:sp>
          <p:nvSpPr>
            <p:cNvPr id="40935" name="Freeform 386"/>
            <p:cNvSpPr>
              <a:spLocks/>
            </p:cNvSpPr>
            <p:nvPr/>
          </p:nvSpPr>
          <p:spPr bwMode="auto">
            <a:xfrm>
              <a:off x="1945" y="927"/>
              <a:ext cx="7" cy="5"/>
            </a:xfrm>
            <a:custGeom>
              <a:avLst/>
              <a:gdLst>
                <a:gd name="T0" fmla="*/ 7 w 7"/>
                <a:gd name="T1" fmla="*/ 5 h 5"/>
                <a:gd name="T2" fmla="*/ 5 w 7"/>
                <a:gd name="T3" fmla="*/ 3 h 5"/>
                <a:gd name="T4" fmla="*/ 2 w 7"/>
                <a:gd name="T5" fmla="*/ 0 h 5"/>
                <a:gd name="T6" fmla="*/ 2 w 7"/>
                <a:gd name="T7" fmla="*/ 0 h 5"/>
                <a:gd name="T8" fmla="*/ 0 w 7"/>
                <a:gd name="T9" fmla="*/ 3 h 5"/>
                <a:gd name="T10" fmla="*/ 0 w 7"/>
                <a:gd name="T11" fmla="*/ 3 h 5"/>
                <a:gd name="T12" fmla="*/ 0 w 7"/>
                <a:gd name="T13" fmla="*/ 3 h 5"/>
                <a:gd name="T14" fmla="*/ 2 w 7"/>
                <a:gd name="T15" fmla="*/ 5 h 5"/>
                <a:gd name="T16" fmla="*/ 2 w 7"/>
                <a:gd name="T17" fmla="*/ 5 h 5"/>
                <a:gd name="T18" fmla="*/ 7 w 7"/>
                <a:gd name="T19" fmla="*/ 5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5"/>
                <a:gd name="T32" fmla="*/ 7 w 7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5">
                  <a:moveTo>
                    <a:pt x="7" y="5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36" name="Freeform 387"/>
            <p:cNvSpPr>
              <a:spLocks/>
            </p:cNvSpPr>
            <p:nvPr/>
          </p:nvSpPr>
          <p:spPr bwMode="auto">
            <a:xfrm>
              <a:off x="1945" y="940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37" name="Freeform 388"/>
            <p:cNvSpPr>
              <a:spLocks/>
            </p:cNvSpPr>
            <p:nvPr/>
          </p:nvSpPr>
          <p:spPr bwMode="auto">
            <a:xfrm>
              <a:off x="1945" y="955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38" name="Freeform 389"/>
            <p:cNvSpPr>
              <a:spLocks/>
            </p:cNvSpPr>
            <p:nvPr/>
          </p:nvSpPr>
          <p:spPr bwMode="auto">
            <a:xfrm>
              <a:off x="1945" y="970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39" name="Freeform 390"/>
            <p:cNvSpPr>
              <a:spLocks/>
            </p:cNvSpPr>
            <p:nvPr/>
          </p:nvSpPr>
          <p:spPr bwMode="auto">
            <a:xfrm>
              <a:off x="1945" y="985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40" name="Freeform 391"/>
            <p:cNvSpPr>
              <a:spLocks/>
            </p:cNvSpPr>
            <p:nvPr/>
          </p:nvSpPr>
          <p:spPr bwMode="auto">
            <a:xfrm>
              <a:off x="1945" y="1000"/>
              <a:ext cx="7" cy="8"/>
            </a:xfrm>
            <a:custGeom>
              <a:avLst/>
              <a:gdLst>
                <a:gd name="T0" fmla="*/ 7 w 7"/>
                <a:gd name="T1" fmla="*/ 6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6 h 8"/>
                <a:gd name="T12" fmla="*/ 0 w 7"/>
                <a:gd name="T13" fmla="*/ 6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6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6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41" name="Freeform 392"/>
            <p:cNvSpPr>
              <a:spLocks/>
            </p:cNvSpPr>
            <p:nvPr/>
          </p:nvSpPr>
          <p:spPr bwMode="auto">
            <a:xfrm>
              <a:off x="1945" y="1016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42" name="Freeform 393"/>
            <p:cNvSpPr>
              <a:spLocks/>
            </p:cNvSpPr>
            <p:nvPr/>
          </p:nvSpPr>
          <p:spPr bwMode="auto">
            <a:xfrm>
              <a:off x="1945" y="1031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43" name="Freeform 394"/>
            <p:cNvSpPr>
              <a:spLocks/>
            </p:cNvSpPr>
            <p:nvPr/>
          </p:nvSpPr>
          <p:spPr bwMode="auto">
            <a:xfrm>
              <a:off x="1945" y="1046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44" name="Freeform 395"/>
            <p:cNvSpPr>
              <a:spLocks/>
            </p:cNvSpPr>
            <p:nvPr/>
          </p:nvSpPr>
          <p:spPr bwMode="auto">
            <a:xfrm>
              <a:off x="1945" y="1061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45" name="Freeform 396"/>
            <p:cNvSpPr>
              <a:spLocks/>
            </p:cNvSpPr>
            <p:nvPr/>
          </p:nvSpPr>
          <p:spPr bwMode="auto">
            <a:xfrm>
              <a:off x="1945" y="1076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46" name="Freeform 397"/>
            <p:cNvSpPr>
              <a:spLocks/>
            </p:cNvSpPr>
            <p:nvPr/>
          </p:nvSpPr>
          <p:spPr bwMode="auto">
            <a:xfrm>
              <a:off x="1945" y="1092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47" name="Freeform 398"/>
            <p:cNvSpPr>
              <a:spLocks/>
            </p:cNvSpPr>
            <p:nvPr/>
          </p:nvSpPr>
          <p:spPr bwMode="auto">
            <a:xfrm>
              <a:off x="1945" y="1107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48" name="Freeform 399"/>
            <p:cNvSpPr>
              <a:spLocks/>
            </p:cNvSpPr>
            <p:nvPr/>
          </p:nvSpPr>
          <p:spPr bwMode="auto">
            <a:xfrm>
              <a:off x="1945" y="1122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49" name="Freeform 400"/>
            <p:cNvSpPr>
              <a:spLocks/>
            </p:cNvSpPr>
            <p:nvPr/>
          </p:nvSpPr>
          <p:spPr bwMode="auto">
            <a:xfrm>
              <a:off x="1945" y="1137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50" name="Freeform 401"/>
            <p:cNvSpPr>
              <a:spLocks/>
            </p:cNvSpPr>
            <p:nvPr/>
          </p:nvSpPr>
          <p:spPr bwMode="auto">
            <a:xfrm>
              <a:off x="1945" y="1152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51" name="Freeform 402"/>
            <p:cNvSpPr>
              <a:spLocks/>
            </p:cNvSpPr>
            <p:nvPr/>
          </p:nvSpPr>
          <p:spPr bwMode="auto">
            <a:xfrm>
              <a:off x="1945" y="1168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52" name="Freeform 403"/>
            <p:cNvSpPr>
              <a:spLocks/>
            </p:cNvSpPr>
            <p:nvPr/>
          </p:nvSpPr>
          <p:spPr bwMode="auto">
            <a:xfrm>
              <a:off x="1945" y="1183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53" name="Freeform 404"/>
            <p:cNvSpPr>
              <a:spLocks/>
            </p:cNvSpPr>
            <p:nvPr/>
          </p:nvSpPr>
          <p:spPr bwMode="auto">
            <a:xfrm>
              <a:off x="1945" y="1198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54" name="Freeform 405"/>
            <p:cNvSpPr>
              <a:spLocks/>
            </p:cNvSpPr>
            <p:nvPr/>
          </p:nvSpPr>
          <p:spPr bwMode="auto">
            <a:xfrm>
              <a:off x="1945" y="1213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55" name="Freeform 406"/>
            <p:cNvSpPr>
              <a:spLocks/>
            </p:cNvSpPr>
            <p:nvPr/>
          </p:nvSpPr>
          <p:spPr bwMode="auto">
            <a:xfrm>
              <a:off x="1945" y="1228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56" name="Freeform 407"/>
            <p:cNvSpPr>
              <a:spLocks/>
            </p:cNvSpPr>
            <p:nvPr/>
          </p:nvSpPr>
          <p:spPr bwMode="auto">
            <a:xfrm>
              <a:off x="1945" y="1244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57" name="Freeform 408"/>
            <p:cNvSpPr>
              <a:spLocks/>
            </p:cNvSpPr>
            <p:nvPr/>
          </p:nvSpPr>
          <p:spPr bwMode="auto">
            <a:xfrm>
              <a:off x="1945" y="1259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58" name="Freeform 409"/>
            <p:cNvSpPr>
              <a:spLocks/>
            </p:cNvSpPr>
            <p:nvPr/>
          </p:nvSpPr>
          <p:spPr bwMode="auto">
            <a:xfrm>
              <a:off x="1945" y="1274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2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2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59" name="Freeform 410"/>
            <p:cNvSpPr>
              <a:spLocks/>
            </p:cNvSpPr>
            <p:nvPr/>
          </p:nvSpPr>
          <p:spPr bwMode="auto">
            <a:xfrm>
              <a:off x="1945" y="1289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60" name="Freeform 411"/>
            <p:cNvSpPr>
              <a:spLocks/>
            </p:cNvSpPr>
            <p:nvPr/>
          </p:nvSpPr>
          <p:spPr bwMode="auto">
            <a:xfrm>
              <a:off x="1945" y="1304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61" name="Freeform 412"/>
            <p:cNvSpPr>
              <a:spLocks/>
            </p:cNvSpPr>
            <p:nvPr/>
          </p:nvSpPr>
          <p:spPr bwMode="auto">
            <a:xfrm>
              <a:off x="1945" y="1320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62" name="Freeform 413"/>
            <p:cNvSpPr>
              <a:spLocks/>
            </p:cNvSpPr>
            <p:nvPr/>
          </p:nvSpPr>
          <p:spPr bwMode="auto">
            <a:xfrm>
              <a:off x="1945" y="1335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63" name="Freeform 414"/>
            <p:cNvSpPr>
              <a:spLocks/>
            </p:cNvSpPr>
            <p:nvPr/>
          </p:nvSpPr>
          <p:spPr bwMode="auto">
            <a:xfrm>
              <a:off x="1945" y="1350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2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2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64" name="Freeform 415"/>
            <p:cNvSpPr>
              <a:spLocks/>
            </p:cNvSpPr>
            <p:nvPr/>
          </p:nvSpPr>
          <p:spPr bwMode="auto">
            <a:xfrm>
              <a:off x="1945" y="1365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65" name="Freeform 416"/>
            <p:cNvSpPr>
              <a:spLocks/>
            </p:cNvSpPr>
            <p:nvPr/>
          </p:nvSpPr>
          <p:spPr bwMode="auto">
            <a:xfrm>
              <a:off x="1945" y="1380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66" name="Freeform 417"/>
            <p:cNvSpPr>
              <a:spLocks/>
            </p:cNvSpPr>
            <p:nvPr/>
          </p:nvSpPr>
          <p:spPr bwMode="auto">
            <a:xfrm>
              <a:off x="1945" y="1395"/>
              <a:ext cx="7" cy="8"/>
            </a:xfrm>
            <a:custGeom>
              <a:avLst/>
              <a:gdLst>
                <a:gd name="T0" fmla="*/ 7 w 7"/>
                <a:gd name="T1" fmla="*/ 6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6 h 8"/>
                <a:gd name="T12" fmla="*/ 0 w 7"/>
                <a:gd name="T13" fmla="*/ 6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6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6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67" name="Freeform 418"/>
            <p:cNvSpPr>
              <a:spLocks/>
            </p:cNvSpPr>
            <p:nvPr/>
          </p:nvSpPr>
          <p:spPr bwMode="auto">
            <a:xfrm>
              <a:off x="1945" y="1411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68" name="Freeform 419"/>
            <p:cNvSpPr>
              <a:spLocks/>
            </p:cNvSpPr>
            <p:nvPr/>
          </p:nvSpPr>
          <p:spPr bwMode="auto">
            <a:xfrm>
              <a:off x="1945" y="1426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69" name="Freeform 420"/>
            <p:cNvSpPr>
              <a:spLocks/>
            </p:cNvSpPr>
            <p:nvPr/>
          </p:nvSpPr>
          <p:spPr bwMode="auto">
            <a:xfrm>
              <a:off x="1945" y="1441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70" name="Freeform 421"/>
            <p:cNvSpPr>
              <a:spLocks/>
            </p:cNvSpPr>
            <p:nvPr/>
          </p:nvSpPr>
          <p:spPr bwMode="auto">
            <a:xfrm>
              <a:off x="1945" y="1456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71" name="Freeform 422"/>
            <p:cNvSpPr>
              <a:spLocks/>
            </p:cNvSpPr>
            <p:nvPr/>
          </p:nvSpPr>
          <p:spPr bwMode="auto">
            <a:xfrm>
              <a:off x="1945" y="1471"/>
              <a:ext cx="7" cy="8"/>
            </a:xfrm>
            <a:custGeom>
              <a:avLst/>
              <a:gdLst>
                <a:gd name="T0" fmla="*/ 7 w 7"/>
                <a:gd name="T1" fmla="*/ 6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6 h 8"/>
                <a:gd name="T12" fmla="*/ 0 w 7"/>
                <a:gd name="T13" fmla="*/ 6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6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6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72" name="Freeform 423"/>
            <p:cNvSpPr>
              <a:spLocks/>
            </p:cNvSpPr>
            <p:nvPr/>
          </p:nvSpPr>
          <p:spPr bwMode="auto">
            <a:xfrm>
              <a:off x="1945" y="1487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73" name="Freeform 424"/>
            <p:cNvSpPr>
              <a:spLocks/>
            </p:cNvSpPr>
            <p:nvPr/>
          </p:nvSpPr>
          <p:spPr bwMode="auto">
            <a:xfrm>
              <a:off x="1945" y="1502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74" name="Freeform 425"/>
            <p:cNvSpPr>
              <a:spLocks/>
            </p:cNvSpPr>
            <p:nvPr/>
          </p:nvSpPr>
          <p:spPr bwMode="auto">
            <a:xfrm>
              <a:off x="1945" y="1517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75" name="Freeform 426"/>
            <p:cNvSpPr>
              <a:spLocks/>
            </p:cNvSpPr>
            <p:nvPr/>
          </p:nvSpPr>
          <p:spPr bwMode="auto">
            <a:xfrm>
              <a:off x="1945" y="1532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76" name="Freeform 427"/>
            <p:cNvSpPr>
              <a:spLocks/>
            </p:cNvSpPr>
            <p:nvPr/>
          </p:nvSpPr>
          <p:spPr bwMode="auto">
            <a:xfrm>
              <a:off x="1945" y="1547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77" name="Freeform 428"/>
            <p:cNvSpPr>
              <a:spLocks/>
            </p:cNvSpPr>
            <p:nvPr/>
          </p:nvSpPr>
          <p:spPr bwMode="auto">
            <a:xfrm>
              <a:off x="1945" y="1563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78" name="Freeform 429"/>
            <p:cNvSpPr>
              <a:spLocks/>
            </p:cNvSpPr>
            <p:nvPr/>
          </p:nvSpPr>
          <p:spPr bwMode="auto">
            <a:xfrm>
              <a:off x="1945" y="1578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79" name="Freeform 430"/>
            <p:cNvSpPr>
              <a:spLocks/>
            </p:cNvSpPr>
            <p:nvPr/>
          </p:nvSpPr>
          <p:spPr bwMode="auto">
            <a:xfrm>
              <a:off x="1945" y="1593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80" name="Freeform 431"/>
            <p:cNvSpPr>
              <a:spLocks/>
            </p:cNvSpPr>
            <p:nvPr/>
          </p:nvSpPr>
          <p:spPr bwMode="auto">
            <a:xfrm>
              <a:off x="1945" y="1608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81" name="Freeform 432"/>
            <p:cNvSpPr>
              <a:spLocks/>
            </p:cNvSpPr>
            <p:nvPr/>
          </p:nvSpPr>
          <p:spPr bwMode="auto">
            <a:xfrm>
              <a:off x="1945" y="1623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82" name="Freeform 433"/>
            <p:cNvSpPr>
              <a:spLocks/>
            </p:cNvSpPr>
            <p:nvPr/>
          </p:nvSpPr>
          <p:spPr bwMode="auto">
            <a:xfrm>
              <a:off x="1945" y="1639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83" name="Freeform 434"/>
            <p:cNvSpPr>
              <a:spLocks/>
            </p:cNvSpPr>
            <p:nvPr/>
          </p:nvSpPr>
          <p:spPr bwMode="auto">
            <a:xfrm>
              <a:off x="1945" y="1654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84" name="Freeform 435"/>
            <p:cNvSpPr>
              <a:spLocks/>
            </p:cNvSpPr>
            <p:nvPr/>
          </p:nvSpPr>
          <p:spPr bwMode="auto">
            <a:xfrm>
              <a:off x="1945" y="1669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85" name="Freeform 436"/>
            <p:cNvSpPr>
              <a:spLocks/>
            </p:cNvSpPr>
            <p:nvPr/>
          </p:nvSpPr>
          <p:spPr bwMode="auto">
            <a:xfrm>
              <a:off x="1945" y="1684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86" name="Freeform 437"/>
            <p:cNvSpPr>
              <a:spLocks/>
            </p:cNvSpPr>
            <p:nvPr/>
          </p:nvSpPr>
          <p:spPr bwMode="auto">
            <a:xfrm>
              <a:off x="1945" y="1699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87" name="Freeform 438"/>
            <p:cNvSpPr>
              <a:spLocks/>
            </p:cNvSpPr>
            <p:nvPr/>
          </p:nvSpPr>
          <p:spPr bwMode="auto">
            <a:xfrm>
              <a:off x="1945" y="1715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88" name="Freeform 439"/>
            <p:cNvSpPr>
              <a:spLocks/>
            </p:cNvSpPr>
            <p:nvPr/>
          </p:nvSpPr>
          <p:spPr bwMode="auto">
            <a:xfrm>
              <a:off x="1945" y="1730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89" name="Freeform 440"/>
            <p:cNvSpPr>
              <a:spLocks/>
            </p:cNvSpPr>
            <p:nvPr/>
          </p:nvSpPr>
          <p:spPr bwMode="auto">
            <a:xfrm>
              <a:off x="1945" y="1745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2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2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90" name="Freeform 441"/>
            <p:cNvSpPr>
              <a:spLocks/>
            </p:cNvSpPr>
            <p:nvPr/>
          </p:nvSpPr>
          <p:spPr bwMode="auto">
            <a:xfrm>
              <a:off x="1945" y="1760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91" name="Freeform 442"/>
            <p:cNvSpPr>
              <a:spLocks/>
            </p:cNvSpPr>
            <p:nvPr/>
          </p:nvSpPr>
          <p:spPr bwMode="auto">
            <a:xfrm>
              <a:off x="1945" y="1775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92" name="Freeform 443"/>
            <p:cNvSpPr>
              <a:spLocks/>
            </p:cNvSpPr>
            <p:nvPr/>
          </p:nvSpPr>
          <p:spPr bwMode="auto">
            <a:xfrm>
              <a:off x="1945" y="1791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93" name="Freeform 444"/>
            <p:cNvSpPr>
              <a:spLocks/>
            </p:cNvSpPr>
            <p:nvPr/>
          </p:nvSpPr>
          <p:spPr bwMode="auto">
            <a:xfrm>
              <a:off x="1945" y="1806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94" name="Freeform 445"/>
            <p:cNvSpPr>
              <a:spLocks/>
            </p:cNvSpPr>
            <p:nvPr/>
          </p:nvSpPr>
          <p:spPr bwMode="auto">
            <a:xfrm>
              <a:off x="1945" y="1821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2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2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95" name="Freeform 446"/>
            <p:cNvSpPr>
              <a:spLocks/>
            </p:cNvSpPr>
            <p:nvPr/>
          </p:nvSpPr>
          <p:spPr bwMode="auto">
            <a:xfrm>
              <a:off x="1945" y="1836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96" name="Freeform 447"/>
            <p:cNvSpPr>
              <a:spLocks/>
            </p:cNvSpPr>
            <p:nvPr/>
          </p:nvSpPr>
          <p:spPr bwMode="auto">
            <a:xfrm>
              <a:off x="1945" y="1851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97" name="Freeform 448"/>
            <p:cNvSpPr>
              <a:spLocks/>
            </p:cNvSpPr>
            <p:nvPr/>
          </p:nvSpPr>
          <p:spPr bwMode="auto">
            <a:xfrm>
              <a:off x="1945" y="1866"/>
              <a:ext cx="7" cy="8"/>
            </a:xfrm>
            <a:custGeom>
              <a:avLst/>
              <a:gdLst>
                <a:gd name="T0" fmla="*/ 7 w 7"/>
                <a:gd name="T1" fmla="*/ 6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6 h 8"/>
                <a:gd name="T12" fmla="*/ 0 w 7"/>
                <a:gd name="T13" fmla="*/ 6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6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6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98" name="Freeform 449"/>
            <p:cNvSpPr>
              <a:spLocks/>
            </p:cNvSpPr>
            <p:nvPr/>
          </p:nvSpPr>
          <p:spPr bwMode="auto">
            <a:xfrm>
              <a:off x="1945" y="1882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99" name="Freeform 450"/>
            <p:cNvSpPr>
              <a:spLocks/>
            </p:cNvSpPr>
            <p:nvPr/>
          </p:nvSpPr>
          <p:spPr bwMode="auto">
            <a:xfrm>
              <a:off x="1945" y="1897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00" name="Freeform 451"/>
            <p:cNvSpPr>
              <a:spLocks/>
            </p:cNvSpPr>
            <p:nvPr/>
          </p:nvSpPr>
          <p:spPr bwMode="auto">
            <a:xfrm>
              <a:off x="1945" y="1912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01" name="Freeform 452"/>
            <p:cNvSpPr>
              <a:spLocks/>
            </p:cNvSpPr>
            <p:nvPr/>
          </p:nvSpPr>
          <p:spPr bwMode="auto">
            <a:xfrm>
              <a:off x="1945" y="1927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02" name="Freeform 453"/>
            <p:cNvSpPr>
              <a:spLocks/>
            </p:cNvSpPr>
            <p:nvPr/>
          </p:nvSpPr>
          <p:spPr bwMode="auto">
            <a:xfrm>
              <a:off x="1945" y="1942"/>
              <a:ext cx="7" cy="8"/>
            </a:xfrm>
            <a:custGeom>
              <a:avLst/>
              <a:gdLst>
                <a:gd name="T0" fmla="*/ 7 w 7"/>
                <a:gd name="T1" fmla="*/ 6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6 h 8"/>
                <a:gd name="T12" fmla="*/ 0 w 7"/>
                <a:gd name="T13" fmla="*/ 6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6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6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03" name="Freeform 454"/>
            <p:cNvSpPr>
              <a:spLocks/>
            </p:cNvSpPr>
            <p:nvPr/>
          </p:nvSpPr>
          <p:spPr bwMode="auto">
            <a:xfrm>
              <a:off x="1945" y="1958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04" name="Freeform 455"/>
            <p:cNvSpPr>
              <a:spLocks/>
            </p:cNvSpPr>
            <p:nvPr/>
          </p:nvSpPr>
          <p:spPr bwMode="auto">
            <a:xfrm>
              <a:off x="1945" y="1973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05" name="Freeform 456"/>
            <p:cNvSpPr>
              <a:spLocks/>
            </p:cNvSpPr>
            <p:nvPr/>
          </p:nvSpPr>
          <p:spPr bwMode="auto">
            <a:xfrm>
              <a:off x="1945" y="1988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06" name="Freeform 457"/>
            <p:cNvSpPr>
              <a:spLocks/>
            </p:cNvSpPr>
            <p:nvPr/>
          </p:nvSpPr>
          <p:spPr bwMode="auto">
            <a:xfrm>
              <a:off x="1945" y="2003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07" name="Freeform 458"/>
            <p:cNvSpPr>
              <a:spLocks/>
            </p:cNvSpPr>
            <p:nvPr/>
          </p:nvSpPr>
          <p:spPr bwMode="auto">
            <a:xfrm>
              <a:off x="1945" y="2018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08" name="Freeform 459"/>
            <p:cNvSpPr>
              <a:spLocks/>
            </p:cNvSpPr>
            <p:nvPr/>
          </p:nvSpPr>
          <p:spPr bwMode="auto">
            <a:xfrm>
              <a:off x="1945" y="2034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09" name="Freeform 460"/>
            <p:cNvSpPr>
              <a:spLocks/>
            </p:cNvSpPr>
            <p:nvPr/>
          </p:nvSpPr>
          <p:spPr bwMode="auto">
            <a:xfrm>
              <a:off x="1945" y="2049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10" name="Freeform 461"/>
            <p:cNvSpPr>
              <a:spLocks/>
            </p:cNvSpPr>
            <p:nvPr/>
          </p:nvSpPr>
          <p:spPr bwMode="auto">
            <a:xfrm>
              <a:off x="1945" y="2064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11" name="Freeform 462"/>
            <p:cNvSpPr>
              <a:spLocks/>
            </p:cNvSpPr>
            <p:nvPr/>
          </p:nvSpPr>
          <p:spPr bwMode="auto">
            <a:xfrm>
              <a:off x="1945" y="2079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12" name="Freeform 463"/>
            <p:cNvSpPr>
              <a:spLocks/>
            </p:cNvSpPr>
            <p:nvPr/>
          </p:nvSpPr>
          <p:spPr bwMode="auto">
            <a:xfrm>
              <a:off x="1945" y="2094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13" name="Freeform 464"/>
            <p:cNvSpPr>
              <a:spLocks/>
            </p:cNvSpPr>
            <p:nvPr/>
          </p:nvSpPr>
          <p:spPr bwMode="auto">
            <a:xfrm>
              <a:off x="1945" y="2110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14" name="Freeform 465"/>
            <p:cNvSpPr>
              <a:spLocks/>
            </p:cNvSpPr>
            <p:nvPr/>
          </p:nvSpPr>
          <p:spPr bwMode="auto">
            <a:xfrm>
              <a:off x="1945" y="2125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15" name="Freeform 466"/>
            <p:cNvSpPr>
              <a:spLocks/>
            </p:cNvSpPr>
            <p:nvPr/>
          </p:nvSpPr>
          <p:spPr bwMode="auto">
            <a:xfrm>
              <a:off x="1945" y="2140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16" name="Freeform 467"/>
            <p:cNvSpPr>
              <a:spLocks/>
            </p:cNvSpPr>
            <p:nvPr/>
          </p:nvSpPr>
          <p:spPr bwMode="auto">
            <a:xfrm>
              <a:off x="1945" y="2155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17" name="Freeform 468"/>
            <p:cNvSpPr>
              <a:spLocks/>
            </p:cNvSpPr>
            <p:nvPr/>
          </p:nvSpPr>
          <p:spPr bwMode="auto">
            <a:xfrm>
              <a:off x="1945" y="2170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18" name="Freeform 469"/>
            <p:cNvSpPr>
              <a:spLocks/>
            </p:cNvSpPr>
            <p:nvPr/>
          </p:nvSpPr>
          <p:spPr bwMode="auto">
            <a:xfrm>
              <a:off x="1945" y="2186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19" name="Freeform 470"/>
            <p:cNvSpPr>
              <a:spLocks/>
            </p:cNvSpPr>
            <p:nvPr/>
          </p:nvSpPr>
          <p:spPr bwMode="auto">
            <a:xfrm>
              <a:off x="1945" y="2201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20" name="Freeform 471"/>
            <p:cNvSpPr>
              <a:spLocks/>
            </p:cNvSpPr>
            <p:nvPr/>
          </p:nvSpPr>
          <p:spPr bwMode="auto">
            <a:xfrm>
              <a:off x="1945" y="2216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2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2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21" name="Freeform 472"/>
            <p:cNvSpPr>
              <a:spLocks/>
            </p:cNvSpPr>
            <p:nvPr/>
          </p:nvSpPr>
          <p:spPr bwMode="auto">
            <a:xfrm>
              <a:off x="1945" y="2231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22" name="Freeform 473"/>
            <p:cNvSpPr>
              <a:spLocks/>
            </p:cNvSpPr>
            <p:nvPr/>
          </p:nvSpPr>
          <p:spPr bwMode="auto">
            <a:xfrm>
              <a:off x="1945" y="2246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23" name="Freeform 474"/>
            <p:cNvSpPr>
              <a:spLocks/>
            </p:cNvSpPr>
            <p:nvPr/>
          </p:nvSpPr>
          <p:spPr bwMode="auto">
            <a:xfrm>
              <a:off x="1945" y="2262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24" name="Freeform 475"/>
            <p:cNvSpPr>
              <a:spLocks/>
            </p:cNvSpPr>
            <p:nvPr/>
          </p:nvSpPr>
          <p:spPr bwMode="auto">
            <a:xfrm>
              <a:off x="1945" y="2277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25" name="Freeform 476"/>
            <p:cNvSpPr>
              <a:spLocks/>
            </p:cNvSpPr>
            <p:nvPr/>
          </p:nvSpPr>
          <p:spPr bwMode="auto">
            <a:xfrm>
              <a:off x="1945" y="2292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26" name="Freeform 477"/>
            <p:cNvSpPr>
              <a:spLocks/>
            </p:cNvSpPr>
            <p:nvPr/>
          </p:nvSpPr>
          <p:spPr bwMode="auto">
            <a:xfrm>
              <a:off x="1945" y="2307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27" name="Freeform 478"/>
            <p:cNvSpPr>
              <a:spLocks/>
            </p:cNvSpPr>
            <p:nvPr/>
          </p:nvSpPr>
          <p:spPr bwMode="auto">
            <a:xfrm>
              <a:off x="1945" y="2322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28" name="Freeform 479"/>
            <p:cNvSpPr>
              <a:spLocks/>
            </p:cNvSpPr>
            <p:nvPr/>
          </p:nvSpPr>
          <p:spPr bwMode="auto">
            <a:xfrm>
              <a:off x="1945" y="2337"/>
              <a:ext cx="7" cy="8"/>
            </a:xfrm>
            <a:custGeom>
              <a:avLst/>
              <a:gdLst>
                <a:gd name="T0" fmla="*/ 7 w 7"/>
                <a:gd name="T1" fmla="*/ 6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6 h 8"/>
                <a:gd name="T12" fmla="*/ 0 w 7"/>
                <a:gd name="T13" fmla="*/ 6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6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6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29" name="Freeform 480"/>
            <p:cNvSpPr>
              <a:spLocks/>
            </p:cNvSpPr>
            <p:nvPr/>
          </p:nvSpPr>
          <p:spPr bwMode="auto">
            <a:xfrm>
              <a:off x="1945" y="2353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30" name="Freeform 481"/>
            <p:cNvSpPr>
              <a:spLocks/>
            </p:cNvSpPr>
            <p:nvPr/>
          </p:nvSpPr>
          <p:spPr bwMode="auto">
            <a:xfrm>
              <a:off x="1945" y="2368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31" name="Freeform 482"/>
            <p:cNvSpPr>
              <a:spLocks/>
            </p:cNvSpPr>
            <p:nvPr/>
          </p:nvSpPr>
          <p:spPr bwMode="auto">
            <a:xfrm>
              <a:off x="1945" y="2383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32" name="Freeform 483"/>
            <p:cNvSpPr>
              <a:spLocks/>
            </p:cNvSpPr>
            <p:nvPr/>
          </p:nvSpPr>
          <p:spPr bwMode="auto">
            <a:xfrm>
              <a:off x="1945" y="2398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33" name="Freeform 484"/>
            <p:cNvSpPr>
              <a:spLocks/>
            </p:cNvSpPr>
            <p:nvPr/>
          </p:nvSpPr>
          <p:spPr bwMode="auto">
            <a:xfrm>
              <a:off x="1945" y="2413"/>
              <a:ext cx="7" cy="8"/>
            </a:xfrm>
            <a:custGeom>
              <a:avLst/>
              <a:gdLst>
                <a:gd name="T0" fmla="*/ 7 w 7"/>
                <a:gd name="T1" fmla="*/ 6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6 h 8"/>
                <a:gd name="T12" fmla="*/ 0 w 7"/>
                <a:gd name="T13" fmla="*/ 6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6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6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34" name="Freeform 485"/>
            <p:cNvSpPr>
              <a:spLocks/>
            </p:cNvSpPr>
            <p:nvPr/>
          </p:nvSpPr>
          <p:spPr bwMode="auto">
            <a:xfrm>
              <a:off x="1945" y="2429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35" name="Freeform 486"/>
            <p:cNvSpPr>
              <a:spLocks/>
            </p:cNvSpPr>
            <p:nvPr/>
          </p:nvSpPr>
          <p:spPr bwMode="auto">
            <a:xfrm>
              <a:off x="1945" y="2444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36" name="Freeform 487"/>
            <p:cNvSpPr>
              <a:spLocks/>
            </p:cNvSpPr>
            <p:nvPr/>
          </p:nvSpPr>
          <p:spPr bwMode="auto">
            <a:xfrm>
              <a:off x="1945" y="2459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37" name="Freeform 488"/>
            <p:cNvSpPr>
              <a:spLocks/>
            </p:cNvSpPr>
            <p:nvPr/>
          </p:nvSpPr>
          <p:spPr bwMode="auto">
            <a:xfrm>
              <a:off x="1945" y="2474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38" name="Freeform 489"/>
            <p:cNvSpPr>
              <a:spLocks/>
            </p:cNvSpPr>
            <p:nvPr/>
          </p:nvSpPr>
          <p:spPr bwMode="auto">
            <a:xfrm>
              <a:off x="1945" y="2489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39" name="Freeform 490"/>
            <p:cNvSpPr>
              <a:spLocks/>
            </p:cNvSpPr>
            <p:nvPr/>
          </p:nvSpPr>
          <p:spPr bwMode="auto">
            <a:xfrm>
              <a:off x="1945" y="2505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40" name="Freeform 491"/>
            <p:cNvSpPr>
              <a:spLocks/>
            </p:cNvSpPr>
            <p:nvPr/>
          </p:nvSpPr>
          <p:spPr bwMode="auto">
            <a:xfrm>
              <a:off x="1945" y="2520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41" name="Freeform 492"/>
            <p:cNvSpPr>
              <a:spLocks/>
            </p:cNvSpPr>
            <p:nvPr/>
          </p:nvSpPr>
          <p:spPr bwMode="auto">
            <a:xfrm>
              <a:off x="1945" y="2535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42" name="Freeform 493"/>
            <p:cNvSpPr>
              <a:spLocks/>
            </p:cNvSpPr>
            <p:nvPr/>
          </p:nvSpPr>
          <p:spPr bwMode="auto">
            <a:xfrm>
              <a:off x="1945" y="2550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43" name="Freeform 494"/>
            <p:cNvSpPr>
              <a:spLocks/>
            </p:cNvSpPr>
            <p:nvPr/>
          </p:nvSpPr>
          <p:spPr bwMode="auto">
            <a:xfrm>
              <a:off x="1945" y="2565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44" name="Freeform 495"/>
            <p:cNvSpPr>
              <a:spLocks/>
            </p:cNvSpPr>
            <p:nvPr/>
          </p:nvSpPr>
          <p:spPr bwMode="auto">
            <a:xfrm>
              <a:off x="1945" y="2581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45" name="Freeform 496"/>
            <p:cNvSpPr>
              <a:spLocks/>
            </p:cNvSpPr>
            <p:nvPr/>
          </p:nvSpPr>
          <p:spPr bwMode="auto">
            <a:xfrm>
              <a:off x="1945" y="2596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46" name="Freeform 497"/>
            <p:cNvSpPr>
              <a:spLocks/>
            </p:cNvSpPr>
            <p:nvPr/>
          </p:nvSpPr>
          <p:spPr bwMode="auto">
            <a:xfrm>
              <a:off x="1945" y="2611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2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2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47" name="Freeform 498"/>
            <p:cNvSpPr>
              <a:spLocks/>
            </p:cNvSpPr>
            <p:nvPr/>
          </p:nvSpPr>
          <p:spPr bwMode="auto">
            <a:xfrm>
              <a:off x="1945" y="2626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48" name="Freeform 499"/>
            <p:cNvSpPr>
              <a:spLocks/>
            </p:cNvSpPr>
            <p:nvPr/>
          </p:nvSpPr>
          <p:spPr bwMode="auto">
            <a:xfrm>
              <a:off x="1945" y="2641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49" name="Freeform 500"/>
            <p:cNvSpPr>
              <a:spLocks/>
            </p:cNvSpPr>
            <p:nvPr/>
          </p:nvSpPr>
          <p:spPr bwMode="auto">
            <a:xfrm>
              <a:off x="1945" y="2657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50" name="Freeform 501"/>
            <p:cNvSpPr>
              <a:spLocks/>
            </p:cNvSpPr>
            <p:nvPr/>
          </p:nvSpPr>
          <p:spPr bwMode="auto">
            <a:xfrm>
              <a:off x="1945" y="2672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51" name="Freeform 502"/>
            <p:cNvSpPr>
              <a:spLocks/>
            </p:cNvSpPr>
            <p:nvPr/>
          </p:nvSpPr>
          <p:spPr bwMode="auto">
            <a:xfrm>
              <a:off x="1945" y="2687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2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2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52" name="Freeform 503"/>
            <p:cNvSpPr>
              <a:spLocks/>
            </p:cNvSpPr>
            <p:nvPr/>
          </p:nvSpPr>
          <p:spPr bwMode="auto">
            <a:xfrm>
              <a:off x="1945" y="2702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53" name="Freeform 504"/>
            <p:cNvSpPr>
              <a:spLocks/>
            </p:cNvSpPr>
            <p:nvPr/>
          </p:nvSpPr>
          <p:spPr bwMode="auto">
            <a:xfrm>
              <a:off x="1945" y="2717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54" name="Freeform 505"/>
            <p:cNvSpPr>
              <a:spLocks/>
            </p:cNvSpPr>
            <p:nvPr/>
          </p:nvSpPr>
          <p:spPr bwMode="auto">
            <a:xfrm>
              <a:off x="1945" y="2733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55" name="Freeform 506"/>
            <p:cNvSpPr>
              <a:spLocks/>
            </p:cNvSpPr>
            <p:nvPr/>
          </p:nvSpPr>
          <p:spPr bwMode="auto">
            <a:xfrm>
              <a:off x="1945" y="2748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56" name="Freeform 507"/>
            <p:cNvSpPr>
              <a:spLocks/>
            </p:cNvSpPr>
            <p:nvPr/>
          </p:nvSpPr>
          <p:spPr bwMode="auto">
            <a:xfrm>
              <a:off x="1945" y="2763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57" name="Freeform 508"/>
            <p:cNvSpPr>
              <a:spLocks/>
            </p:cNvSpPr>
            <p:nvPr/>
          </p:nvSpPr>
          <p:spPr bwMode="auto">
            <a:xfrm>
              <a:off x="1945" y="2778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58" name="Freeform 509"/>
            <p:cNvSpPr>
              <a:spLocks/>
            </p:cNvSpPr>
            <p:nvPr/>
          </p:nvSpPr>
          <p:spPr bwMode="auto">
            <a:xfrm>
              <a:off x="1945" y="2793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59" name="Freeform 510"/>
            <p:cNvSpPr>
              <a:spLocks/>
            </p:cNvSpPr>
            <p:nvPr/>
          </p:nvSpPr>
          <p:spPr bwMode="auto">
            <a:xfrm>
              <a:off x="1945" y="2808"/>
              <a:ext cx="7" cy="8"/>
            </a:xfrm>
            <a:custGeom>
              <a:avLst/>
              <a:gdLst>
                <a:gd name="T0" fmla="*/ 7 w 7"/>
                <a:gd name="T1" fmla="*/ 6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6 h 8"/>
                <a:gd name="T12" fmla="*/ 0 w 7"/>
                <a:gd name="T13" fmla="*/ 6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6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6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60" name="Freeform 511"/>
            <p:cNvSpPr>
              <a:spLocks/>
            </p:cNvSpPr>
            <p:nvPr/>
          </p:nvSpPr>
          <p:spPr bwMode="auto">
            <a:xfrm>
              <a:off x="1945" y="2824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61" name="Freeform 512"/>
            <p:cNvSpPr>
              <a:spLocks/>
            </p:cNvSpPr>
            <p:nvPr/>
          </p:nvSpPr>
          <p:spPr bwMode="auto">
            <a:xfrm>
              <a:off x="1945" y="2839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62" name="Freeform 513"/>
            <p:cNvSpPr>
              <a:spLocks/>
            </p:cNvSpPr>
            <p:nvPr/>
          </p:nvSpPr>
          <p:spPr bwMode="auto">
            <a:xfrm>
              <a:off x="1945" y="2854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63" name="Freeform 514"/>
            <p:cNvSpPr>
              <a:spLocks/>
            </p:cNvSpPr>
            <p:nvPr/>
          </p:nvSpPr>
          <p:spPr bwMode="auto">
            <a:xfrm>
              <a:off x="1945" y="2869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64" name="Freeform 515"/>
            <p:cNvSpPr>
              <a:spLocks/>
            </p:cNvSpPr>
            <p:nvPr/>
          </p:nvSpPr>
          <p:spPr bwMode="auto">
            <a:xfrm>
              <a:off x="1945" y="2884"/>
              <a:ext cx="7" cy="8"/>
            </a:xfrm>
            <a:custGeom>
              <a:avLst/>
              <a:gdLst>
                <a:gd name="T0" fmla="*/ 7 w 7"/>
                <a:gd name="T1" fmla="*/ 6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6 h 8"/>
                <a:gd name="T12" fmla="*/ 0 w 7"/>
                <a:gd name="T13" fmla="*/ 6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6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6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65" name="Freeform 516"/>
            <p:cNvSpPr>
              <a:spLocks/>
            </p:cNvSpPr>
            <p:nvPr/>
          </p:nvSpPr>
          <p:spPr bwMode="auto">
            <a:xfrm>
              <a:off x="1945" y="2900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66" name="Freeform 517"/>
            <p:cNvSpPr>
              <a:spLocks/>
            </p:cNvSpPr>
            <p:nvPr/>
          </p:nvSpPr>
          <p:spPr bwMode="auto">
            <a:xfrm>
              <a:off x="1945" y="2915"/>
              <a:ext cx="7" cy="7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2 h 7"/>
                <a:gd name="T4" fmla="*/ 5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5 h 7"/>
                <a:gd name="T12" fmla="*/ 0 w 7"/>
                <a:gd name="T13" fmla="*/ 5 h 7"/>
                <a:gd name="T14" fmla="*/ 2 w 7"/>
                <a:gd name="T15" fmla="*/ 7 h 7"/>
                <a:gd name="T16" fmla="*/ 2 w 7"/>
                <a:gd name="T17" fmla="*/ 7 h 7"/>
                <a:gd name="T18" fmla="*/ 7 w 7"/>
                <a:gd name="T19" fmla="*/ 7 h 7"/>
                <a:gd name="T20" fmla="*/ 7 w 7"/>
                <a:gd name="T21" fmla="*/ 5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67" name="Freeform 518"/>
            <p:cNvSpPr>
              <a:spLocks/>
            </p:cNvSpPr>
            <p:nvPr/>
          </p:nvSpPr>
          <p:spPr bwMode="auto">
            <a:xfrm>
              <a:off x="1945" y="2930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" name="Group 659"/>
          <p:cNvGrpSpPr>
            <a:grpSpLocks/>
          </p:cNvGrpSpPr>
          <p:nvPr/>
        </p:nvGrpSpPr>
        <p:grpSpPr bwMode="auto">
          <a:xfrm>
            <a:off x="2179638" y="4908550"/>
            <a:ext cx="3333750" cy="12700"/>
            <a:chOff x="1373" y="3092"/>
            <a:chExt cx="2100" cy="8"/>
          </a:xfrm>
        </p:grpSpPr>
        <p:sp>
          <p:nvSpPr>
            <p:cNvPr id="40796" name="Freeform 520"/>
            <p:cNvSpPr>
              <a:spLocks/>
            </p:cNvSpPr>
            <p:nvPr/>
          </p:nvSpPr>
          <p:spPr bwMode="auto">
            <a:xfrm>
              <a:off x="1373" y="3092"/>
              <a:ext cx="5" cy="8"/>
            </a:xfrm>
            <a:custGeom>
              <a:avLst/>
              <a:gdLst>
                <a:gd name="T0" fmla="*/ 5 w 5"/>
                <a:gd name="T1" fmla="*/ 0 h 8"/>
                <a:gd name="T2" fmla="*/ 2 w 5"/>
                <a:gd name="T3" fmla="*/ 0 h 8"/>
                <a:gd name="T4" fmla="*/ 0 w 5"/>
                <a:gd name="T5" fmla="*/ 3 h 8"/>
                <a:gd name="T6" fmla="*/ 0 w 5"/>
                <a:gd name="T7" fmla="*/ 3 h 8"/>
                <a:gd name="T8" fmla="*/ 2 w 5"/>
                <a:gd name="T9" fmla="*/ 8 h 8"/>
                <a:gd name="T10" fmla="*/ 2 w 5"/>
                <a:gd name="T11" fmla="*/ 8 h 8"/>
                <a:gd name="T12" fmla="*/ 2 w 5"/>
                <a:gd name="T13" fmla="*/ 5 h 8"/>
                <a:gd name="T14" fmla="*/ 5 w 5"/>
                <a:gd name="T15" fmla="*/ 3 h 8"/>
                <a:gd name="T16" fmla="*/ 5 w 5"/>
                <a:gd name="T17" fmla="*/ 3 h 8"/>
                <a:gd name="T18" fmla="*/ 5 w 5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8"/>
                <a:gd name="T32" fmla="*/ 5 w 5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8"/>
                  </a:lnTo>
                  <a:lnTo>
                    <a:pt x="2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97" name="Freeform 521"/>
            <p:cNvSpPr>
              <a:spLocks/>
            </p:cNvSpPr>
            <p:nvPr/>
          </p:nvSpPr>
          <p:spPr bwMode="auto">
            <a:xfrm>
              <a:off x="1385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98" name="Freeform 522"/>
            <p:cNvSpPr>
              <a:spLocks/>
            </p:cNvSpPr>
            <p:nvPr/>
          </p:nvSpPr>
          <p:spPr bwMode="auto">
            <a:xfrm>
              <a:off x="1401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99" name="Freeform 523"/>
            <p:cNvSpPr>
              <a:spLocks/>
            </p:cNvSpPr>
            <p:nvPr/>
          </p:nvSpPr>
          <p:spPr bwMode="auto">
            <a:xfrm>
              <a:off x="1416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00" name="Freeform 524"/>
            <p:cNvSpPr>
              <a:spLocks/>
            </p:cNvSpPr>
            <p:nvPr/>
          </p:nvSpPr>
          <p:spPr bwMode="auto">
            <a:xfrm>
              <a:off x="1431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01" name="Freeform 525"/>
            <p:cNvSpPr>
              <a:spLocks/>
            </p:cNvSpPr>
            <p:nvPr/>
          </p:nvSpPr>
          <p:spPr bwMode="auto">
            <a:xfrm>
              <a:off x="1446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02" name="Freeform 526"/>
            <p:cNvSpPr>
              <a:spLocks/>
            </p:cNvSpPr>
            <p:nvPr/>
          </p:nvSpPr>
          <p:spPr bwMode="auto">
            <a:xfrm>
              <a:off x="1461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03" name="Freeform 527"/>
            <p:cNvSpPr>
              <a:spLocks/>
            </p:cNvSpPr>
            <p:nvPr/>
          </p:nvSpPr>
          <p:spPr bwMode="auto">
            <a:xfrm>
              <a:off x="1476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04" name="Freeform 528"/>
            <p:cNvSpPr>
              <a:spLocks/>
            </p:cNvSpPr>
            <p:nvPr/>
          </p:nvSpPr>
          <p:spPr bwMode="auto">
            <a:xfrm>
              <a:off x="1492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05" name="Freeform 529"/>
            <p:cNvSpPr>
              <a:spLocks/>
            </p:cNvSpPr>
            <p:nvPr/>
          </p:nvSpPr>
          <p:spPr bwMode="auto">
            <a:xfrm>
              <a:off x="1507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06" name="Freeform 530"/>
            <p:cNvSpPr>
              <a:spLocks/>
            </p:cNvSpPr>
            <p:nvPr/>
          </p:nvSpPr>
          <p:spPr bwMode="auto">
            <a:xfrm>
              <a:off x="1522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07" name="Freeform 531"/>
            <p:cNvSpPr>
              <a:spLocks/>
            </p:cNvSpPr>
            <p:nvPr/>
          </p:nvSpPr>
          <p:spPr bwMode="auto">
            <a:xfrm>
              <a:off x="1537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08" name="Freeform 532"/>
            <p:cNvSpPr>
              <a:spLocks/>
            </p:cNvSpPr>
            <p:nvPr/>
          </p:nvSpPr>
          <p:spPr bwMode="auto">
            <a:xfrm>
              <a:off x="1552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09" name="Freeform 533"/>
            <p:cNvSpPr>
              <a:spLocks/>
            </p:cNvSpPr>
            <p:nvPr/>
          </p:nvSpPr>
          <p:spPr bwMode="auto">
            <a:xfrm>
              <a:off x="1568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10" name="Freeform 534"/>
            <p:cNvSpPr>
              <a:spLocks/>
            </p:cNvSpPr>
            <p:nvPr/>
          </p:nvSpPr>
          <p:spPr bwMode="auto">
            <a:xfrm>
              <a:off x="1583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11" name="Freeform 535"/>
            <p:cNvSpPr>
              <a:spLocks/>
            </p:cNvSpPr>
            <p:nvPr/>
          </p:nvSpPr>
          <p:spPr bwMode="auto">
            <a:xfrm>
              <a:off x="1598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12" name="Freeform 536"/>
            <p:cNvSpPr>
              <a:spLocks/>
            </p:cNvSpPr>
            <p:nvPr/>
          </p:nvSpPr>
          <p:spPr bwMode="auto">
            <a:xfrm>
              <a:off x="1613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13" name="Freeform 537"/>
            <p:cNvSpPr>
              <a:spLocks/>
            </p:cNvSpPr>
            <p:nvPr/>
          </p:nvSpPr>
          <p:spPr bwMode="auto">
            <a:xfrm>
              <a:off x="1628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14" name="Freeform 538"/>
            <p:cNvSpPr>
              <a:spLocks/>
            </p:cNvSpPr>
            <p:nvPr/>
          </p:nvSpPr>
          <p:spPr bwMode="auto">
            <a:xfrm>
              <a:off x="1643" y="3092"/>
              <a:ext cx="8" cy="8"/>
            </a:xfrm>
            <a:custGeom>
              <a:avLst/>
              <a:gdLst>
                <a:gd name="T0" fmla="*/ 6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6 w 8"/>
                <a:gd name="T11" fmla="*/ 8 h 8"/>
                <a:gd name="T12" fmla="*/ 6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6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15" name="Freeform 539"/>
            <p:cNvSpPr>
              <a:spLocks/>
            </p:cNvSpPr>
            <p:nvPr/>
          </p:nvSpPr>
          <p:spPr bwMode="auto">
            <a:xfrm>
              <a:off x="1659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16" name="Freeform 540"/>
            <p:cNvSpPr>
              <a:spLocks/>
            </p:cNvSpPr>
            <p:nvPr/>
          </p:nvSpPr>
          <p:spPr bwMode="auto">
            <a:xfrm>
              <a:off x="1674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17" name="Freeform 541"/>
            <p:cNvSpPr>
              <a:spLocks/>
            </p:cNvSpPr>
            <p:nvPr/>
          </p:nvSpPr>
          <p:spPr bwMode="auto">
            <a:xfrm>
              <a:off x="1689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18" name="Freeform 542"/>
            <p:cNvSpPr>
              <a:spLocks/>
            </p:cNvSpPr>
            <p:nvPr/>
          </p:nvSpPr>
          <p:spPr bwMode="auto">
            <a:xfrm>
              <a:off x="1704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19" name="Freeform 543"/>
            <p:cNvSpPr>
              <a:spLocks/>
            </p:cNvSpPr>
            <p:nvPr/>
          </p:nvSpPr>
          <p:spPr bwMode="auto">
            <a:xfrm>
              <a:off x="1719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20" name="Freeform 544"/>
            <p:cNvSpPr>
              <a:spLocks/>
            </p:cNvSpPr>
            <p:nvPr/>
          </p:nvSpPr>
          <p:spPr bwMode="auto">
            <a:xfrm>
              <a:off x="1735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21" name="Freeform 545"/>
            <p:cNvSpPr>
              <a:spLocks/>
            </p:cNvSpPr>
            <p:nvPr/>
          </p:nvSpPr>
          <p:spPr bwMode="auto">
            <a:xfrm>
              <a:off x="1750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22" name="Freeform 546"/>
            <p:cNvSpPr>
              <a:spLocks/>
            </p:cNvSpPr>
            <p:nvPr/>
          </p:nvSpPr>
          <p:spPr bwMode="auto">
            <a:xfrm>
              <a:off x="1765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2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2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23" name="Freeform 547"/>
            <p:cNvSpPr>
              <a:spLocks/>
            </p:cNvSpPr>
            <p:nvPr/>
          </p:nvSpPr>
          <p:spPr bwMode="auto">
            <a:xfrm>
              <a:off x="1780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24" name="Freeform 548"/>
            <p:cNvSpPr>
              <a:spLocks/>
            </p:cNvSpPr>
            <p:nvPr/>
          </p:nvSpPr>
          <p:spPr bwMode="auto">
            <a:xfrm>
              <a:off x="1795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25" name="Freeform 549"/>
            <p:cNvSpPr>
              <a:spLocks/>
            </p:cNvSpPr>
            <p:nvPr/>
          </p:nvSpPr>
          <p:spPr bwMode="auto">
            <a:xfrm>
              <a:off x="1810" y="3092"/>
              <a:ext cx="8" cy="8"/>
            </a:xfrm>
            <a:custGeom>
              <a:avLst/>
              <a:gdLst>
                <a:gd name="T0" fmla="*/ 6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6 w 8"/>
                <a:gd name="T11" fmla="*/ 8 h 8"/>
                <a:gd name="T12" fmla="*/ 6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6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26" name="Freeform 550"/>
            <p:cNvSpPr>
              <a:spLocks/>
            </p:cNvSpPr>
            <p:nvPr/>
          </p:nvSpPr>
          <p:spPr bwMode="auto">
            <a:xfrm>
              <a:off x="1826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27" name="Freeform 551"/>
            <p:cNvSpPr>
              <a:spLocks/>
            </p:cNvSpPr>
            <p:nvPr/>
          </p:nvSpPr>
          <p:spPr bwMode="auto">
            <a:xfrm>
              <a:off x="1841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28" name="Freeform 552"/>
            <p:cNvSpPr>
              <a:spLocks/>
            </p:cNvSpPr>
            <p:nvPr/>
          </p:nvSpPr>
          <p:spPr bwMode="auto">
            <a:xfrm>
              <a:off x="1856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29" name="Freeform 553"/>
            <p:cNvSpPr>
              <a:spLocks/>
            </p:cNvSpPr>
            <p:nvPr/>
          </p:nvSpPr>
          <p:spPr bwMode="auto">
            <a:xfrm>
              <a:off x="1871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30" name="Freeform 554"/>
            <p:cNvSpPr>
              <a:spLocks/>
            </p:cNvSpPr>
            <p:nvPr/>
          </p:nvSpPr>
          <p:spPr bwMode="auto">
            <a:xfrm>
              <a:off x="1886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31" name="Freeform 555"/>
            <p:cNvSpPr>
              <a:spLocks/>
            </p:cNvSpPr>
            <p:nvPr/>
          </p:nvSpPr>
          <p:spPr bwMode="auto">
            <a:xfrm>
              <a:off x="1902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32" name="Freeform 556"/>
            <p:cNvSpPr>
              <a:spLocks/>
            </p:cNvSpPr>
            <p:nvPr/>
          </p:nvSpPr>
          <p:spPr bwMode="auto">
            <a:xfrm>
              <a:off x="1917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33" name="Freeform 557"/>
            <p:cNvSpPr>
              <a:spLocks/>
            </p:cNvSpPr>
            <p:nvPr/>
          </p:nvSpPr>
          <p:spPr bwMode="auto">
            <a:xfrm>
              <a:off x="1932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2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2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34" name="Freeform 558"/>
            <p:cNvSpPr>
              <a:spLocks/>
            </p:cNvSpPr>
            <p:nvPr/>
          </p:nvSpPr>
          <p:spPr bwMode="auto">
            <a:xfrm>
              <a:off x="1947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35" name="Freeform 559"/>
            <p:cNvSpPr>
              <a:spLocks/>
            </p:cNvSpPr>
            <p:nvPr/>
          </p:nvSpPr>
          <p:spPr bwMode="auto">
            <a:xfrm>
              <a:off x="1962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36" name="Freeform 560"/>
            <p:cNvSpPr>
              <a:spLocks/>
            </p:cNvSpPr>
            <p:nvPr/>
          </p:nvSpPr>
          <p:spPr bwMode="auto">
            <a:xfrm>
              <a:off x="1978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37" name="Freeform 561"/>
            <p:cNvSpPr>
              <a:spLocks/>
            </p:cNvSpPr>
            <p:nvPr/>
          </p:nvSpPr>
          <p:spPr bwMode="auto">
            <a:xfrm>
              <a:off x="1993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38" name="Freeform 562"/>
            <p:cNvSpPr>
              <a:spLocks/>
            </p:cNvSpPr>
            <p:nvPr/>
          </p:nvSpPr>
          <p:spPr bwMode="auto">
            <a:xfrm>
              <a:off x="2008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39" name="Freeform 563"/>
            <p:cNvSpPr>
              <a:spLocks/>
            </p:cNvSpPr>
            <p:nvPr/>
          </p:nvSpPr>
          <p:spPr bwMode="auto">
            <a:xfrm>
              <a:off x="2023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40" name="Freeform 564"/>
            <p:cNvSpPr>
              <a:spLocks/>
            </p:cNvSpPr>
            <p:nvPr/>
          </p:nvSpPr>
          <p:spPr bwMode="auto">
            <a:xfrm>
              <a:off x="2038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41" name="Freeform 565"/>
            <p:cNvSpPr>
              <a:spLocks/>
            </p:cNvSpPr>
            <p:nvPr/>
          </p:nvSpPr>
          <p:spPr bwMode="auto">
            <a:xfrm>
              <a:off x="2053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42" name="Freeform 566"/>
            <p:cNvSpPr>
              <a:spLocks/>
            </p:cNvSpPr>
            <p:nvPr/>
          </p:nvSpPr>
          <p:spPr bwMode="auto">
            <a:xfrm>
              <a:off x="2069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43" name="Freeform 567"/>
            <p:cNvSpPr>
              <a:spLocks/>
            </p:cNvSpPr>
            <p:nvPr/>
          </p:nvSpPr>
          <p:spPr bwMode="auto">
            <a:xfrm>
              <a:off x="2084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44" name="Freeform 568"/>
            <p:cNvSpPr>
              <a:spLocks/>
            </p:cNvSpPr>
            <p:nvPr/>
          </p:nvSpPr>
          <p:spPr bwMode="auto">
            <a:xfrm>
              <a:off x="2099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45" name="Freeform 569"/>
            <p:cNvSpPr>
              <a:spLocks/>
            </p:cNvSpPr>
            <p:nvPr/>
          </p:nvSpPr>
          <p:spPr bwMode="auto">
            <a:xfrm>
              <a:off x="2114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46" name="Freeform 570"/>
            <p:cNvSpPr>
              <a:spLocks/>
            </p:cNvSpPr>
            <p:nvPr/>
          </p:nvSpPr>
          <p:spPr bwMode="auto">
            <a:xfrm>
              <a:off x="2129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47" name="Freeform 571"/>
            <p:cNvSpPr>
              <a:spLocks/>
            </p:cNvSpPr>
            <p:nvPr/>
          </p:nvSpPr>
          <p:spPr bwMode="auto">
            <a:xfrm>
              <a:off x="2145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48" name="Freeform 572"/>
            <p:cNvSpPr>
              <a:spLocks/>
            </p:cNvSpPr>
            <p:nvPr/>
          </p:nvSpPr>
          <p:spPr bwMode="auto">
            <a:xfrm>
              <a:off x="2160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49" name="Freeform 573"/>
            <p:cNvSpPr>
              <a:spLocks/>
            </p:cNvSpPr>
            <p:nvPr/>
          </p:nvSpPr>
          <p:spPr bwMode="auto">
            <a:xfrm>
              <a:off x="2175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50" name="Freeform 574"/>
            <p:cNvSpPr>
              <a:spLocks/>
            </p:cNvSpPr>
            <p:nvPr/>
          </p:nvSpPr>
          <p:spPr bwMode="auto">
            <a:xfrm>
              <a:off x="2190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51" name="Freeform 575"/>
            <p:cNvSpPr>
              <a:spLocks/>
            </p:cNvSpPr>
            <p:nvPr/>
          </p:nvSpPr>
          <p:spPr bwMode="auto">
            <a:xfrm>
              <a:off x="2205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52" name="Freeform 576"/>
            <p:cNvSpPr>
              <a:spLocks/>
            </p:cNvSpPr>
            <p:nvPr/>
          </p:nvSpPr>
          <p:spPr bwMode="auto">
            <a:xfrm>
              <a:off x="2220" y="3092"/>
              <a:ext cx="8" cy="8"/>
            </a:xfrm>
            <a:custGeom>
              <a:avLst/>
              <a:gdLst>
                <a:gd name="T0" fmla="*/ 6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6 w 8"/>
                <a:gd name="T11" fmla="*/ 8 h 8"/>
                <a:gd name="T12" fmla="*/ 6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6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53" name="Freeform 577"/>
            <p:cNvSpPr>
              <a:spLocks/>
            </p:cNvSpPr>
            <p:nvPr/>
          </p:nvSpPr>
          <p:spPr bwMode="auto">
            <a:xfrm>
              <a:off x="2236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54" name="Freeform 578"/>
            <p:cNvSpPr>
              <a:spLocks/>
            </p:cNvSpPr>
            <p:nvPr/>
          </p:nvSpPr>
          <p:spPr bwMode="auto">
            <a:xfrm>
              <a:off x="2251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55" name="Freeform 579"/>
            <p:cNvSpPr>
              <a:spLocks/>
            </p:cNvSpPr>
            <p:nvPr/>
          </p:nvSpPr>
          <p:spPr bwMode="auto">
            <a:xfrm>
              <a:off x="2266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56" name="Freeform 580"/>
            <p:cNvSpPr>
              <a:spLocks/>
            </p:cNvSpPr>
            <p:nvPr/>
          </p:nvSpPr>
          <p:spPr bwMode="auto">
            <a:xfrm>
              <a:off x="2281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57" name="Freeform 581"/>
            <p:cNvSpPr>
              <a:spLocks/>
            </p:cNvSpPr>
            <p:nvPr/>
          </p:nvSpPr>
          <p:spPr bwMode="auto">
            <a:xfrm>
              <a:off x="2296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58" name="Freeform 582"/>
            <p:cNvSpPr>
              <a:spLocks/>
            </p:cNvSpPr>
            <p:nvPr/>
          </p:nvSpPr>
          <p:spPr bwMode="auto">
            <a:xfrm>
              <a:off x="2312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59" name="Freeform 583"/>
            <p:cNvSpPr>
              <a:spLocks/>
            </p:cNvSpPr>
            <p:nvPr/>
          </p:nvSpPr>
          <p:spPr bwMode="auto">
            <a:xfrm>
              <a:off x="2327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60" name="Freeform 584"/>
            <p:cNvSpPr>
              <a:spLocks/>
            </p:cNvSpPr>
            <p:nvPr/>
          </p:nvSpPr>
          <p:spPr bwMode="auto">
            <a:xfrm>
              <a:off x="2342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2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2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61" name="Freeform 585"/>
            <p:cNvSpPr>
              <a:spLocks/>
            </p:cNvSpPr>
            <p:nvPr/>
          </p:nvSpPr>
          <p:spPr bwMode="auto">
            <a:xfrm>
              <a:off x="2357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62" name="Freeform 586"/>
            <p:cNvSpPr>
              <a:spLocks/>
            </p:cNvSpPr>
            <p:nvPr/>
          </p:nvSpPr>
          <p:spPr bwMode="auto">
            <a:xfrm>
              <a:off x="2372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63" name="Freeform 587"/>
            <p:cNvSpPr>
              <a:spLocks/>
            </p:cNvSpPr>
            <p:nvPr/>
          </p:nvSpPr>
          <p:spPr bwMode="auto">
            <a:xfrm>
              <a:off x="2387" y="3092"/>
              <a:ext cx="8" cy="8"/>
            </a:xfrm>
            <a:custGeom>
              <a:avLst/>
              <a:gdLst>
                <a:gd name="T0" fmla="*/ 6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6 w 8"/>
                <a:gd name="T11" fmla="*/ 8 h 8"/>
                <a:gd name="T12" fmla="*/ 6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6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64" name="Freeform 588"/>
            <p:cNvSpPr>
              <a:spLocks/>
            </p:cNvSpPr>
            <p:nvPr/>
          </p:nvSpPr>
          <p:spPr bwMode="auto">
            <a:xfrm>
              <a:off x="2403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65" name="Freeform 589"/>
            <p:cNvSpPr>
              <a:spLocks/>
            </p:cNvSpPr>
            <p:nvPr/>
          </p:nvSpPr>
          <p:spPr bwMode="auto">
            <a:xfrm>
              <a:off x="2418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66" name="Freeform 590"/>
            <p:cNvSpPr>
              <a:spLocks/>
            </p:cNvSpPr>
            <p:nvPr/>
          </p:nvSpPr>
          <p:spPr bwMode="auto">
            <a:xfrm>
              <a:off x="2433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67" name="Freeform 591"/>
            <p:cNvSpPr>
              <a:spLocks/>
            </p:cNvSpPr>
            <p:nvPr/>
          </p:nvSpPr>
          <p:spPr bwMode="auto">
            <a:xfrm>
              <a:off x="2448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68" name="Freeform 592"/>
            <p:cNvSpPr>
              <a:spLocks/>
            </p:cNvSpPr>
            <p:nvPr/>
          </p:nvSpPr>
          <p:spPr bwMode="auto">
            <a:xfrm>
              <a:off x="2463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69" name="Freeform 593"/>
            <p:cNvSpPr>
              <a:spLocks/>
            </p:cNvSpPr>
            <p:nvPr/>
          </p:nvSpPr>
          <p:spPr bwMode="auto">
            <a:xfrm>
              <a:off x="2479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70" name="Freeform 594"/>
            <p:cNvSpPr>
              <a:spLocks/>
            </p:cNvSpPr>
            <p:nvPr/>
          </p:nvSpPr>
          <p:spPr bwMode="auto">
            <a:xfrm>
              <a:off x="2494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71" name="Freeform 595"/>
            <p:cNvSpPr>
              <a:spLocks/>
            </p:cNvSpPr>
            <p:nvPr/>
          </p:nvSpPr>
          <p:spPr bwMode="auto">
            <a:xfrm>
              <a:off x="2509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2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2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72" name="Freeform 596"/>
            <p:cNvSpPr>
              <a:spLocks/>
            </p:cNvSpPr>
            <p:nvPr/>
          </p:nvSpPr>
          <p:spPr bwMode="auto">
            <a:xfrm>
              <a:off x="2524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73" name="Freeform 597"/>
            <p:cNvSpPr>
              <a:spLocks/>
            </p:cNvSpPr>
            <p:nvPr/>
          </p:nvSpPr>
          <p:spPr bwMode="auto">
            <a:xfrm>
              <a:off x="2539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74" name="Freeform 598"/>
            <p:cNvSpPr>
              <a:spLocks/>
            </p:cNvSpPr>
            <p:nvPr/>
          </p:nvSpPr>
          <p:spPr bwMode="auto">
            <a:xfrm>
              <a:off x="2555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75" name="Freeform 599"/>
            <p:cNvSpPr>
              <a:spLocks/>
            </p:cNvSpPr>
            <p:nvPr/>
          </p:nvSpPr>
          <p:spPr bwMode="auto">
            <a:xfrm>
              <a:off x="2570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76" name="Freeform 600"/>
            <p:cNvSpPr>
              <a:spLocks/>
            </p:cNvSpPr>
            <p:nvPr/>
          </p:nvSpPr>
          <p:spPr bwMode="auto">
            <a:xfrm>
              <a:off x="2585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77" name="Freeform 601"/>
            <p:cNvSpPr>
              <a:spLocks/>
            </p:cNvSpPr>
            <p:nvPr/>
          </p:nvSpPr>
          <p:spPr bwMode="auto">
            <a:xfrm>
              <a:off x="2600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78" name="Freeform 602"/>
            <p:cNvSpPr>
              <a:spLocks/>
            </p:cNvSpPr>
            <p:nvPr/>
          </p:nvSpPr>
          <p:spPr bwMode="auto">
            <a:xfrm>
              <a:off x="2615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79" name="Freeform 603"/>
            <p:cNvSpPr>
              <a:spLocks/>
            </p:cNvSpPr>
            <p:nvPr/>
          </p:nvSpPr>
          <p:spPr bwMode="auto">
            <a:xfrm>
              <a:off x="2630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80" name="Freeform 604"/>
            <p:cNvSpPr>
              <a:spLocks/>
            </p:cNvSpPr>
            <p:nvPr/>
          </p:nvSpPr>
          <p:spPr bwMode="auto">
            <a:xfrm>
              <a:off x="2646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81" name="Freeform 605"/>
            <p:cNvSpPr>
              <a:spLocks/>
            </p:cNvSpPr>
            <p:nvPr/>
          </p:nvSpPr>
          <p:spPr bwMode="auto">
            <a:xfrm>
              <a:off x="2661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82" name="Freeform 606"/>
            <p:cNvSpPr>
              <a:spLocks/>
            </p:cNvSpPr>
            <p:nvPr/>
          </p:nvSpPr>
          <p:spPr bwMode="auto">
            <a:xfrm>
              <a:off x="2676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83" name="Freeform 607"/>
            <p:cNvSpPr>
              <a:spLocks/>
            </p:cNvSpPr>
            <p:nvPr/>
          </p:nvSpPr>
          <p:spPr bwMode="auto">
            <a:xfrm>
              <a:off x="2691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84" name="Freeform 608"/>
            <p:cNvSpPr>
              <a:spLocks/>
            </p:cNvSpPr>
            <p:nvPr/>
          </p:nvSpPr>
          <p:spPr bwMode="auto">
            <a:xfrm>
              <a:off x="2706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85" name="Freeform 609"/>
            <p:cNvSpPr>
              <a:spLocks/>
            </p:cNvSpPr>
            <p:nvPr/>
          </p:nvSpPr>
          <p:spPr bwMode="auto">
            <a:xfrm>
              <a:off x="2722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86" name="Freeform 610"/>
            <p:cNvSpPr>
              <a:spLocks/>
            </p:cNvSpPr>
            <p:nvPr/>
          </p:nvSpPr>
          <p:spPr bwMode="auto">
            <a:xfrm>
              <a:off x="2737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87" name="Freeform 611"/>
            <p:cNvSpPr>
              <a:spLocks/>
            </p:cNvSpPr>
            <p:nvPr/>
          </p:nvSpPr>
          <p:spPr bwMode="auto">
            <a:xfrm>
              <a:off x="2752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88" name="Freeform 612"/>
            <p:cNvSpPr>
              <a:spLocks/>
            </p:cNvSpPr>
            <p:nvPr/>
          </p:nvSpPr>
          <p:spPr bwMode="auto">
            <a:xfrm>
              <a:off x="2767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89" name="Freeform 613"/>
            <p:cNvSpPr>
              <a:spLocks/>
            </p:cNvSpPr>
            <p:nvPr/>
          </p:nvSpPr>
          <p:spPr bwMode="auto">
            <a:xfrm>
              <a:off x="2782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90" name="Freeform 614"/>
            <p:cNvSpPr>
              <a:spLocks/>
            </p:cNvSpPr>
            <p:nvPr/>
          </p:nvSpPr>
          <p:spPr bwMode="auto">
            <a:xfrm>
              <a:off x="2797" y="3092"/>
              <a:ext cx="8" cy="8"/>
            </a:xfrm>
            <a:custGeom>
              <a:avLst/>
              <a:gdLst>
                <a:gd name="T0" fmla="*/ 6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6 w 8"/>
                <a:gd name="T11" fmla="*/ 8 h 8"/>
                <a:gd name="T12" fmla="*/ 6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6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91" name="Freeform 615"/>
            <p:cNvSpPr>
              <a:spLocks/>
            </p:cNvSpPr>
            <p:nvPr/>
          </p:nvSpPr>
          <p:spPr bwMode="auto">
            <a:xfrm>
              <a:off x="2813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92" name="Freeform 616"/>
            <p:cNvSpPr>
              <a:spLocks/>
            </p:cNvSpPr>
            <p:nvPr/>
          </p:nvSpPr>
          <p:spPr bwMode="auto">
            <a:xfrm>
              <a:off x="2828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93" name="Freeform 617"/>
            <p:cNvSpPr>
              <a:spLocks/>
            </p:cNvSpPr>
            <p:nvPr/>
          </p:nvSpPr>
          <p:spPr bwMode="auto">
            <a:xfrm>
              <a:off x="2843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94" name="Freeform 618"/>
            <p:cNvSpPr>
              <a:spLocks/>
            </p:cNvSpPr>
            <p:nvPr/>
          </p:nvSpPr>
          <p:spPr bwMode="auto">
            <a:xfrm>
              <a:off x="2858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95" name="Freeform 619"/>
            <p:cNvSpPr>
              <a:spLocks/>
            </p:cNvSpPr>
            <p:nvPr/>
          </p:nvSpPr>
          <p:spPr bwMode="auto">
            <a:xfrm>
              <a:off x="2873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96" name="Freeform 620"/>
            <p:cNvSpPr>
              <a:spLocks/>
            </p:cNvSpPr>
            <p:nvPr/>
          </p:nvSpPr>
          <p:spPr bwMode="auto">
            <a:xfrm>
              <a:off x="2889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97" name="Freeform 621"/>
            <p:cNvSpPr>
              <a:spLocks/>
            </p:cNvSpPr>
            <p:nvPr/>
          </p:nvSpPr>
          <p:spPr bwMode="auto">
            <a:xfrm>
              <a:off x="2904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98" name="Freeform 622"/>
            <p:cNvSpPr>
              <a:spLocks/>
            </p:cNvSpPr>
            <p:nvPr/>
          </p:nvSpPr>
          <p:spPr bwMode="auto">
            <a:xfrm>
              <a:off x="2919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2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2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99" name="Freeform 623"/>
            <p:cNvSpPr>
              <a:spLocks/>
            </p:cNvSpPr>
            <p:nvPr/>
          </p:nvSpPr>
          <p:spPr bwMode="auto">
            <a:xfrm>
              <a:off x="2934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00" name="Freeform 624"/>
            <p:cNvSpPr>
              <a:spLocks/>
            </p:cNvSpPr>
            <p:nvPr/>
          </p:nvSpPr>
          <p:spPr bwMode="auto">
            <a:xfrm>
              <a:off x="2949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01" name="Freeform 625"/>
            <p:cNvSpPr>
              <a:spLocks/>
            </p:cNvSpPr>
            <p:nvPr/>
          </p:nvSpPr>
          <p:spPr bwMode="auto">
            <a:xfrm>
              <a:off x="2964" y="3092"/>
              <a:ext cx="8" cy="8"/>
            </a:xfrm>
            <a:custGeom>
              <a:avLst/>
              <a:gdLst>
                <a:gd name="T0" fmla="*/ 6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6 w 8"/>
                <a:gd name="T11" fmla="*/ 8 h 8"/>
                <a:gd name="T12" fmla="*/ 6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6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02" name="Freeform 626"/>
            <p:cNvSpPr>
              <a:spLocks/>
            </p:cNvSpPr>
            <p:nvPr/>
          </p:nvSpPr>
          <p:spPr bwMode="auto">
            <a:xfrm>
              <a:off x="2980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03" name="Freeform 627"/>
            <p:cNvSpPr>
              <a:spLocks/>
            </p:cNvSpPr>
            <p:nvPr/>
          </p:nvSpPr>
          <p:spPr bwMode="auto">
            <a:xfrm>
              <a:off x="2995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04" name="Freeform 628"/>
            <p:cNvSpPr>
              <a:spLocks/>
            </p:cNvSpPr>
            <p:nvPr/>
          </p:nvSpPr>
          <p:spPr bwMode="auto">
            <a:xfrm>
              <a:off x="3010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05" name="Freeform 629"/>
            <p:cNvSpPr>
              <a:spLocks/>
            </p:cNvSpPr>
            <p:nvPr/>
          </p:nvSpPr>
          <p:spPr bwMode="auto">
            <a:xfrm>
              <a:off x="3025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06" name="Freeform 630"/>
            <p:cNvSpPr>
              <a:spLocks/>
            </p:cNvSpPr>
            <p:nvPr/>
          </p:nvSpPr>
          <p:spPr bwMode="auto">
            <a:xfrm>
              <a:off x="3040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07" name="Freeform 631"/>
            <p:cNvSpPr>
              <a:spLocks/>
            </p:cNvSpPr>
            <p:nvPr/>
          </p:nvSpPr>
          <p:spPr bwMode="auto">
            <a:xfrm>
              <a:off x="3056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08" name="Freeform 632"/>
            <p:cNvSpPr>
              <a:spLocks/>
            </p:cNvSpPr>
            <p:nvPr/>
          </p:nvSpPr>
          <p:spPr bwMode="auto">
            <a:xfrm>
              <a:off x="3071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09" name="Freeform 633"/>
            <p:cNvSpPr>
              <a:spLocks/>
            </p:cNvSpPr>
            <p:nvPr/>
          </p:nvSpPr>
          <p:spPr bwMode="auto">
            <a:xfrm>
              <a:off x="3086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2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2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10" name="Freeform 634"/>
            <p:cNvSpPr>
              <a:spLocks/>
            </p:cNvSpPr>
            <p:nvPr/>
          </p:nvSpPr>
          <p:spPr bwMode="auto">
            <a:xfrm>
              <a:off x="3101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11" name="Freeform 635"/>
            <p:cNvSpPr>
              <a:spLocks/>
            </p:cNvSpPr>
            <p:nvPr/>
          </p:nvSpPr>
          <p:spPr bwMode="auto">
            <a:xfrm>
              <a:off x="3116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12" name="Freeform 636"/>
            <p:cNvSpPr>
              <a:spLocks/>
            </p:cNvSpPr>
            <p:nvPr/>
          </p:nvSpPr>
          <p:spPr bwMode="auto">
            <a:xfrm>
              <a:off x="3132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13" name="Freeform 637"/>
            <p:cNvSpPr>
              <a:spLocks/>
            </p:cNvSpPr>
            <p:nvPr/>
          </p:nvSpPr>
          <p:spPr bwMode="auto">
            <a:xfrm>
              <a:off x="3147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14" name="Freeform 638"/>
            <p:cNvSpPr>
              <a:spLocks/>
            </p:cNvSpPr>
            <p:nvPr/>
          </p:nvSpPr>
          <p:spPr bwMode="auto">
            <a:xfrm>
              <a:off x="3162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15" name="Freeform 639"/>
            <p:cNvSpPr>
              <a:spLocks/>
            </p:cNvSpPr>
            <p:nvPr/>
          </p:nvSpPr>
          <p:spPr bwMode="auto">
            <a:xfrm>
              <a:off x="3177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16" name="Freeform 640"/>
            <p:cNvSpPr>
              <a:spLocks/>
            </p:cNvSpPr>
            <p:nvPr/>
          </p:nvSpPr>
          <p:spPr bwMode="auto">
            <a:xfrm>
              <a:off x="3192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17" name="Freeform 641"/>
            <p:cNvSpPr>
              <a:spLocks/>
            </p:cNvSpPr>
            <p:nvPr/>
          </p:nvSpPr>
          <p:spPr bwMode="auto">
            <a:xfrm>
              <a:off x="3207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18" name="Freeform 642"/>
            <p:cNvSpPr>
              <a:spLocks/>
            </p:cNvSpPr>
            <p:nvPr/>
          </p:nvSpPr>
          <p:spPr bwMode="auto">
            <a:xfrm>
              <a:off x="3223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19" name="Freeform 643"/>
            <p:cNvSpPr>
              <a:spLocks/>
            </p:cNvSpPr>
            <p:nvPr/>
          </p:nvSpPr>
          <p:spPr bwMode="auto">
            <a:xfrm>
              <a:off x="3238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20" name="Freeform 644"/>
            <p:cNvSpPr>
              <a:spLocks/>
            </p:cNvSpPr>
            <p:nvPr/>
          </p:nvSpPr>
          <p:spPr bwMode="auto">
            <a:xfrm>
              <a:off x="3253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21" name="Freeform 645"/>
            <p:cNvSpPr>
              <a:spLocks/>
            </p:cNvSpPr>
            <p:nvPr/>
          </p:nvSpPr>
          <p:spPr bwMode="auto">
            <a:xfrm>
              <a:off x="3268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22" name="Freeform 646"/>
            <p:cNvSpPr>
              <a:spLocks/>
            </p:cNvSpPr>
            <p:nvPr/>
          </p:nvSpPr>
          <p:spPr bwMode="auto">
            <a:xfrm>
              <a:off x="3283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23" name="Freeform 647"/>
            <p:cNvSpPr>
              <a:spLocks/>
            </p:cNvSpPr>
            <p:nvPr/>
          </p:nvSpPr>
          <p:spPr bwMode="auto">
            <a:xfrm>
              <a:off x="3299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24" name="Freeform 648"/>
            <p:cNvSpPr>
              <a:spLocks/>
            </p:cNvSpPr>
            <p:nvPr/>
          </p:nvSpPr>
          <p:spPr bwMode="auto">
            <a:xfrm>
              <a:off x="3314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25" name="Freeform 649"/>
            <p:cNvSpPr>
              <a:spLocks/>
            </p:cNvSpPr>
            <p:nvPr/>
          </p:nvSpPr>
          <p:spPr bwMode="auto">
            <a:xfrm>
              <a:off x="3329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2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2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26" name="Freeform 650"/>
            <p:cNvSpPr>
              <a:spLocks/>
            </p:cNvSpPr>
            <p:nvPr/>
          </p:nvSpPr>
          <p:spPr bwMode="auto">
            <a:xfrm>
              <a:off x="3344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27" name="Freeform 651"/>
            <p:cNvSpPr>
              <a:spLocks/>
            </p:cNvSpPr>
            <p:nvPr/>
          </p:nvSpPr>
          <p:spPr bwMode="auto">
            <a:xfrm>
              <a:off x="3359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28" name="Freeform 652"/>
            <p:cNvSpPr>
              <a:spLocks/>
            </p:cNvSpPr>
            <p:nvPr/>
          </p:nvSpPr>
          <p:spPr bwMode="auto">
            <a:xfrm>
              <a:off x="3374" y="3092"/>
              <a:ext cx="8" cy="8"/>
            </a:xfrm>
            <a:custGeom>
              <a:avLst/>
              <a:gdLst>
                <a:gd name="T0" fmla="*/ 6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6 w 8"/>
                <a:gd name="T11" fmla="*/ 8 h 8"/>
                <a:gd name="T12" fmla="*/ 6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6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29" name="Freeform 653"/>
            <p:cNvSpPr>
              <a:spLocks/>
            </p:cNvSpPr>
            <p:nvPr/>
          </p:nvSpPr>
          <p:spPr bwMode="auto">
            <a:xfrm>
              <a:off x="3390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30" name="Freeform 654"/>
            <p:cNvSpPr>
              <a:spLocks/>
            </p:cNvSpPr>
            <p:nvPr/>
          </p:nvSpPr>
          <p:spPr bwMode="auto">
            <a:xfrm>
              <a:off x="3405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31" name="Freeform 655"/>
            <p:cNvSpPr>
              <a:spLocks/>
            </p:cNvSpPr>
            <p:nvPr/>
          </p:nvSpPr>
          <p:spPr bwMode="auto">
            <a:xfrm>
              <a:off x="3420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32" name="Freeform 656"/>
            <p:cNvSpPr>
              <a:spLocks/>
            </p:cNvSpPr>
            <p:nvPr/>
          </p:nvSpPr>
          <p:spPr bwMode="auto">
            <a:xfrm>
              <a:off x="3435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33" name="Freeform 657"/>
            <p:cNvSpPr>
              <a:spLocks/>
            </p:cNvSpPr>
            <p:nvPr/>
          </p:nvSpPr>
          <p:spPr bwMode="auto">
            <a:xfrm>
              <a:off x="3450" y="3092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34" name="Freeform 658"/>
            <p:cNvSpPr>
              <a:spLocks/>
            </p:cNvSpPr>
            <p:nvPr/>
          </p:nvSpPr>
          <p:spPr bwMode="auto">
            <a:xfrm>
              <a:off x="3466" y="3092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" name="Group 799"/>
          <p:cNvGrpSpPr>
            <a:grpSpLocks/>
          </p:cNvGrpSpPr>
          <p:nvPr/>
        </p:nvGrpSpPr>
        <p:grpSpPr bwMode="auto">
          <a:xfrm>
            <a:off x="2657475" y="4764088"/>
            <a:ext cx="3338513" cy="15875"/>
            <a:chOff x="1674" y="3001"/>
            <a:chExt cx="2103" cy="10"/>
          </a:xfrm>
        </p:grpSpPr>
        <p:sp>
          <p:nvSpPr>
            <p:cNvPr id="40657" name="Freeform 660"/>
            <p:cNvSpPr>
              <a:spLocks/>
            </p:cNvSpPr>
            <p:nvPr/>
          </p:nvSpPr>
          <p:spPr bwMode="auto">
            <a:xfrm>
              <a:off x="1674" y="3001"/>
              <a:ext cx="5" cy="8"/>
            </a:xfrm>
            <a:custGeom>
              <a:avLst/>
              <a:gdLst>
                <a:gd name="T0" fmla="*/ 5 w 5"/>
                <a:gd name="T1" fmla="*/ 0 h 8"/>
                <a:gd name="T2" fmla="*/ 2 w 5"/>
                <a:gd name="T3" fmla="*/ 0 h 8"/>
                <a:gd name="T4" fmla="*/ 0 w 5"/>
                <a:gd name="T5" fmla="*/ 2 h 8"/>
                <a:gd name="T6" fmla="*/ 0 w 5"/>
                <a:gd name="T7" fmla="*/ 2 h 8"/>
                <a:gd name="T8" fmla="*/ 2 w 5"/>
                <a:gd name="T9" fmla="*/ 8 h 8"/>
                <a:gd name="T10" fmla="*/ 2 w 5"/>
                <a:gd name="T11" fmla="*/ 8 h 8"/>
                <a:gd name="T12" fmla="*/ 2 w 5"/>
                <a:gd name="T13" fmla="*/ 5 h 8"/>
                <a:gd name="T14" fmla="*/ 5 w 5"/>
                <a:gd name="T15" fmla="*/ 2 h 8"/>
                <a:gd name="T16" fmla="*/ 5 w 5"/>
                <a:gd name="T17" fmla="*/ 2 h 8"/>
                <a:gd name="T18" fmla="*/ 5 w 5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8"/>
                <a:gd name="T32" fmla="*/ 5 w 5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8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8"/>
                  </a:lnTo>
                  <a:lnTo>
                    <a:pt x="2" y="5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58" name="Freeform 661"/>
            <p:cNvSpPr>
              <a:spLocks/>
            </p:cNvSpPr>
            <p:nvPr/>
          </p:nvSpPr>
          <p:spPr bwMode="auto">
            <a:xfrm>
              <a:off x="1686" y="3001"/>
              <a:ext cx="8" cy="8"/>
            </a:xfrm>
            <a:custGeom>
              <a:avLst/>
              <a:gdLst>
                <a:gd name="T0" fmla="*/ 6 w 8"/>
                <a:gd name="T1" fmla="*/ 0 h 8"/>
                <a:gd name="T2" fmla="*/ 3 w 8"/>
                <a:gd name="T3" fmla="*/ 0 h 8"/>
                <a:gd name="T4" fmla="*/ 0 w 8"/>
                <a:gd name="T5" fmla="*/ 2 h 8"/>
                <a:gd name="T6" fmla="*/ 0 w 8"/>
                <a:gd name="T7" fmla="*/ 5 h 8"/>
                <a:gd name="T8" fmla="*/ 3 w 8"/>
                <a:gd name="T9" fmla="*/ 8 h 8"/>
                <a:gd name="T10" fmla="*/ 6 w 8"/>
                <a:gd name="T11" fmla="*/ 8 h 8"/>
                <a:gd name="T12" fmla="*/ 6 w 8"/>
                <a:gd name="T13" fmla="*/ 5 h 8"/>
                <a:gd name="T14" fmla="*/ 8 w 8"/>
                <a:gd name="T15" fmla="*/ 2 h 8"/>
                <a:gd name="T16" fmla="*/ 8 w 8"/>
                <a:gd name="T17" fmla="*/ 2 h 8"/>
                <a:gd name="T18" fmla="*/ 8 w 8"/>
                <a:gd name="T19" fmla="*/ 0 h 8"/>
                <a:gd name="T20" fmla="*/ 6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6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59" name="Freeform 662"/>
            <p:cNvSpPr>
              <a:spLocks/>
            </p:cNvSpPr>
            <p:nvPr/>
          </p:nvSpPr>
          <p:spPr bwMode="auto">
            <a:xfrm>
              <a:off x="1702" y="3001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2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2 h 8"/>
                <a:gd name="T16" fmla="*/ 7 w 7"/>
                <a:gd name="T17" fmla="*/ 2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60" name="Freeform 663"/>
            <p:cNvSpPr>
              <a:spLocks/>
            </p:cNvSpPr>
            <p:nvPr/>
          </p:nvSpPr>
          <p:spPr bwMode="auto">
            <a:xfrm>
              <a:off x="1717" y="3001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2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2 h 8"/>
                <a:gd name="T16" fmla="*/ 7 w 7"/>
                <a:gd name="T17" fmla="*/ 2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61" name="Freeform 664"/>
            <p:cNvSpPr>
              <a:spLocks/>
            </p:cNvSpPr>
            <p:nvPr/>
          </p:nvSpPr>
          <p:spPr bwMode="auto">
            <a:xfrm>
              <a:off x="1732" y="3001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2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2 h 8"/>
                <a:gd name="T16" fmla="*/ 8 w 8"/>
                <a:gd name="T17" fmla="*/ 2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62" name="Freeform 665"/>
            <p:cNvSpPr>
              <a:spLocks/>
            </p:cNvSpPr>
            <p:nvPr/>
          </p:nvSpPr>
          <p:spPr bwMode="auto">
            <a:xfrm>
              <a:off x="1747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63" name="Freeform 666"/>
            <p:cNvSpPr>
              <a:spLocks/>
            </p:cNvSpPr>
            <p:nvPr/>
          </p:nvSpPr>
          <p:spPr bwMode="auto">
            <a:xfrm>
              <a:off x="1762" y="3001"/>
              <a:ext cx="11" cy="8"/>
            </a:xfrm>
            <a:custGeom>
              <a:avLst/>
              <a:gdLst>
                <a:gd name="T0" fmla="*/ 5 w 11"/>
                <a:gd name="T1" fmla="*/ 0 h 8"/>
                <a:gd name="T2" fmla="*/ 3 w 11"/>
                <a:gd name="T3" fmla="*/ 0 h 8"/>
                <a:gd name="T4" fmla="*/ 0 w 11"/>
                <a:gd name="T5" fmla="*/ 2 h 8"/>
                <a:gd name="T6" fmla="*/ 0 w 11"/>
                <a:gd name="T7" fmla="*/ 5 h 8"/>
                <a:gd name="T8" fmla="*/ 3 w 11"/>
                <a:gd name="T9" fmla="*/ 8 h 8"/>
                <a:gd name="T10" fmla="*/ 5 w 11"/>
                <a:gd name="T11" fmla="*/ 8 h 8"/>
                <a:gd name="T12" fmla="*/ 8 w 11"/>
                <a:gd name="T13" fmla="*/ 8 h 8"/>
                <a:gd name="T14" fmla="*/ 11 w 11"/>
                <a:gd name="T15" fmla="*/ 5 h 8"/>
                <a:gd name="T16" fmla="*/ 11 w 11"/>
                <a:gd name="T17" fmla="*/ 2 h 8"/>
                <a:gd name="T18" fmla="*/ 8 w 11"/>
                <a:gd name="T19" fmla="*/ 0 h 8"/>
                <a:gd name="T20" fmla="*/ 5 w 11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8"/>
                <a:gd name="T35" fmla="*/ 11 w 11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8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64" name="Freeform 667"/>
            <p:cNvSpPr>
              <a:spLocks/>
            </p:cNvSpPr>
            <p:nvPr/>
          </p:nvSpPr>
          <p:spPr bwMode="auto">
            <a:xfrm>
              <a:off x="1778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65" name="Freeform 668"/>
            <p:cNvSpPr>
              <a:spLocks/>
            </p:cNvSpPr>
            <p:nvPr/>
          </p:nvSpPr>
          <p:spPr bwMode="auto">
            <a:xfrm>
              <a:off x="1793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66" name="Freeform 669"/>
            <p:cNvSpPr>
              <a:spLocks/>
            </p:cNvSpPr>
            <p:nvPr/>
          </p:nvSpPr>
          <p:spPr bwMode="auto">
            <a:xfrm>
              <a:off x="1808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2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67" name="Freeform 670"/>
            <p:cNvSpPr>
              <a:spLocks/>
            </p:cNvSpPr>
            <p:nvPr/>
          </p:nvSpPr>
          <p:spPr bwMode="auto">
            <a:xfrm>
              <a:off x="1823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68" name="Freeform 671"/>
            <p:cNvSpPr>
              <a:spLocks/>
            </p:cNvSpPr>
            <p:nvPr/>
          </p:nvSpPr>
          <p:spPr bwMode="auto">
            <a:xfrm>
              <a:off x="1838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69" name="Freeform 672"/>
            <p:cNvSpPr>
              <a:spLocks/>
            </p:cNvSpPr>
            <p:nvPr/>
          </p:nvSpPr>
          <p:spPr bwMode="auto">
            <a:xfrm>
              <a:off x="1854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70" name="Freeform 673"/>
            <p:cNvSpPr>
              <a:spLocks/>
            </p:cNvSpPr>
            <p:nvPr/>
          </p:nvSpPr>
          <p:spPr bwMode="auto">
            <a:xfrm>
              <a:off x="1869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71" name="Freeform 674"/>
            <p:cNvSpPr>
              <a:spLocks/>
            </p:cNvSpPr>
            <p:nvPr/>
          </p:nvSpPr>
          <p:spPr bwMode="auto">
            <a:xfrm>
              <a:off x="1884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72" name="Freeform 675"/>
            <p:cNvSpPr>
              <a:spLocks/>
            </p:cNvSpPr>
            <p:nvPr/>
          </p:nvSpPr>
          <p:spPr bwMode="auto">
            <a:xfrm>
              <a:off x="1899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73" name="Freeform 676"/>
            <p:cNvSpPr>
              <a:spLocks/>
            </p:cNvSpPr>
            <p:nvPr/>
          </p:nvSpPr>
          <p:spPr bwMode="auto">
            <a:xfrm>
              <a:off x="1914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74" name="Freeform 677"/>
            <p:cNvSpPr>
              <a:spLocks/>
            </p:cNvSpPr>
            <p:nvPr/>
          </p:nvSpPr>
          <p:spPr bwMode="auto">
            <a:xfrm>
              <a:off x="1929" y="3001"/>
              <a:ext cx="11" cy="8"/>
            </a:xfrm>
            <a:custGeom>
              <a:avLst/>
              <a:gdLst>
                <a:gd name="T0" fmla="*/ 5 w 11"/>
                <a:gd name="T1" fmla="*/ 0 h 8"/>
                <a:gd name="T2" fmla="*/ 3 w 11"/>
                <a:gd name="T3" fmla="*/ 0 h 8"/>
                <a:gd name="T4" fmla="*/ 0 w 11"/>
                <a:gd name="T5" fmla="*/ 2 h 8"/>
                <a:gd name="T6" fmla="*/ 0 w 11"/>
                <a:gd name="T7" fmla="*/ 5 h 8"/>
                <a:gd name="T8" fmla="*/ 3 w 11"/>
                <a:gd name="T9" fmla="*/ 8 h 8"/>
                <a:gd name="T10" fmla="*/ 5 w 11"/>
                <a:gd name="T11" fmla="*/ 8 h 8"/>
                <a:gd name="T12" fmla="*/ 8 w 11"/>
                <a:gd name="T13" fmla="*/ 8 h 8"/>
                <a:gd name="T14" fmla="*/ 11 w 11"/>
                <a:gd name="T15" fmla="*/ 5 h 8"/>
                <a:gd name="T16" fmla="*/ 11 w 11"/>
                <a:gd name="T17" fmla="*/ 2 h 8"/>
                <a:gd name="T18" fmla="*/ 8 w 11"/>
                <a:gd name="T19" fmla="*/ 0 h 8"/>
                <a:gd name="T20" fmla="*/ 5 w 11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8"/>
                <a:gd name="T35" fmla="*/ 11 w 11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8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75" name="Freeform 678"/>
            <p:cNvSpPr>
              <a:spLocks/>
            </p:cNvSpPr>
            <p:nvPr/>
          </p:nvSpPr>
          <p:spPr bwMode="auto">
            <a:xfrm>
              <a:off x="1945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76" name="Freeform 679"/>
            <p:cNvSpPr>
              <a:spLocks/>
            </p:cNvSpPr>
            <p:nvPr/>
          </p:nvSpPr>
          <p:spPr bwMode="auto">
            <a:xfrm>
              <a:off x="1960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77" name="Freeform 680"/>
            <p:cNvSpPr>
              <a:spLocks/>
            </p:cNvSpPr>
            <p:nvPr/>
          </p:nvSpPr>
          <p:spPr bwMode="auto">
            <a:xfrm>
              <a:off x="1975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78" name="Freeform 681"/>
            <p:cNvSpPr>
              <a:spLocks/>
            </p:cNvSpPr>
            <p:nvPr/>
          </p:nvSpPr>
          <p:spPr bwMode="auto">
            <a:xfrm>
              <a:off x="1990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79" name="Freeform 682"/>
            <p:cNvSpPr>
              <a:spLocks/>
            </p:cNvSpPr>
            <p:nvPr/>
          </p:nvSpPr>
          <p:spPr bwMode="auto">
            <a:xfrm>
              <a:off x="2005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80" name="Freeform 683"/>
            <p:cNvSpPr>
              <a:spLocks/>
            </p:cNvSpPr>
            <p:nvPr/>
          </p:nvSpPr>
          <p:spPr bwMode="auto">
            <a:xfrm>
              <a:off x="2021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81" name="Freeform 684"/>
            <p:cNvSpPr>
              <a:spLocks/>
            </p:cNvSpPr>
            <p:nvPr/>
          </p:nvSpPr>
          <p:spPr bwMode="auto">
            <a:xfrm>
              <a:off x="2036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82" name="Freeform 685"/>
            <p:cNvSpPr>
              <a:spLocks/>
            </p:cNvSpPr>
            <p:nvPr/>
          </p:nvSpPr>
          <p:spPr bwMode="auto">
            <a:xfrm>
              <a:off x="2051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83" name="Freeform 686"/>
            <p:cNvSpPr>
              <a:spLocks/>
            </p:cNvSpPr>
            <p:nvPr/>
          </p:nvSpPr>
          <p:spPr bwMode="auto">
            <a:xfrm>
              <a:off x="2066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84" name="Freeform 687"/>
            <p:cNvSpPr>
              <a:spLocks/>
            </p:cNvSpPr>
            <p:nvPr/>
          </p:nvSpPr>
          <p:spPr bwMode="auto">
            <a:xfrm>
              <a:off x="2081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85" name="Freeform 688"/>
            <p:cNvSpPr>
              <a:spLocks/>
            </p:cNvSpPr>
            <p:nvPr/>
          </p:nvSpPr>
          <p:spPr bwMode="auto">
            <a:xfrm>
              <a:off x="2096" y="3001"/>
              <a:ext cx="11" cy="8"/>
            </a:xfrm>
            <a:custGeom>
              <a:avLst/>
              <a:gdLst>
                <a:gd name="T0" fmla="*/ 6 w 11"/>
                <a:gd name="T1" fmla="*/ 0 h 8"/>
                <a:gd name="T2" fmla="*/ 3 w 11"/>
                <a:gd name="T3" fmla="*/ 0 h 8"/>
                <a:gd name="T4" fmla="*/ 0 w 11"/>
                <a:gd name="T5" fmla="*/ 2 h 8"/>
                <a:gd name="T6" fmla="*/ 0 w 11"/>
                <a:gd name="T7" fmla="*/ 5 h 8"/>
                <a:gd name="T8" fmla="*/ 3 w 11"/>
                <a:gd name="T9" fmla="*/ 8 h 8"/>
                <a:gd name="T10" fmla="*/ 6 w 11"/>
                <a:gd name="T11" fmla="*/ 8 h 8"/>
                <a:gd name="T12" fmla="*/ 8 w 11"/>
                <a:gd name="T13" fmla="*/ 8 h 8"/>
                <a:gd name="T14" fmla="*/ 11 w 11"/>
                <a:gd name="T15" fmla="*/ 5 h 8"/>
                <a:gd name="T16" fmla="*/ 11 w 11"/>
                <a:gd name="T17" fmla="*/ 2 h 8"/>
                <a:gd name="T18" fmla="*/ 8 w 11"/>
                <a:gd name="T19" fmla="*/ 0 h 8"/>
                <a:gd name="T20" fmla="*/ 6 w 11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8"/>
                <a:gd name="T35" fmla="*/ 11 w 11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8">
                  <a:moveTo>
                    <a:pt x="6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86" name="Freeform 689"/>
            <p:cNvSpPr>
              <a:spLocks/>
            </p:cNvSpPr>
            <p:nvPr/>
          </p:nvSpPr>
          <p:spPr bwMode="auto">
            <a:xfrm>
              <a:off x="2112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87" name="Freeform 690"/>
            <p:cNvSpPr>
              <a:spLocks/>
            </p:cNvSpPr>
            <p:nvPr/>
          </p:nvSpPr>
          <p:spPr bwMode="auto">
            <a:xfrm>
              <a:off x="2127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88" name="Freeform 691"/>
            <p:cNvSpPr>
              <a:spLocks/>
            </p:cNvSpPr>
            <p:nvPr/>
          </p:nvSpPr>
          <p:spPr bwMode="auto">
            <a:xfrm>
              <a:off x="2142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89" name="Freeform 692"/>
            <p:cNvSpPr>
              <a:spLocks/>
            </p:cNvSpPr>
            <p:nvPr/>
          </p:nvSpPr>
          <p:spPr bwMode="auto">
            <a:xfrm>
              <a:off x="2157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90" name="Freeform 693"/>
            <p:cNvSpPr>
              <a:spLocks/>
            </p:cNvSpPr>
            <p:nvPr/>
          </p:nvSpPr>
          <p:spPr bwMode="auto">
            <a:xfrm>
              <a:off x="2172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91" name="Freeform 694"/>
            <p:cNvSpPr>
              <a:spLocks/>
            </p:cNvSpPr>
            <p:nvPr/>
          </p:nvSpPr>
          <p:spPr bwMode="auto">
            <a:xfrm>
              <a:off x="2188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92" name="Freeform 695"/>
            <p:cNvSpPr>
              <a:spLocks/>
            </p:cNvSpPr>
            <p:nvPr/>
          </p:nvSpPr>
          <p:spPr bwMode="auto">
            <a:xfrm>
              <a:off x="2203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93" name="Freeform 696"/>
            <p:cNvSpPr>
              <a:spLocks/>
            </p:cNvSpPr>
            <p:nvPr/>
          </p:nvSpPr>
          <p:spPr bwMode="auto">
            <a:xfrm>
              <a:off x="2218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2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94" name="Freeform 697"/>
            <p:cNvSpPr>
              <a:spLocks/>
            </p:cNvSpPr>
            <p:nvPr/>
          </p:nvSpPr>
          <p:spPr bwMode="auto">
            <a:xfrm>
              <a:off x="2233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95" name="Freeform 698"/>
            <p:cNvSpPr>
              <a:spLocks/>
            </p:cNvSpPr>
            <p:nvPr/>
          </p:nvSpPr>
          <p:spPr bwMode="auto">
            <a:xfrm>
              <a:off x="2248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96" name="Freeform 699"/>
            <p:cNvSpPr>
              <a:spLocks/>
            </p:cNvSpPr>
            <p:nvPr/>
          </p:nvSpPr>
          <p:spPr bwMode="auto">
            <a:xfrm>
              <a:off x="2263" y="3001"/>
              <a:ext cx="11" cy="8"/>
            </a:xfrm>
            <a:custGeom>
              <a:avLst/>
              <a:gdLst>
                <a:gd name="T0" fmla="*/ 6 w 11"/>
                <a:gd name="T1" fmla="*/ 0 h 8"/>
                <a:gd name="T2" fmla="*/ 3 w 11"/>
                <a:gd name="T3" fmla="*/ 0 h 8"/>
                <a:gd name="T4" fmla="*/ 0 w 11"/>
                <a:gd name="T5" fmla="*/ 2 h 8"/>
                <a:gd name="T6" fmla="*/ 0 w 11"/>
                <a:gd name="T7" fmla="*/ 5 h 8"/>
                <a:gd name="T8" fmla="*/ 3 w 11"/>
                <a:gd name="T9" fmla="*/ 8 h 8"/>
                <a:gd name="T10" fmla="*/ 6 w 11"/>
                <a:gd name="T11" fmla="*/ 8 h 8"/>
                <a:gd name="T12" fmla="*/ 8 w 11"/>
                <a:gd name="T13" fmla="*/ 8 h 8"/>
                <a:gd name="T14" fmla="*/ 11 w 11"/>
                <a:gd name="T15" fmla="*/ 5 h 8"/>
                <a:gd name="T16" fmla="*/ 11 w 11"/>
                <a:gd name="T17" fmla="*/ 2 h 8"/>
                <a:gd name="T18" fmla="*/ 8 w 11"/>
                <a:gd name="T19" fmla="*/ 0 h 8"/>
                <a:gd name="T20" fmla="*/ 6 w 11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8"/>
                <a:gd name="T35" fmla="*/ 11 w 11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8">
                  <a:moveTo>
                    <a:pt x="6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97" name="Freeform 700"/>
            <p:cNvSpPr>
              <a:spLocks/>
            </p:cNvSpPr>
            <p:nvPr/>
          </p:nvSpPr>
          <p:spPr bwMode="auto">
            <a:xfrm>
              <a:off x="2279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98" name="Freeform 701"/>
            <p:cNvSpPr>
              <a:spLocks/>
            </p:cNvSpPr>
            <p:nvPr/>
          </p:nvSpPr>
          <p:spPr bwMode="auto">
            <a:xfrm>
              <a:off x="2294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99" name="Freeform 702"/>
            <p:cNvSpPr>
              <a:spLocks/>
            </p:cNvSpPr>
            <p:nvPr/>
          </p:nvSpPr>
          <p:spPr bwMode="auto">
            <a:xfrm>
              <a:off x="2309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00" name="Freeform 703"/>
            <p:cNvSpPr>
              <a:spLocks/>
            </p:cNvSpPr>
            <p:nvPr/>
          </p:nvSpPr>
          <p:spPr bwMode="auto">
            <a:xfrm>
              <a:off x="2324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01" name="Freeform 704"/>
            <p:cNvSpPr>
              <a:spLocks/>
            </p:cNvSpPr>
            <p:nvPr/>
          </p:nvSpPr>
          <p:spPr bwMode="auto">
            <a:xfrm>
              <a:off x="2339" y="3001"/>
              <a:ext cx="11" cy="8"/>
            </a:xfrm>
            <a:custGeom>
              <a:avLst/>
              <a:gdLst>
                <a:gd name="T0" fmla="*/ 5 w 11"/>
                <a:gd name="T1" fmla="*/ 0 h 8"/>
                <a:gd name="T2" fmla="*/ 3 w 11"/>
                <a:gd name="T3" fmla="*/ 0 h 8"/>
                <a:gd name="T4" fmla="*/ 0 w 11"/>
                <a:gd name="T5" fmla="*/ 2 h 8"/>
                <a:gd name="T6" fmla="*/ 0 w 11"/>
                <a:gd name="T7" fmla="*/ 5 h 8"/>
                <a:gd name="T8" fmla="*/ 3 w 11"/>
                <a:gd name="T9" fmla="*/ 8 h 8"/>
                <a:gd name="T10" fmla="*/ 5 w 11"/>
                <a:gd name="T11" fmla="*/ 8 h 8"/>
                <a:gd name="T12" fmla="*/ 8 w 11"/>
                <a:gd name="T13" fmla="*/ 8 h 8"/>
                <a:gd name="T14" fmla="*/ 11 w 11"/>
                <a:gd name="T15" fmla="*/ 5 h 8"/>
                <a:gd name="T16" fmla="*/ 11 w 11"/>
                <a:gd name="T17" fmla="*/ 2 h 8"/>
                <a:gd name="T18" fmla="*/ 8 w 11"/>
                <a:gd name="T19" fmla="*/ 0 h 8"/>
                <a:gd name="T20" fmla="*/ 5 w 11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8"/>
                <a:gd name="T35" fmla="*/ 11 w 11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8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02" name="Freeform 705"/>
            <p:cNvSpPr>
              <a:spLocks/>
            </p:cNvSpPr>
            <p:nvPr/>
          </p:nvSpPr>
          <p:spPr bwMode="auto">
            <a:xfrm>
              <a:off x="2355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03" name="Freeform 706"/>
            <p:cNvSpPr>
              <a:spLocks/>
            </p:cNvSpPr>
            <p:nvPr/>
          </p:nvSpPr>
          <p:spPr bwMode="auto">
            <a:xfrm>
              <a:off x="2370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04" name="Freeform 707"/>
            <p:cNvSpPr>
              <a:spLocks/>
            </p:cNvSpPr>
            <p:nvPr/>
          </p:nvSpPr>
          <p:spPr bwMode="auto">
            <a:xfrm>
              <a:off x="2385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2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05" name="Freeform 708"/>
            <p:cNvSpPr>
              <a:spLocks/>
            </p:cNvSpPr>
            <p:nvPr/>
          </p:nvSpPr>
          <p:spPr bwMode="auto">
            <a:xfrm>
              <a:off x="2400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06" name="Freeform 709"/>
            <p:cNvSpPr>
              <a:spLocks/>
            </p:cNvSpPr>
            <p:nvPr/>
          </p:nvSpPr>
          <p:spPr bwMode="auto">
            <a:xfrm>
              <a:off x="2415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07" name="Freeform 710"/>
            <p:cNvSpPr>
              <a:spLocks/>
            </p:cNvSpPr>
            <p:nvPr/>
          </p:nvSpPr>
          <p:spPr bwMode="auto">
            <a:xfrm>
              <a:off x="2431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08" name="Freeform 711"/>
            <p:cNvSpPr>
              <a:spLocks/>
            </p:cNvSpPr>
            <p:nvPr/>
          </p:nvSpPr>
          <p:spPr bwMode="auto">
            <a:xfrm>
              <a:off x="2446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09" name="Freeform 712"/>
            <p:cNvSpPr>
              <a:spLocks/>
            </p:cNvSpPr>
            <p:nvPr/>
          </p:nvSpPr>
          <p:spPr bwMode="auto">
            <a:xfrm>
              <a:off x="2461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10" name="Freeform 713"/>
            <p:cNvSpPr>
              <a:spLocks/>
            </p:cNvSpPr>
            <p:nvPr/>
          </p:nvSpPr>
          <p:spPr bwMode="auto">
            <a:xfrm>
              <a:off x="2476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11" name="Freeform 714"/>
            <p:cNvSpPr>
              <a:spLocks/>
            </p:cNvSpPr>
            <p:nvPr/>
          </p:nvSpPr>
          <p:spPr bwMode="auto">
            <a:xfrm>
              <a:off x="2491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12" name="Freeform 715"/>
            <p:cNvSpPr>
              <a:spLocks/>
            </p:cNvSpPr>
            <p:nvPr/>
          </p:nvSpPr>
          <p:spPr bwMode="auto">
            <a:xfrm>
              <a:off x="2506" y="3001"/>
              <a:ext cx="11" cy="8"/>
            </a:xfrm>
            <a:custGeom>
              <a:avLst/>
              <a:gdLst>
                <a:gd name="T0" fmla="*/ 5 w 11"/>
                <a:gd name="T1" fmla="*/ 0 h 8"/>
                <a:gd name="T2" fmla="*/ 3 w 11"/>
                <a:gd name="T3" fmla="*/ 0 h 8"/>
                <a:gd name="T4" fmla="*/ 0 w 11"/>
                <a:gd name="T5" fmla="*/ 2 h 8"/>
                <a:gd name="T6" fmla="*/ 0 w 11"/>
                <a:gd name="T7" fmla="*/ 5 h 8"/>
                <a:gd name="T8" fmla="*/ 3 w 11"/>
                <a:gd name="T9" fmla="*/ 8 h 8"/>
                <a:gd name="T10" fmla="*/ 5 w 11"/>
                <a:gd name="T11" fmla="*/ 8 h 8"/>
                <a:gd name="T12" fmla="*/ 8 w 11"/>
                <a:gd name="T13" fmla="*/ 8 h 8"/>
                <a:gd name="T14" fmla="*/ 11 w 11"/>
                <a:gd name="T15" fmla="*/ 5 h 8"/>
                <a:gd name="T16" fmla="*/ 11 w 11"/>
                <a:gd name="T17" fmla="*/ 2 h 8"/>
                <a:gd name="T18" fmla="*/ 8 w 11"/>
                <a:gd name="T19" fmla="*/ 0 h 8"/>
                <a:gd name="T20" fmla="*/ 5 w 11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8"/>
                <a:gd name="T35" fmla="*/ 11 w 11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8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13" name="Freeform 716"/>
            <p:cNvSpPr>
              <a:spLocks/>
            </p:cNvSpPr>
            <p:nvPr/>
          </p:nvSpPr>
          <p:spPr bwMode="auto">
            <a:xfrm>
              <a:off x="2522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14" name="Freeform 717"/>
            <p:cNvSpPr>
              <a:spLocks/>
            </p:cNvSpPr>
            <p:nvPr/>
          </p:nvSpPr>
          <p:spPr bwMode="auto">
            <a:xfrm>
              <a:off x="2537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15" name="Freeform 718"/>
            <p:cNvSpPr>
              <a:spLocks/>
            </p:cNvSpPr>
            <p:nvPr/>
          </p:nvSpPr>
          <p:spPr bwMode="auto">
            <a:xfrm>
              <a:off x="2552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16" name="Freeform 719"/>
            <p:cNvSpPr>
              <a:spLocks/>
            </p:cNvSpPr>
            <p:nvPr/>
          </p:nvSpPr>
          <p:spPr bwMode="auto">
            <a:xfrm>
              <a:off x="2567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17" name="Freeform 720"/>
            <p:cNvSpPr>
              <a:spLocks/>
            </p:cNvSpPr>
            <p:nvPr/>
          </p:nvSpPr>
          <p:spPr bwMode="auto">
            <a:xfrm>
              <a:off x="2582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18" name="Freeform 721"/>
            <p:cNvSpPr>
              <a:spLocks/>
            </p:cNvSpPr>
            <p:nvPr/>
          </p:nvSpPr>
          <p:spPr bwMode="auto">
            <a:xfrm>
              <a:off x="2598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19" name="Freeform 722"/>
            <p:cNvSpPr>
              <a:spLocks/>
            </p:cNvSpPr>
            <p:nvPr/>
          </p:nvSpPr>
          <p:spPr bwMode="auto">
            <a:xfrm>
              <a:off x="2613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20" name="Freeform 723"/>
            <p:cNvSpPr>
              <a:spLocks/>
            </p:cNvSpPr>
            <p:nvPr/>
          </p:nvSpPr>
          <p:spPr bwMode="auto">
            <a:xfrm>
              <a:off x="2628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21" name="Freeform 724"/>
            <p:cNvSpPr>
              <a:spLocks/>
            </p:cNvSpPr>
            <p:nvPr/>
          </p:nvSpPr>
          <p:spPr bwMode="auto">
            <a:xfrm>
              <a:off x="2643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22" name="Freeform 725"/>
            <p:cNvSpPr>
              <a:spLocks/>
            </p:cNvSpPr>
            <p:nvPr/>
          </p:nvSpPr>
          <p:spPr bwMode="auto">
            <a:xfrm>
              <a:off x="2658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23" name="Freeform 726"/>
            <p:cNvSpPr>
              <a:spLocks/>
            </p:cNvSpPr>
            <p:nvPr/>
          </p:nvSpPr>
          <p:spPr bwMode="auto">
            <a:xfrm>
              <a:off x="2673" y="3001"/>
              <a:ext cx="11" cy="8"/>
            </a:xfrm>
            <a:custGeom>
              <a:avLst/>
              <a:gdLst>
                <a:gd name="T0" fmla="*/ 6 w 11"/>
                <a:gd name="T1" fmla="*/ 0 h 8"/>
                <a:gd name="T2" fmla="*/ 3 w 11"/>
                <a:gd name="T3" fmla="*/ 0 h 8"/>
                <a:gd name="T4" fmla="*/ 0 w 11"/>
                <a:gd name="T5" fmla="*/ 2 h 8"/>
                <a:gd name="T6" fmla="*/ 0 w 11"/>
                <a:gd name="T7" fmla="*/ 5 h 8"/>
                <a:gd name="T8" fmla="*/ 3 w 11"/>
                <a:gd name="T9" fmla="*/ 8 h 8"/>
                <a:gd name="T10" fmla="*/ 6 w 11"/>
                <a:gd name="T11" fmla="*/ 8 h 8"/>
                <a:gd name="T12" fmla="*/ 8 w 11"/>
                <a:gd name="T13" fmla="*/ 8 h 8"/>
                <a:gd name="T14" fmla="*/ 11 w 11"/>
                <a:gd name="T15" fmla="*/ 5 h 8"/>
                <a:gd name="T16" fmla="*/ 11 w 11"/>
                <a:gd name="T17" fmla="*/ 2 h 8"/>
                <a:gd name="T18" fmla="*/ 8 w 11"/>
                <a:gd name="T19" fmla="*/ 0 h 8"/>
                <a:gd name="T20" fmla="*/ 6 w 11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8"/>
                <a:gd name="T35" fmla="*/ 11 w 11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8">
                  <a:moveTo>
                    <a:pt x="6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24" name="Freeform 727"/>
            <p:cNvSpPr>
              <a:spLocks/>
            </p:cNvSpPr>
            <p:nvPr/>
          </p:nvSpPr>
          <p:spPr bwMode="auto">
            <a:xfrm>
              <a:off x="2689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25" name="Freeform 728"/>
            <p:cNvSpPr>
              <a:spLocks/>
            </p:cNvSpPr>
            <p:nvPr/>
          </p:nvSpPr>
          <p:spPr bwMode="auto">
            <a:xfrm>
              <a:off x="2704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26" name="Freeform 729"/>
            <p:cNvSpPr>
              <a:spLocks/>
            </p:cNvSpPr>
            <p:nvPr/>
          </p:nvSpPr>
          <p:spPr bwMode="auto">
            <a:xfrm>
              <a:off x="2719" y="300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2 h 8"/>
                <a:gd name="T6" fmla="*/ 0 w 10"/>
                <a:gd name="T7" fmla="*/ 5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5 h 8"/>
                <a:gd name="T16" fmla="*/ 10 w 10"/>
                <a:gd name="T17" fmla="*/ 2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27" name="Freeform 730"/>
            <p:cNvSpPr>
              <a:spLocks/>
            </p:cNvSpPr>
            <p:nvPr/>
          </p:nvSpPr>
          <p:spPr bwMode="auto">
            <a:xfrm>
              <a:off x="2734" y="3003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28" name="Freeform 731"/>
            <p:cNvSpPr>
              <a:spLocks/>
            </p:cNvSpPr>
            <p:nvPr/>
          </p:nvSpPr>
          <p:spPr bwMode="auto">
            <a:xfrm>
              <a:off x="2749" y="3003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29" name="Freeform 732"/>
            <p:cNvSpPr>
              <a:spLocks/>
            </p:cNvSpPr>
            <p:nvPr/>
          </p:nvSpPr>
          <p:spPr bwMode="auto">
            <a:xfrm>
              <a:off x="2765" y="3003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30" name="Freeform 733"/>
            <p:cNvSpPr>
              <a:spLocks/>
            </p:cNvSpPr>
            <p:nvPr/>
          </p:nvSpPr>
          <p:spPr bwMode="auto">
            <a:xfrm>
              <a:off x="2780" y="3003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31" name="Freeform 734"/>
            <p:cNvSpPr>
              <a:spLocks/>
            </p:cNvSpPr>
            <p:nvPr/>
          </p:nvSpPr>
          <p:spPr bwMode="auto">
            <a:xfrm>
              <a:off x="2795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2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32" name="Freeform 735"/>
            <p:cNvSpPr>
              <a:spLocks/>
            </p:cNvSpPr>
            <p:nvPr/>
          </p:nvSpPr>
          <p:spPr bwMode="auto">
            <a:xfrm>
              <a:off x="2810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33" name="Freeform 736"/>
            <p:cNvSpPr>
              <a:spLocks/>
            </p:cNvSpPr>
            <p:nvPr/>
          </p:nvSpPr>
          <p:spPr bwMode="auto">
            <a:xfrm>
              <a:off x="2825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34" name="Freeform 737"/>
            <p:cNvSpPr>
              <a:spLocks/>
            </p:cNvSpPr>
            <p:nvPr/>
          </p:nvSpPr>
          <p:spPr bwMode="auto">
            <a:xfrm>
              <a:off x="2840" y="3003"/>
              <a:ext cx="11" cy="8"/>
            </a:xfrm>
            <a:custGeom>
              <a:avLst/>
              <a:gdLst>
                <a:gd name="T0" fmla="*/ 6 w 11"/>
                <a:gd name="T1" fmla="*/ 0 h 8"/>
                <a:gd name="T2" fmla="*/ 3 w 11"/>
                <a:gd name="T3" fmla="*/ 0 h 8"/>
                <a:gd name="T4" fmla="*/ 0 w 11"/>
                <a:gd name="T5" fmla="*/ 3 h 8"/>
                <a:gd name="T6" fmla="*/ 0 w 11"/>
                <a:gd name="T7" fmla="*/ 6 h 8"/>
                <a:gd name="T8" fmla="*/ 3 w 11"/>
                <a:gd name="T9" fmla="*/ 8 h 8"/>
                <a:gd name="T10" fmla="*/ 6 w 11"/>
                <a:gd name="T11" fmla="*/ 8 h 8"/>
                <a:gd name="T12" fmla="*/ 8 w 11"/>
                <a:gd name="T13" fmla="*/ 8 h 8"/>
                <a:gd name="T14" fmla="*/ 11 w 11"/>
                <a:gd name="T15" fmla="*/ 6 h 8"/>
                <a:gd name="T16" fmla="*/ 11 w 11"/>
                <a:gd name="T17" fmla="*/ 3 h 8"/>
                <a:gd name="T18" fmla="*/ 8 w 11"/>
                <a:gd name="T19" fmla="*/ 0 h 8"/>
                <a:gd name="T20" fmla="*/ 6 w 11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8"/>
                <a:gd name="T35" fmla="*/ 11 w 11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8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35" name="Freeform 738"/>
            <p:cNvSpPr>
              <a:spLocks/>
            </p:cNvSpPr>
            <p:nvPr/>
          </p:nvSpPr>
          <p:spPr bwMode="auto">
            <a:xfrm>
              <a:off x="2856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36" name="Freeform 739"/>
            <p:cNvSpPr>
              <a:spLocks/>
            </p:cNvSpPr>
            <p:nvPr/>
          </p:nvSpPr>
          <p:spPr bwMode="auto">
            <a:xfrm>
              <a:off x="2871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37" name="Freeform 740"/>
            <p:cNvSpPr>
              <a:spLocks/>
            </p:cNvSpPr>
            <p:nvPr/>
          </p:nvSpPr>
          <p:spPr bwMode="auto">
            <a:xfrm>
              <a:off x="2886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38" name="Freeform 741"/>
            <p:cNvSpPr>
              <a:spLocks/>
            </p:cNvSpPr>
            <p:nvPr/>
          </p:nvSpPr>
          <p:spPr bwMode="auto">
            <a:xfrm>
              <a:off x="2901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39" name="Freeform 742"/>
            <p:cNvSpPr>
              <a:spLocks/>
            </p:cNvSpPr>
            <p:nvPr/>
          </p:nvSpPr>
          <p:spPr bwMode="auto">
            <a:xfrm>
              <a:off x="2916" y="3003"/>
              <a:ext cx="11" cy="8"/>
            </a:xfrm>
            <a:custGeom>
              <a:avLst/>
              <a:gdLst>
                <a:gd name="T0" fmla="*/ 5 w 11"/>
                <a:gd name="T1" fmla="*/ 0 h 8"/>
                <a:gd name="T2" fmla="*/ 3 w 11"/>
                <a:gd name="T3" fmla="*/ 0 h 8"/>
                <a:gd name="T4" fmla="*/ 0 w 11"/>
                <a:gd name="T5" fmla="*/ 3 h 8"/>
                <a:gd name="T6" fmla="*/ 0 w 11"/>
                <a:gd name="T7" fmla="*/ 6 h 8"/>
                <a:gd name="T8" fmla="*/ 3 w 11"/>
                <a:gd name="T9" fmla="*/ 8 h 8"/>
                <a:gd name="T10" fmla="*/ 5 w 11"/>
                <a:gd name="T11" fmla="*/ 8 h 8"/>
                <a:gd name="T12" fmla="*/ 8 w 11"/>
                <a:gd name="T13" fmla="*/ 8 h 8"/>
                <a:gd name="T14" fmla="*/ 11 w 11"/>
                <a:gd name="T15" fmla="*/ 6 h 8"/>
                <a:gd name="T16" fmla="*/ 11 w 11"/>
                <a:gd name="T17" fmla="*/ 3 h 8"/>
                <a:gd name="T18" fmla="*/ 8 w 11"/>
                <a:gd name="T19" fmla="*/ 0 h 8"/>
                <a:gd name="T20" fmla="*/ 5 w 11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8"/>
                <a:gd name="T35" fmla="*/ 11 w 11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40" name="Freeform 743"/>
            <p:cNvSpPr>
              <a:spLocks/>
            </p:cNvSpPr>
            <p:nvPr/>
          </p:nvSpPr>
          <p:spPr bwMode="auto">
            <a:xfrm>
              <a:off x="2932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41" name="Freeform 744"/>
            <p:cNvSpPr>
              <a:spLocks/>
            </p:cNvSpPr>
            <p:nvPr/>
          </p:nvSpPr>
          <p:spPr bwMode="auto">
            <a:xfrm>
              <a:off x="2947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42" name="Freeform 745"/>
            <p:cNvSpPr>
              <a:spLocks/>
            </p:cNvSpPr>
            <p:nvPr/>
          </p:nvSpPr>
          <p:spPr bwMode="auto">
            <a:xfrm>
              <a:off x="2962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2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43" name="Freeform 746"/>
            <p:cNvSpPr>
              <a:spLocks/>
            </p:cNvSpPr>
            <p:nvPr/>
          </p:nvSpPr>
          <p:spPr bwMode="auto">
            <a:xfrm>
              <a:off x="2977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44" name="Freeform 747"/>
            <p:cNvSpPr>
              <a:spLocks/>
            </p:cNvSpPr>
            <p:nvPr/>
          </p:nvSpPr>
          <p:spPr bwMode="auto">
            <a:xfrm>
              <a:off x="2992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45" name="Freeform 748"/>
            <p:cNvSpPr>
              <a:spLocks/>
            </p:cNvSpPr>
            <p:nvPr/>
          </p:nvSpPr>
          <p:spPr bwMode="auto">
            <a:xfrm>
              <a:off x="3008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46" name="Freeform 749"/>
            <p:cNvSpPr>
              <a:spLocks/>
            </p:cNvSpPr>
            <p:nvPr/>
          </p:nvSpPr>
          <p:spPr bwMode="auto">
            <a:xfrm>
              <a:off x="3023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47" name="Freeform 750"/>
            <p:cNvSpPr>
              <a:spLocks/>
            </p:cNvSpPr>
            <p:nvPr/>
          </p:nvSpPr>
          <p:spPr bwMode="auto">
            <a:xfrm>
              <a:off x="3038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48" name="Freeform 751"/>
            <p:cNvSpPr>
              <a:spLocks/>
            </p:cNvSpPr>
            <p:nvPr/>
          </p:nvSpPr>
          <p:spPr bwMode="auto">
            <a:xfrm>
              <a:off x="3053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49" name="Freeform 752"/>
            <p:cNvSpPr>
              <a:spLocks/>
            </p:cNvSpPr>
            <p:nvPr/>
          </p:nvSpPr>
          <p:spPr bwMode="auto">
            <a:xfrm>
              <a:off x="3068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50" name="Freeform 753"/>
            <p:cNvSpPr>
              <a:spLocks/>
            </p:cNvSpPr>
            <p:nvPr/>
          </p:nvSpPr>
          <p:spPr bwMode="auto">
            <a:xfrm>
              <a:off x="3083" y="3003"/>
              <a:ext cx="11" cy="8"/>
            </a:xfrm>
            <a:custGeom>
              <a:avLst/>
              <a:gdLst>
                <a:gd name="T0" fmla="*/ 5 w 11"/>
                <a:gd name="T1" fmla="*/ 0 h 8"/>
                <a:gd name="T2" fmla="*/ 3 w 11"/>
                <a:gd name="T3" fmla="*/ 0 h 8"/>
                <a:gd name="T4" fmla="*/ 0 w 11"/>
                <a:gd name="T5" fmla="*/ 3 h 8"/>
                <a:gd name="T6" fmla="*/ 0 w 11"/>
                <a:gd name="T7" fmla="*/ 6 h 8"/>
                <a:gd name="T8" fmla="*/ 3 w 11"/>
                <a:gd name="T9" fmla="*/ 8 h 8"/>
                <a:gd name="T10" fmla="*/ 5 w 11"/>
                <a:gd name="T11" fmla="*/ 8 h 8"/>
                <a:gd name="T12" fmla="*/ 8 w 11"/>
                <a:gd name="T13" fmla="*/ 8 h 8"/>
                <a:gd name="T14" fmla="*/ 11 w 11"/>
                <a:gd name="T15" fmla="*/ 6 h 8"/>
                <a:gd name="T16" fmla="*/ 11 w 11"/>
                <a:gd name="T17" fmla="*/ 3 h 8"/>
                <a:gd name="T18" fmla="*/ 8 w 11"/>
                <a:gd name="T19" fmla="*/ 0 h 8"/>
                <a:gd name="T20" fmla="*/ 5 w 11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8"/>
                <a:gd name="T35" fmla="*/ 11 w 11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51" name="Freeform 754"/>
            <p:cNvSpPr>
              <a:spLocks/>
            </p:cNvSpPr>
            <p:nvPr/>
          </p:nvSpPr>
          <p:spPr bwMode="auto">
            <a:xfrm>
              <a:off x="3099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52" name="Freeform 755"/>
            <p:cNvSpPr>
              <a:spLocks/>
            </p:cNvSpPr>
            <p:nvPr/>
          </p:nvSpPr>
          <p:spPr bwMode="auto">
            <a:xfrm>
              <a:off x="3114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53" name="Freeform 756"/>
            <p:cNvSpPr>
              <a:spLocks/>
            </p:cNvSpPr>
            <p:nvPr/>
          </p:nvSpPr>
          <p:spPr bwMode="auto">
            <a:xfrm>
              <a:off x="3129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54" name="Freeform 757"/>
            <p:cNvSpPr>
              <a:spLocks/>
            </p:cNvSpPr>
            <p:nvPr/>
          </p:nvSpPr>
          <p:spPr bwMode="auto">
            <a:xfrm>
              <a:off x="3144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55" name="Freeform 758"/>
            <p:cNvSpPr>
              <a:spLocks/>
            </p:cNvSpPr>
            <p:nvPr/>
          </p:nvSpPr>
          <p:spPr bwMode="auto">
            <a:xfrm>
              <a:off x="3159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56" name="Freeform 759"/>
            <p:cNvSpPr>
              <a:spLocks/>
            </p:cNvSpPr>
            <p:nvPr/>
          </p:nvSpPr>
          <p:spPr bwMode="auto">
            <a:xfrm>
              <a:off x="3175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57" name="Freeform 760"/>
            <p:cNvSpPr>
              <a:spLocks/>
            </p:cNvSpPr>
            <p:nvPr/>
          </p:nvSpPr>
          <p:spPr bwMode="auto">
            <a:xfrm>
              <a:off x="3190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58" name="Freeform 761"/>
            <p:cNvSpPr>
              <a:spLocks/>
            </p:cNvSpPr>
            <p:nvPr/>
          </p:nvSpPr>
          <p:spPr bwMode="auto">
            <a:xfrm>
              <a:off x="3205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59" name="Freeform 762"/>
            <p:cNvSpPr>
              <a:spLocks/>
            </p:cNvSpPr>
            <p:nvPr/>
          </p:nvSpPr>
          <p:spPr bwMode="auto">
            <a:xfrm>
              <a:off x="3220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60" name="Freeform 763"/>
            <p:cNvSpPr>
              <a:spLocks/>
            </p:cNvSpPr>
            <p:nvPr/>
          </p:nvSpPr>
          <p:spPr bwMode="auto">
            <a:xfrm>
              <a:off x="3235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61" name="Freeform 764"/>
            <p:cNvSpPr>
              <a:spLocks/>
            </p:cNvSpPr>
            <p:nvPr/>
          </p:nvSpPr>
          <p:spPr bwMode="auto">
            <a:xfrm>
              <a:off x="3250" y="3003"/>
              <a:ext cx="11" cy="8"/>
            </a:xfrm>
            <a:custGeom>
              <a:avLst/>
              <a:gdLst>
                <a:gd name="T0" fmla="*/ 6 w 11"/>
                <a:gd name="T1" fmla="*/ 0 h 8"/>
                <a:gd name="T2" fmla="*/ 3 w 11"/>
                <a:gd name="T3" fmla="*/ 0 h 8"/>
                <a:gd name="T4" fmla="*/ 0 w 11"/>
                <a:gd name="T5" fmla="*/ 3 h 8"/>
                <a:gd name="T6" fmla="*/ 0 w 11"/>
                <a:gd name="T7" fmla="*/ 6 h 8"/>
                <a:gd name="T8" fmla="*/ 3 w 11"/>
                <a:gd name="T9" fmla="*/ 8 h 8"/>
                <a:gd name="T10" fmla="*/ 6 w 11"/>
                <a:gd name="T11" fmla="*/ 8 h 8"/>
                <a:gd name="T12" fmla="*/ 8 w 11"/>
                <a:gd name="T13" fmla="*/ 8 h 8"/>
                <a:gd name="T14" fmla="*/ 11 w 11"/>
                <a:gd name="T15" fmla="*/ 6 h 8"/>
                <a:gd name="T16" fmla="*/ 11 w 11"/>
                <a:gd name="T17" fmla="*/ 3 h 8"/>
                <a:gd name="T18" fmla="*/ 8 w 11"/>
                <a:gd name="T19" fmla="*/ 0 h 8"/>
                <a:gd name="T20" fmla="*/ 6 w 11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8"/>
                <a:gd name="T35" fmla="*/ 11 w 11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8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62" name="Freeform 765"/>
            <p:cNvSpPr>
              <a:spLocks/>
            </p:cNvSpPr>
            <p:nvPr/>
          </p:nvSpPr>
          <p:spPr bwMode="auto">
            <a:xfrm>
              <a:off x="3266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63" name="Freeform 766"/>
            <p:cNvSpPr>
              <a:spLocks/>
            </p:cNvSpPr>
            <p:nvPr/>
          </p:nvSpPr>
          <p:spPr bwMode="auto">
            <a:xfrm>
              <a:off x="3281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64" name="Freeform 767"/>
            <p:cNvSpPr>
              <a:spLocks/>
            </p:cNvSpPr>
            <p:nvPr/>
          </p:nvSpPr>
          <p:spPr bwMode="auto">
            <a:xfrm>
              <a:off x="3296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65" name="Freeform 768"/>
            <p:cNvSpPr>
              <a:spLocks/>
            </p:cNvSpPr>
            <p:nvPr/>
          </p:nvSpPr>
          <p:spPr bwMode="auto">
            <a:xfrm>
              <a:off x="3311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66" name="Freeform 769"/>
            <p:cNvSpPr>
              <a:spLocks/>
            </p:cNvSpPr>
            <p:nvPr/>
          </p:nvSpPr>
          <p:spPr bwMode="auto">
            <a:xfrm>
              <a:off x="3326" y="3003"/>
              <a:ext cx="11" cy="8"/>
            </a:xfrm>
            <a:custGeom>
              <a:avLst/>
              <a:gdLst>
                <a:gd name="T0" fmla="*/ 5 w 11"/>
                <a:gd name="T1" fmla="*/ 0 h 8"/>
                <a:gd name="T2" fmla="*/ 3 w 11"/>
                <a:gd name="T3" fmla="*/ 0 h 8"/>
                <a:gd name="T4" fmla="*/ 0 w 11"/>
                <a:gd name="T5" fmla="*/ 3 h 8"/>
                <a:gd name="T6" fmla="*/ 0 w 11"/>
                <a:gd name="T7" fmla="*/ 6 h 8"/>
                <a:gd name="T8" fmla="*/ 3 w 11"/>
                <a:gd name="T9" fmla="*/ 8 h 8"/>
                <a:gd name="T10" fmla="*/ 5 w 11"/>
                <a:gd name="T11" fmla="*/ 8 h 8"/>
                <a:gd name="T12" fmla="*/ 8 w 11"/>
                <a:gd name="T13" fmla="*/ 8 h 8"/>
                <a:gd name="T14" fmla="*/ 11 w 11"/>
                <a:gd name="T15" fmla="*/ 6 h 8"/>
                <a:gd name="T16" fmla="*/ 11 w 11"/>
                <a:gd name="T17" fmla="*/ 3 h 8"/>
                <a:gd name="T18" fmla="*/ 8 w 11"/>
                <a:gd name="T19" fmla="*/ 0 h 8"/>
                <a:gd name="T20" fmla="*/ 5 w 11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8"/>
                <a:gd name="T35" fmla="*/ 11 w 11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67" name="Freeform 770"/>
            <p:cNvSpPr>
              <a:spLocks/>
            </p:cNvSpPr>
            <p:nvPr/>
          </p:nvSpPr>
          <p:spPr bwMode="auto">
            <a:xfrm>
              <a:off x="3342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68" name="Freeform 771"/>
            <p:cNvSpPr>
              <a:spLocks/>
            </p:cNvSpPr>
            <p:nvPr/>
          </p:nvSpPr>
          <p:spPr bwMode="auto">
            <a:xfrm>
              <a:off x="3357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69" name="Freeform 772"/>
            <p:cNvSpPr>
              <a:spLocks/>
            </p:cNvSpPr>
            <p:nvPr/>
          </p:nvSpPr>
          <p:spPr bwMode="auto">
            <a:xfrm>
              <a:off x="3372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2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70" name="Freeform 773"/>
            <p:cNvSpPr>
              <a:spLocks/>
            </p:cNvSpPr>
            <p:nvPr/>
          </p:nvSpPr>
          <p:spPr bwMode="auto">
            <a:xfrm>
              <a:off x="3387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71" name="Freeform 774"/>
            <p:cNvSpPr>
              <a:spLocks/>
            </p:cNvSpPr>
            <p:nvPr/>
          </p:nvSpPr>
          <p:spPr bwMode="auto">
            <a:xfrm>
              <a:off x="3402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72" name="Freeform 775"/>
            <p:cNvSpPr>
              <a:spLocks/>
            </p:cNvSpPr>
            <p:nvPr/>
          </p:nvSpPr>
          <p:spPr bwMode="auto">
            <a:xfrm>
              <a:off x="3417" y="3003"/>
              <a:ext cx="11" cy="8"/>
            </a:xfrm>
            <a:custGeom>
              <a:avLst/>
              <a:gdLst>
                <a:gd name="T0" fmla="*/ 6 w 11"/>
                <a:gd name="T1" fmla="*/ 0 h 8"/>
                <a:gd name="T2" fmla="*/ 3 w 11"/>
                <a:gd name="T3" fmla="*/ 0 h 8"/>
                <a:gd name="T4" fmla="*/ 0 w 11"/>
                <a:gd name="T5" fmla="*/ 3 h 8"/>
                <a:gd name="T6" fmla="*/ 0 w 11"/>
                <a:gd name="T7" fmla="*/ 6 h 8"/>
                <a:gd name="T8" fmla="*/ 3 w 11"/>
                <a:gd name="T9" fmla="*/ 8 h 8"/>
                <a:gd name="T10" fmla="*/ 6 w 11"/>
                <a:gd name="T11" fmla="*/ 8 h 8"/>
                <a:gd name="T12" fmla="*/ 8 w 11"/>
                <a:gd name="T13" fmla="*/ 8 h 8"/>
                <a:gd name="T14" fmla="*/ 11 w 11"/>
                <a:gd name="T15" fmla="*/ 6 h 8"/>
                <a:gd name="T16" fmla="*/ 11 w 11"/>
                <a:gd name="T17" fmla="*/ 3 h 8"/>
                <a:gd name="T18" fmla="*/ 8 w 11"/>
                <a:gd name="T19" fmla="*/ 0 h 8"/>
                <a:gd name="T20" fmla="*/ 6 w 11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8"/>
                <a:gd name="T35" fmla="*/ 11 w 11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8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73" name="Freeform 776"/>
            <p:cNvSpPr>
              <a:spLocks/>
            </p:cNvSpPr>
            <p:nvPr/>
          </p:nvSpPr>
          <p:spPr bwMode="auto">
            <a:xfrm>
              <a:off x="3433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74" name="Freeform 777"/>
            <p:cNvSpPr>
              <a:spLocks/>
            </p:cNvSpPr>
            <p:nvPr/>
          </p:nvSpPr>
          <p:spPr bwMode="auto">
            <a:xfrm>
              <a:off x="3448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75" name="Freeform 778"/>
            <p:cNvSpPr>
              <a:spLocks/>
            </p:cNvSpPr>
            <p:nvPr/>
          </p:nvSpPr>
          <p:spPr bwMode="auto">
            <a:xfrm>
              <a:off x="3463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76" name="Freeform 779"/>
            <p:cNvSpPr>
              <a:spLocks/>
            </p:cNvSpPr>
            <p:nvPr/>
          </p:nvSpPr>
          <p:spPr bwMode="auto">
            <a:xfrm>
              <a:off x="3478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77" name="Freeform 780"/>
            <p:cNvSpPr>
              <a:spLocks/>
            </p:cNvSpPr>
            <p:nvPr/>
          </p:nvSpPr>
          <p:spPr bwMode="auto">
            <a:xfrm>
              <a:off x="3493" y="3003"/>
              <a:ext cx="11" cy="8"/>
            </a:xfrm>
            <a:custGeom>
              <a:avLst/>
              <a:gdLst>
                <a:gd name="T0" fmla="*/ 5 w 11"/>
                <a:gd name="T1" fmla="*/ 0 h 8"/>
                <a:gd name="T2" fmla="*/ 3 w 11"/>
                <a:gd name="T3" fmla="*/ 0 h 8"/>
                <a:gd name="T4" fmla="*/ 0 w 11"/>
                <a:gd name="T5" fmla="*/ 3 h 8"/>
                <a:gd name="T6" fmla="*/ 0 w 11"/>
                <a:gd name="T7" fmla="*/ 6 h 8"/>
                <a:gd name="T8" fmla="*/ 3 w 11"/>
                <a:gd name="T9" fmla="*/ 8 h 8"/>
                <a:gd name="T10" fmla="*/ 5 w 11"/>
                <a:gd name="T11" fmla="*/ 8 h 8"/>
                <a:gd name="T12" fmla="*/ 8 w 11"/>
                <a:gd name="T13" fmla="*/ 8 h 8"/>
                <a:gd name="T14" fmla="*/ 11 w 11"/>
                <a:gd name="T15" fmla="*/ 6 h 8"/>
                <a:gd name="T16" fmla="*/ 11 w 11"/>
                <a:gd name="T17" fmla="*/ 3 h 8"/>
                <a:gd name="T18" fmla="*/ 8 w 11"/>
                <a:gd name="T19" fmla="*/ 0 h 8"/>
                <a:gd name="T20" fmla="*/ 5 w 11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8"/>
                <a:gd name="T35" fmla="*/ 11 w 11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78" name="Freeform 781"/>
            <p:cNvSpPr>
              <a:spLocks/>
            </p:cNvSpPr>
            <p:nvPr/>
          </p:nvSpPr>
          <p:spPr bwMode="auto">
            <a:xfrm>
              <a:off x="3509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79" name="Freeform 782"/>
            <p:cNvSpPr>
              <a:spLocks/>
            </p:cNvSpPr>
            <p:nvPr/>
          </p:nvSpPr>
          <p:spPr bwMode="auto">
            <a:xfrm>
              <a:off x="3524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80" name="Freeform 783"/>
            <p:cNvSpPr>
              <a:spLocks/>
            </p:cNvSpPr>
            <p:nvPr/>
          </p:nvSpPr>
          <p:spPr bwMode="auto">
            <a:xfrm>
              <a:off x="3539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2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81" name="Freeform 784"/>
            <p:cNvSpPr>
              <a:spLocks/>
            </p:cNvSpPr>
            <p:nvPr/>
          </p:nvSpPr>
          <p:spPr bwMode="auto">
            <a:xfrm>
              <a:off x="3554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82" name="Freeform 785"/>
            <p:cNvSpPr>
              <a:spLocks/>
            </p:cNvSpPr>
            <p:nvPr/>
          </p:nvSpPr>
          <p:spPr bwMode="auto">
            <a:xfrm>
              <a:off x="3569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83" name="Freeform 786"/>
            <p:cNvSpPr>
              <a:spLocks/>
            </p:cNvSpPr>
            <p:nvPr/>
          </p:nvSpPr>
          <p:spPr bwMode="auto">
            <a:xfrm>
              <a:off x="3585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84" name="Freeform 787"/>
            <p:cNvSpPr>
              <a:spLocks/>
            </p:cNvSpPr>
            <p:nvPr/>
          </p:nvSpPr>
          <p:spPr bwMode="auto">
            <a:xfrm>
              <a:off x="3600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85" name="Freeform 788"/>
            <p:cNvSpPr>
              <a:spLocks/>
            </p:cNvSpPr>
            <p:nvPr/>
          </p:nvSpPr>
          <p:spPr bwMode="auto">
            <a:xfrm>
              <a:off x="3615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86" name="Freeform 789"/>
            <p:cNvSpPr>
              <a:spLocks/>
            </p:cNvSpPr>
            <p:nvPr/>
          </p:nvSpPr>
          <p:spPr bwMode="auto">
            <a:xfrm>
              <a:off x="3630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87" name="Freeform 790"/>
            <p:cNvSpPr>
              <a:spLocks/>
            </p:cNvSpPr>
            <p:nvPr/>
          </p:nvSpPr>
          <p:spPr bwMode="auto">
            <a:xfrm>
              <a:off x="3645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88" name="Freeform 791"/>
            <p:cNvSpPr>
              <a:spLocks/>
            </p:cNvSpPr>
            <p:nvPr/>
          </p:nvSpPr>
          <p:spPr bwMode="auto">
            <a:xfrm>
              <a:off x="3660" y="3003"/>
              <a:ext cx="11" cy="8"/>
            </a:xfrm>
            <a:custGeom>
              <a:avLst/>
              <a:gdLst>
                <a:gd name="T0" fmla="*/ 5 w 11"/>
                <a:gd name="T1" fmla="*/ 0 h 8"/>
                <a:gd name="T2" fmla="*/ 3 w 11"/>
                <a:gd name="T3" fmla="*/ 0 h 8"/>
                <a:gd name="T4" fmla="*/ 0 w 11"/>
                <a:gd name="T5" fmla="*/ 3 h 8"/>
                <a:gd name="T6" fmla="*/ 0 w 11"/>
                <a:gd name="T7" fmla="*/ 6 h 8"/>
                <a:gd name="T8" fmla="*/ 3 w 11"/>
                <a:gd name="T9" fmla="*/ 8 h 8"/>
                <a:gd name="T10" fmla="*/ 5 w 11"/>
                <a:gd name="T11" fmla="*/ 8 h 8"/>
                <a:gd name="T12" fmla="*/ 8 w 11"/>
                <a:gd name="T13" fmla="*/ 8 h 8"/>
                <a:gd name="T14" fmla="*/ 11 w 11"/>
                <a:gd name="T15" fmla="*/ 6 h 8"/>
                <a:gd name="T16" fmla="*/ 11 w 11"/>
                <a:gd name="T17" fmla="*/ 3 h 8"/>
                <a:gd name="T18" fmla="*/ 8 w 11"/>
                <a:gd name="T19" fmla="*/ 0 h 8"/>
                <a:gd name="T20" fmla="*/ 5 w 11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8"/>
                <a:gd name="T35" fmla="*/ 11 w 11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89" name="Freeform 792"/>
            <p:cNvSpPr>
              <a:spLocks/>
            </p:cNvSpPr>
            <p:nvPr/>
          </p:nvSpPr>
          <p:spPr bwMode="auto">
            <a:xfrm>
              <a:off x="3676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90" name="Freeform 793"/>
            <p:cNvSpPr>
              <a:spLocks/>
            </p:cNvSpPr>
            <p:nvPr/>
          </p:nvSpPr>
          <p:spPr bwMode="auto">
            <a:xfrm>
              <a:off x="3691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91" name="Freeform 794"/>
            <p:cNvSpPr>
              <a:spLocks/>
            </p:cNvSpPr>
            <p:nvPr/>
          </p:nvSpPr>
          <p:spPr bwMode="auto">
            <a:xfrm>
              <a:off x="3706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92" name="Freeform 795"/>
            <p:cNvSpPr>
              <a:spLocks/>
            </p:cNvSpPr>
            <p:nvPr/>
          </p:nvSpPr>
          <p:spPr bwMode="auto">
            <a:xfrm>
              <a:off x="3721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93" name="Freeform 796"/>
            <p:cNvSpPr>
              <a:spLocks/>
            </p:cNvSpPr>
            <p:nvPr/>
          </p:nvSpPr>
          <p:spPr bwMode="auto">
            <a:xfrm>
              <a:off x="3736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3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8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94" name="Freeform 797"/>
            <p:cNvSpPr>
              <a:spLocks/>
            </p:cNvSpPr>
            <p:nvPr/>
          </p:nvSpPr>
          <p:spPr bwMode="auto">
            <a:xfrm>
              <a:off x="3752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95" name="Freeform 798"/>
            <p:cNvSpPr>
              <a:spLocks/>
            </p:cNvSpPr>
            <p:nvPr/>
          </p:nvSpPr>
          <p:spPr bwMode="auto">
            <a:xfrm>
              <a:off x="3767" y="3003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2 w 10"/>
                <a:gd name="T3" fmla="*/ 0 h 8"/>
                <a:gd name="T4" fmla="*/ 0 w 10"/>
                <a:gd name="T5" fmla="*/ 3 h 8"/>
                <a:gd name="T6" fmla="*/ 0 w 10"/>
                <a:gd name="T7" fmla="*/ 6 h 8"/>
                <a:gd name="T8" fmla="*/ 2 w 10"/>
                <a:gd name="T9" fmla="*/ 8 h 8"/>
                <a:gd name="T10" fmla="*/ 5 w 10"/>
                <a:gd name="T11" fmla="*/ 8 h 8"/>
                <a:gd name="T12" fmla="*/ 7 w 10"/>
                <a:gd name="T13" fmla="*/ 8 h 8"/>
                <a:gd name="T14" fmla="*/ 10 w 10"/>
                <a:gd name="T15" fmla="*/ 6 h 8"/>
                <a:gd name="T16" fmla="*/ 10 w 10"/>
                <a:gd name="T17" fmla="*/ 3 h 8"/>
                <a:gd name="T18" fmla="*/ 7 w 10"/>
                <a:gd name="T19" fmla="*/ 0 h 8"/>
                <a:gd name="T20" fmla="*/ 5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" name="Group 939"/>
          <p:cNvGrpSpPr>
            <a:grpSpLocks/>
          </p:cNvGrpSpPr>
          <p:nvPr/>
        </p:nvGrpSpPr>
        <p:grpSpPr bwMode="auto">
          <a:xfrm>
            <a:off x="3087688" y="4667250"/>
            <a:ext cx="3333750" cy="12700"/>
            <a:chOff x="1945" y="2940"/>
            <a:chExt cx="2100" cy="8"/>
          </a:xfrm>
        </p:grpSpPr>
        <p:sp>
          <p:nvSpPr>
            <p:cNvPr id="40518" name="Freeform 800"/>
            <p:cNvSpPr>
              <a:spLocks/>
            </p:cNvSpPr>
            <p:nvPr/>
          </p:nvSpPr>
          <p:spPr bwMode="auto">
            <a:xfrm>
              <a:off x="1945" y="2940"/>
              <a:ext cx="5" cy="8"/>
            </a:xfrm>
            <a:custGeom>
              <a:avLst/>
              <a:gdLst>
                <a:gd name="T0" fmla="*/ 5 w 5"/>
                <a:gd name="T1" fmla="*/ 0 h 8"/>
                <a:gd name="T2" fmla="*/ 2 w 5"/>
                <a:gd name="T3" fmla="*/ 0 h 8"/>
                <a:gd name="T4" fmla="*/ 0 w 5"/>
                <a:gd name="T5" fmla="*/ 3 h 8"/>
                <a:gd name="T6" fmla="*/ 0 w 5"/>
                <a:gd name="T7" fmla="*/ 3 h 8"/>
                <a:gd name="T8" fmla="*/ 2 w 5"/>
                <a:gd name="T9" fmla="*/ 8 h 8"/>
                <a:gd name="T10" fmla="*/ 2 w 5"/>
                <a:gd name="T11" fmla="*/ 8 h 8"/>
                <a:gd name="T12" fmla="*/ 2 w 5"/>
                <a:gd name="T13" fmla="*/ 5 h 8"/>
                <a:gd name="T14" fmla="*/ 5 w 5"/>
                <a:gd name="T15" fmla="*/ 3 h 8"/>
                <a:gd name="T16" fmla="*/ 5 w 5"/>
                <a:gd name="T17" fmla="*/ 3 h 8"/>
                <a:gd name="T18" fmla="*/ 5 w 5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8"/>
                <a:gd name="T32" fmla="*/ 5 w 5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8"/>
                  </a:lnTo>
                  <a:lnTo>
                    <a:pt x="2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19" name="Freeform 801"/>
            <p:cNvSpPr>
              <a:spLocks/>
            </p:cNvSpPr>
            <p:nvPr/>
          </p:nvSpPr>
          <p:spPr bwMode="auto">
            <a:xfrm>
              <a:off x="1957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20" name="Freeform 802"/>
            <p:cNvSpPr>
              <a:spLocks/>
            </p:cNvSpPr>
            <p:nvPr/>
          </p:nvSpPr>
          <p:spPr bwMode="auto">
            <a:xfrm>
              <a:off x="1972" y="2940"/>
              <a:ext cx="8" cy="8"/>
            </a:xfrm>
            <a:custGeom>
              <a:avLst/>
              <a:gdLst>
                <a:gd name="T0" fmla="*/ 6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6 w 8"/>
                <a:gd name="T11" fmla="*/ 8 h 8"/>
                <a:gd name="T12" fmla="*/ 6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6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21" name="Freeform 803"/>
            <p:cNvSpPr>
              <a:spLocks/>
            </p:cNvSpPr>
            <p:nvPr/>
          </p:nvSpPr>
          <p:spPr bwMode="auto">
            <a:xfrm>
              <a:off x="1988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22" name="Freeform 804"/>
            <p:cNvSpPr>
              <a:spLocks/>
            </p:cNvSpPr>
            <p:nvPr/>
          </p:nvSpPr>
          <p:spPr bwMode="auto">
            <a:xfrm>
              <a:off x="2003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23" name="Freeform 805"/>
            <p:cNvSpPr>
              <a:spLocks/>
            </p:cNvSpPr>
            <p:nvPr/>
          </p:nvSpPr>
          <p:spPr bwMode="auto">
            <a:xfrm>
              <a:off x="2018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24" name="Freeform 806"/>
            <p:cNvSpPr>
              <a:spLocks/>
            </p:cNvSpPr>
            <p:nvPr/>
          </p:nvSpPr>
          <p:spPr bwMode="auto">
            <a:xfrm>
              <a:off x="2033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25" name="Freeform 807"/>
            <p:cNvSpPr>
              <a:spLocks/>
            </p:cNvSpPr>
            <p:nvPr/>
          </p:nvSpPr>
          <p:spPr bwMode="auto">
            <a:xfrm>
              <a:off x="2048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26" name="Freeform 808"/>
            <p:cNvSpPr>
              <a:spLocks/>
            </p:cNvSpPr>
            <p:nvPr/>
          </p:nvSpPr>
          <p:spPr bwMode="auto">
            <a:xfrm>
              <a:off x="2064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27" name="Freeform 809"/>
            <p:cNvSpPr>
              <a:spLocks/>
            </p:cNvSpPr>
            <p:nvPr/>
          </p:nvSpPr>
          <p:spPr bwMode="auto">
            <a:xfrm>
              <a:off x="2079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28" name="Freeform 810"/>
            <p:cNvSpPr>
              <a:spLocks/>
            </p:cNvSpPr>
            <p:nvPr/>
          </p:nvSpPr>
          <p:spPr bwMode="auto">
            <a:xfrm>
              <a:off x="2094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2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2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29" name="Freeform 811"/>
            <p:cNvSpPr>
              <a:spLocks/>
            </p:cNvSpPr>
            <p:nvPr/>
          </p:nvSpPr>
          <p:spPr bwMode="auto">
            <a:xfrm>
              <a:off x="2109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30" name="Freeform 812"/>
            <p:cNvSpPr>
              <a:spLocks/>
            </p:cNvSpPr>
            <p:nvPr/>
          </p:nvSpPr>
          <p:spPr bwMode="auto">
            <a:xfrm>
              <a:off x="2124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31" name="Freeform 813"/>
            <p:cNvSpPr>
              <a:spLocks/>
            </p:cNvSpPr>
            <p:nvPr/>
          </p:nvSpPr>
          <p:spPr bwMode="auto">
            <a:xfrm>
              <a:off x="2139" y="2940"/>
              <a:ext cx="8" cy="8"/>
            </a:xfrm>
            <a:custGeom>
              <a:avLst/>
              <a:gdLst>
                <a:gd name="T0" fmla="*/ 6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6 w 8"/>
                <a:gd name="T11" fmla="*/ 8 h 8"/>
                <a:gd name="T12" fmla="*/ 6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6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32" name="Freeform 814"/>
            <p:cNvSpPr>
              <a:spLocks/>
            </p:cNvSpPr>
            <p:nvPr/>
          </p:nvSpPr>
          <p:spPr bwMode="auto">
            <a:xfrm>
              <a:off x="2155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33" name="Freeform 815"/>
            <p:cNvSpPr>
              <a:spLocks/>
            </p:cNvSpPr>
            <p:nvPr/>
          </p:nvSpPr>
          <p:spPr bwMode="auto">
            <a:xfrm>
              <a:off x="2170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34" name="Freeform 816"/>
            <p:cNvSpPr>
              <a:spLocks/>
            </p:cNvSpPr>
            <p:nvPr/>
          </p:nvSpPr>
          <p:spPr bwMode="auto">
            <a:xfrm>
              <a:off x="2185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35" name="Freeform 817"/>
            <p:cNvSpPr>
              <a:spLocks/>
            </p:cNvSpPr>
            <p:nvPr/>
          </p:nvSpPr>
          <p:spPr bwMode="auto">
            <a:xfrm>
              <a:off x="2200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36" name="Freeform 818"/>
            <p:cNvSpPr>
              <a:spLocks/>
            </p:cNvSpPr>
            <p:nvPr/>
          </p:nvSpPr>
          <p:spPr bwMode="auto">
            <a:xfrm>
              <a:off x="2215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37" name="Freeform 819"/>
            <p:cNvSpPr>
              <a:spLocks/>
            </p:cNvSpPr>
            <p:nvPr/>
          </p:nvSpPr>
          <p:spPr bwMode="auto">
            <a:xfrm>
              <a:off x="2231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38" name="Freeform 820"/>
            <p:cNvSpPr>
              <a:spLocks/>
            </p:cNvSpPr>
            <p:nvPr/>
          </p:nvSpPr>
          <p:spPr bwMode="auto">
            <a:xfrm>
              <a:off x="2246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39" name="Freeform 821"/>
            <p:cNvSpPr>
              <a:spLocks/>
            </p:cNvSpPr>
            <p:nvPr/>
          </p:nvSpPr>
          <p:spPr bwMode="auto">
            <a:xfrm>
              <a:off x="2261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2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2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40" name="Freeform 822"/>
            <p:cNvSpPr>
              <a:spLocks/>
            </p:cNvSpPr>
            <p:nvPr/>
          </p:nvSpPr>
          <p:spPr bwMode="auto">
            <a:xfrm>
              <a:off x="2276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41" name="Freeform 823"/>
            <p:cNvSpPr>
              <a:spLocks/>
            </p:cNvSpPr>
            <p:nvPr/>
          </p:nvSpPr>
          <p:spPr bwMode="auto">
            <a:xfrm>
              <a:off x="2291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42" name="Freeform 824"/>
            <p:cNvSpPr>
              <a:spLocks/>
            </p:cNvSpPr>
            <p:nvPr/>
          </p:nvSpPr>
          <p:spPr bwMode="auto">
            <a:xfrm>
              <a:off x="2307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43" name="Freeform 825"/>
            <p:cNvSpPr>
              <a:spLocks/>
            </p:cNvSpPr>
            <p:nvPr/>
          </p:nvSpPr>
          <p:spPr bwMode="auto">
            <a:xfrm>
              <a:off x="2322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44" name="Freeform 826"/>
            <p:cNvSpPr>
              <a:spLocks/>
            </p:cNvSpPr>
            <p:nvPr/>
          </p:nvSpPr>
          <p:spPr bwMode="auto">
            <a:xfrm>
              <a:off x="2337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45" name="Freeform 827"/>
            <p:cNvSpPr>
              <a:spLocks/>
            </p:cNvSpPr>
            <p:nvPr/>
          </p:nvSpPr>
          <p:spPr bwMode="auto">
            <a:xfrm>
              <a:off x="2352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46" name="Freeform 828"/>
            <p:cNvSpPr>
              <a:spLocks/>
            </p:cNvSpPr>
            <p:nvPr/>
          </p:nvSpPr>
          <p:spPr bwMode="auto">
            <a:xfrm>
              <a:off x="2367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47" name="Freeform 829"/>
            <p:cNvSpPr>
              <a:spLocks/>
            </p:cNvSpPr>
            <p:nvPr/>
          </p:nvSpPr>
          <p:spPr bwMode="auto">
            <a:xfrm>
              <a:off x="2382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48" name="Freeform 830"/>
            <p:cNvSpPr>
              <a:spLocks/>
            </p:cNvSpPr>
            <p:nvPr/>
          </p:nvSpPr>
          <p:spPr bwMode="auto">
            <a:xfrm>
              <a:off x="2398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49" name="Freeform 831"/>
            <p:cNvSpPr>
              <a:spLocks/>
            </p:cNvSpPr>
            <p:nvPr/>
          </p:nvSpPr>
          <p:spPr bwMode="auto">
            <a:xfrm>
              <a:off x="2413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50" name="Freeform 832"/>
            <p:cNvSpPr>
              <a:spLocks/>
            </p:cNvSpPr>
            <p:nvPr/>
          </p:nvSpPr>
          <p:spPr bwMode="auto">
            <a:xfrm>
              <a:off x="2428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51" name="Freeform 833"/>
            <p:cNvSpPr>
              <a:spLocks/>
            </p:cNvSpPr>
            <p:nvPr/>
          </p:nvSpPr>
          <p:spPr bwMode="auto">
            <a:xfrm>
              <a:off x="2443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52" name="Freeform 834"/>
            <p:cNvSpPr>
              <a:spLocks/>
            </p:cNvSpPr>
            <p:nvPr/>
          </p:nvSpPr>
          <p:spPr bwMode="auto">
            <a:xfrm>
              <a:off x="2458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53" name="Freeform 835"/>
            <p:cNvSpPr>
              <a:spLocks/>
            </p:cNvSpPr>
            <p:nvPr/>
          </p:nvSpPr>
          <p:spPr bwMode="auto">
            <a:xfrm>
              <a:off x="2474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54" name="Freeform 836"/>
            <p:cNvSpPr>
              <a:spLocks/>
            </p:cNvSpPr>
            <p:nvPr/>
          </p:nvSpPr>
          <p:spPr bwMode="auto">
            <a:xfrm>
              <a:off x="2489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55" name="Freeform 837"/>
            <p:cNvSpPr>
              <a:spLocks/>
            </p:cNvSpPr>
            <p:nvPr/>
          </p:nvSpPr>
          <p:spPr bwMode="auto">
            <a:xfrm>
              <a:off x="2504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56" name="Freeform 838"/>
            <p:cNvSpPr>
              <a:spLocks/>
            </p:cNvSpPr>
            <p:nvPr/>
          </p:nvSpPr>
          <p:spPr bwMode="auto">
            <a:xfrm>
              <a:off x="2519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57" name="Freeform 839"/>
            <p:cNvSpPr>
              <a:spLocks/>
            </p:cNvSpPr>
            <p:nvPr/>
          </p:nvSpPr>
          <p:spPr bwMode="auto">
            <a:xfrm>
              <a:off x="2534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58" name="Freeform 840"/>
            <p:cNvSpPr>
              <a:spLocks/>
            </p:cNvSpPr>
            <p:nvPr/>
          </p:nvSpPr>
          <p:spPr bwMode="auto">
            <a:xfrm>
              <a:off x="2549" y="2940"/>
              <a:ext cx="8" cy="8"/>
            </a:xfrm>
            <a:custGeom>
              <a:avLst/>
              <a:gdLst>
                <a:gd name="T0" fmla="*/ 6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6 w 8"/>
                <a:gd name="T11" fmla="*/ 8 h 8"/>
                <a:gd name="T12" fmla="*/ 6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6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59" name="Freeform 841"/>
            <p:cNvSpPr>
              <a:spLocks/>
            </p:cNvSpPr>
            <p:nvPr/>
          </p:nvSpPr>
          <p:spPr bwMode="auto">
            <a:xfrm>
              <a:off x="2565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60" name="Freeform 842"/>
            <p:cNvSpPr>
              <a:spLocks/>
            </p:cNvSpPr>
            <p:nvPr/>
          </p:nvSpPr>
          <p:spPr bwMode="auto">
            <a:xfrm>
              <a:off x="2580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61" name="Freeform 843"/>
            <p:cNvSpPr>
              <a:spLocks/>
            </p:cNvSpPr>
            <p:nvPr/>
          </p:nvSpPr>
          <p:spPr bwMode="auto">
            <a:xfrm>
              <a:off x="2595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62" name="Freeform 844"/>
            <p:cNvSpPr>
              <a:spLocks/>
            </p:cNvSpPr>
            <p:nvPr/>
          </p:nvSpPr>
          <p:spPr bwMode="auto">
            <a:xfrm>
              <a:off x="2610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63" name="Freeform 845"/>
            <p:cNvSpPr>
              <a:spLocks/>
            </p:cNvSpPr>
            <p:nvPr/>
          </p:nvSpPr>
          <p:spPr bwMode="auto">
            <a:xfrm>
              <a:off x="2625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64" name="Freeform 846"/>
            <p:cNvSpPr>
              <a:spLocks/>
            </p:cNvSpPr>
            <p:nvPr/>
          </p:nvSpPr>
          <p:spPr bwMode="auto">
            <a:xfrm>
              <a:off x="2641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65" name="Freeform 847"/>
            <p:cNvSpPr>
              <a:spLocks/>
            </p:cNvSpPr>
            <p:nvPr/>
          </p:nvSpPr>
          <p:spPr bwMode="auto">
            <a:xfrm>
              <a:off x="2656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66" name="Freeform 848"/>
            <p:cNvSpPr>
              <a:spLocks/>
            </p:cNvSpPr>
            <p:nvPr/>
          </p:nvSpPr>
          <p:spPr bwMode="auto">
            <a:xfrm>
              <a:off x="2671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2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2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67" name="Freeform 849"/>
            <p:cNvSpPr>
              <a:spLocks/>
            </p:cNvSpPr>
            <p:nvPr/>
          </p:nvSpPr>
          <p:spPr bwMode="auto">
            <a:xfrm>
              <a:off x="2686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68" name="Freeform 850"/>
            <p:cNvSpPr>
              <a:spLocks/>
            </p:cNvSpPr>
            <p:nvPr/>
          </p:nvSpPr>
          <p:spPr bwMode="auto">
            <a:xfrm>
              <a:off x="2701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69" name="Freeform 851"/>
            <p:cNvSpPr>
              <a:spLocks/>
            </p:cNvSpPr>
            <p:nvPr/>
          </p:nvSpPr>
          <p:spPr bwMode="auto">
            <a:xfrm>
              <a:off x="2716" y="2940"/>
              <a:ext cx="8" cy="8"/>
            </a:xfrm>
            <a:custGeom>
              <a:avLst/>
              <a:gdLst>
                <a:gd name="T0" fmla="*/ 6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6 w 8"/>
                <a:gd name="T11" fmla="*/ 8 h 8"/>
                <a:gd name="T12" fmla="*/ 6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6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70" name="Freeform 852"/>
            <p:cNvSpPr>
              <a:spLocks/>
            </p:cNvSpPr>
            <p:nvPr/>
          </p:nvSpPr>
          <p:spPr bwMode="auto">
            <a:xfrm>
              <a:off x="2732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71" name="Freeform 853"/>
            <p:cNvSpPr>
              <a:spLocks/>
            </p:cNvSpPr>
            <p:nvPr/>
          </p:nvSpPr>
          <p:spPr bwMode="auto">
            <a:xfrm>
              <a:off x="2747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72" name="Freeform 854"/>
            <p:cNvSpPr>
              <a:spLocks/>
            </p:cNvSpPr>
            <p:nvPr/>
          </p:nvSpPr>
          <p:spPr bwMode="auto">
            <a:xfrm>
              <a:off x="2762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73" name="Freeform 855"/>
            <p:cNvSpPr>
              <a:spLocks/>
            </p:cNvSpPr>
            <p:nvPr/>
          </p:nvSpPr>
          <p:spPr bwMode="auto">
            <a:xfrm>
              <a:off x="2777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74" name="Freeform 856"/>
            <p:cNvSpPr>
              <a:spLocks/>
            </p:cNvSpPr>
            <p:nvPr/>
          </p:nvSpPr>
          <p:spPr bwMode="auto">
            <a:xfrm>
              <a:off x="2792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75" name="Freeform 857"/>
            <p:cNvSpPr>
              <a:spLocks/>
            </p:cNvSpPr>
            <p:nvPr/>
          </p:nvSpPr>
          <p:spPr bwMode="auto">
            <a:xfrm>
              <a:off x="2808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76" name="Freeform 858"/>
            <p:cNvSpPr>
              <a:spLocks/>
            </p:cNvSpPr>
            <p:nvPr/>
          </p:nvSpPr>
          <p:spPr bwMode="auto">
            <a:xfrm>
              <a:off x="2823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77" name="Freeform 859"/>
            <p:cNvSpPr>
              <a:spLocks/>
            </p:cNvSpPr>
            <p:nvPr/>
          </p:nvSpPr>
          <p:spPr bwMode="auto">
            <a:xfrm>
              <a:off x="2838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2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2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78" name="Freeform 860"/>
            <p:cNvSpPr>
              <a:spLocks/>
            </p:cNvSpPr>
            <p:nvPr/>
          </p:nvSpPr>
          <p:spPr bwMode="auto">
            <a:xfrm>
              <a:off x="2853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79" name="Freeform 861"/>
            <p:cNvSpPr>
              <a:spLocks/>
            </p:cNvSpPr>
            <p:nvPr/>
          </p:nvSpPr>
          <p:spPr bwMode="auto">
            <a:xfrm>
              <a:off x="2868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80" name="Freeform 862"/>
            <p:cNvSpPr>
              <a:spLocks/>
            </p:cNvSpPr>
            <p:nvPr/>
          </p:nvSpPr>
          <p:spPr bwMode="auto">
            <a:xfrm>
              <a:off x="2884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81" name="Freeform 863"/>
            <p:cNvSpPr>
              <a:spLocks/>
            </p:cNvSpPr>
            <p:nvPr/>
          </p:nvSpPr>
          <p:spPr bwMode="auto">
            <a:xfrm>
              <a:off x="2899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82" name="Freeform 864"/>
            <p:cNvSpPr>
              <a:spLocks/>
            </p:cNvSpPr>
            <p:nvPr/>
          </p:nvSpPr>
          <p:spPr bwMode="auto">
            <a:xfrm>
              <a:off x="2914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83" name="Freeform 865"/>
            <p:cNvSpPr>
              <a:spLocks/>
            </p:cNvSpPr>
            <p:nvPr/>
          </p:nvSpPr>
          <p:spPr bwMode="auto">
            <a:xfrm>
              <a:off x="2929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84" name="Freeform 866"/>
            <p:cNvSpPr>
              <a:spLocks/>
            </p:cNvSpPr>
            <p:nvPr/>
          </p:nvSpPr>
          <p:spPr bwMode="auto">
            <a:xfrm>
              <a:off x="2944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85" name="Freeform 867"/>
            <p:cNvSpPr>
              <a:spLocks/>
            </p:cNvSpPr>
            <p:nvPr/>
          </p:nvSpPr>
          <p:spPr bwMode="auto">
            <a:xfrm>
              <a:off x="2959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86" name="Freeform 868"/>
            <p:cNvSpPr>
              <a:spLocks/>
            </p:cNvSpPr>
            <p:nvPr/>
          </p:nvSpPr>
          <p:spPr bwMode="auto">
            <a:xfrm>
              <a:off x="2975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87" name="Freeform 869"/>
            <p:cNvSpPr>
              <a:spLocks/>
            </p:cNvSpPr>
            <p:nvPr/>
          </p:nvSpPr>
          <p:spPr bwMode="auto">
            <a:xfrm>
              <a:off x="2990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88" name="Freeform 870"/>
            <p:cNvSpPr>
              <a:spLocks/>
            </p:cNvSpPr>
            <p:nvPr/>
          </p:nvSpPr>
          <p:spPr bwMode="auto">
            <a:xfrm>
              <a:off x="3005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89" name="Freeform 871"/>
            <p:cNvSpPr>
              <a:spLocks/>
            </p:cNvSpPr>
            <p:nvPr/>
          </p:nvSpPr>
          <p:spPr bwMode="auto">
            <a:xfrm>
              <a:off x="3020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90" name="Freeform 872"/>
            <p:cNvSpPr>
              <a:spLocks/>
            </p:cNvSpPr>
            <p:nvPr/>
          </p:nvSpPr>
          <p:spPr bwMode="auto">
            <a:xfrm>
              <a:off x="3035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91" name="Freeform 873"/>
            <p:cNvSpPr>
              <a:spLocks/>
            </p:cNvSpPr>
            <p:nvPr/>
          </p:nvSpPr>
          <p:spPr bwMode="auto">
            <a:xfrm>
              <a:off x="3051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92" name="Freeform 874"/>
            <p:cNvSpPr>
              <a:spLocks/>
            </p:cNvSpPr>
            <p:nvPr/>
          </p:nvSpPr>
          <p:spPr bwMode="auto">
            <a:xfrm>
              <a:off x="3066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93" name="Freeform 875"/>
            <p:cNvSpPr>
              <a:spLocks/>
            </p:cNvSpPr>
            <p:nvPr/>
          </p:nvSpPr>
          <p:spPr bwMode="auto">
            <a:xfrm>
              <a:off x="3081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94" name="Freeform 876"/>
            <p:cNvSpPr>
              <a:spLocks/>
            </p:cNvSpPr>
            <p:nvPr/>
          </p:nvSpPr>
          <p:spPr bwMode="auto">
            <a:xfrm>
              <a:off x="3096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95" name="Freeform 877"/>
            <p:cNvSpPr>
              <a:spLocks/>
            </p:cNvSpPr>
            <p:nvPr/>
          </p:nvSpPr>
          <p:spPr bwMode="auto">
            <a:xfrm>
              <a:off x="3111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96" name="Freeform 878"/>
            <p:cNvSpPr>
              <a:spLocks/>
            </p:cNvSpPr>
            <p:nvPr/>
          </p:nvSpPr>
          <p:spPr bwMode="auto">
            <a:xfrm>
              <a:off x="3126" y="2940"/>
              <a:ext cx="8" cy="8"/>
            </a:xfrm>
            <a:custGeom>
              <a:avLst/>
              <a:gdLst>
                <a:gd name="T0" fmla="*/ 6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6 w 8"/>
                <a:gd name="T11" fmla="*/ 8 h 8"/>
                <a:gd name="T12" fmla="*/ 6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6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97" name="Freeform 879"/>
            <p:cNvSpPr>
              <a:spLocks/>
            </p:cNvSpPr>
            <p:nvPr/>
          </p:nvSpPr>
          <p:spPr bwMode="auto">
            <a:xfrm>
              <a:off x="3142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98" name="Freeform 880"/>
            <p:cNvSpPr>
              <a:spLocks/>
            </p:cNvSpPr>
            <p:nvPr/>
          </p:nvSpPr>
          <p:spPr bwMode="auto">
            <a:xfrm>
              <a:off x="3157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99" name="Freeform 881"/>
            <p:cNvSpPr>
              <a:spLocks/>
            </p:cNvSpPr>
            <p:nvPr/>
          </p:nvSpPr>
          <p:spPr bwMode="auto">
            <a:xfrm>
              <a:off x="3172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00" name="Freeform 882"/>
            <p:cNvSpPr>
              <a:spLocks/>
            </p:cNvSpPr>
            <p:nvPr/>
          </p:nvSpPr>
          <p:spPr bwMode="auto">
            <a:xfrm>
              <a:off x="3187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01" name="Freeform 883"/>
            <p:cNvSpPr>
              <a:spLocks/>
            </p:cNvSpPr>
            <p:nvPr/>
          </p:nvSpPr>
          <p:spPr bwMode="auto">
            <a:xfrm>
              <a:off x="3202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02" name="Freeform 884"/>
            <p:cNvSpPr>
              <a:spLocks/>
            </p:cNvSpPr>
            <p:nvPr/>
          </p:nvSpPr>
          <p:spPr bwMode="auto">
            <a:xfrm>
              <a:off x="3218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03" name="Freeform 885"/>
            <p:cNvSpPr>
              <a:spLocks/>
            </p:cNvSpPr>
            <p:nvPr/>
          </p:nvSpPr>
          <p:spPr bwMode="auto">
            <a:xfrm>
              <a:off x="3233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04" name="Freeform 886"/>
            <p:cNvSpPr>
              <a:spLocks/>
            </p:cNvSpPr>
            <p:nvPr/>
          </p:nvSpPr>
          <p:spPr bwMode="auto">
            <a:xfrm>
              <a:off x="3248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2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2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05" name="Freeform 887"/>
            <p:cNvSpPr>
              <a:spLocks/>
            </p:cNvSpPr>
            <p:nvPr/>
          </p:nvSpPr>
          <p:spPr bwMode="auto">
            <a:xfrm>
              <a:off x="3263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06" name="Freeform 888"/>
            <p:cNvSpPr>
              <a:spLocks/>
            </p:cNvSpPr>
            <p:nvPr/>
          </p:nvSpPr>
          <p:spPr bwMode="auto">
            <a:xfrm>
              <a:off x="3278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07" name="Freeform 889"/>
            <p:cNvSpPr>
              <a:spLocks/>
            </p:cNvSpPr>
            <p:nvPr/>
          </p:nvSpPr>
          <p:spPr bwMode="auto">
            <a:xfrm>
              <a:off x="3293" y="2940"/>
              <a:ext cx="8" cy="8"/>
            </a:xfrm>
            <a:custGeom>
              <a:avLst/>
              <a:gdLst>
                <a:gd name="T0" fmla="*/ 6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6 w 8"/>
                <a:gd name="T11" fmla="*/ 8 h 8"/>
                <a:gd name="T12" fmla="*/ 6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6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08" name="Freeform 890"/>
            <p:cNvSpPr>
              <a:spLocks/>
            </p:cNvSpPr>
            <p:nvPr/>
          </p:nvSpPr>
          <p:spPr bwMode="auto">
            <a:xfrm>
              <a:off x="3309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09" name="Freeform 891"/>
            <p:cNvSpPr>
              <a:spLocks/>
            </p:cNvSpPr>
            <p:nvPr/>
          </p:nvSpPr>
          <p:spPr bwMode="auto">
            <a:xfrm>
              <a:off x="3324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10" name="Freeform 892"/>
            <p:cNvSpPr>
              <a:spLocks/>
            </p:cNvSpPr>
            <p:nvPr/>
          </p:nvSpPr>
          <p:spPr bwMode="auto">
            <a:xfrm>
              <a:off x="3339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11" name="Freeform 893"/>
            <p:cNvSpPr>
              <a:spLocks/>
            </p:cNvSpPr>
            <p:nvPr/>
          </p:nvSpPr>
          <p:spPr bwMode="auto">
            <a:xfrm>
              <a:off x="3354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12" name="Freeform 894"/>
            <p:cNvSpPr>
              <a:spLocks/>
            </p:cNvSpPr>
            <p:nvPr/>
          </p:nvSpPr>
          <p:spPr bwMode="auto">
            <a:xfrm>
              <a:off x="3369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13" name="Freeform 895"/>
            <p:cNvSpPr>
              <a:spLocks/>
            </p:cNvSpPr>
            <p:nvPr/>
          </p:nvSpPr>
          <p:spPr bwMode="auto">
            <a:xfrm>
              <a:off x="3385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14" name="Freeform 896"/>
            <p:cNvSpPr>
              <a:spLocks/>
            </p:cNvSpPr>
            <p:nvPr/>
          </p:nvSpPr>
          <p:spPr bwMode="auto">
            <a:xfrm>
              <a:off x="3400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15" name="Freeform 897"/>
            <p:cNvSpPr>
              <a:spLocks/>
            </p:cNvSpPr>
            <p:nvPr/>
          </p:nvSpPr>
          <p:spPr bwMode="auto">
            <a:xfrm>
              <a:off x="3415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2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2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16" name="Freeform 898"/>
            <p:cNvSpPr>
              <a:spLocks/>
            </p:cNvSpPr>
            <p:nvPr/>
          </p:nvSpPr>
          <p:spPr bwMode="auto">
            <a:xfrm>
              <a:off x="3430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17" name="Freeform 899"/>
            <p:cNvSpPr>
              <a:spLocks/>
            </p:cNvSpPr>
            <p:nvPr/>
          </p:nvSpPr>
          <p:spPr bwMode="auto">
            <a:xfrm>
              <a:off x="3445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18" name="Freeform 900"/>
            <p:cNvSpPr>
              <a:spLocks/>
            </p:cNvSpPr>
            <p:nvPr/>
          </p:nvSpPr>
          <p:spPr bwMode="auto">
            <a:xfrm>
              <a:off x="3461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19" name="Freeform 901"/>
            <p:cNvSpPr>
              <a:spLocks/>
            </p:cNvSpPr>
            <p:nvPr/>
          </p:nvSpPr>
          <p:spPr bwMode="auto">
            <a:xfrm>
              <a:off x="3476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20" name="Freeform 902"/>
            <p:cNvSpPr>
              <a:spLocks/>
            </p:cNvSpPr>
            <p:nvPr/>
          </p:nvSpPr>
          <p:spPr bwMode="auto">
            <a:xfrm>
              <a:off x="3491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21" name="Freeform 903"/>
            <p:cNvSpPr>
              <a:spLocks/>
            </p:cNvSpPr>
            <p:nvPr/>
          </p:nvSpPr>
          <p:spPr bwMode="auto">
            <a:xfrm>
              <a:off x="3506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22" name="Freeform 904"/>
            <p:cNvSpPr>
              <a:spLocks/>
            </p:cNvSpPr>
            <p:nvPr/>
          </p:nvSpPr>
          <p:spPr bwMode="auto">
            <a:xfrm>
              <a:off x="3521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23" name="Freeform 905"/>
            <p:cNvSpPr>
              <a:spLocks/>
            </p:cNvSpPr>
            <p:nvPr/>
          </p:nvSpPr>
          <p:spPr bwMode="auto">
            <a:xfrm>
              <a:off x="3536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24" name="Freeform 906"/>
            <p:cNvSpPr>
              <a:spLocks/>
            </p:cNvSpPr>
            <p:nvPr/>
          </p:nvSpPr>
          <p:spPr bwMode="auto">
            <a:xfrm>
              <a:off x="3552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25" name="Freeform 907"/>
            <p:cNvSpPr>
              <a:spLocks/>
            </p:cNvSpPr>
            <p:nvPr/>
          </p:nvSpPr>
          <p:spPr bwMode="auto">
            <a:xfrm>
              <a:off x="3567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26" name="Freeform 908"/>
            <p:cNvSpPr>
              <a:spLocks/>
            </p:cNvSpPr>
            <p:nvPr/>
          </p:nvSpPr>
          <p:spPr bwMode="auto">
            <a:xfrm>
              <a:off x="3582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27" name="Freeform 909"/>
            <p:cNvSpPr>
              <a:spLocks/>
            </p:cNvSpPr>
            <p:nvPr/>
          </p:nvSpPr>
          <p:spPr bwMode="auto">
            <a:xfrm>
              <a:off x="3597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28" name="Freeform 910"/>
            <p:cNvSpPr>
              <a:spLocks/>
            </p:cNvSpPr>
            <p:nvPr/>
          </p:nvSpPr>
          <p:spPr bwMode="auto">
            <a:xfrm>
              <a:off x="3612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29" name="Freeform 911"/>
            <p:cNvSpPr>
              <a:spLocks/>
            </p:cNvSpPr>
            <p:nvPr/>
          </p:nvSpPr>
          <p:spPr bwMode="auto">
            <a:xfrm>
              <a:off x="3628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30" name="Freeform 912"/>
            <p:cNvSpPr>
              <a:spLocks/>
            </p:cNvSpPr>
            <p:nvPr/>
          </p:nvSpPr>
          <p:spPr bwMode="auto">
            <a:xfrm>
              <a:off x="3643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31" name="Freeform 913"/>
            <p:cNvSpPr>
              <a:spLocks/>
            </p:cNvSpPr>
            <p:nvPr/>
          </p:nvSpPr>
          <p:spPr bwMode="auto">
            <a:xfrm>
              <a:off x="3658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32" name="Freeform 914"/>
            <p:cNvSpPr>
              <a:spLocks/>
            </p:cNvSpPr>
            <p:nvPr/>
          </p:nvSpPr>
          <p:spPr bwMode="auto">
            <a:xfrm>
              <a:off x="3673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33" name="Freeform 915"/>
            <p:cNvSpPr>
              <a:spLocks/>
            </p:cNvSpPr>
            <p:nvPr/>
          </p:nvSpPr>
          <p:spPr bwMode="auto">
            <a:xfrm>
              <a:off x="3688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34" name="Freeform 916"/>
            <p:cNvSpPr>
              <a:spLocks/>
            </p:cNvSpPr>
            <p:nvPr/>
          </p:nvSpPr>
          <p:spPr bwMode="auto">
            <a:xfrm>
              <a:off x="3703" y="2940"/>
              <a:ext cx="8" cy="8"/>
            </a:xfrm>
            <a:custGeom>
              <a:avLst/>
              <a:gdLst>
                <a:gd name="T0" fmla="*/ 6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6 w 8"/>
                <a:gd name="T11" fmla="*/ 8 h 8"/>
                <a:gd name="T12" fmla="*/ 6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6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35" name="Freeform 917"/>
            <p:cNvSpPr>
              <a:spLocks/>
            </p:cNvSpPr>
            <p:nvPr/>
          </p:nvSpPr>
          <p:spPr bwMode="auto">
            <a:xfrm>
              <a:off x="3719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36" name="Freeform 918"/>
            <p:cNvSpPr>
              <a:spLocks/>
            </p:cNvSpPr>
            <p:nvPr/>
          </p:nvSpPr>
          <p:spPr bwMode="auto">
            <a:xfrm>
              <a:off x="3734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37" name="Freeform 919"/>
            <p:cNvSpPr>
              <a:spLocks/>
            </p:cNvSpPr>
            <p:nvPr/>
          </p:nvSpPr>
          <p:spPr bwMode="auto">
            <a:xfrm>
              <a:off x="3749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38" name="Freeform 920"/>
            <p:cNvSpPr>
              <a:spLocks/>
            </p:cNvSpPr>
            <p:nvPr/>
          </p:nvSpPr>
          <p:spPr bwMode="auto">
            <a:xfrm>
              <a:off x="3764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39" name="Freeform 921"/>
            <p:cNvSpPr>
              <a:spLocks/>
            </p:cNvSpPr>
            <p:nvPr/>
          </p:nvSpPr>
          <p:spPr bwMode="auto">
            <a:xfrm>
              <a:off x="3779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40" name="Freeform 922"/>
            <p:cNvSpPr>
              <a:spLocks/>
            </p:cNvSpPr>
            <p:nvPr/>
          </p:nvSpPr>
          <p:spPr bwMode="auto">
            <a:xfrm>
              <a:off x="3795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41" name="Freeform 923"/>
            <p:cNvSpPr>
              <a:spLocks/>
            </p:cNvSpPr>
            <p:nvPr/>
          </p:nvSpPr>
          <p:spPr bwMode="auto">
            <a:xfrm>
              <a:off x="3810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42" name="Freeform 924"/>
            <p:cNvSpPr>
              <a:spLocks/>
            </p:cNvSpPr>
            <p:nvPr/>
          </p:nvSpPr>
          <p:spPr bwMode="auto">
            <a:xfrm>
              <a:off x="3825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2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2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43" name="Freeform 925"/>
            <p:cNvSpPr>
              <a:spLocks/>
            </p:cNvSpPr>
            <p:nvPr/>
          </p:nvSpPr>
          <p:spPr bwMode="auto">
            <a:xfrm>
              <a:off x="3840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44" name="Freeform 926"/>
            <p:cNvSpPr>
              <a:spLocks/>
            </p:cNvSpPr>
            <p:nvPr/>
          </p:nvSpPr>
          <p:spPr bwMode="auto">
            <a:xfrm>
              <a:off x="3855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45" name="Freeform 927"/>
            <p:cNvSpPr>
              <a:spLocks/>
            </p:cNvSpPr>
            <p:nvPr/>
          </p:nvSpPr>
          <p:spPr bwMode="auto">
            <a:xfrm>
              <a:off x="3870" y="2940"/>
              <a:ext cx="8" cy="8"/>
            </a:xfrm>
            <a:custGeom>
              <a:avLst/>
              <a:gdLst>
                <a:gd name="T0" fmla="*/ 6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6 w 8"/>
                <a:gd name="T11" fmla="*/ 8 h 8"/>
                <a:gd name="T12" fmla="*/ 6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6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46" name="Freeform 928"/>
            <p:cNvSpPr>
              <a:spLocks/>
            </p:cNvSpPr>
            <p:nvPr/>
          </p:nvSpPr>
          <p:spPr bwMode="auto">
            <a:xfrm>
              <a:off x="3886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47" name="Freeform 929"/>
            <p:cNvSpPr>
              <a:spLocks/>
            </p:cNvSpPr>
            <p:nvPr/>
          </p:nvSpPr>
          <p:spPr bwMode="auto">
            <a:xfrm>
              <a:off x="3901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48" name="Freeform 930"/>
            <p:cNvSpPr>
              <a:spLocks/>
            </p:cNvSpPr>
            <p:nvPr/>
          </p:nvSpPr>
          <p:spPr bwMode="auto">
            <a:xfrm>
              <a:off x="3916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49" name="Freeform 931"/>
            <p:cNvSpPr>
              <a:spLocks/>
            </p:cNvSpPr>
            <p:nvPr/>
          </p:nvSpPr>
          <p:spPr bwMode="auto">
            <a:xfrm>
              <a:off x="3931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50" name="Freeform 932"/>
            <p:cNvSpPr>
              <a:spLocks/>
            </p:cNvSpPr>
            <p:nvPr/>
          </p:nvSpPr>
          <p:spPr bwMode="auto">
            <a:xfrm>
              <a:off x="3946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51" name="Freeform 933"/>
            <p:cNvSpPr>
              <a:spLocks/>
            </p:cNvSpPr>
            <p:nvPr/>
          </p:nvSpPr>
          <p:spPr bwMode="auto">
            <a:xfrm>
              <a:off x="3962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52" name="Freeform 934"/>
            <p:cNvSpPr>
              <a:spLocks/>
            </p:cNvSpPr>
            <p:nvPr/>
          </p:nvSpPr>
          <p:spPr bwMode="auto">
            <a:xfrm>
              <a:off x="3977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53" name="Freeform 935"/>
            <p:cNvSpPr>
              <a:spLocks/>
            </p:cNvSpPr>
            <p:nvPr/>
          </p:nvSpPr>
          <p:spPr bwMode="auto">
            <a:xfrm>
              <a:off x="3992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2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2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54" name="Freeform 936"/>
            <p:cNvSpPr>
              <a:spLocks/>
            </p:cNvSpPr>
            <p:nvPr/>
          </p:nvSpPr>
          <p:spPr bwMode="auto">
            <a:xfrm>
              <a:off x="4007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55" name="Freeform 937"/>
            <p:cNvSpPr>
              <a:spLocks/>
            </p:cNvSpPr>
            <p:nvPr/>
          </p:nvSpPr>
          <p:spPr bwMode="auto">
            <a:xfrm>
              <a:off x="4022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56" name="Freeform 938"/>
            <p:cNvSpPr>
              <a:spLocks/>
            </p:cNvSpPr>
            <p:nvPr/>
          </p:nvSpPr>
          <p:spPr bwMode="auto">
            <a:xfrm>
              <a:off x="4038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9" name="Group 21"/>
          <p:cNvGrpSpPr>
            <a:grpSpLocks/>
          </p:cNvGrpSpPr>
          <p:nvPr/>
        </p:nvGrpSpPr>
        <p:grpSpPr bwMode="auto">
          <a:xfrm>
            <a:off x="5518150" y="2395538"/>
            <a:ext cx="11113" cy="2520950"/>
            <a:chOff x="3476" y="1509"/>
            <a:chExt cx="7" cy="1588"/>
          </a:xfrm>
        </p:grpSpPr>
        <p:sp>
          <p:nvSpPr>
            <p:cNvPr id="40413" name="Freeform 940"/>
            <p:cNvSpPr>
              <a:spLocks/>
            </p:cNvSpPr>
            <p:nvPr/>
          </p:nvSpPr>
          <p:spPr bwMode="auto">
            <a:xfrm>
              <a:off x="3476" y="3090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14" name="Freeform 941"/>
            <p:cNvSpPr>
              <a:spLocks/>
            </p:cNvSpPr>
            <p:nvPr/>
          </p:nvSpPr>
          <p:spPr bwMode="auto">
            <a:xfrm>
              <a:off x="3476" y="3074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15" name="Freeform 942"/>
            <p:cNvSpPr>
              <a:spLocks/>
            </p:cNvSpPr>
            <p:nvPr/>
          </p:nvSpPr>
          <p:spPr bwMode="auto">
            <a:xfrm>
              <a:off x="3476" y="3059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16" name="Freeform 943"/>
            <p:cNvSpPr>
              <a:spLocks/>
            </p:cNvSpPr>
            <p:nvPr/>
          </p:nvSpPr>
          <p:spPr bwMode="auto">
            <a:xfrm>
              <a:off x="3476" y="3044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17" name="Freeform 944"/>
            <p:cNvSpPr>
              <a:spLocks/>
            </p:cNvSpPr>
            <p:nvPr/>
          </p:nvSpPr>
          <p:spPr bwMode="auto">
            <a:xfrm>
              <a:off x="3476" y="3029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18" name="Freeform 945"/>
            <p:cNvSpPr>
              <a:spLocks/>
            </p:cNvSpPr>
            <p:nvPr/>
          </p:nvSpPr>
          <p:spPr bwMode="auto">
            <a:xfrm>
              <a:off x="3476" y="3014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19" name="Freeform 946"/>
            <p:cNvSpPr>
              <a:spLocks/>
            </p:cNvSpPr>
            <p:nvPr/>
          </p:nvSpPr>
          <p:spPr bwMode="auto">
            <a:xfrm>
              <a:off x="3476" y="2998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20" name="Freeform 947"/>
            <p:cNvSpPr>
              <a:spLocks/>
            </p:cNvSpPr>
            <p:nvPr/>
          </p:nvSpPr>
          <p:spPr bwMode="auto">
            <a:xfrm>
              <a:off x="3476" y="2983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21" name="Freeform 948"/>
            <p:cNvSpPr>
              <a:spLocks/>
            </p:cNvSpPr>
            <p:nvPr/>
          </p:nvSpPr>
          <p:spPr bwMode="auto">
            <a:xfrm>
              <a:off x="3476" y="2968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22" name="Freeform 949"/>
            <p:cNvSpPr>
              <a:spLocks/>
            </p:cNvSpPr>
            <p:nvPr/>
          </p:nvSpPr>
          <p:spPr bwMode="auto">
            <a:xfrm>
              <a:off x="3476" y="2953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23" name="Freeform 950"/>
            <p:cNvSpPr>
              <a:spLocks/>
            </p:cNvSpPr>
            <p:nvPr/>
          </p:nvSpPr>
          <p:spPr bwMode="auto">
            <a:xfrm>
              <a:off x="3476" y="2938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24" name="Freeform 951"/>
            <p:cNvSpPr>
              <a:spLocks/>
            </p:cNvSpPr>
            <p:nvPr/>
          </p:nvSpPr>
          <p:spPr bwMode="auto">
            <a:xfrm>
              <a:off x="3476" y="2922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25" name="Freeform 952"/>
            <p:cNvSpPr>
              <a:spLocks/>
            </p:cNvSpPr>
            <p:nvPr/>
          </p:nvSpPr>
          <p:spPr bwMode="auto">
            <a:xfrm>
              <a:off x="3476" y="2907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26" name="Freeform 953"/>
            <p:cNvSpPr>
              <a:spLocks/>
            </p:cNvSpPr>
            <p:nvPr/>
          </p:nvSpPr>
          <p:spPr bwMode="auto">
            <a:xfrm>
              <a:off x="3476" y="2892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27" name="Freeform 954"/>
            <p:cNvSpPr>
              <a:spLocks/>
            </p:cNvSpPr>
            <p:nvPr/>
          </p:nvSpPr>
          <p:spPr bwMode="auto">
            <a:xfrm>
              <a:off x="3476" y="2877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28" name="Freeform 955"/>
            <p:cNvSpPr>
              <a:spLocks/>
            </p:cNvSpPr>
            <p:nvPr/>
          </p:nvSpPr>
          <p:spPr bwMode="auto">
            <a:xfrm>
              <a:off x="3476" y="2862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29" name="Freeform 956"/>
            <p:cNvSpPr>
              <a:spLocks/>
            </p:cNvSpPr>
            <p:nvPr/>
          </p:nvSpPr>
          <p:spPr bwMode="auto">
            <a:xfrm>
              <a:off x="3476" y="2846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6 h 8"/>
                <a:gd name="T8" fmla="*/ 7 w 7"/>
                <a:gd name="T9" fmla="*/ 6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6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30" name="Freeform 957"/>
            <p:cNvSpPr>
              <a:spLocks/>
            </p:cNvSpPr>
            <p:nvPr/>
          </p:nvSpPr>
          <p:spPr bwMode="auto">
            <a:xfrm>
              <a:off x="3476" y="2831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31" name="Freeform 958"/>
            <p:cNvSpPr>
              <a:spLocks/>
            </p:cNvSpPr>
            <p:nvPr/>
          </p:nvSpPr>
          <p:spPr bwMode="auto">
            <a:xfrm>
              <a:off x="3476" y="2816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32" name="Freeform 959"/>
            <p:cNvSpPr>
              <a:spLocks/>
            </p:cNvSpPr>
            <p:nvPr/>
          </p:nvSpPr>
          <p:spPr bwMode="auto">
            <a:xfrm>
              <a:off x="3476" y="2801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33" name="Freeform 960"/>
            <p:cNvSpPr>
              <a:spLocks/>
            </p:cNvSpPr>
            <p:nvPr/>
          </p:nvSpPr>
          <p:spPr bwMode="auto">
            <a:xfrm>
              <a:off x="3476" y="2786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34" name="Freeform 961"/>
            <p:cNvSpPr>
              <a:spLocks/>
            </p:cNvSpPr>
            <p:nvPr/>
          </p:nvSpPr>
          <p:spPr bwMode="auto">
            <a:xfrm>
              <a:off x="3476" y="2770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6 h 8"/>
                <a:gd name="T8" fmla="*/ 7 w 7"/>
                <a:gd name="T9" fmla="*/ 6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6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35" name="Freeform 962"/>
            <p:cNvSpPr>
              <a:spLocks/>
            </p:cNvSpPr>
            <p:nvPr/>
          </p:nvSpPr>
          <p:spPr bwMode="auto">
            <a:xfrm>
              <a:off x="3476" y="2755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36" name="Freeform 963"/>
            <p:cNvSpPr>
              <a:spLocks/>
            </p:cNvSpPr>
            <p:nvPr/>
          </p:nvSpPr>
          <p:spPr bwMode="auto">
            <a:xfrm>
              <a:off x="3476" y="2740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37" name="Freeform 964"/>
            <p:cNvSpPr>
              <a:spLocks/>
            </p:cNvSpPr>
            <p:nvPr/>
          </p:nvSpPr>
          <p:spPr bwMode="auto">
            <a:xfrm>
              <a:off x="3476" y="2725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2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2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38" name="Freeform 965"/>
            <p:cNvSpPr>
              <a:spLocks/>
            </p:cNvSpPr>
            <p:nvPr/>
          </p:nvSpPr>
          <p:spPr bwMode="auto">
            <a:xfrm>
              <a:off x="3476" y="2710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39" name="Freeform 966"/>
            <p:cNvSpPr>
              <a:spLocks/>
            </p:cNvSpPr>
            <p:nvPr/>
          </p:nvSpPr>
          <p:spPr bwMode="auto">
            <a:xfrm>
              <a:off x="3476" y="2695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40" name="Freeform 967"/>
            <p:cNvSpPr>
              <a:spLocks/>
            </p:cNvSpPr>
            <p:nvPr/>
          </p:nvSpPr>
          <p:spPr bwMode="auto">
            <a:xfrm>
              <a:off x="3476" y="2679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41" name="Freeform 968"/>
            <p:cNvSpPr>
              <a:spLocks/>
            </p:cNvSpPr>
            <p:nvPr/>
          </p:nvSpPr>
          <p:spPr bwMode="auto">
            <a:xfrm>
              <a:off x="3476" y="2664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42" name="Freeform 969"/>
            <p:cNvSpPr>
              <a:spLocks/>
            </p:cNvSpPr>
            <p:nvPr/>
          </p:nvSpPr>
          <p:spPr bwMode="auto">
            <a:xfrm>
              <a:off x="3476" y="2649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2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2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43" name="Freeform 970"/>
            <p:cNvSpPr>
              <a:spLocks/>
            </p:cNvSpPr>
            <p:nvPr/>
          </p:nvSpPr>
          <p:spPr bwMode="auto">
            <a:xfrm>
              <a:off x="3476" y="2634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44" name="Freeform 971"/>
            <p:cNvSpPr>
              <a:spLocks/>
            </p:cNvSpPr>
            <p:nvPr/>
          </p:nvSpPr>
          <p:spPr bwMode="auto">
            <a:xfrm>
              <a:off x="3476" y="2619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45" name="Freeform 972"/>
            <p:cNvSpPr>
              <a:spLocks/>
            </p:cNvSpPr>
            <p:nvPr/>
          </p:nvSpPr>
          <p:spPr bwMode="auto">
            <a:xfrm>
              <a:off x="3476" y="2603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46" name="Freeform 973"/>
            <p:cNvSpPr>
              <a:spLocks/>
            </p:cNvSpPr>
            <p:nvPr/>
          </p:nvSpPr>
          <p:spPr bwMode="auto">
            <a:xfrm>
              <a:off x="3476" y="2588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47" name="Freeform 974"/>
            <p:cNvSpPr>
              <a:spLocks/>
            </p:cNvSpPr>
            <p:nvPr/>
          </p:nvSpPr>
          <p:spPr bwMode="auto">
            <a:xfrm>
              <a:off x="3476" y="2573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48" name="Freeform 975"/>
            <p:cNvSpPr>
              <a:spLocks/>
            </p:cNvSpPr>
            <p:nvPr/>
          </p:nvSpPr>
          <p:spPr bwMode="auto">
            <a:xfrm>
              <a:off x="3476" y="2558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49" name="Freeform 976"/>
            <p:cNvSpPr>
              <a:spLocks/>
            </p:cNvSpPr>
            <p:nvPr/>
          </p:nvSpPr>
          <p:spPr bwMode="auto">
            <a:xfrm>
              <a:off x="3476" y="2543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50" name="Freeform 977"/>
            <p:cNvSpPr>
              <a:spLocks/>
            </p:cNvSpPr>
            <p:nvPr/>
          </p:nvSpPr>
          <p:spPr bwMode="auto">
            <a:xfrm>
              <a:off x="3476" y="2527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51" name="Freeform 978"/>
            <p:cNvSpPr>
              <a:spLocks/>
            </p:cNvSpPr>
            <p:nvPr/>
          </p:nvSpPr>
          <p:spPr bwMode="auto">
            <a:xfrm>
              <a:off x="3476" y="2512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52" name="Freeform 979"/>
            <p:cNvSpPr>
              <a:spLocks/>
            </p:cNvSpPr>
            <p:nvPr/>
          </p:nvSpPr>
          <p:spPr bwMode="auto">
            <a:xfrm>
              <a:off x="3476" y="2497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53" name="Freeform 980"/>
            <p:cNvSpPr>
              <a:spLocks/>
            </p:cNvSpPr>
            <p:nvPr/>
          </p:nvSpPr>
          <p:spPr bwMode="auto">
            <a:xfrm>
              <a:off x="3476" y="2482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54" name="Freeform 981"/>
            <p:cNvSpPr>
              <a:spLocks/>
            </p:cNvSpPr>
            <p:nvPr/>
          </p:nvSpPr>
          <p:spPr bwMode="auto">
            <a:xfrm>
              <a:off x="3476" y="2467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55" name="Freeform 982"/>
            <p:cNvSpPr>
              <a:spLocks/>
            </p:cNvSpPr>
            <p:nvPr/>
          </p:nvSpPr>
          <p:spPr bwMode="auto">
            <a:xfrm>
              <a:off x="3476" y="2451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56" name="Freeform 983"/>
            <p:cNvSpPr>
              <a:spLocks/>
            </p:cNvSpPr>
            <p:nvPr/>
          </p:nvSpPr>
          <p:spPr bwMode="auto">
            <a:xfrm>
              <a:off x="3476" y="2436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57" name="Freeform 984"/>
            <p:cNvSpPr>
              <a:spLocks/>
            </p:cNvSpPr>
            <p:nvPr/>
          </p:nvSpPr>
          <p:spPr bwMode="auto">
            <a:xfrm>
              <a:off x="3476" y="2421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58" name="Freeform 985"/>
            <p:cNvSpPr>
              <a:spLocks/>
            </p:cNvSpPr>
            <p:nvPr/>
          </p:nvSpPr>
          <p:spPr bwMode="auto">
            <a:xfrm>
              <a:off x="3476" y="2406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59" name="Freeform 986"/>
            <p:cNvSpPr>
              <a:spLocks/>
            </p:cNvSpPr>
            <p:nvPr/>
          </p:nvSpPr>
          <p:spPr bwMode="auto">
            <a:xfrm>
              <a:off x="3476" y="2391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60" name="Freeform 987"/>
            <p:cNvSpPr>
              <a:spLocks/>
            </p:cNvSpPr>
            <p:nvPr/>
          </p:nvSpPr>
          <p:spPr bwMode="auto">
            <a:xfrm>
              <a:off x="3476" y="2375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6 h 8"/>
                <a:gd name="T8" fmla="*/ 7 w 7"/>
                <a:gd name="T9" fmla="*/ 6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6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61" name="Freeform 988"/>
            <p:cNvSpPr>
              <a:spLocks/>
            </p:cNvSpPr>
            <p:nvPr/>
          </p:nvSpPr>
          <p:spPr bwMode="auto">
            <a:xfrm>
              <a:off x="3476" y="2360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62" name="Freeform 989"/>
            <p:cNvSpPr>
              <a:spLocks/>
            </p:cNvSpPr>
            <p:nvPr/>
          </p:nvSpPr>
          <p:spPr bwMode="auto">
            <a:xfrm>
              <a:off x="3476" y="2345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63" name="Freeform 990"/>
            <p:cNvSpPr>
              <a:spLocks/>
            </p:cNvSpPr>
            <p:nvPr/>
          </p:nvSpPr>
          <p:spPr bwMode="auto">
            <a:xfrm>
              <a:off x="3476" y="2330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64" name="Freeform 991"/>
            <p:cNvSpPr>
              <a:spLocks/>
            </p:cNvSpPr>
            <p:nvPr/>
          </p:nvSpPr>
          <p:spPr bwMode="auto">
            <a:xfrm>
              <a:off x="3476" y="2315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65" name="Freeform 992"/>
            <p:cNvSpPr>
              <a:spLocks/>
            </p:cNvSpPr>
            <p:nvPr/>
          </p:nvSpPr>
          <p:spPr bwMode="auto">
            <a:xfrm>
              <a:off x="3476" y="2299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6 h 8"/>
                <a:gd name="T8" fmla="*/ 7 w 7"/>
                <a:gd name="T9" fmla="*/ 6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6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66" name="Freeform 993"/>
            <p:cNvSpPr>
              <a:spLocks/>
            </p:cNvSpPr>
            <p:nvPr/>
          </p:nvSpPr>
          <p:spPr bwMode="auto">
            <a:xfrm>
              <a:off x="3476" y="2284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67" name="Freeform 994"/>
            <p:cNvSpPr>
              <a:spLocks/>
            </p:cNvSpPr>
            <p:nvPr/>
          </p:nvSpPr>
          <p:spPr bwMode="auto">
            <a:xfrm>
              <a:off x="3476" y="2269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68" name="Freeform 995"/>
            <p:cNvSpPr>
              <a:spLocks/>
            </p:cNvSpPr>
            <p:nvPr/>
          </p:nvSpPr>
          <p:spPr bwMode="auto">
            <a:xfrm>
              <a:off x="3476" y="2254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2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2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69" name="Freeform 996"/>
            <p:cNvSpPr>
              <a:spLocks/>
            </p:cNvSpPr>
            <p:nvPr/>
          </p:nvSpPr>
          <p:spPr bwMode="auto">
            <a:xfrm>
              <a:off x="3476" y="2239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70" name="Freeform 997"/>
            <p:cNvSpPr>
              <a:spLocks/>
            </p:cNvSpPr>
            <p:nvPr/>
          </p:nvSpPr>
          <p:spPr bwMode="auto">
            <a:xfrm>
              <a:off x="3476" y="2224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71" name="Freeform 998"/>
            <p:cNvSpPr>
              <a:spLocks/>
            </p:cNvSpPr>
            <p:nvPr/>
          </p:nvSpPr>
          <p:spPr bwMode="auto">
            <a:xfrm>
              <a:off x="3476" y="2208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72" name="Freeform 999"/>
            <p:cNvSpPr>
              <a:spLocks/>
            </p:cNvSpPr>
            <p:nvPr/>
          </p:nvSpPr>
          <p:spPr bwMode="auto">
            <a:xfrm>
              <a:off x="3476" y="2193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73" name="Freeform 1000"/>
            <p:cNvSpPr>
              <a:spLocks/>
            </p:cNvSpPr>
            <p:nvPr/>
          </p:nvSpPr>
          <p:spPr bwMode="auto">
            <a:xfrm>
              <a:off x="3476" y="2178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2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2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74" name="Freeform 1001"/>
            <p:cNvSpPr>
              <a:spLocks/>
            </p:cNvSpPr>
            <p:nvPr/>
          </p:nvSpPr>
          <p:spPr bwMode="auto">
            <a:xfrm>
              <a:off x="3476" y="2163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75" name="Freeform 1002"/>
            <p:cNvSpPr>
              <a:spLocks/>
            </p:cNvSpPr>
            <p:nvPr/>
          </p:nvSpPr>
          <p:spPr bwMode="auto">
            <a:xfrm>
              <a:off x="3476" y="2148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76" name="Freeform 1003"/>
            <p:cNvSpPr>
              <a:spLocks/>
            </p:cNvSpPr>
            <p:nvPr/>
          </p:nvSpPr>
          <p:spPr bwMode="auto">
            <a:xfrm>
              <a:off x="3476" y="2132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77" name="Freeform 1004"/>
            <p:cNvSpPr>
              <a:spLocks/>
            </p:cNvSpPr>
            <p:nvPr/>
          </p:nvSpPr>
          <p:spPr bwMode="auto">
            <a:xfrm>
              <a:off x="3476" y="2117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78" name="Freeform 1005"/>
            <p:cNvSpPr>
              <a:spLocks/>
            </p:cNvSpPr>
            <p:nvPr/>
          </p:nvSpPr>
          <p:spPr bwMode="auto">
            <a:xfrm>
              <a:off x="3476" y="2102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79" name="Freeform 1006"/>
            <p:cNvSpPr>
              <a:spLocks/>
            </p:cNvSpPr>
            <p:nvPr/>
          </p:nvSpPr>
          <p:spPr bwMode="auto">
            <a:xfrm>
              <a:off x="3476" y="2087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80" name="Freeform 1007"/>
            <p:cNvSpPr>
              <a:spLocks/>
            </p:cNvSpPr>
            <p:nvPr/>
          </p:nvSpPr>
          <p:spPr bwMode="auto">
            <a:xfrm>
              <a:off x="3476" y="2072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81" name="Freeform 1008"/>
            <p:cNvSpPr>
              <a:spLocks/>
            </p:cNvSpPr>
            <p:nvPr/>
          </p:nvSpPr>
          <p:spPr bwMode="auto">
            <a:xfrm>
              <a:off x="3476" y="2056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82" name="Freeform 1009"/>
            <p:cNvSpPr>
              <a:spLocks/>
            </p:cNvSpPr>
            <p:nvPr/>
          </p:nvSpPr>
          <p:spPr bwMode="auto">
            <a:xfrm>
              <a:off x="3476" y="2041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83" name="Freeform 1010"/>
            <p:cNvSpPr>
              <a:spLocks/>
            </p:cNvSpPr>
            <p:nvPr/>
          </p:nvSpPr>
          <p:spPr bwMode="auto">
            <a:xfrm>
              <a:off x="3476" y="2026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84" name="Freeform 1011"/>
            <p:cNvSpPr>
              <a:spLocks/>
            </p:cNvSpPr>
            <p:nvPr/>
          </p:nvSpPr>
          <p:spPr bwMode="auto">
            <a:xfrm>
              <a:off x="3476" y="2011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85" name="Freeform 1012"/>
            <p:cNvSpPr>
              <a:spLocks/>
            </p:cNvSpPr>
            <p:nvPr/>
          </p:nvSpPr>
          <p:spPr bwMode="auto">
            <a:xfrm>
              <a:off x="3476" y="1996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86" name="Freeform 1013"/>
            <p:cNvSpPr>
              <a:spLocks/>
            </p:cNvSpPr>
            <p:nvPr/>
          </p:nvSpPr>
          <p:spPr bwMode="auto">
            <a:xfrm>
              <a:off x="3476" y="1980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6 h 8"/>
                <a:gd name="T8" fmla="*/ 7 w 7"/>
                <a:gd name="T9" fmla="*/ 6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6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87" name="Freeform 1014"/>
            <p:cNvSpPr>
              <a:spLocks/>
            </p:cNvSpPr>
            <p:nvPr/>
          </p:nvSpPr>
          <p:spPr bwMode="auto">
            <a:xfrm>
              <a:off x="3476" y="1965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88" name="Freeform 1015"/>
            <p:cNvSpPr>
              <a:spLocks/>
            </p:cNvSpPr>
            <p:nvPr/>
          </p:nvSpPr>
          <p:spPr bwMode="auto">
            <a:xfrm>
              <a:off x="3476" y="1950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89" name="Freeform 1016"/>
            <p:cNvSpPr>
              <a:spLocks/>
            </p:cNvSpPr>
            <p:nvPr/>
          </p:nvSpPr>
          <p:spPr bwMode="auto">
            <a:xfrm>
              <a:off x="3476" y="1935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90" name="Freeform 1017"/>
            <p:cNvSpPr>
              <a:spLocks/>
            </p:cNvSpPr>
            <p:nvPr/>
          </p:nvSpPr>
          <p:spPr bwMode="auto">
            <a:xfrm>
              <a:off x="3476" y="1920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91" name="Freeform 1018"/>
            <p:cNvSpPr>
              <a:spLocks/>
            </p:cNvSpPr>
            <p:nvPr/>
          </p:nvSpPr>
          <p:spPr bwMode="auto">
            <a:xfrm>
              <a:off x="3476" y="1904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6 h 8"/>
                <a:gd name="T8" fmla="*/ 7 w 7"/>
                <a:gd name="T9" fmla="*/ 6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6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92" name="Freeform 1019"/>
            <p:cNvSpPr>
              <a:spLocks/>
            </p:cNvSpPr>
            <p:nvPr/>
          </p:nvSpPr>
          <p:spPr bwMode="auto">
            <a:xfrm>
              <a:off x="3476" y="1889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93" name="Freeform 1020"/>
            <p:cNvSpPr>
              <a:spLocks/>
            </p:cNvSpPr>
            <p:nvPr/>
          </p:nvSpPr>
          <p:spPr bwMode="auto">
            <a:xfrm>
              <a:off x="3476" y="1874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94" name="Freeform 1021"/>
            <p:cNvSpPr>
              <a:spLocks/>
            </p:cNvSpPr>
            <p:nvPr/>
          </p:nvSpPr>
          <p:spPr bwMode="auto">
            <a:xfrm>
              <a:off x="3476" y="1859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95" name="Freeform 1022"/>
            <p:cNvSpPr>
              <a:spLocks/>
            </p:cNvSpPr>
            <p:nvPr/>
          </p:nvSpPr>
          <p:spPr bwMode="auto">
            <a:xfrm>
              <a:off x="3476" y="1844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96" name="Freeform 1023"/>
            <p:cNvSpPr>
              <a:spLocks/>
            </p:cNvSpPr>
            <p:nvPr/>
          </p:nvSpPr>
          <p:spPr bwMode="auto">
            <a:xfrm>
              <a:off x="3476" y="1829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97" name="Freeform 0"/>
            <p:cNvSpPr>
              <a:spLocks/>
            </p:cNvSpPr>
            <p:nvPr/>
          </p:nvSpPr>
          <p:spPr bwMode="auto">
            <a:xfrm>
              <a:off x="3476" y="1813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98" name="Freeform 1"/>
            <p:cNvSpPr>
              <a:spLocks/>
            </p:cNvSpPr>
            <p:nvPr/>
          </p:nvSpPr>
          <p:spPr bwMode="auto">
            <a:xfrm>
              <a:off x="3476" y="1798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99" name="Freeform 2"/>
            <p:cNvSpPr>
              <a:spLocks/>
            </p:cNvSpPr>
            <p:nvPr/>
          </p:nvSpPr>
          <p:spPr bwMode="auto">
            <a:xfrm>
              <a:off x="3476" y="1783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2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2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00" name="Freeform 3"/>
            <p:cNvSpPr>
              <a:spLocks/>
            </p:cNvSpPr>
            <p:nvPr/>
          </p:nvSpPr>
          <p:spPr bwMode="auto">
            <a:xfrm>
              <a:off x="3476" y="1768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01" name="Freeform 4"/>
            <p:cNvSpPr>
              <a:spLocks/>
            </p:cNvSpPr>
            <p:nvPr/>
          </p:nvSpPr>
          <p:spPr bwMode="auto">
            <a:xfrm>
              <a:off x="3476" y="1753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02" name="Freeform 5"/>
            <p:cNvSpPr>
              <a:spLocks/>
            </p:cNvSpPr>
            <p:nvPr/>
          </p:nvSpPr>
          <p:spPr bwMode="auto">
            <a:xfrm>
              <a:off x="3476" y="1737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03" name="Freeform 6"/>
            <p:cNvSpPr>
              <a:spLocks/>
            </p:cNvSpPr>
            <p:nvPr/>
          </p:nvSpPr>
          <p:spPr bwMode="auto">
            <a:xfrm>
              <a:off x="3476" y="1722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04" name="Freeform 7"/>
            <p:cNvSpPr>
              <a:spLocks/>
            </p:cNvSpPr>
            <p:nvPr/>
          </p:nvSpPr>
          <p:spPr bwMode="auto">
            <a:xfrm>
              <a:off x="3476" y="1707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2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2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05" name="Freeform 8"/>
            <p:cNvSpPr>
              <a:spLocks/>
            </p:cNvSpPr>
            <p:nvPr/>
          </p:nvSpPr>
          <p:spPr bwMode="auto">
            <a:xfrm>
              <a:off x="3476" y="1692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06" name="Freeform 9"/>
            <p:cNvSpPr>
              <a:spLocks/>
            </p:cNvSpPr>
            <p:nvPr/>
          </p:nvSpPr>
          <p:spPr bwMode="auto">
            <a:xfrm>
              <a:off x="3476" y="1677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07" name="Freeform 10"/>
            <p:cNvSpPr>
              <a:spLocks/>
            </p:cNvSpPr>
            <p:nvPr/>
          </p:nvSpPr>
          <p:spPr bwMode="auto">
            <a:xfrm>
              <a:off x="3476" y="1661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08" name="Freeform 11"/>
            <p:cNvSpPr>
              <a:spLocks/>
            </p:cNvSpPr>
            <p:nvPr/>
          </p:nvSpPr>
          <p:spPr bwMode="auto">
            <a:xfrm>
              <a:off x="3476" y="1646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09" name="Freeform 12"/>
            <p:cNvSpPr>
              <a:spLocks/>
            </p:cNvSpPr>
            <p:nvPr/>
          </p:nvSpPr>
          <p:spPr bwMode="auto">
            <a:xfrm>
              <a:off x="3476" y="1631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10" name="Freeform 13"/>
            <p:cNvSpPr>
              <a:spLocks/>
            </p:cNvSpPr>
            <p:nvPr/>
          </p:nvSpPr>
          <p:spPr bwMode="auto">
            <a:xfrm>
              <a:off x="3476" y="1616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11" name="Freeform 14"/>
            <p:cNvSpPr>
              <a:spLocks/>
            </p:cNvSpPr>
            <p:nvPr/>
          </p:nvSpPr>
          <p:spPr bwMode="auto">
            <a:xfrm>
              <a:off x="3476" y="1601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12" name="Freeform 15"/>
            <p:cNvSpPr>
              <a:spLocks/>
            </p:cNvSpPr>
            <p:nvPr/>
          </p:nvSpPr>
          <p:spPr bwMode="auto">
            <a:xfrm>
              <a:off x="3476" y="1585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13" name="Freeform 16"/>
            <p:cNvSpPr>
              <a:spLocks/>
            </p:cNvSpPr>
            <p:nvPr/>
          </p:nvSpPr>
          <p:spPr bwMode="auto">
            <a:xfrm>
              <a:off x="3476" y="1570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14" name="Freeform 17"/>
            <p:cNvSpPr>
              <a:spLocks/>
            </p:cNvSpPr>
            <p:nvPr/>
          </p:nvSpPr>
          <p:spPr bwMode="auto">
            <a:xfrm>
              <a:off x="3476" y="1555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15" name="Freeform 18"/>
            <p:cNvSpPr>
              <a:spLocks/>
            </p:cNvSpPr>
            <p:nvPr/>
          </p:nvSpPr>
          <p:spPr bwMode="auto">
            <a:xfrm>
              <a:off x="3476" y="1540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16" name="Freeform 19"/>
            <p:cNvSpPr>
              <a:spLocks/>
            </p:cNvSpPr>
            <p:nvPr/>
          </p:nvSpPr>
          <p:spPr bwMode="auto">
            <a:xfrm>
              <a:off x="3476" y="1525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17" name="Freeform 20"/>
            <p:cNvSpPr>
              <a:spLocks/>
            </p:cNvSpPr>
            <p:nvPr/>
          </p:nvSpPr>
          <p:spPr bwMode="auto">
            <a:xfrm>
              <a:off x="3476" y="1509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6 h 8"/>
                <a:gd name="T8" fmla="*/ 7 w 7"/>
                <a:gd name="T9" fmla="*/ 6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6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9961" name="Line 22"/>
          <p:cNvSpPr>
            <a:spLocks noChangeShapeType="1"/>
          </p:cNvSpPr>
          <p:nvPr/>
        </p:nvSpPr>
        <p:spPr bwMode="auto">
          <a:xfrm flipV="1">
            <a:off x="4951413" y="1046163"/>
            <a:ext cx="1908175" cy="190817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20" name="Group 142"/>
          <p:cNvGrpSpPr>
            <a:grpSpLocks/>
          </p:cNvGrpSpPr>
          <p:nvPr/>
        </p:nvGrpSpPr>
        <p:grpSpPr bwMode="auto">
          <a:xfrm>
            <a:off x="5995988" y="1914525"/>
            <a:ext cx="11112" cy="2857500"/>
            <a:chOff x="3777" y="1206"/>
            <a:chExt cx="7" cy="1800"/>
          </a:xfrm>
        </p:grpSpPr>
        <p:sp>
          <p:nvSpPr>
            <p:cNvPr id="40294" name="Freeform 23"/>
            <p:cNvSpPr>
              <a:spLocks/>
            </p:cNvSpPr>
            <p:nvPr/>
          </p:nvSpPr>
          <p:spPr bwMode="auto">
            <a:xfrm>
              <a:off x="3777" y="2998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95" name="Freeform 24"/>
            <p:cNvSpPr>
              <a:spLocks/>
            </p:cNvSpPr>
            <p:nvPr/>
          </p:nvSpPr>
          <p:spPr bwMode="auto">
            <a:xfrm>
              <a:off x="3777" y="2983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96" name="Freeform 25"/>
            <p:cNvSpPr>
              <a:spLocks/>
            </p:cNvSpPr>
            <p:nvPr/>
          </p:nvSpPr>
          <p:spPr bwMode="auto">
            <a:xfrm>
              <a:off x="3777" y="2968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97" name="Freeform 26"/>
            <p:cNvSpPr>
              <a:spLocks/>
            </p:cNvSpPr>
            <p:nvPr/>
          </p:nvSpPr>
          <p:spPr bwMode="auto">
            <a:xfrm>
              <a:off x="3777" y="2953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98" name="Freeform 27"/>
            <p:cNvSpPr>
              <a:spLocks/>
            </p:cNvSpPr>
            <p:nvPr/>
          </p:nvSpPr>
          <p:spPr bwMode="auto">
            <a:xfrm>
              <a:off x="3777" y="2938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99" name="Freeform 28"/>
            <p:cNvSpPr>
              <a:spLocks/>
            </p:cNvSpPr>
            <p:nvPr/>
          </p:nvSpPr>
          <p:spPr bwMode="auto">
            <a:xfrm>
              <a:off x="3777" y="2922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00" name="Freeform 29"/>
            <p:cNvSpPr>
              <a:spLocks/>
            </p:cNvSpPr>
            <p:nvPr/>
          </p:nvSpPr>
          <p:spPr bwMode="auto">
            <a:xfrm>
              <a:off x="3777" y="2907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01" name="Freeform 30"/>
            <p:cNvSpPr>
              <a:spLocks/>
            </p:cNvSpPr>
            <p:nvPr/>
          </p:nvSpPr>
          <p:spPr bwMode="auto">
            <a:xfrm>
              <a:off x="3777" y="2892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02" name="Freeform 31"/>
            <p:cNvSpPr>
              <a:spLocks/>
            </p:cNvSpPr>
            <p:nvPr/>
          </p:nvSpPr>
          <p:spPr bwMode="auto">
            <a:xfrm>
              <a:off x="3777" y="2877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03" name="Freeform 32"/>
            <p:cNvSpPr>
              <a:spLocks/>
            </p:cNvSpPr>
            <p:nvPr/>
          </p:nvSpPr>
          <p:spPr bwMode="auto">
            <a:xfrm>
              <a:off x="3777" y="2862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04" name="Freeform 33"/>
            <p:cNvSpPr>
              <a:spLocks/>
            </p:cNvSpPr>
            <p:nvPr/>
          </p:nvSpPr>
          <p:spPr bwMode="auto">
            <a:xfrm>
              <a:off x="3777" y="2846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6 h 8"/>
                <a:gd name="T8" fmla="*/ 7 w 7"/>
                <a:gd name="T9" fmla="*/ 6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6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05" name="Freeform 34"/>
            <p:cNvSpPr>
              <a:spLocks/>
            </p:cNvSpPr>
            <p:nvPr/>
          </p:nvSpPr>
          <p:spPr bwMode="auto">
            <a:xfrm>
              <a:off x="3777" y="2831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06" name="Freeform 35"/>
            <p:cNvSpPr>
              <a:spLocks/>
            </p:cNvSpPr>
            <p:nvPr/>
          </p:nvSpPr>
          <p:spPr bwMode="auto">
            <a:xfrm>
              <a:off x="3777" y="2816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07" name="Freeform 36"/>
            <p:cNvSpPr>
              <a:spLocks/>
            </p:cNvSpPr>
            <p:nvPr/>
          </p:nvSpPr>
          <p:spPr bwMode="auto">
            <a:xfrm>
              <a:off x="3777" y="2801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08" name="Freeform 37"/>
            <p:cNvSpPr>
              <a:spLocks/>
            </p:cNvSpPr>
            <p:nvPr/>
          </p:nvSpPr>
          <p:spPr bwMode="auto">
            <a:xfrm>
              <a:off x="3777" y="2786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09" name="Freeform 38"/>
            <p:cNvSpPr>
              <a:spLocks/>
            </p:cNvSpPr>
            <p:nvPr/>
          </p:nvSpPr>
          <p:spPr bwMode="auto">
            <a:xfrm>
              <a:off x="3777" y="2770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6 h 8"/>
                <a:gd name="T8" fmla="*/ 7 w 7"/>
                <a:gd name="T9" fmla="*/ 6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6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10" name="Freeform 39"/>
            <p:cNvSpPr>
              <a:spLocks/>
            </p:cNvSpPr>
            <p:nvPr/>
          </p:nvSpPr>
          <p:spPr bwMode="auto">
            <a:xfrm>
              <a:off x="3777" y="2755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11" name="Freeform 40"/>
            <p:cNvSpPr>
              <a:spLocks/>
            </p:cNvSpPr>
            <p:nvPr/>
          </p:nvSpPr>
          <p:spPr bwMode="auto">
            <a:xfrm>
              <a:off x="3777" y="2740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12" name="Freeform 41"/>
            <p:cNvSpPr>
              <a:spLocks/>
            </p:cNvSpPr>
            <p:nvPr/>
          </p:nvSpPr>
          <p:spPr bwMode="auto">
            <a:xfrm>
              <a:off x="3777" y="2725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2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2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13" name="Freeform 42"/>
            <p:cNvSpPr>
              <a:spLocks/>
            </p:cNvSpPr>
            <p:nvPr/>
          </p:nvSpPr>
          <p:spPr bwMode="auto">
            <a:xfrm>
              <a:off x="3777" y="2710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14" name="Freeform 43"/>
            <p:cNvSpPr>
              <a:spLocks/>
            </p:cNvSpPr>
            <p:nvPr/>
          </p:nvSpPr>
          <p:spPr bwMode="auto">
            <a:xfrm>
              <a:off x="3777" y="2695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15" name="Freeform 44"/>
            <p:cNvSpPr>
              <a:spLocks/>
            </p:cNvSpPr>
            <p:nvPr/>
          </p:nvSpPr>
          <p:spPr bwMode="auto">
            <a:xfrm>
              <a:off x="3777" y="2679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16" name="Freeform 45"/>
            <p:cNvSpPr>
              <a:spLocks/>
            </p:cNvSpPr>
            <p:nvPr/>
          </p:nvSpPr>
          <p:spPr bwMode="auto">
            <a:xfrm>
              <a:off x="3777" y="2664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17" name="Freeform 46"/>
            <p:cNvSpPr>
              <a:spLocks/>
            </p:cNvSpPr>
            <p:nvPr/>
          </p:nvSpPr>
          <p:spPr bwMode="auto">
            <a:xfrm>
              <a:off x="3777" y="2649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2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2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18" name="Freeform 47"/>
            <p:cNvSpPr>
              <a:spLocks/>
            </p:cNvSpPr>
            <p:nvPr/>
          </p:nvSpPr>
          <p:spPr bwMode="auto">
            <a:xfrm>
              <a:off x="3777" y="2634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19" name="Freeform 48"/>
            <p:cNvSpPr>
              <a:spLocks/>
            </p:cNvSpPr>
            <p:nvPr/>
          </p:nvSpPr>
          <p:spPr bwMode="auto">
            <a:xfrm>
              <a:off x="3777" y="2619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20" name="Freeform 49"/>
            <p:cNvSpPr>
              <a:spLocks/>
            </p:cNvSpPr>
            <p:nvPr/>
          </p:nvSpPr>
          <p:spPr bwMode="auto">
            <a:xfrm>
              <a:off x="3777" y="2603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21" name="Freeform 50"/>
            <p:cNvSpPr>
              <a:spLocks/>
            </p:cNvSpPr>
            <p:nvPr/>
          </p:nvSpPr>
          <p:spPr bwMode="auto">
            <a:xfrm>
              <a:off x="3777" y="2588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22" name="Freeform 51"/>
            <p:cNvSpPr>
              <a:spLocks/>
            </p:cNvSpPr>
            <p:nvPr/>
          </p:nvSpPr>
          <p:spPr bwMode="auto">
            <a:xfrm>
              <a:off x="3777" y="2573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23" name="Freeform 52"/>
            <p:cNvSpPr>
              <a:spLocks/>
            </p:cNvSpPr>
            <p:nvPr/>
          </p:nvSpPr>
          <p:spPr bwMode="auto">
            <a:xfrm>
              <a:off x="3777" y="2558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24" name="Freeform 53"/>
            <p:cNvSpPr>
              <a:spLocks/>
            </p:cNvSpPr>
            <p:nvPr/>
          </p:nvSpPr>
          <p:spPr bwMode="auto">
            <a:xfrm>
              <a:off x="3777" y="2543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25" name="Freeform 54"/>
            <p:cNvSpPr>
              <a:spLocks/>
            </p:cNvSpPr>
            <p:nvPr/>
          </p:nvSpPr>
          <p:spPr bwMode="auto">
            <a:xfrm>
              <a:off x="3777" y="2527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26" name="Freeform 55"/>
            <p:cNvSpPr>
              <a:spLocks/>
            </p:cNvSpPr>
            <p:nvPr/>
          </p:nvSpPr>
          <p:spPr bwMode="auto">
            <a:xfrm>
              <a:off x="3777" y="2512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27" name="Freeform 56"/>
            <p:cNvSpPr>
              <a:spLocks/>
            </p:cNvSpPr>
            <p:nvPr/>
          </p:nvSpPr>
          <p:spPr bwMode="auto">
            <a:xfrm>
              <a:off x="3777" y="2497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28" name="Freeform 57"/>
            <p:cNvSpPr>
              <a:spLocks/>
            </p:cNvSpPr>
            <p:nvPr/>
          </p:nvSpPr>
          <p:spPr bwMode="auto">
            <a:xfrm>
              <a:off x="3777" y="2482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29" name="Freeform 58"/>
            <p:cNvSpPr>
              <a:spLocks/>
            </p:cNvSpPr>
            <p:nvPr/>
          </p:nvSpPr>
          <p:spPr bwMode="auto">
            <a:xfrm>
              <a:off x="3777" y="2467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30" name="Freeform 59"/>
            <p:cNvSpPr>
              <a:spLocks/>
            </p:cNvSpPr>
            <p:nvPr/>
          </p:nvSpPr>
          <p:spPr bwMode="auto">
            <a:xfrm>
              <a:off x="3777" y="2451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31" name="Freeform 60"/>
            <p:cNvSpPr>
              <a:spLocks/>
            </p:cNvSpPr>
            <p:nvPr/>
          </p:nvSpPr>
          <p:spPr bwMode="auto">
            <a:xfrm>
              <a:off x="3777" y="2436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32" name="Freeform 61"/>
            <p:cNvSpPr>
              <a:spLocks/>
            </p:cNvSpPr>
            <p:nvPr/>
          </p:nvSpPr>
          <p:spPr bwMode="auto">
            <a:xfrm>
              <a:off x="3777" y="2421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33" name="Freeform 62"/>
            <p:cNvSpPr>
              <a:spLocks/>
            </p:cNvSpPr>
            <p:nvPr/>
          </p:nvSpPr>
          <p:spPr bwMode="auto">
            <a:xfrm>
              <a:off x="3777" y="2406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34" name="Freeform 63"/>
            <p:cNvSpPr>
              <a:spLocks/>
            </p:cNvSpPr>
            <p:nvPr/>
          </p:nvSpPr>
          <p:spPr bwMode="auto">
            <a:xfrm>
              <a:off x="3777" y="2391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35" name="Freeform 64"/>
            <p:cNvSpPr>
              <a:spLocks/>
            </p:cNvSpPr>
            <p:nvPr/>
          </p:nvSpPr>
          <p:spPr bwMode="auto">
            <a:xfrm>
              <a:off x="3777" y="2375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6 h 8"/>
                <a:gd name="T8" fmla="*/ 7 w 7"/>
                <a:gd name="T9" fmla="*/ 6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6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36" name="Freeform 65"/>
            <p:cNvSpPr>
              <a:spLocks/>
            </p:cNvSpPr>
            <p:nvPr/>
          </p:nvSpPr>
          <p:spPr bwMode="auto">
            <a:xfrm>
              <a:off x="3777" y="2360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37" name="Freeform 66"/>
            <p:cNvSpPr>
              <a:spLocks/>
            </p:cNvSpPr>
            <p:nvPr/>
          </p:nvSpPr>
          <p:spPr bwMode="auto">
            <a:xfrm>
              <a:off x="3777" y="2345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38" name="Freeform 67"/>
            <p:cNvSpPr>
              <a:spLocks/>
            </p:cNvSpPr>
            <p:nvPr/>
          </p:nvSpPr>
          <p:spPr bwMode="auto">
            <a:xfrm>
              <a:off x="3777" y="2330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39" name="Freeform 68"/>
            <p:cNvSpPr>
              <a:spLocks/>
            </p:cNvSpPr>
            <p:nvPr/>
          </p:nvSpPr>
          <p:spPr bwMode="auto">
            <a:xfrm>
              <a:off x="3777" y="2315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40" name="Freeform 69"/>
            <p:cNvSpPr>
              <a:spLocks/>
            </p:cNvSpPr>
            <p:nvPr/>
          </p:nvSpPr>
          <p:spPr bwMode="auto">
            <a:xfrm>
              <a:off x="3777" y="2299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6 h 8"/>
                <a:gd name="T8" fmla="*/ 7 w 7"/>
                <a:gd name="T9" fmla="*/ 6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6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41" name="Freeform 70"/>
            <p:cNvSpPr>
              <a:spLocks/>
            </p:cNvSpPr>
            <p:nvPr/>
          </p:nvSpPr>
          <p:spPr bwMode="auto">
            <a:xfrm>
              <a:off x="3777" y="2284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42" name="Freeform 71"/>
            <p:cNvSpPr>
              <a:spLocks/>
            </p:cNvSpPr>
            <p:nvPr/>
          </p:nvSpPr>
          <p:spPr bwMode="auto">
            <a:xfrm>
              <a:off x="3777" y="2269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43" name="Freeform 72"/>
            <p:cNvSpPr>
              <a:spLocks/>
            </p:cNvSpPr>
            <p:nvPr/>
          </p:nvSpPr>
          <p:spPr bwMode="auto">
            <a:xfrm>
              <a:off x="3777" y="2254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2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2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44" name="Freeform 73"/>
            <p:cNvSpPr>
              <a:spLocks/>
            </p:cNvSpPr>
            <p:nvPr/>
          </p:nvSpPr>
          <p:spPr bwMode="auto">
            <a:xfrm>
              <a:off x="3777" y="2239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45" name="Freeform 74"/>
            <p:cNvSpPr>
              <a:spLocks/>
            </p:cNvSpPr>
            <p:nvPr/>
          </p:nvSpPr>
          <p:spPr bwMode="auto">
            <a:xfrm>
              <a:off x="3777" y="2224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46" name="Freeform 75"/>
            <p:cNvSpPr>
              <a:spLocks/>
            </p:cNvSpPr>
            <p:nvPr/>
          </p:nvSpPr>
          <p:spPr bwMode="auto">
            <a:xfrm>
              <a:off x="3777" y="2208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47" name="Freeform 76"/>
            <p:cNvSpPr>
              <a:spLocks/>
            </p:cNvSpPr>
            <p:nvPr/>
          </p:nvSpPr>
          <p:spPr bwMode="auto">
            <a:xfrm>
              <a:off x="3777" y="2193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48" name="Freeform 77"/>
            <p:cNvSpPr>
              <a:spLocks/>
            </p:cNvSpPr>
            <p:nvPr/>
          </p:nvSpPr>
          <p:spPr bwMode="auto">
            <a:xfrm>
              <a:off x="3777" y="2178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2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2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49" name="Freeform 78"/>
            <p:cNvSpPr>
              <a:spLocks/>
            </p:cNvSpPr>
            <p:nvPr/>
          </p:nvSpPr>
          <p:spPr bwMode="auto">
            <a:xfrm>
              <a:off x="3777" y="2163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50" name="Freeform 79"/>
            <p:cNvSpPr>
              <a:spLocks/>
            </p:cNvSpPr>
            <p:nvPr/>
          </p:nvSpPr>
          <p:spPr bwMode="auto">
            <a:xfrm>
              <a:off x="3777" y="2148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51" name="Freeform 80"/>
            <p:cNvSpPr>
              <a:spLocks/>
            </p:cNvSpPr>
            <p:nvPr/>
          </p:nvSpPr>
          <p:spPr bwMode="auto">
            <a:xfrm>
              <a:off x="3777" y="2132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52" name="Freeform 81"/>
            <p:cNvSpPr>
              <a:spLocks/>
            </p:cNvSpPr>
            <p:nvPr/>
          </p:nvSpPr>
          <p:spPr bwMode="auto">
            <a:xfrm>
              <a:off x="3777" y="2117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53" name="Freeform 82"/>
            <p:cNvSpPr>
              <a:spLocks/>
            </p:cNvSpPr>
            <p:nvPr/>
          </p:nvSpPr>
          <p:spPr bwMode="auto">
            <a:xfrm>
              <a:off x="3777" y="2102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54" name="Freeform 83"/>
            <p:cNvSpPr>
              <a:spLocks/>
            </p:cNvSpPr>
            <p:nvPr/>
          </p:nvSpPr>
          <p:spPr bwMode="auto">
            <a:xfrm>
              <a:off x="3777" y="2087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55" name="Freeform 84"/>
            <p:cNvSpPr>
              <a:spLocks/>
            </p:cNvSpPr>
            <p:nvPr/>
          </p:nvSpPr>
          <p:spPr bwMode="auto">
            <a:xfrm>
              <a:off x="3777" y="2072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56" name="Freeform 85"/>
            <p:cNvSpPr>
              <a:spLocks/>
            </p:cNvSpPr>
            <p:nvPr/>
          </p:nvSpPr>
          <p:spPr bwMode="auto">
            <a:xfrm>
              <a:off x="3777" y="2056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57" name="Freeform 86"/>
            <p:cNvSpPr>
              <a:spLocks/>
            </p:cNvSpPr>
            <p:nvPr/>
          </p:nvSpPr>
          <p:spPr bwMode="auto">
            <a:xfrm>
              <a:off x="3777" y="2041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58" name="Freeform 87"/>
            <p:cNvSpPr>
              <a:spLocks/>
            </p:cNvSpPr>
            <p:nvPr/>
          </p:nvSpPr>
          <p:spPr bwMode="auto">
            <a:xfrm>
              <a:off x="3777" y="2026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59" name="Freeform 88"/>
            <p:cNvSpPr>
              <a:spLocks/>
            </p:cNvSpPr>
            <p:nvPr/>
          </p:nvSpPr>
          <p:spPr bwMode="auto">
            <a:xfrm>
              <a:off x="3777" y="2011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60" name="Freeform 89"/>
            <p:cNvSpPr>
              <a:spLocks/>
            </p:cNvSpPr>
            <p:nvPr/>
          </p:nvSpPr>
          <p:spPr bwMode="auto">
            <a:xfrm>
              <a:off x="3777" y="1996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61" name="Freeform 90"/>
            <p:cNvSpPr>
              <a:spLocks/>
            </p:cNvSpPr>
            <p:nvPr/>
          </p:nvSpPr>
          <p:spPr bwMode="auto">
            <a:xfrm>
              <a:off x="3777" y="1980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6 h 8"/>
                <a:gd name="T8" fmla="*/ 7 w 7"/>
                <a:gd name="T9" fmla="*/ 6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6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62" name="Freeform 91"/>
            <p:cNvSpPr>
              <a:spLocks/>
            </p:cNvSpPr>
            <p:nvPr/>
          </p:nvSpPr>
          <p:spPr bwMode="auto">
            <a:xfrm>
              <a:off x="3777" y="1965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63" name="Freeform 92"/>
            <p:cNvSpPr>
              <a:spLocks/>
            </p:cNvSpPr>
            <p:nvPr/>
          </p:nvSpPr>
          <p:spPr bwMode="auto">
            <a:xfrm>
              <a:off x="3777" y="1950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64" name="Freeform 93"/>
            <p:cNvSpPr>
              <a:spLocks/>
            </p:cNvSpPr>
            <p:nvPr/>
          </p:nvSpPr>
          <p:spPr bwMode="auto">
            <a:xfrm>
              <a:off x="3777" y="1935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65" name="Freeform 94"/>
            <p:cNvSpPr>
              <a:spLocks/>
            </p:cNvSpPr>
            <p:nvPr/>
          </p:nvSpPr>
          <p:spPr bwMode="auto">
            <a:xfrm>
              <a:off x="3777" y="1920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66" name="Freeform 95"/>
            <p:cNvSpPr>
              <a:spLocks/>
            </p:cNvSpPr>
            <p:nvPr/>
          </p:nvSpPr>
          <p:spPr bwMode="auto">
            <a:xfrm>
              <a:off x="3777" y="1904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6 h 8"/>
                <a:gd name="T8" fmla="*/ 7 w 7"/>
                <a:gd name="T9" fmla="*/ 6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6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67" name="Freeform 96"/>
            <p:cNvSpPr>
              <a:spLocks/>
            </p:cNvSpPr>
            <p:nvPr/>
          </p:nvSpPr>
          <p:spPr bwMode="auto">
            <a:xfrm>
              <a:off x="3777" y="1889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68" name="Freeform 97"/>
            <p:cNvSpPr>
              <a:spLocks/>
            </p:cNvSpPr>
            <p:nvPr/>
          </p:nvSpPr>
          <p:spPr bwMode="auto">
            <a:xfrm>
              <a:off x="3777" y="1874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69" name="Freeform 98"/>
            <p:cNvSpPr>
              <a:spLocks/>
            </p:cNvSpPr>
            <p:nvPr/>
          </p:nvSpPr>
          <p:spPr bwMode="auto">
            <a:xfrm>
              <a:off x="3777" y="1859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70" name="Freeform 99"/>
            <p:cNvSpPr>
              <a:spLocks/>
            </p:cNvSpPr>
            <p:nvPr/>
          </p:nvSpPr>
          <p:spPr bwMode="auto">
            <a:xfrm>
              <a:off x="3777" y="1844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71" name="Freeform 100"/>
            <p:cNvSpPr>
              <a:spLocks/>
            </p:cNvSpPr>
            <p:nvPr/>
          </p:nvSpPr>
          <p:spPr bwMode="auto">
            <a:xfrm>
              <a:off x="3777" y="1829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72" name="Freeform 101"/>
            <p:cNvSpPr>
              <a:spLocks/>
            </p:cNvSpPr>
            <p:nvPr/>
          </p:nvSpPr>
          <p:spPr bwMode="auto">
            <a:xfrm>
              <a:off x="3777" y="1813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73" name="Freeform 102"/>
            <p:cNvSpPr>
              <a:spLocks/>
            </p:cNvSpPr>
            <p:nvPr/>
          </p:nvSpPr>
          <p:spPr bwMode="auto">
            <a:xfrm>
              <a:off x="3777" y="1798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74" name="Freeform 103"/>
            <p:cNvSpPr>
              <a:spLocks/>
            </p:cNvSpPr>
            <p:nvPr/>
          </p:nvSpPr>
          <p:spPr bwMode="auto">
            <a:xfrm>
              <a:off x="3777" y="1783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2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2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75" name="Freeform 104"/>
            <p:cNvSpPr>
              <a:spLocks/>
            </p:cNvSpPr>
            <p:nvPr/>
          </p:nvSpPr>
          <p:spPr bwMode="auto">
            <a:xfrm>
              <a:off x="3777" y="1768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76" name="Freeform 105"/>
            <p:cNvSpPr>
              <a:spLocks/>
            </p:cNvSpPr>
            <p:nvPr/>
          </p:nvSpPr>
          <p:spPr bwMode="auto">
            <a:xfrm>
              <a:off x="3777" y="1753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77" name="Freeform 106"/>
            <p:cNvSpPr>
              <a:spLocks/>
            </p:cNvSpPr>
            <p:nvPr/>
          </p:nvSpPr>
          <p:spPr bwMode="auto">
            <a:xfrm>
              <a:off x="3777" y="1737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78" name="Freeform 107"/>
            <p:cNvSpPr>
              <a:spLocks/>
            </p:cNvSpPr>
            <p:nvPr/>
          </p:nvSpPr>
          <p:spPr bwMode="auto">
            <a:xfrm>
              <a:off x="3777" y="1722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79" name="Freeform 108"/>
            <p:cNvSpPr>
              <a:spLocks/>
            </p:cNvSpPr>
            <p:nvPr/>
          </p:nvSpPr>
          <p:spPr bwMode="auto">
            <a:xfrm>
              <a:off x="3777" y="1707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2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2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80" name="Freeform 109"/>
            <p:cNvSpPr>
              <a:spLocks/>
            </p:cNvSpPr>
            <p:nvPr/>
          </p:nvSpPr>
          <p:spPr bwMode="auto">
            <a:xfrm>
              <a:off x="3777" y="1692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81" name="Freeform 110"/>
            <p:cNvSpPr>
              <a:spLocks/>
            </p:cNvSpPr>
            <p:nvPr/>
          </p:nvSpPr>
          <p:spPr bwMode="auto">
            <a:xfrm>
              <a:off x="3777" y="1677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82" name="Freeform 111"/>
            <p:cNvSpPr>
              <a:spLocks/>
            </p:cNvSpPr>
            <p:nvPr/>
          </p:nvSpPr>
          <p:spPr bwMode="auto">
            <a:xfrm>
              <a:off x="3777" y="1661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83" name="Freeform 112"/>
            <p:cNvSpPr>
              <a:spLocks/>
            </p:cNvSpPr>
            <p:nvPr/>
          </p:nvSpPr>
          <p:spPr bwMode="auto">
            <a:xfrm>
              <a:off x="3777" y="1646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84" name="Freeform 113"/>
            <p:cNvSpPr>
              <a:spLocks/>
            </p:cNvSpPr>
            <p:nvPr/>
          </p:nvSpPr>
          <p:spPr bwMode="auto">
            <a:xfrm>
              <a:off x="3777" y="1631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85" name="Freeform 114"/>
            <p:cNvSpPr>
              <a:spLocks/>
            </p:cNvSpPr>
            <p:nvPr/>
          </p:nvSpPr>
          <p:spPr bwMode="auto">
            <a:xfrm>
              <a:off x="3777" y="1616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86" name="Freeform 115"/>
            <p:cNvSpPr>
              <a:spLocks/>
            </p:cNvSpPr>
            <p:nvPr/>
          </p:nvSpPr>
          <p:spPr bwMode="auto">
            <a:xfrm>
              <a:off x="3777" y="1601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87" name="Freeform 116"/>
            <p:cNvSpPr>
              <a:spLocks/>
            </p:cNvSpPr>
            <p:nvPr/>
          </p:nvSpPr>
          <p:spPr bwMode="auto">
            <a:xfrm>
              <a:off x="3777" y="1585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88" name="Freeform 117"/>
            <p:cNvSpPr>
              <a:spLocks/>
            </p:cNvSpPr>
            <p:nvPr/>
          </p:nvSpPr>
          <p:spPr bwMode="auto">
            <a:xfrm>
              <a:off x="3777" y="1570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89" name="Freeform 118"/>
            <p:cNvSpPr>
              <a:spLocks/>
            </p:cNvSpPr>
            <p:nvPr/>
          </p:nvSpPr>
          <p:spPr bwMode="auto">
            <a:xfrm>
              <a:off x="3777" y="1555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90" name="Freeform 119"/>
            <p:cNvSpPr>
              <a:spLocks/>
            </p:cNvSpPr>
            <p:nvPr/>
          </p:nvSpPr>
          <p:spPr bwMode="auto">
            <a:xfrm>
              <a:off x="3777" y="1540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91" name="Freeform 120"/>
            <p:cNvSpPr>
              <a:spLocks/>
            </p:cNvSpPr>
            <p:nvPr/>
          </p:nvSpPr>
          <p:spPr bwMode="auto">
            <a:xfrm>
              <a:off x="3777" y="1525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92" name="Freeform 121"/>
            <p:cNvSpPr>
              <a:spLocks/>
            </p:cNvSpPr>
            <p:nvPr/>
          </p:nvSpPr>
          <p:spPr bwMode="auto">
            <a:xfrm>
              <a:off x="3777" y="1509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6 h 8"/>
                <a:gd name="T8" fmla="*/ 7 w 7"/>
                <a:gd name="T9" fmla="*/ 6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6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93" name="Freeform 122"/>
            <p:cNvSpPr>
              <a:spLocks/>
            </p:cNvSpPr>
            <p:nvPr/>
          </p:nvSpPr>
          <p:spPr bwMode="auto">
            <a:xfrm>
              <a:off x="3777" y="1494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94" name="Freeform 123"/>
            <p:cNvSpPr>
              <a:spLocks/>
            </p:cNvSpPr>
            <p:nvPr/>
          </p:nvSpPr>
          <p:spPr bwMode="auto">
            <a:xfrm>
              <a:off x="3777" y="1479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95" name="Freeform 124"/>
            <p:cNvSpPr>
              <a:spLocks/>
            </p:cNvSpPr>
            <p:nvPr/>
          </p:nvSpPr>
          <p:spPr bwMode="auto">
            <a:xfrm>
              <a:off x="3777" y="1464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96" name="Freeform 125"/>
            <p:cNvSpPr>
              <a:spLocks/>
            </p:cNvSpPr>
            <p:nvPr/>
          </p:nvSpPr>
          <p:spPr bwMode="auto">
            <a:xfrm>
              <a:off x="3777" y="1449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97" name="Freeform 126"/>
            <p:cNvSpPr>
              <a:spLocks/>
            </p:cNvSpPr>
            <p:nvPr/>
          </p:nvSpPr>
          <p:spPr bwMode="auto">
            <a:xfrm>
              <a:off x="3777" y="1433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6 h 8"/>
                <a:gd name="T8" fmla="*/ 7 w 7"/>
                <a:gd name="T9" fmla="*/ 6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6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98" name="Freeform 127"/>
            <p:cNvSpPr>
              <a:spLocks/>
            </p:cNvSpPr>
            <p:nvPr/>
          </p:nvSpPr>
          <p:spPr bwMode="auto">
            <a:xfrm>
              <a:off x="3777" y="1418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99" name="Freeform 128"/>
            <p:cNvSpPr>
              <a:spLocks/>
            </p:cNvSpPr>
            <p:nvPr/>
          </p:nvSpPr>
          <p:spPr bwMode="auto">
            <a:xfrm>
              <a:off x="3777" y="1403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00" name="Freeform 129"/>
            <p:cNvSpPr>
              <a:spLocks/>
            </p:cNvSpPr>
            <p:nvPr/>
          </p:nvSpPr>
          <p:spPr bwMode="auto">
            <a:xfrm>
              <a:off x="3777" y="1388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01" name="Freeform 130"/>
            <p:cNvSpPr>
              <a:spLocks/>
            </p:cNvSpPr>
            <p:nvPr/>
          </p:nvSpPr>
          <p:spPr bwMode="auto">
            <a:xfrm>
              <a:off x="3777" y="1373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02" name="Freeform 131"/>
            <p:cNvSpPr>
              <a:spLocks/>
            </p:cNvSpPr>
            <p:nvPr/>
          </p:nvSpPr>
          <p:spPr bwMode="auto">
            <a:xfrm>
              <a:off x="3777" y="1358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03" name="Freeform 132"/>
            <p:cNvSpPr>
              <a:spLocks/>
            </p:cNvSpPr>
            <p:nvPr/>
          </p:nvSpPr>
          <p:spPr bwMode="auto">
            <a:xfrm>
              <a:off x="3777" y="1342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04" name="Freeform 133"/>
            <p:cNvSpPr>
              <a:spLocks/>
            </p:cNvSpPr>
            <p:nvPr/>
          </p:nvSpPr>
          <p:spPr bwMode="auto">
            <a:xfrm>
              <a:off x="3777" y="1327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05" name="Freeform 134"/>
            <p:cNvSpPr>
              <a:spLocks/>
            </p:cNvSpPr>
            <p:nvPr/>
          </p:nvSpPr>
          <p:spPr bwMode="auto">
            <a:xfrm>
              <a:off x="3777" y="1312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2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2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06" name="Freeform 135"/>
            <p:cNvSpPr>
              <a:spLocks/>
            </p:cNvSpPr>
            <p:nvPr/>
          </p:nvSpPr>
          <p:spPr bwMode="auto">
            <a:xfrm>
              <a:off x="3777" y="1297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07" name="Freeform 136"/>
            <p:cNvSpPr>
              <a:spLocks/>
            </p:cNvSpPr>
            <p:nvPr/>
          </p:nvSpPr>
          <p:spPr bwMode="auto">
            <a:xfrm>
              <a:off x="3777" y="1282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08" name="Freeform 137"/>
            <p:cNvSpPr>
              <a:spLocks/>
            </p:cNvSpPr>
            <p:nvPr/>
          </p:nvSpPr>
          <p:spPr bwMode="auto">
            <a:xfrm>
              <a:off x="3777" y="1266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09" name="Freeform 138"/>
            <p:cNvSpPr>
              <a:spLocks/>
            </p:cNvSpPr>
            <p:nvPr/>
          </p:nvSpPr>
          <p:spPr bwMode="auto">
            <a:xfrm>
              <a:off x="3777" y="1251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10" name="Freeform 139"/>
            <p:cNvSpPr>
              <a:spLocks/>
            </p:cNvSpPr>
            <p:nvPr/>
          </p:nvSpPr>
          <p:spPr bwMode="auto">
            <a:xfrm>
              <a:off x="3777" y="1236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2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2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11" name="Freeform 140"/>
            <p:cNvSpPr>
              <a:spLocks/>
            </p:cNvSpPr>
            <p:nvPr/>
          </p:nvSpPr>
          <p:spPr bwMode="auto">
            <a:xfrm>
              <a:off x="3777" y="1221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12" name="Freeform 141"/>
            <p:cNvSpPr>
              <a:spLocks/>
            </p:cNvSpPr>
            <p:nvPr/>
          </p:nvSpPr>
          <p:spPr bwMode="auto">
            <a:xfrm>
              <a:off x="3777" y="1206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1" name="Group 276"/>
          <p:cNvGrpSpPr>
            <a:grpSpLocks/>
          </p:cNvGrpSpPr>
          <p:nvPr/>
        </p:nvGrpSpPr>
        <p:grpSpPr bwMode="auto">
          <a:xfrm>
            <a:off x="6426200" y="1479550"/>
            <a:ext cx="11113" cy="3195638"/>
            <a:chOff x="4048" y="932"/>
            <a:chExt cx="7" cy="2013"/>
          </a:xfrm>
        </p:grpSpPr>
        <p:sp>
          <p:nvSpPr>
            <p:cNvPr id="40161" name="Freeform 143"/>
            <p:cNvSpPr>
              <a:spLocks/>
            </p:cNvSpPr>
            <p:nvPr/>
          </p:nvSpPr>
          <p:spPr bwMode="auto">
            <a:xfrm>
              <a:off x="4048" y="2938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62" name="Freeform 144"/>
            <p:cNvSpPr>
              <a:spLocks/>
            </p:cNvSpPr>
            <p:nvPr/>
          </p:nvSpPr>
          <p:spPr bwMode="auto">
            <a:xfrm>
              <a:off x="4048" y="2922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63" name="Freeform 145"/>
            <p:cNvSpPr>
              <a:spLocks/>
            </p:cNvSpPr>
            <p:nvPr/>
          </p:nvSpPr>
          <p:spPr bwMode="auto">
            <a:xfrm>
              <a:off x="4048" y="2907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64" name="Freeform 146"/>
            <p:cNvSpPr>
              <a:spLocks/>
            </p:cNvSpPr>
            <p:nvPr/>
          </p:nvSpPr>
          <p:spPr bwMode="auto">
            <a:xfrm>
              <a:off x="4048" y="2892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65" name="Freeform 147"/>
            <p:cNvSpPr>
              <a:spLocks/>
            </p:cNvSpPr>
            <p:nvPr/>
          </p:nvSpPr>
          <p:spPr bwMode="auto">
            <a:xfrm>
              <a:off x="4048" y="2877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66" name="Freeform 148"/>
            <p:cNvSpPr>
              <a:spLocks/>
            </p:cNvSpPr>
            <p:nvPr/>
          </p:nvSpPr>
          <p:spPr bwMode="auto">
            <a:xfrm>
              <a:off x="4048" y="2862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67" name="Freeform 149"/>
            <p:cNvSpPr>
              <a:spLocks/>
            </p:cNvSpPr>
            <p:nvPr/>
          </p:nvSpPr>
          <p:spPr bwMode="auto">
            <a:xfrm>
              <a:off x="4048" y="2846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6 h 8"/>
                <a:gd name="T8" fmla="*/ 7 w 7"/>
                <a:gd name="T9" fmla="*/ 6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6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68" name="Freeform 150"/>
            <p:cNvSpPr>
              <a:spLocks/>
            </p:cNvSpPr>
            <p:nvPr/>
          </p:nvSpPr>
          <p:spPr bwMode="auto">
            <a:xfrm>
              <a:off x="4048" y="2831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69" name="Freeform 151"/>
            <p:cNvSpPr>
              <a:spLocks/>
            </p:cNvSpPr>
            <p:nvPr/>
          </p:nvSpPr>
          <p:spPr bwMode="auto">
            <a:xfrm>
              <a:off x="4048" y="2816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70" name="Freeform 152"/>
            <p:cNvSpPr>
              <a:spLocks/>
            </p:cNvSpPr>
            <p:nvPr/>
          </p:nvSpPr>
          <p:spPr bwMode="auto">
            <a:xfrm>
              <a:off x="4048" y="2801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71" name="Freeform 153"/>
            <p:cNvSpPr>
              <a:spLocks/>
            </p:cNvSpPr>
            <p:nvPr/>
          </p:nvSpPr>
          <p:spPr bwMode="auto">
            <a:xfrm>
              <a:off x="4048" y="2786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72" name="Freeform 154"/>
            <p:cNvSpPr>
              <a:spLocks/>
            </p:cNvSpPr>
            <p:nvPr/>
          </p:nvSpPr>
          <p:spPr bwMode="auto">
            <a:xfrm>
              <a:off x="4048" y="2770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6 h 8"/>
                <a:gd name="T8" fmla="*/ 7 w 7"/>
                <a:gd name="T9" fmla="*/ 6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6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73" name="Freeform 155"/>
            <p:cNvSpPr>
              <a:spLocks/>
            </p:cNvSpPr>
            <p:nvPr/>
          </p:nvSpPr>
          <p:spPr bwMode="auto">
            <a:xfrm>
              <a:off x="4048" y="2755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74" name="Freeform 156"/>
            <p:cNvSpPr>
              <a:spLocks/>
            </p:cNvSpPr>
            <p:nvPr/>
          </p:nvSpPr>
          <p:spPr bwMode="auto">
            <a:xfrm>
              <a:off x="4048" y="2740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75" name="Freeform 157"/>
            <p:cNvSpPr>
              <a:spLocks/>
            </p:cNvSpPr>
            <p:nvPr/>
          </p:nvSpPr>
          <p:spPr bwMode="auto">
            <a:xfrm>
              <a:off x="4048" y="2725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2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2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76" name="Freeform 158"/>
            <p:cNvSpPr>
              <a:spLocks/>
            </p:cNvSpPr>
            <p:nvPr/>
          </p:nvSpPr>
          <p:spPr bwMode="auto">
            <a:xfrm>
              <a:off x="4048" y="2710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77" name="Freeform 159"/>
            <p:cNvSpPr>
              <a:spLocks/>
            </p:cNvSpPr>
            <p:nvPr/>
          </p:nvSpPr>
          <p:spPr bwMode="auto">
            <a:xfrm>
              <a:off x="4048" y="2695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78" name="Freeform 160"/>
            <p:cNvSpPr>
              <a:spLocks/>
            </p:cNvSpPr>
            <p:nvPr/>
          </p:nvSpPr>
          <p:spPr bwMode="auto">
            <a:xfrm>
              <a:off x="4048" y="2679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79" name="Freeform 161"/>
            <p:cNvSpPr>
              <a:spLocks/>
            </p:cNvSpPr>
            <p:nvPr/>
          </p:nvSpPr>
          <p:spPr bwMode="auto">
            <a:xfrm>
              <a:off x="4048" y="2664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80" name="Freeform 162"/>
            <p:cNvSpPr>
              <a:spLocks/>
            </p:cNvSpPr>
            <p:nvPr/>
          </p:nvSpPr>
          <p:spPr bwMode="auto">
            <a:xfrm>
              <a:off x="4048" y="2649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2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2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81" name="Freeform 163"/>
            <p:cNvSpPr>
              <a:spLocks/>
            </p:cNvSpPr>
            <p:nvPr/>
          </p:nvSpPr>
          <p:spPr bwMode="auto">
            <a:xfrm>
              <a:off x="4048" y="2634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82" name="Freeform 164"/>
            <p:cNvSpPr>
              <a:spLocks/>
            </p:cNvSpPr>
            <p:nvPr/>
          </p:nvSpPr>
          <p:spPr bwMode="auto">
            <a:xfrm>
              <a:off x="4048" y="2619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83" name="Freeform 165"/>
            <p:cNvSpPr>
              <a:spLocks/>
            </p:cNvSpPr>
            <p:nvPr/>
          </p:nvSpPr>
          <p:spPr bwMode="auto">
            <a:xfrm>
              <a:off x="4048" y="2603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84" name="Freeform 166"/>
            <p:cNvSpPr>
              <a:spLocks/>
            </p:cNvSpPr>
            <p:nvPr/>
          </p:nvSpPr>
          <p:spPr bwMode="auto">
            <a:xfrm>
              <a:off x="4048" y="2588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85" name="Freeform 167"/>
            <p:cNvSpPr>
              <a:spLocks/>
            </p:cNvSpPr>
            <p:nvPr/>
          </p:nvSpPr>
          <p:spPr bwMode="auto">
            <a:xfrm>
              <a:off x="4048" y="2573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86" name="Freeform 168"/>
            <p:cNvSpPr>
              <a:spLocks/>
            </p:cNvSpPr>
            <p:nvPr/>
          </p:nvSpPr>
          <p:spPr bwMode="auto">
            <a:xfrm>
              <a:off x="4048" y="2558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87" name="Freeform 169"/>
            <p:cNvSpPr>
              <a:spLocks/>
            </p:cNvSpPr>
            <p:nvPr/>
          </p:nvSpPr>
          <p:spPr bwMode="auto">
            <a:xfrm>
              <a:off x="4048" y="2543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88" name="Freeform 170"/>
            <p:cNvSpPr>
              <a:spLocks/>
            </p:cNvSpPr>
            <p:nvPr/>
          </p:nvSpPr>
          <p:spPr bwMode="auto">
            <a:xfrm>
              <a:off x="4048" y="2527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89" name="Freeform 171"/>
            <p:cNvSpPr>
              <a:spLocks/>
            </p:cNvSpPr>
            <p:nvPr/>
          </p:nvSpPr>
          <p:spPr bwMode="auto">
            <a:xfrm>
              <a:off x="4048" y="2512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90" name="Freeform 172"/>
            <p:cNvSpPr>
              <a:spLocks/>
            </p:cNvSpPr>
            <p:nvPr/>
          </p:nvSpPr>
          <p:spPr bwMode="auto">
            <a:xfrm>
              <a:off x="4048" y="2497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91" name="Freeform 173"/>
            <p:cNvSpPr>
              <a:spLocks/>
            </p:cNvSpPr>
            <p:nvPr/>
          </p:nvSpPr>
          <p:spPr bwMode="auto">
            <a:xfrm>
              <a:off x="4048" y="2482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92" name="Freeform 174"/>
            <p:cNvSpPr>
              <a:spLocks/>
            </p:cNvSpPr>
            <p:nvPr/>
          </p:nvSpPr>
          <p:spPr bwMode="auto">
            <a:xfrm>
              <a:off x="4048" y="2467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93" name="Freeform 175"/>
            <p:cNvSpPr>
              <a:spLocks/>
            </p:cNvSpPr>
            <p:nvPr/>
          </p:nvSpPr>
          <p:spPr bwMode="auto">
            <a:xfrm>
              <a:off x="4048" y="2451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94" name="Freeform 176"/>
            <p:cNvSpPr>
              <a:spLocks/>
            </p:cNvSpPr>
            <p:nvPr/>
          </p:nvSpPr>
          <p:spPr bwMode="auto">
            <a:xfrm>
              <a:off x="4048" y="2436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95" name="Freeform 177"/>
            <p:cNvSpPr>
              <a:spLocks/>
            </p:cNvSpPr>
            <p:nvPr/>
          </p:nvSpPr>
          <p:spPr bwMode="auto">
            <a:xfrm>
              <a:off x="4048" y="2421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96" name="Freeform 178"/>
            <p:cNvSpPr>
              <a:spLocks/>
            </p:cNvSpPr>
            <p:nvPr/>
          </p:nvSpPr>
          <p:spPr bwMode="auto">
            <a:xfrm>
              <a:off x="4048" y="2406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97" name="Freeform 179"/>
            <p:cNvSpPr>
              <a:spLocks/>
            </p:cNvSpPr>
            <p:nvPr/>
          </p:nvSpPr>
          <p:spPr bwMode="auto">
            <a:xfrm>
              <a:off x="4048" y="2391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98" name="Freeform 180"/>
            <p:cNvSpPr>
              <a:spLocks/>
            </p:cNvSpPr>
            <p:nvPr/>
          </p:nvSpPr>
          <p:spPr bwMode="auto">
            <a:xfrm>
              <a:off x="4048" y="2375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6 h 8"/>
                <a:gd name="T8" fmla="*/ 7 w 7"/>
                <a:gd name="T9" fmla="*/ 6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6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99" name="Freeform 181"/>
            <p:cNvSpPr>
              <a:spLocks/>
            </p:cNvSpPr>
            <p:nvPr/>
          </p:nvSpPr>
          <p:spPr bwMode="auto">
            <a:xfrm>
              <a:off x="4048" y="2360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00" name="Freeform 182"/>
            <p:cNvSpPr>
              <a:spLocks/>
            </p:cNvSpPr>
            <p:nvPr/>
          </p:nvSpPr>
          <p:spPr bwMode="auto">
            <a:xfrm>
              <a:off x="4048" y="2345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01" name="Freeform 183"/>
            <p:cNvSpPr>
              <a:spLocks/>
            </p:cNvSpPr>
            <p:nvPr/>
          </p:nvSpPr>
          <p:spPr bwMode="auto">
            <a:xfrm>
              <a:off x="4048" y="2330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02" name="Freeform 184"/>
            <p:cNvSpPr>
              <a:spLocks/>
            </p:cNvSpPr>
            <p:nvPr/>
          </p:nvSpPr>
          <p:spPr bwMode="auto">
            <a:xfrm>
              <a:off x="4048" y="2315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03" name="Freeform 185"/>
            <p:cNvSpPr>
              <a:spLocks/>
            </p:cNvSpPr>
            <p:nvPr/>
          </p:nvSpPr>
          <p:spPr bwMode="auto">
            <a:xfrm>
              <a:off x="4048" y="2299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6 h 8"/>
                <a:gd name="T8" fmla="*/ 7 w 7"/>
                <a:gd name="T9" fmla="*/ 6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6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04" name="Freeform 186"/>
            <p:cNvSpPr>
              <a:spLocks/>
            </p:cNvSpPr>
            <p:nvPr/>
          </p:nvSpPr>
          <p:spPr bwMode="auto">
            <a:xfrm>
              <a:off x="4048" y="2284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05" name="Freeform 187"/>
            <p:cNvSpPr>
              <a:spLocks/>
            </p:cNvSpPr>
            <p:nvPr/>
          </p:nvSpPr>
          <p:spPr bwMode="auto">
            <a:xfrm>
              <a:off x="4048" y="2269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06" name="Freeform 188"/>
            <p:cNvSpPr>
              <a:spLocks/>
            </p:cNvSpPr>
            <p:nvPr/>
          </p:nvSpPr>
          <p:spPr bwMode="auto">
            <a:xfrm>
              <a:off x="4048" y="2254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2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2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07" name="Freeform 189"/>
            <p:cNvSpPr>
              <a:spLocks/>
            </p:cNvSpPr>
            <p:nvPr/>
          </p:nvSpPr>
          <p:spPr bwMode="auto">
            <a:xfrm>
              <a:off x="4048" y="2239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08" name="Freeform 190"/>
            <p:cNvSpPr>
              <a:spLocks/>
            </p:cNvSpPr>
            <p:nvPr/>
          </p:nvSpPr>
          <p:spPr bwMode="auto">
            <a:xfrm>
              <a:off x="4048" y="2224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09" name="Freeform 191"/>
            <p:cNvSpPr>
              <a:spLocks/>
            </p:cNvSpPr>
            <p:nvPr/>
          </p:nvSpPr>
          <p:spPr bwMode="auto">
            <a:xfrm>
              <a:off x="4048" y="2208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10" name="Freeform 192"/>
            <p:cNvSpPr>
              <a:spLocks/>
            </p:cNvSpPr>
            <p:nvPr/>
          </p:nvSpPr>
          <p:spPr bwMode="auto">
            <a:xfrm>
              <a:off x="4048" y="2193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11" name="Freeform 193"/>
            <p:cNvSpPr>
              <a:spLocks/>
            </p:cNvSpPr>
            <p:nvPr/>
          </p:nvSpPr>
          <p:spPr bwMode="auto">
            <a:xfrm>
              <a:off x="4048" y="2178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2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2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12" name="Freeform 194"/>
            <p:cNvSpPr>
              <a:spLocks/>
            </p:cNvSpPr>
            <p:nvPr/>
          </p:nvSpPr>
          <p:spPr bwMode="auto">
            <a:xfrm>
              <a:off x="4048" y="2163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13" name="Freeform 195"/>
            <p:cNvSpPr>
              <a:spLocks/>
            </p:cNvSpPr>
            <p:nvPr/>
          </p:nvSpPr>
          <p:spPr bwMode="auto">
            <a:xfrm>
              <a:off x="4048" y="2148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14" name="Freeform 196"/>
            <p:cNvSpPr>
              <a:spLocks/>
            </p:cNvSpPr>
            <p:nvPr/>
          </p:nvSpPr>
          <p:spPr bwMode="auto">
            <a:xfrm>
              <a:off x="4048" y="2132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15" name="Freeform 197"/>
            <p:cNvSpPr>
              <a:spLocks/>
            </p:cNvSpPr>
            <p:nvPr/>
          </p:nvSpPr>
          <p:spPr bwMode="auto">
            <a:xfrm>
              <a:off x="4048" y="2117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16" name="Freeform 198"/>
            <p:cNvSpPr>
              <a:spLocks/>
            </p:cNvSpPr>
            <p:nvPr/>
          </p:nvSpPr>
          <p:spPr bwMode="auto">
            <a:xfrm>
              <a:off x="4048" y="2102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17" name="Freeform 199"/>
            <p:cNvSpPr>
              <a:spLocks/>
            </p:cNvSpPr>
            <p:nvPr/>
          </p:nvSpPr>
          <p:spPr bwMode="auto">
            <a:xfrm>
              <a:off x="4048" y="2087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18" name="Freeform 200"/>
            <p:cNvSpPr>
              <a:spLocks/>
            </p:cNvSpPr>
            <p:nvPr/>
          </p:nvSpPr>
          <p:spPr bwMode="auto">
            <a:xfrm>
              <a:off x="4048" y="2072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19" name="Freeform 201"/>
            <p:cNvSpPr>
              <a:spLocks/>
            </p:cNvSpPr>
            <p:nvPr/>
          </p:nvSpPr>
          <p:spPr bwMode="auto">
            <a:xfrm>
              <a:off x="4048" y="2056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20" name="Freeform 202"/>
            <p:cNvSpPr>
              <a:spLocks/>
            </p:cNvSpPr>
            <p:nvPr/>
          </p:nvSpPr>
          <p:spPr bwMode="auto">
            <a:xfrm>
              <a:off x="4048" y="2041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21" name="Freeform 203"/>
            <p:cNvSpPr>
              <a:spLocks/>
            </p:cNvSpPr>
            <p:nvPr/>
          </p:nvSpPr>
          <p:spPr bwMode="auto">
            <a:xfrm>
              <a:off x="4048" y="2026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22" name="Freeform 204"/>
            <p:cNvSpPr>
              <a:spLocks/>
            </p:cNvSpPr>
            <p:nvPr/>
          </p:nvSpPr>
          <p:spPr bwMode="auto">
            <a:xfrm>
              <a:off x="4048" y="2011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23" name="Freeform 205"/>
            <p:cNvSpPr>
              <a:spLocks/>
            </p:cNvSpPr>
            <p:nvPr/>
          </p:nvSpPr>
          <p:spPr bwMode="auto">
            <a:xfrm>
              <a:off x="4048" y="1996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24" name="Freeform 206"/>
            <p:cNvSpPr>
              <a:spLocks/>
            </p:cNvSpPr>
            <p:nvPr/>
          </p:nvSpPr>
          <p:spPr bwMode="auto">
            <a:xfrm>
              <a:off x="4048" y="1980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6 h 8"/>
                <a:gd name="T8" fmla="*/ 7 w 7"/>
                <a:gd name="T9" fmla="*/ 6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6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25" name="Freeform 207"/>
            <p:cNvSpPr>
              <a:spLocks/>
            </p:cNvSpPr>
            <p:nvPr/>
          </p:nvSpPr>
          <p:spPr bwMode="auto">
            <a:xfrm>
              <a:off x="4048" y="1965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26" name="Freeform 208"/>
            <p:cNvSpPr>
              <a:spLocks/>
            </p:cNvSpPr>
            <p:nvPr/>
          </p:nvSpPr>
          <p:spPr bwMode="auto">
            <a:xfrm>
              <a:off x="4048" y="1950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27" name="Freeform 209"/>
            <p:cNvSpPr>
              <a:spLocks/>
            </p:cNvSpPr>
            <p:nvPr/>
          </p:nvSpPr>
          <p:spPr bwMode="auto">
            <a:xfrm>
              <a:off x="4048" y="1935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28" name="Freeform 210"/>
            <p:cNvSpPr>
              <a:spLocks/>
            </p:cNvSpPr>
            <p:nvPr/>
          </p:nvSpPr>
          <p:spPr bwMode="auto">
            <a:xfrm>
              <a:off x="4048" y="1920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29" name="Freeform 211"/>
            <p:cNvSpPr>
              <a:spLocks/>
            </p:cNvSpPr>
            <p:nvPr/>
          </p:nvSpPr>
          <p:spPr bwMode="auto">
            <a:xfrm>
              <a:off x="4048" y="1904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6 h 8"/>
                <a:gd name="T8" fmla="*/ 7 w 7"/>
                <a:gd name="T9" fmla="*/ 6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6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30" name="Freeform 212"/>
            <p:cNvSpPr>
              <a:spLocks/>
            </p:cNvSpPr>
            <p:nvPr/>
          </p:nvSpPr>
          <p:spPr bwMode="auto">
            <a:xfrm>
              <a:off x="4048" y="1889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31" name="Freeform 213"/>
            <p:cNvSpPr>
              <a:spLocks/>
            </p:cNvSpPr>
            <p:nvPr/>
          </p:nvSpPr>
          <p:spPr bwMode="auto">
            <a:xfrm>
              <a:off x="4048" y="1874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32" name="Freeform 214"/>
            <p:cNvSpPr>
              <a:spLocks/>
            </p:cNvSpPr>
            <p:nvPr/>
          </p:nvSpPr>
          <p:spPr bwMode="auto">
            <a:xfrm>
              <a:off x="4048" y="1859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33" name="Freeform 215"/>
            <p:cNvSpPr>
              <a:spLocks/>
            </p:cNvSpPr>
            <p:nvPr/>
          </p:nvSpPr>
          <p:spPr bwMode="auto">
            <a:xfrm>
              <a:off x="4048" y="1844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34" name="Freeform 216"/>
            <p:cNvSpPr>
              <a:spLocks/>
            </p:cNvSpPr>
            <p:nvPr/>
          </p:nvSpPr>
          <p:spPr bwMode="auto">
            <a:xfrm>
              <a:off x="4048" y="1829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35" name="Freeform 217"/>
            <p:cNvSpPr>
              <a:spLocks/>
            </p:cNvSpPr>
            <p:nvPr/>
          </p:nvSpPr>
          <p:spPr bwMode="auto">
            <a:xfrm>
              <a:off x="4048" y="1813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36" name="Freeform 218"/>
            <p:cNvSpPr>
              <a:spLocks/>
            </p:cNvSpPr>
            <p:nvPr/>
          </p:nvSpPr>
          <p:spPr bwMode="auto">
            <a:xfrm>
              <a:off x="4048" y="1798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37" name="Freeform 219"/>
            <p:cNvSpPr>
              <a:spLocks/>
            </p:cNvSpPr>
            <p:nvPr/>
          </p:nvSpPr>
          <p:spPr bwMode="auto">
            <a:xfrm>
              <a:off x="4048" y="1783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2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2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38" name="Freeform 220"/>
            <p:cNvSpPr>
              <a:spLocks/>
            </p:cNvSpPr>
            <p:nvPr/>
          </p:nvSpPr>
          <p:spPr bwMode="auto">
            <a:xfrm>
              <a:off x="4048" y="1768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39" name="Freeform 221"/>
            <p:cNvSpPr>
              <a:spLocks/>
            </p:cNvSpPr>
            <p:nvPr/>
          </p:nvSpPr>
          <p:spPr bwMode="auto">
            <a:xfrm>
              <a:off x="4048" y="1753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40" name="Freeform 222"/>
            <p:cNvSpPr>
              <a:spLocks/>
            </p:cNvSpPr>
            <p:nvPr/>
          </p:nvSpPr>
          <p:spPr bwMode="auto">
            <a:xfrm>
              <a:off x="4048" y="1737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41" name="Freeform 223"/>
            <p:cNvSpPr>
              <a:spLocks/>
            </p:cNvSpPr>
            <p:nvPr/>
          </p:nvSpPr>
          <p:spPr bwMode="auto">
            <a:xfrm>
              <a:off x="4048" y="1722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42" name="Freeform 224"/>
            <p:cNvSpPr>
              <a:spLocks/>
            </p:cNvSpPr>
            <p:nvPr/>
          </p:nvSpPr>
          <p:spPr bwMode="auto">
            <a:xfrm>
              <a:off x="4048" y="1707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2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2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43" name="Freeform 225"/>
            <p:cNvSpPr>
              <a:spLocks/>
            </p:cNvSpPr>
            <p:nvPr/>
          </p:nvSpPr>
          <p:spPr bwMode="auto">
            <a:xfrm>
              <a:off x="4048" y="1692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44" name="Freeform 226"/>
            <p:cNvSpPr>
              <a:spLocks/>
            </p:cNvSpPr>
            <p:nvPr/>
          </p:nvSpPr>
          <p:spPr bwMode="auto">
            <a:xfrm>
              <a:off x="4048" y="1677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45" name="Freeform 227"/>
            <p:cNvSpPr>
              <a:spLocks/>
            </p:cNvSpPr>
            <p:nvPr/>
          </p:nvSpPr>
          <p:spPr bwMode="auto">
            <a:xfrm>
              <a:off x="4048" y="1661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46" name="Freeform 228"/>
            <p:cNvSpPr>
              <a:spLocks/>
            </p:cNvSpPr>
            <p:nvPr/>
          </p:nvSpPr>
          <p:spPr bwMode="auto">
            <a:xfrm>
              <a:off x="4048" y="1646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47" name="Freeform 229"/>
            <p:cNvSpPr>
              <a:spLocks/>
            </p:cNvSpPr>
            <p:nvPr/>
          </p:nvSpPr>
          <p:spPr bwMode="auto">
            <a:xfrm>
              <a:off x="4048" y="1631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48" name="Freeform 230"/>
            <p:cNvSpPr>
              <a:spLocks/>
            </p:cNvSpPr>
            <p:nvPr/>
          </p:nvSpPr>
          <p:spPr bwMode="auto">
            <a:xfrm>
              <a:off x="4048" y="1616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49" name="Freeform 231"/>
            <p:cNvSpPr>
              <a:spLocks/>
            </p:cNvSpPr>
            <p:nvPr/>
          </p:nvSpPr>
          <p:spPr bwMode="auto">
            <a:xfrm>
              <a:off x="4048" y="1601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50" name="Freeform 232"/>
            <p:cNvSpPr>
              <a:spLocks/>
            </p:cNvSpPr>
            <p:nvPr/>
          </p:nvSpPr>
          <p:spPr bwMode="auto">
            <a:xfrm>
              <a:off x="4048" y="1585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51" name="Freeform 233"/>
            <p:cNvSpPr>
              <a:spLocks/>
            </p:cNvSpPr>
            <p:nvPr/>
          </p:nvSpPr>
          <p:spPr bwMode="auto">
            <a:xfrm>
              <a:off x="4048" y="1570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52" name="Freeform 234"/>
            <p:cNvSpPr>
              <a:spLocks/>
            </p:cNvSpPr>
            <p:nvPr/>
          </p:nvSpPr>
          <p:spPr bwMode="auto">
            <a:xfrm>
              <a:off x="4048" y="1555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53" name="Freeform 235"/>
            <p:cNvSpPr>
              <a:spLocks/>
            </p:cNvSpPr>
            <p:nvPr/>
          </p:nvSpPr>
          <p:spPr bwMode="auto">
            <a:xfrm>
              <a:off x="4048" y="1540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54" name="Freeform 236"/>
            <p:cNvSpPr>
              <a:spLocks/>
            </p:cNvSpPr>
            <p:nvPr/>
          </p:nvSpPr>
          <p:spPr bwMode="auto">
            <a:xfrm>
              <a:off x="4048" y="1525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55" name="Freeform 237"/>
            <p:cNvSpPr>
              <a:spLocks/>
            </p:cNvSpPr>
            <p:nvPr/>
          </p:nvSpPr>
          <p:spPr bwMode="auto">
            <a:xfrm>
              <a:off x="4048" y="1509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6 h 8"/>
                <a:gd name="T8" fmla="*/ 7 w 7"/>
                <a:gd name="T9" fmla="*/ 6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6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56" name="Freeform 238"/>
            <p:cNvSpPr>
              <a:spLocks/>
            </p:cNvSpPr>
            <p:nvPr/>
          </p:nvSpPr>
          <p:spPr bwMode="auto">
            <a:xfrm>
              <a:off x="4048" y="1494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57" name="Freeform 239"/>
            <p:cNvSpPr>
              <a:spLocks/>
            </p:cNvSpPr>
            <p:nvPr/>
          </p:nvSpPr>
          <p:spPr bwMode="auto">
            <a:xfrm>
              <a:off x="4048" y="1479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58" name="Freeform 240"/>
            <p:cNvSpPr>
              <a:spLocks/>
            </p:cNvSpPr>
            <p:nvPr/>
          </p:nvSpPr>
          <p:spPr bwMode="auto">
            <a:xfrm>
              <a:off x="4048" y="1464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59" name="Freeform 241"/>
            <p:cNvSpPr>
              <a:spLocks/>
            </p:cNvSpPr>
            <p:nvPr/>
          </p:nvSpPr>
          <p:spPr bwMode="auto">
            <a:xfrm>
              <a:off x="4048" y="1449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60" name="Freeform 242"/>
            <p:cNvSpPr>
              <a:spLocks/>
            </p:cNvSpPr>
            <p:nvPr/>
          </p:nvSpPr>
          <p:spPr bwMode="auto">
            <a:xfrm>
              <a:off x="4048" y="1433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6 h 8"/>
                <a:gd name="T8" fmla="*/ 7 w 7"/>
                <a:gd name="T9" fmla="*/ 6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6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61" name="Freeform 243"/>
            <p:cNvSpPr>
              <a:spLocks/>
            </p:cNvSpPr>
            <p:nvPr/>
          </p:nvSpPr>
          <p:spPr bwMode="auto">
            <a:xfrm>
              <a:off x="4048" y="1418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62" name="Freeform 244"/>
            <p:cNvSpPr>
              <a:spLocks/>
            </p:cNvSpPr>
            <p:nvPr/>
          </p:nvSpPr>
          <p:spPr bwMode="auto">
            <a:xfrm>
              <a:off x="4048" y="1403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63" name="Freeform 245"/>
            <p:cNvSpPr>
              <a:spLocks/>
            </p:cNvSpPr>
            <p:nvPr/>
          </p:nvSpPr>
          <p:spPr bwMode="auto">
            <a:xfrm>
              <a:off x="4048" y="1388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64" name="Freeform 246"/>
            <p:cNvSpPr>
              <a:spLocks/>
            </p:cNvSpPr>
            <p:nvPr/>
          </p:nvSpPr>
          <p:spPr bwMode="auto">
            <a:xfrm>
              <a:off x="4048" y="1373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65" name="Freeform 247"/>
            <p:cNvSpPr>
              <a:spLocks/>
            </p:cNvSpPr>
            <p:nvPr/>
          </p:nvSpPr>
          <p:spPr bwMode="auto">
            <a:xfrm>
              <a:off x="4048" y="1358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66" name="Freeform 248"/>
            <p:cNvSpPr>
              <a:spLocks/>
            </p:cNvSpPr>
            <p:nvPr/>
          </p:nvSpPr>
          <p:spPr bwMode="auto">
            <a:xfrm>
              <a:off x="4048" y="1342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67" name="Freeform 249"/>
            <p:cNvSpPr>
              <a:spLocks/>
            </p:cNvSpPr>
            <p:nvPr/>
          </p:nvSpPr>
          <p:spPr bwMode="auto">
            <a:xfrm>
              <a:off x="4048" y="1327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68" name="Freeform 250"/>
            <p:cNvSpPr>
              <a:spLocks/>
            </p:cNvSpPr>
            <p:nvPr/>
          </p:nvSpPr>
          <p:spPr bwMode="auto">
            <a:xfrm>
              <a:off x="4048" y="1312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2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2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69" name="Freeform 251"/>
            <p:cNvSpPr>
              <a:spLocks/>
            </p:cNvSpPr>
            <p:nvPr/>
          </p:nvSpPr>
          <p:spPr bwMode="auto">
            <a:xfrm>
              <a:off x="4048" y="1297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70" name="Freeform 252"/>
            <p:cNvSpPr>
              <a:spLocks/>
            </p:cNvSpPr>
            <p:nvPr/>
          </p:nvSpPr>
          <p:spPr bwMode="auto">
            <a:xfrm>
              <a:off x="4048" y="1282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71" name="Freeform 253"/>
            <p:cNvSpPr>
              <a:spLocks/>
            </p:cNvSpPr>
            <p:nvPr/>
          </p:nvSpPr>
          <p:spPr bwMode="auto">
            <a:xfrm>
              <a:off x="4048" y="1266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72" name="Freeform 254"/>
            <p:cNvSpPr>
              <a:spLocks/>
            </p:cNvSpPr>
            <p:nvPr/>
          </p:nvSpPr>
          <p:spPr bwMode="auto">
            <a:xfrm>
              <a:off x="4048" y="1251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73" name="Freeform 255"/>
            <p:cNvSpPr>
              <a:spLocks/>
            </p:cNvSpPr>
            <p:nvPr/>
          </p:nvSpPr>
          <p:spPr bwMode="auto">
            <a:xfrm>
              <a:off x="4048" y="1236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2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2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74" name="Freeform 256"/>
            <p:cNvSpPr>
              <a:spLocks/>
            </p:cNvSpPr>
            <p:nvPr/>
          </p:nvSpPr>
          <p:spPr bwMode="auto">
            <a:xfrm>
              <a:off x="4048" y="1221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75" name="Freeform 257"/>
            <p:cNvSpPr>
              <a:spLocks/>
            </p:cNvSpPr>
            <p:nvPr/>
          </p:nvSpPr>
          <p:spPr bwMode="auto">
            <a:xfrm>
              <a:off x="4048" y="1206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76" name="Freeform 258"/>
            <p:cNvSpPr>
              <a:spLocks/>
            </p:cNvSpPr>
            <p:nvPr/>
          </p:nvSpPr>
          <p:spPr bwMode="auto">
            <a:xfrm>
              <a:off x="4048" y="1190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77" name="Freeform 259"/>
            <p:cNvSpPr>
              <a:spLocks/>
            </p:cNvSpPr>
            <p:nvPr/>
          </p:nvSpPr>
          <p:spPr bwMode="auto">
            <a:xfrm>
              <a:off x="4048" y="1175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78" name="Freeform 260"/>
            <p:cNvSpPr>
              <a:spLocks/>
            </p:cNvSpPr>
            <p:nvPr/>
          </p:nvSpPr>
          <p:spPr bwMode="auto">
            <a:xfrm>
              <a:off x="4048" y="1160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79" name="Freeform 261"/>
            <p:cNvSpPr>
              <a:spLocks/>
            </p:cNvSpPr>
            <p:nvPr/>
          </p:nvSpPr>
          <p:spPr bwMode="auto">
            <a:xfrm>
              <a:off x="4048" y="1145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80" name="Freeform 262"/>
            <p:cNvSpPr>
              <a:spLocks/>
            </p:cNvSpPr>
            <p:nvPr/>
          </p:nvSpPr>
          <p:spPr bwMode="auto">
            <a:xfrm>
              <a:off x="4048" y="1130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81" name="Freeform 263"/>
            <p:cNvSpPr>
              <a:spLocks/>
            </p:cNvSpPr>
            <p:nvPr/>
          </p:nvSpPr>
          <p:spPr bwMode="auto">
            <a:xfrm>
              <a:off x="4048" y="1114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82" name="Freeform 264"/>
            <p:cNvSpPr>
              <a:spLocks/>
            </p:cNvSpPr>
            <p:nvPr/>
          </p:nvSpPr>
          <p:spPr bwMode="auto">
            <a:xfrm>
              <a:off x="4048" y="1099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83" name="Freeform 265"/>
            <p:cNvSpPr>
              <a:spLocks/>
            </p:cNvSpPr>
            <p:nvPr/>
          </p:nvSpPr>
          <p:spPr bwMode="auto">
            <a:xfrm>
              <a:off x="4048" y="1084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84" name="Freeform 266"/>
            <p:cNvSpPr>
              <a:spLocks/>
            </p:cNvSpPr>
            <p:nvPr/>
          </p:nvSpPr>
          <p:spPr bwMode="auto">
            <a:xfrm>
              <a:off x="4048" y="1069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85" name="Freeform 267"/>
            <p:cNvSpPr>
              <a:spLocks/>
            </p:cNvSpPr>
            <p:nvPr/>
          </p:nvSpPr>
          <p:spPr bwMode="auto">
            <a:xfrm>
              <a:off x="4048" y="1054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86" name="Freeform 268"/>
            <p:cNvSpPr>
              <a:spLocks/>
            </p:cNvSpPr>
            <p:nvPr/>
          </p:nvSpPr>
          <p:spPr bwMode="auto">
            <a:xfrm>
              <a:off x="4048" y="1038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6 h 8"/>
                <a:gd name="T8" fmla="*/ 7 w 7"/>
                <a:gd name="T9" fmla="*/ 6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6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87" name="Freeform 269"/>
            <p:cNvSpPr>
              <a:spLocks/>
            </p:cNvSpPr>
            <p:nvPr/>
          </p:nvSpPr>
          <p:spPr bwMode="auto">
            <a:xfrm>
              <a:off x="4048" y="1023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88" name="Freeform 270"/>
            <p:cNvSpPr>
              <a:spLocks/>
            </p:cNvSpPr>
            <p:nvPr/>
          </p:nvSpPr>
          <p:spPr bwMode="auto">
            <a:xfrm>
              <a:off x="4048" y="1008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89" name="Freeform 271"/>
            <p:cNvSpPr>
              <a:spLocks/>
            </p:cNvSpPr>
            <p:nvPr/>
          </p:nvSpPr>
          <p:spPr bwMode="auto">
            <a:xfrm>
              <a:off x="4048" y="993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90" name="Freeform 272"/>
            <p:cNvSpPr>
              <a:spLocks/>
            </p:cNvSpPr>
            <p:nvPr/>
          </p:nvSpPr>
          <p:spPr bwMode="auto">
            <a:xfrm>
              <a:off x="4048" y="978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91" name="Freeform 273"/>
            <p:cNvSpPr>
              <a:spLocks/>
            </p:cNvSpPr>
            <p:nvPr/>
          </p:nvSpPr>
          <p:spPr bwMode="auto">
            <a:xfrm>
              <a:off x="4048" y="962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6 h 8"/>
                <a:gd name="T8" fmla="*/ 7 w 7"/>
                <a:gd name="T9" fmla="*/ 6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6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92" name="Freeform 274"/>
            <p:cNvSpPr>
              <a:spLocks/>
            </p:cNvSpPr>
            <p:nvPr/>
          </p:nvSpPr>
          <p:spPr bwMode="auto">
            <a:xfrm>
              <a:off x="4048" y="947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93" name="Freeform 275"/>
            <p:cNvSpPr>
              <a:spLocks/>
            </p:cNvSpPr>
            <p:nvPr/>
          </p:nvSpPr>
          <p:spPr bwMode="auto">
            <a:xfrm>
              <a:off x="4048" y="932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2" name="Group 332"/>
          <p:cNvGrpSpPr>
            <a:grpSpLocks/>
          </p:cNvGrpSpPr>
          <p:nvPr/>
        </p:nvGrpSpPr>
        <p:grpSpPr bwMode="auto">
          <a:xfrm>
            <a:off x="5518150" y="2339975"/>
            <a:ext cx="1341438" cy="84138"/>
            <a:chOff x="3476" y="1474"/>
            <a:chExt cx="845" cy="53"/>
          </a:xfrm>
        </p:grpSpPr>
        <p:sp>
          <p:nvSpPr>
            <p:cNvPr id="40106" name="Freeform 277"/>
            <p:cNvSpPr>
              <a:spLocks/>
            </p:cNvSpPr>
            <p:nvPr/>
          </p:nvSpPr>
          <p:spPr bwMode="auto">
            <a:xfrm>
              <a:off x="3476" y="1497"/>
              <a:ext cx="5" cy="7"/>
            </a:xfrm>
            <a:custGeom>
              <a:avLst/>
              <a:gdLst>
                <a:gd name="T0" fmla="*/ 5 w 5"/>
                <a:gd name="T1" fmla="*/ 0 h 7"/>
                <a:gd name="T2" fmla="*/ 2 w 5"/>
                <a:gd name="T3" fmla="*/ 0 h 7"/>
                <a:gd name="T4" fmla="*/ 0 w 5"/>
                <a:gd name="T5" fmla="*/ 2 h 7"/>
                <a:gd name="T6" fmla="*/ 0 w 5"/>
                <a:gd name="T7" fmla="*/ 2 h 7"/>
                <a:gd name="T8" fmla="*/ 2 w 5"/>
                <a:gd name="T9" fmla="*/ 7 h 7"/>
                <a:gd name="T10" fmla="*/ 2 w 5"/>
                <a:gd name="T11" fmla="*/ 7 h 7"/>
                <a:gd name="T12" fmla="*/ 2 w 5"/>
                <a:gd name="T13" fmla="*/ 5 h 7"/>
                <a:gd name="T14" fmla="*/ 5 w 5"/>
                <a:gd name="T15" fmla="*/ 2 h 7"/>
                <a:gd name="T16" fmla="*/ 5 w 5"/>
                <a:gd name="T17" fmla="*/ 2 h 7"/>
                <a:gd name="T18" fmla="*/ 5 w 5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7"/>
                <a:gd name="T32" fmla="*/ 5 w 5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7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07" name="Freeform 278"/>
            <p:cNvSpPr>
              <a:spLocks/>
            </p:cNvSpPr>
            <p:nvPr/>
          </p:nvSpPr>
          <p:spPr bwMode="auto">
            <a:xfrm>
              <a:off x="3488" y="1497"/>
              <a:ext cx="8" cy="7"/>
            </a:xfrm>
            <a:custGeom>
              <a:avLst/>
              <a:gdLst>
                <a:gd name="T0" fmla="*/ 5 w 8"/>
                <a:gd name="T1" fmla="*/ 0 h 7"/>
                <a:gd name="T2" fmla="*/ 3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3 w 8"/>
                <a:gd name="T9" fmla="*/ 7 h 7"/>
                <a:gd name="T10" fmla="*/ 5 w 8"/>
                <a:gd name="T11" fmla="*/ 7 h 7"/>
                <a:gd name="T12" fmla="*/ 5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5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08" name="Freeform 279"/>
            <p:cNvSpPr>
              <a:spLocks/>
            </p:cNvSpPr>
            <p:nvPr/>
          </p:nvSpPr>
          <p:spPr bwMode="auto">
            <a:xfrm>
              <a:off x="3504" y="1497"/>
              <a:ext cx="7" cy="7"/>
            </a:xfrm>
            <a:custGeom>
              <a:avLst/>
              <a:gdLst>
                <a:gd name="T0" fmla="*/ 5 w 7"/>
                <a:gd name="T1" fmla="*/ 0 h 7"/>
                <a:gd name="T2" fmla="*/ 2 w 7"/>
                <a:gd name="T3" fmla="*/ 0 h 7"/>
                <a:gd name="T4" fmla="*/ 0 w 7"/>
                <a:gd name="T5" fmla="*/ 2 h 7"/>
                <a:gd name="T6" fmla="*/ 0 w 7"/>
                <a:gd name="T7" fmla="*/ 5 h 7"/>
                <a:gd name="T8" fmla="*/ 2 w 7"/>
                <a:gd name="T9" fmla="*/ 7 h 7"/>
                <a:gd name="T10" fmla="*/ 5 w 7"/>
                <a:gd name="T11" fmla="*/ 7 h 7"/>
                <a:gd name="T12" fmla="*/ 5 w 7"/>
                <a:gd name="T13" fmla="*/ 5 h 7"/>
                <a:gd name="T14" fmla="*/ 7 w 7"/>
                <a:gd name="T15" fmla="*/ 2 h 7"/>
                <a:gd name="T16" fmla="*/ 7 w 7"/>
                <a:gd name="T17" fmla="*/ 2 h 7"/>
                <a:gd name="T18" fmla="*/ 7 w 7"/>
                <a:gd name="T19" fmla="*/ 0 h 7"/>
                <a:gd name="T20" fmla="*/ 5 w 7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09" name="Freeform 280"/>
            <p:cNvSpPr>
              <a:spLocks/>
            </p:cNvSpPr>
            <p:nvPr/>
          </p:nvSpPr>
          <p:spPr bwMode="auto">
            <a:xfrm>
              <a:off x="3519" y="1497"/>
              <a:ext cx="7" cy="7"/>
            </a:xfrm>
            <a:custGeom>
              <a:avLst/>
              <a:gdLst>
                <a:gd name="T0" fmla="*/ 5 w 7"/>
                <a:gd name="T1" fmla="*/ 0 h 7"/>
                <a:gd name="T2" fmla="*/ 2 w 7"/>
                <a:gd name="T3" fmla="*/ 0 h 7"/>
                <a:gd name="T4" fmla="*/ 0 w 7"/>
                <a:gd name="T5" fmla="*/ 2 h 7"/>
                <a:gd name="T6" fmla="*/ 0 w 7"/>
                <a:gd name="T7" fmla="*/ 5 h 7"/>
                <a:gd name="T8" fmla="*/ 2 w 7"/>
                <a:gd name="T9" fmla="*/ 7 h 7"/>
                <a:gd name="T10" fmla="*/ 5 w 7"/>
                <a:gd name="T11" fmla="*/ 7 h 7"/>
                <a:gd name="T12" fmla="*/ 5 w 7"/>
                <a:gd name="T13" fmla="*/ 5 h 7"/>
                <a:gd name="T14" fmla="*/ 7 w 7"/>
                <a:gd name="T15" fmla="*/ 2 h 7"/>
                <a:gd name="T16" fmla="*/ 7 w 7"/>
                <a:gd name="T17" fmla="*/ 2 h 7"/>
                <a:gd name="T18" fmla="*/ 7 w 7"/>
                <a:gd name="T19" fmla="*/ 0 h 7"/>
                <a:gd name="T20" fmla="*/ 5 w 7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10" name="Freeform 281"/>
            <p:cNvSpPr>
              <a:spLocks/>
            </p:cNvSpPr>
            <p:nvPr/>
          </p:nvSpPr>
          <p:spPr bwMode="auto">
            <a:xfrm>
              <a:off x="3534" y="1497"/>
              <a:ext cx="7" cy="7"/>
            </a:xfrm>
            <a:custGeom>
              <a:avLst/>
              <a:gdLst>
                <a:gd name="T0" fmla="*/ 5 w 7"/>
                <a:gd name="T1" fmla="*/ 0 h 7"/>
                <a:gd name="T2" fmla="*/ 2 w 7"/>
                <a:gd name="T3" fmla="*/ 0 h 7"/>
                <a:gd name="T4" fmla="*/ 0 w 7"/>
                <a:gd name="T5" fmla="*/ 2 h 7"/>
                <a:gd name="T6" fmla="*/ 0 w 7"/>
                <a:gd name="T7" fmla="*/ 5 h 7"/>
                <a:gd name="T8" fmla="*/ 2 w 7"/>
                <a:gd name="T9" fmla="*/ 7 h 7"/>
                <a:gd name="T10" fmla="*/ 5 w 7"/>
                <a:gd name="T11" fmla="*/ 7 h 7"/>
                <a:gd name="T12" fmla="*/ 5 w 7"/>
                <a:gd name="T13" fmla="*/ 5 h 7"/>
                <a:gd name="T14" fmla="*/ 7 w 7"/>
                <a:gd name="T15" fmla="*/ 2 h 7"/>
                <a:gd name="T16" fmla="*/ 7 w 7"/>
                <a:gd name="T17" fmla="*/ 2 h 7"/>
                <a:gd name="T18" fmla="*/ 7 w 7"/>
                <a:gd name="T19" fmla="*/ 0 h 7"/>
                <a:gd name="T20" fmla="*/ 5 w 7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11" name="Freeform 282"/>
            <p:cNvSpPr>
              <a:spLocks/>
            </p:cNvSpPr>
            <p:nvPr/>
          </p:nvSpPr>
          <p:spPr bwMode="auto">
            <a:xfrm>
              <a:off x="3549" y="1497"/>
              <a:ext cx="8" cy="7"/>
            </a:xfrm>
            <a:custGeom>
              <a:avLst/>
              <a:gdLst>
                <a:gd name="T0" fmla="*/ 5 w 8"/>
                <a:gd name="T1" fmla="*/ 0 h 7"/>
                <a:gd name="T2" fmla="*/ 3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3 w 8"/>
                <a:gd name="T9" fmla="*/ 7 h 7"/>
                <a:gd name="T10" fmla="*/ 5 w 8"/>
                <a:gd name="T11" fmla="*/ 7 h 7"/>
                <a:gd name="T12" fmla="*/ 5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5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12" name="Freeform 283"/>
            <p:cNvSpPr>
              <a:spLocks/>
            </p:cNvSpPr>
            <p:nvPr/>
          </p:nvSpPr>
          <p:spPr bwMode="auto">
            <a:xfrm>
              <a:off x="3564" y="1497"/>
              <a:ext cx="8" cy="7"/>
            </a:xfrm>
            <a:custGeom>
              <a:avLst/>
              <a:gdLst>
                <a:gd name="T0" fmla="*/ 5 w 8"/>
                <a:gd name="T1" fmla="*/ 0 h 7"/>
                <a:gd name="T2" fmla="*/ 3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3 w 8"/>
                <a:gd name="T9" fmla="*/ 7 h 7"/>
                <a:gd name="T10" fmla="*/ 5 w 8"/>
                <a:gd name="T11" fmla="*/ 7 h 7"/>
                <a:gd name="T12" fmla="*/ 5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5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13" name="Freeform 284"/>
            <p:cNvSpPr>
              <a:spLocks/>
            </p:cNvSpPr>
            <p:nvPr/>
          </p:nvSpPr>
          <p:spPr bwMode="auto">
            <a:xfrm>
              <a:off x="3579" y="1497"/>
              <a:ext cx="8" cy="7"/>
            </a:xfrm>
            <a:custGeom>
              <a:avLst/>
              <a:gdLst>
                <a:gd name="T0" fmla="*/ 6 w 8"/>
                <a:gd name="T1" fmla="*/ 0 h 7"/>
                <a:gd name="T2" fmla="*/ 3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3 w 8"/>
                <a:gd name="T9" fmla="*/ 7 h 7"/>
                <a:gd name="T10" fmla="*/ 6 w 8"/>
                <a:gd name="T11" fmla="*/ 7 h 7"/>
                <a:gd name="T12" fmla="*/ 6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6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6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6" y="7"/>
                  </a:lnTo>
                  <a:lnTo>
                    <a:pt x="6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14" name="Freeform 285"/>
            <p:cNvSpPr>
              <a:spLocks/>
            </p:cNvSpPr>
            <p:nvPr/>
          </p:nvSpPr>
          <p:spPr bwMode="auto">
            <a:xfrm>
              <a:off x="3595" y="1497"/>
              <a:ext cx="7" cy="7"/>
            </a:xfrm>
            <a:custGeom>
              <a:avLst/>
              <a:gdLst>
                <a:gd name="T0" fmla="*/ 5 w 7"/>
                <a:gd name="T1" fmla="*/ 0 h 7"/>
                <a:gd name="T2" fmla="*/ 2 w 7"/>
                <a:gd name="T3" fmla="*/ 0 h 7"/>
                <a:gd name="T4" fmla="*/ 0 w 7"/>
                <a:gd name="T5" fmla="*/ 2 h 7"/>
                <a:gd name="T6" fmla="*/ 0 w 7"/>
                <a:gd name="T7" fmla="*/ 5 h 7"/>
                <a:gd name="T8" fmla="*/ 2 w 7"/>
                <a:gd name="T9" fmla="*/ 7 h 7"/>
                <a:gd name="T10" fmla="*/ 5 w 7"/>
                <a:gd name="T11" fmla="*/ 7 h 7"/>
                <a:gd name="T12" fmla="*/ 5 w 7"/>
                <a:gd name="T13" fmla="*/ 5 h 7"/>
                <a:gd name="T14" fmla="*/ 7 w 7"/>
                <a:gd name="T15" fmla="*/ 2 h 7"/>
                <a:gd name="T16" fmla="*/ 7 w 7"/>
                <a:gd name="T17" fmla="*/ 2 h 7"/>
                <a:gd name="T18" fmla="*/ 7 w 7"/>
                <a:gd name="T19" fmla="*/ 0 h 7"/>
                <a:gd name="T20" fmla="*/ 5 w 7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15" name="Freeform 286"/>
            <p:cNvSpPr>
              <a:spLocks/>
            </p:cNvSpPr>
            <p:nvPr/>
          </p:nvSpPr>
          <p:spPr bwMode="auto">
            <a:xfrm>
              <a:off x="3610" y="1497"/>
              <a:ext cx="7" cy="7"/>
            </a:xfrm>
            <a:custGeom>
              <a:avLst/>
              <a:gdLst>
                <a:gd name="T0" fmla="*/ 5 w 7"/>
                <a:gd name="T1" fmla="*/ 0 h 7"/>
                <a:gd name="T2" fmla="*/ 2 w 7"/>
                <a:gd name="T3" fmla="*/ 0 h 7"/>
                <a:gd name="T4" fmla="*/ 0 w 7"/>
                <a:gd name="T5" fmla="*/ 2 h 7"/>
                <a:gd name="T6" fmla="*/ 0 w 7"/>
                <a:gd name="T7" fmla="*/ 5 h 7"/>
                <a:gd name="T8" fmla="*/ 2 w 7"/>
                <a:gd name="T9" fmla="*/ 7 h 7"/>
                <a:gd name="T10" fmla="*/ 5 w 7"/>
                <a:gd name="T11" fmla="*/ 7 h 7"/>
                <a:gd name="T12" fmla="*/ 5 w 7"/>
                <a:gd name="T13" fmla="*/ 5 h 7"/>
                <a:gd name="T14" fmla="*/ 7 w 7"/>
                <a:gd name="T15" fmla="*/ 2 h 7"/>
                <a:gd name="T16" fmla="*/ 7 w 7"/>
                <a:gd name="T17" fmla="*/ 2 h 7"/>
                <a:gd name="T18" fmla="*/ 7 w 7"/>
                <a:gd name="T19" fmla="*/ 0 h 7"/>
                <a:gd name="T20" fmla="*/ 5 w 7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16" name="Freeform 287"/>
            <p:cNvSpPr>
              <a:spLocks/>
            </p:cNvSpPr>
            <p:nvPr/>
          </p:nvSpPr>
          <p:spPr bwMode="auto">
            <a:xfrm>
              <a:off x="3625" y="1497"/>
              <a:ext cx="8" cy="7"/>
            </a:xfrm>
            <a:custGeom>
              <a:avLst/>
              <a:gdLst>
                <a:gd name="T0" fmla="*/ 5 w 8"/>
                <a:gd name="T1" fmla="*/ 0 h 7"/>
                <a:gd name="T2" fmla="*/ 3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3 w 8"/>
                <a:gd name="T9" fmla="*/ 7 h 7"/>
                <a:gd name="T10" fmla="*/ 5 w 8"/>
                <a:gd name="T11" fmla="*/ 7 h 7"/>
                <a:gd name="T12" fmla="*/ 5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5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17" name="Freeform 288"/>
            <p:cNvSpPr>
              <a:spLocks/>
            </p:cNvSpPr>
            <p:nvPr/>
          </p:nvSpPr>
          <p:spPr bwMode="auto">
            <a:xfrm>
              <a:off x="3640" y="1497"/>
              <a:ext cx="8" cy="7"/>
            </a:xfrm>
            <a:custGeom>
              <a:avLst/>
              <a:gdLst>
                <a:gd name="T0" fmla="*/ 5 w 8"/>
                <a:gd name="T1" fmla="*/ 0 h 7"/>
                <a:gd name="T2" fmla="*/ 3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3 w 8"/>
                <a:gd name="T9" fmla="*/ 7 h 7"/>
                <a:gd name="T10" fmla="*/ 5 w 8"/>
                <a:gd name="T11" fmla="*/ 7 h 7"/>
                <a:gd name="T12" fmla="*/ 5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5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18" name="Freeform 289"/>
            <p:cNvSpPr>
              <a:spLocks/>
            </p:cNvSpPr>
            <p:nvPr/>
          </p:nvSpPr>
          <p:spPr bwMode="auto">
            <a:xfrm>
              <a:off x="3655" y="1497"/>
              <a:ext cx="8" cy="7"/>
            </a:xfrm>
            <a:custGeom>
              <a:avLst/>
              <a:gdLst>
                <a:gd name="T0" fmla="*/ 5 w 8"/>
                <a:gd name="T1" fmla="*/ 0 h 7"/>
                <a:gd name="T2" fmla="*/ 3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3 w 8"/>
                <a:gd name="T9" fmla="*/ 7 h 7"/>
                <a:gd name="T10" fmla="*/ 5 w 8"/>
                <a:gd name="T11" fmla="*/ 7 h 7"/>
                <a:gd name="T12" fmla="*/ 5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5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19" name="Freeform 290"/>
            <p:cNvSpPr>
              <a:spLocks/>
            </p:cNvSpPr>
            <p:nvPr/>
          </p:nvSpPr>
          <p:spPr bwMode="auto">
            <a:xfrm>
              <a:off x="3671" y="1497"/>
              <a:ext cx="7" cy="7"/>
            </a:xfrm>
            <a:custGeom>
              <a:avLst/>
              <a:gdLst>
                <a:gd name="T0" fmla="*/ 5 w 7"/>
                <a:gd name="T1" fmla="*/ 0 h 7"/>
                <a:gd name="T2" fmla="*/ 2 w 7"/>
                <a:gd name="T3" fmla="*/ 0 h 7"/>
                <a:gd name="T4" fmla="*/ 0 w 7"/>
                <a:gd name="T5" fmla="*/ 2 h 7"/>
                <a:gd name="T6" fmla="*/ 0 w 7"/>
                <a:gd name="T7" fmla="*/ 5 h 7"/>
                <a:gd name="T8" fmla="*/ 2 w 7"/>
                <a:gd name="T9" fmla="*/ 7 h 7"/>
                <a:gd name="T10" fmla="*/ 5 w 7"/>
                <a:gd name="T11" fmla="*/ 7 h 7"/>
                <a:gd name="T12" fmla="*/ 5 w 7"/>
                <a:gd name="T13" fmla="*/ 5 h 7"/>
                <a:gd name="T14" fmla="*/ 7 w 7"/>
                <a:gd name="T15" fmla="*/ 2 h 7"/>
                <a:gd name="T16" fmla="*/ 7 w 7"/>
                <a:gd name="T17" fmla="*/ 2 h 7"/>
                <a:gd name="T18" fmla="*/ 7 w 7"/>
                <a:gd name="T19" fmla="*/ 0 h 7"/>
                <a:gd name="T20" fmla="*/ 5 w 7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20" name="Freeform 291"/>
            <p:cNvSpPr>
              <a:spLocks/>
            </p:cNvSpPr>
            <p:nvPr/>
          </p:nvSpPr>
          <p:spPr bwMode="auto">
            <a:xfrm>
              <a:off x="3686" y="1497"/>
              <a:ext cx="7" cy="7"/>
            </a:xfrm>
            <a:custGeom>
              <a:avLst/>
              <a:gdLst>
                <a:gd name="T0" fmla="*/ 5 w 7"/>
                <a:gd name="T1" fmla="*/ 0 h 7"/>
                <a:gd name="T2" fmla="*/ 2 w 7"/>
                <a:gd name="T3" fmla="*/ 0 h 7"/>
                <a:gd name="T4" fmla="*/ 0 w 7"/>
                <a:gd name="T5" fmla="*/ 2 h 7"/>
                <a:gd name="T6" fmla="*/ 0 w 7"/>
                <a:gd name="T7" fmla="*/ 5 h 7"/>
                <a:gd name="T8" fmla="*/ 2 w 7"/>
                <a:gd name="T9" fmla="*/ 7 h 7"/>
                <a:gd name="T10" fmla="*/ 5 w 7"/>
                <a:gd name="T11" fmla="*/ 7 h 7"/>
                <a:gd name="T12" fmla="*/ 5 w 7"/>
                <a:gd name="T13" fmla="*/ 5 h 7"/>
                <a:gd name="T14" fmla="*/ 7 w 7"/>
                <a:gd name="T15" fmla="*/ 2 h 7"/>
                <a:gd name="T16" fmla="*/ 7 w 7"/>
                <a:gd name="T17" fmla="*/ 2 h 7"/>
                <a:gd name="T18" fmla="*/ 7 w 7"/>
                <a:gd name="T19" fmla="*/ 0 h 7"/>
                <a:gd name="T20" fmla="*/ 5 w 7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21" name="Freeform 292"/>
            <p:cNvSpPr>
              <a:spLocks/>
            </p:cNvSpPr>
            <p:nvPr/>
          </p:nvSpPr>
          <p:spPr bwMode="auto">
            <a:xfrm>
              <a:off x="3701" y="1497"/>
              <a:ext cx="8" cy="7"/>
            </a:xfrm>
            <a:custGeom>
              <a:avLst/>
              <a:gdLst>
                <a:gd name="T0" fmla="*/ 5 w 8"/>
                <a:gd name="T1" fmla="*/ 0 h 7"/>
                <a:gd name="T2" fmla="*/ 2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2 w 8"/>
                <a:gd name="T9" fmla="*/ 7 h 7"/>
                <a:gd name="T10" fmla="*/ 5 w 8"/>
                <a:gd name="T11" fmla="*/ 7 h 7"/>
                <a:gd name="T12" fmla="*/ 5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5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22" name="Freeform 293"/>
            <p:cNvSpPr>
              <a:spLocks/>
            </p:cNvSpPr>
            <p:nvPr/>
          </p:nvSpPr>
          <p:spPr bwMode="auto">
            <a:xfrm>
              <a:off x="3716" y="1497"/>
              <a:ext cx="8" cy="7"/>
            </a:xfrm>
            <a:custGeom>
              <a:avLst/>
              <a:gdLst>
                <a:gd name="T0" fmla="*/ 5 w 8"/>
                <a:gd name="T1" fmla="*/ 0 h 7"/>
                <a:gd name="T2" fmla="*/ 3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3 w 8"/>
                <a:gd name="T9" fmla="*/ 7 h 7"/>
                <a:gd name="T10" fmla="*/ 5 w 8"/>
                <a:gd name="T11" fmla="*/ 7 h 7"/>
                <a:gd name="T12" fmla="*/ 5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5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23" name="Freeform 294"/>
            <p:cNvSpPr>
              <a:spLocks/>
            </p:cNvSpPr>
            <p:nvPr/>
          </p:nvSpPr>
          <p:spPr bwMode="auto">
            <a:xfrm>
              <a:off x="3731" y="1497"/>
              <a:ext cx="8" cy="7"/>
            </a:xfrm>
            <a:custGeom>
              <a:avLst/>
              <a:gdLst>
                <a:gd name="T0" fmla="*/ 5 w 8"/>
                <a:gd name="T1" fmla="*/ 0 h 7"/>
                <a:gd name="T2" fmla="*/ 3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3 w 8"/>
                <a:gd name="T9" fmla="*/ 7 h 7"/>
                <a:gd name="T10" fmla="*/ 5 w 8"/>
                <a:gd name="T11" fmla="*/ 7 h 7"/>
                <a:gd name="T12" fmla="*/ 5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5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24" name="Freeform 295"/>
            <p:cNvSpPr>
              <a:spLocks/>
            </p:cNvSpPr>
            <p:nvPr/>
          </p:nvSpPr>
          <p:spPr bwMode="auto">
            <a:xfrm>
              <a:off x="3746" y="1497"/>
              <a:ext cx="8" cy="7"/>
            </a:xfrm>
            <a:custGeom>
              <a:avLst/>
              <a:gdLst>
                <a:gd name="T0" fmla="*/ 6 w 8"/>
                <a:gd name="T1" fmla="*/ 0 h 7"/>
                <a:gd name="T2" fmla="*/ 3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3 w 8"/>
                <a:gd name="T9" fmla="*/ 7 h 7"/>
                <a:gd name="T10" fmla="*/ 6 w 8"/>
                <a:gd name="T11" fmla="*/ 7 h 7"/>
                <a:gd name="T12" fmla="*/ 6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6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6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6" y="7"/>
                  </a:lnTo>
                  <a:lnTo>
                    <a:pt x="6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25" name="Freeform 296"/>
            <p:cNvSpPr>
              <a:spLocks/>
            </p:cNvSpPr>
            <p:nvPr/>
          </p:nvSpPr>
          <p:spPr bwMode="auto">
            <a:xfrm>
              <a:off x="3762" y="1497"/>
              <a:ext cx="7" cy="7"/>
            </a:xfrm>
            <a:custGeom>
              <a:avLst/>
              <a:gdLst>
                <a:gd name="T0" fmla="*/ 5 w 7"/>
                <a:gd name="T1" fmla="*/ 0 h 7"/>
                <a:gd name="T2" fmla="*/ 2 w 7"/>
                <a:gd name="T3" fmla="*/ 0 h 7"/>
                <a:gd name="T4" fmla="*/ 0 w 7"/>
                <a:gd name="T5" fmla="*/ 2 h 7"/>
                <a:gd name="T6" fmla="*/ 0 w 7"/>
                <a:gd name="T7" fmla="*/ 5 h 7"/>
                <a:gd name="T8" fmla="*/ 2 w 7"/>
                <a:gd name="T9" fmla="*/ 7 h 7"/>
                <a:gd name="T10" fmla="*/ 5 w 7"/>
                <a:gd name="T11" fmla="*/ 7 h 7"/>
                <a:gd name="T12" fmla="*/ 5 w 7"/>
                <a:gd name="T13" fmla="*/ 5 h 7"/>
                <a:gd name="T14" fmla="*/ 7 w 7"/>
                <a:gd name="T15" fmla="*/ 2 h 7"/>
                <a:gd name="T16" fmla="*/ 7 w 7"/>
                <a:gd name="T17" fmla="*/ 2 h 7"/>
                <a:gd name="T18" fmla="*/ 7 w 7"/>
                <a:gd name="T19" fmla="*/ 0 h 7"/>
                <a:gd name="T20" fmla="*/ 5 w 7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26" name="Freeform 297"/>
            <p:cNvSpPr>
              <a:spLocks/>
            </p:cNvSpPr>
            <p:nvPr/>
          </p:nvSpPr>
          <p:spPr bwMode="auto">
            <a:xfrm>
              <a:off x="3777" y="1497"/>
              <a:ext cx="7" cy="7"/>
            </a:xfrm>
            <a:custGeom>
              <a:avLst/>
              <a:gdLst>
                <a:gd name="T0" fmla="*/ 5 w 7"/>
                <a:gd name="T1" fmla="*/ 0 h 7"/>
                <a:gd name="T2" fmla="*/ 2 w 7"/>
                <a:gd name="T3" fmla="*/ 0 h 7"/>
                <a:gd name="T4" fmla="*/ 0 w 7"/>
                <a:gd name="T5" fmla="*/ 2 h 7"/>
                <a:gd name="T6" fmla="*/ 0 w 7"/>
                <a:gd name="T7" fmla="*/ 5 h 7"/>
                <a:gd name="T8" fmla="*/ 2 w 7"/>
                <a:gd name="T9" fmla="*/ 7 h 7"/>
                <a:gd name="T10" fmla="*/ 5 w 7"/>
                <a:gd name="T11" fmla="*/ 7 h 7"/>
                <a:gd name="T12" fmla="*/ 5 w 7"/>
                <a:gd name="T13" fmla="*/ 5 h 7"/>
                <a:gd name="T14" fmla="*/ 7 w 7"/>
                <a:gd name="T15" fmla="*/ 2 h 7"/>
                <a:gd name="T16" fmla="*/ 7 w 7"/>
                <a:gd name="T17" fmla="*/ 2 h 7"/>
                <a:gd name="T18" fmla="*/ 7 w 7"/>
                <a:gd name="T19" fmla="*/ 0 h 7"/>
                <a:gd name="T20" fmla="*/ 5 w 7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27" name="Freeform 298"/>
            <p:cNvSpPr>
              <a:spLocks/>
            </p:cNvSpPr>
            <p:nvPr/>
          </p:nvSpPr>
          <p:spPr bwMode="auto">
            <a:xfrm>
              <a:off x="3792" y="1497"/>
              <a:ext cx="8" cy="7"/>
            </a:xfrm>
            <a:custGeom>
              <a:avLst/>
              <a:gdLst>
                <a:gd name="T0" fmla="*/ 5 w 8"/>
                <a:gd name="T1" fmla="*/ 0 h 7"/>
                <a:gd name="T2" fmla="*/ 3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3 w 8"/>
                <a:gd name="T9" fmla="*/ 7 h 7"/>
                <a:gd name="T10" fmla="*/ 5 w 8"/>
                <a:gd name="T11" fmla="*/ 7 h 7"/>
                <a:gd name="T12" fmla="*/ 5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5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28" name="Freeform 299"/>
            <p:cNvSpPr>
              <a:spLocks/>
            </p:cNvSpPr>
            <p:nvPr/>
          </p:nvSpPr>
          <p:spPr bwMode="auto">
            <a:xfrm>
              <a:off x="3807" y="1497"/>
              <a:ext cx="8" cy="7"/>
            </a:xfrm>
            <a:custGeom>
              <a:avLst/>
              <a:gdLst>
                <a:gd name="T0" fmla="*/ 5 w 8"/>
                <a:gd name="T1" fmla="*/ 0 h 7"/>
                <a:gd name="T2" fmla="*/ 3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3 w 8"/>
                <a:gd name="T9" fmla="*/ 7 h 7"/>
                <a:gd name="T10" fmla="*/ 5 w 8"/>
                <a:gd name="T11" fmla="*/ 7 h 7"/>
                <a:gd name="T12" fmla="*/ 5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5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29" name="Freeform 300"/>
            <p:cNvSpPr>
              <a:spLocks/>
            </p:cNvSpPr>
            <p:nvPr/>
          </p:nvSpPr>
          <p:spPr bwMode="auto">
            <a:xfrm>
              <a:off x="3822" y="1497"/>
              <a:ext cx="8" cy="7"/>
            </a:xfrm>
            <a:custGeom>
              <a:avLst/>
              <a:gdLst>
                <a:gd name="T0" fmla="*/ 5 w 8"/>
                <a:gd name="T1" fmla="*/ 0 h 7"/>
                <a:gd name="T2" fmla="*/ 3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3 w 8"/>
                <a:gd name="T9" fmla="*/ 7 h 7"/>
                <a:gd name="T10" fmla="*/ 5 w 8"/>
                <a:gd name="T11" fmla="*/ 7 h 7"/>
                <a:gd name="T12" fmla="*/ 5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5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30" name="Freeform 301"/>
            <p:cNvSpPr>
              <a:spLocks/>
            </p:cNvSpPr>
            <p:nvPr/>
          </p:nvSpPr>
          <p:spPr bwMode="auto">
            <a:xfrm>
              <a:off x="3838" y="1497"/>
              <a:ext cx="7" cy="7"/>
            </a:xfrm>
            <a:custGeom>
              <a:avLst/>
              <a:gdLst>
                <a:gd name="T0" fmla="*/ 5 w 7"/>
                <a:gd name="T1" fmla="*/ 0 h 7"/>
                <a:gd name="T2" fmla="*/ 2 w 7"/>
                <a:gd name="T3" fmla="*/ 0 h 7"/>
                <a:gd name="T4" fmla="*/ 0 w 7"/>
                <a:gd name="T5" fmla="*/ 2 h 7"/>
                <a:gd name="T6" fmla="*/ 0 w 7"/>
                <a:gd name="T7" fmla="*/ 5 h 7"/>
                <a:gd name="T8" fmla="*/ 2 w 7"/>
                <a:gd name="T9" fmla="*/ 7 h 7"/>
                <a:gd name="T10" fmla="*/ 5 w 7"/>
                <a:gd name="T11" fmla="*/ 7 h 7"/>
                <a:gd name="T12" fmla="*/ 5 w 7"/>
                <a:gd name="T13" fmla="*/ 5 h 7"/>
                <a:gd name="T14" fmla="*/ 7 w 7"/>
                <a:gd name="T15" fmla="*/ 2 h 7"/>
                <a:gd name="T16" fmla="*/ 7 w 7"/>
                <a:gd name="T17" fmla="*/ 2 h 7"/>
                <a:gd name="T18" fmla="*/ 7 w 7"/>
                <a:gd name="T19" fmla="*/ 0 h 7"/>
                <a:gd name="T20" fmla="*/ 5 w 7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31" name="Freeform 302"/>
            <p:cNvSpPr>
              <a:spLocks/>
            </p:cNvSpPr>
            <p:nvPr/>
          </p:nvSpPr>
          <p:spPr bwMode="auto">
            <a:xfrm>
              <a:off x="3853" y="1497"/>
              <a:ext cx="7" cy="7"/>
            </a:xfrm>
            <a:custGeom>
              <a:avLst/>
              <a:gdLst>
                <a:gd name="T0" fmla="*/ 5 w 7"/>
                <a:gd name="T1" fmla="*/ 0 h 7"/>
                <a:gd name="T2" fmla="*/ 2 w 7"/>
                <a:gd name="T3" fmla="*/ 0 h 7"/>
                <a:gd name="T4" fmla="*/ 0 w 7"/>
                <a:gd name="T5" fmla="*/ 2 h 7"/>
                <a:gd name="T6" fmla="*/ 0 w 7"/>
                <a:gd name="T7" fmla="*/ 5 h 7"/>
                <a:gd name="T8" fmla="*/ 2 w 7"/>
                <a:gd name="T9" fmla="*/ 7 h 7"/>
                <a:gd name="T10" fmla="*/ 5 w 7"/>
                <a:gd name="T11" fmla="*/ 7 h 7"/>
                <a:gd name="T12" fmla="*/ 5 w 7"/>
                <a:gd name="T13" fmla="*/ 5 h 7"/>
                <a:gd name="T14" fmla="*/ 7 w 7"/>
                <a:gd name="T15" fmla="*/ 2 h 7"/>
                <a:gd name="T16" fmla="*/ 7 w 7"/>
                <a:gd name="T17" fmla="*/ 2 h 7"/>
                <a:gd name="T18" fmla="*/ 7 w 7"/>
                <a:gd name="T19" fmla="*/ 0 h 7"/>
                <a:gd name="T20" fmla="*/ 5 w 7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32" name="Freeform 303"/>
            <p:cNvSpPr>
              <a:spLocks/>
            </p:cNvSpPr>
            <p:nvPr/>
          </p:nvSpPr>
          <p:spPr bwMode="auto">
            <a:xfrm>
              <a:off x="3868" y="1497"/>
              <a:ext cx="8" cy="7"/>
            </a:xfrm>
            <a:custGeom>
              <a:avLst/>
              <a:gdLst>
                <a:gd name="T0" fmla="*/ 5 w 8"/>
                <a:gd name="T1" fmla="*/ 0 h 7"/>
                <a:gd name="T2" fmla="*/ 2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2 w 8"/>
                <a:gd name="T9" fmla="*/ 7 h 7"/>
                <a:gd name="T10" fmla="*/ 5 w 8"/>
                <a:gd name="T11" fmla="*/ 7 h 7"/>
                <a:gd name="T12" fmla="*/ 5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5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33" name="Freeform 304"/>
            <p:cNvSpPr>
              <a:spLocks/>
            </p:cNvSpPr>
            <p:nvPr/>
          </p:nvSpPr>
          <p:spPr bwMode="auto">
            <a:xfrm>
              <a:off x="3883" y="1497"/>
              <a:ext cx="8" cy="7"/>
            </a:xfrm>
            <a:custGeom>
              <a:avLst/>
              <a:gdLst>
                <a:gd name="T0" fmla="*/ 5 w 8"/>
                <a:gd name="T1" fmla="*/ 0 h 7"/>
                <a:gd name="T2" fmla="*/ 3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3 w 8"/>
                <a:gd name="T9" fmla="*/ 7 h 7"/>
                <a:gd name="T10" fmla="*/ 5 w 8"/>
                <a:gd name="T11" fmla="*/ 7 h 7"/>
                <a:gd name="T12" fmla="*/ 5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5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34" name="Freeform 305"/>
            <p:cNvSpPr>
              <a:spLocks/>
            </p:cNvSpPr>
            <p:nvPr/>
          </p:nvSpPr>
          <p:spPr bwMode="auto">
            <a:xfrm>
              <a:off x="3898" y="1497"/>
              <a:ext cx="8" cy="7"/>
            </a:xfrm>
            <a:custGeom>
              <a:avLst/>
              <a:gdLst>
                <a:gd name="T0" fmla="*/ 5 w 8"/>
                <a:gd name="T1" fmla="*/ 0 h 7"/>
                <a:gd name="T2" fmla="*/ 3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3 w 8"/>
                <a:gd name="T9" fmla="*/ 7 h 7"/>
                <a:gd name="T10" fmla="*/ 5 w 8"/>
                <a:gd name="T11" fmla="*/ 7 h 7"/>
                <a:gd name="T12" fmla="*/ 5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5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35" name="Freeform 306"/>
            <p:cNvSpPr>
              <a:spLocks/>
            </p:cNvSpPr>
            <p:nvPr/>
          </p:nvSpPr>
          <p:spPr bwMode="auto">
            <a:xfrm>
              <a:off x="3914" y="1497"/>
              <a:ext cx="7" cy="7"/>
            </a:xfrm>
            <a:custGeom>
              <a:avLst/>
              <a:gdLst>
                <a:gd name="T0" fmla="*/ 5 w 7"/>
                <a:gd name="T1" fmla="*/ 0 h 7"/>
                <a:gd name="T2" fmla="*/ 2 w 7"/>
                <a:gd name="T3" fmla="*/ 0 h 7"/>
                <a:gd name="T4" fmla="*/ 0 w 7"/>
                <a:gd name="T5" fmla="*/ 2 h 7"/>
                <a:gd name="T6" fmla="*/ 0 w 7"/>
                <a:gd name="T7" fmla="*/ 5 h 7"/>
                <a:gd name="T8" fmla="*/ 2 w 7"/>
                <a:gd name="T9" fmla="*/ 7 h 7"/>
                <a:gd name="T10" fmla="*/ 5 w 7"/>
                <a:gd name="T11" fmla="*/ 7 h 7"/>
                <a:gd name="T12" fmla="*/ 5 w 7"/>
                <a:gd name="T13" fmla="*/ 5 h 7"/>
                <a:gd name="T14" fmla="*/ 7 w 7"/>
                <a:gd name="T15" fmla="*/ 2 h 7"/>
                <a:gd name="T16" fmla="*/ 7 w 7"/>
                <a:gd name="T17" fmla="*/ 2 h 7"/>
                <a:gd name="T18" fmla="*/ 7 w 7"/>
                <a:gd name="T19" fmla="*/ 0 h 7"/>
                <a:gd name="T20" fmla="*/ 5 w 7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36" name="Freeform 307"/>
            <p:cNvSpPr>
              <a:spLocks/>
            </p:cNvSpPr>
            <p:nvPr/>
          </p:nvSpPr>
          <p:spPr bwMode="auto">
            <a:xfrm>
              <a:off x="3929" y="1497"/>
              <a:ext cx="7" cy="7"/>
            </a:xfrm>
            <a:custGeom>
              <a:avLst/>
              <a:gdLst>
                <a:gd name="T0" fmla="*/ 5 w 7"/>
                <a:gd name="T1" fmla="*/ 0 h 7"/>
                <a:gd name="T2" fmla="*/ 2 w 7"/>
                <a:gd name="T3" fmla="*/ 0 h 7"/>
                <a:gd name="T4" fmla="*/ 0 w 7"/>
                <a:gd name="T5" fmla="*/ 2 h 7"/>
                <a:gd name="T6" fmla="*/ 0 w 7"/>
                <a:gd name="T7" fmla="*/ 5 h 7"/>
                <a:gd name="T8" fmla="*/ 2 w 7"/>
                <a:gd name="T9" fmla="*/ 7 h 7"/>
                <a:gd name="T10" fmla="*/ 5 w 7"/>
                <a:gd name="T11" fmla="*/ 7 h 7"/>
                <a:gd name="T12" fmla="*/ 5 w 7"/>
                <a:gd name="T13" fmla="*/ 5 h 7"/>
                <a:gd name="T14" fmla="*/ 7 w 7"/>
                <a:gd name="T15" fmla="*/ 2 h 7"/>
                <a:gd name="T16" fmla="*/ 7 w 7"/>
                <a:gd name="T17" fmla="*/ 2 h 7"/>
                <a:gd name="T18" fmla="*/ 7 w 7"/>
                <a:gd name="T19" fmla="*/ 0 h 7"/>
                <a:gd name="T20" fmla="*/ 5 w 7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37" name="Freeform 308"/>
            <p:cNvSpPr>
              <a:spLocks/>
            </p:cNvSpPr>
            <p:nvPr/>
          </p:nvSpPr>
          <p:spPr bwMode="auto">
            <a:xfrm>
              <a:off x="3944" y="1497"/>
              <a:ext cx="7" cy="7"/>
            </a:xfrm>
            <a:custGeom>
              <a:avLst/>
              <a:gdLst>
                <a:gd name="T0" fmla="*/ 5 w 7"/>
                <a:gd name="T1" fmla="*/ 0 h 7"/>
                <a:gd name="T2" fmla="*/ 2 w 7"/>
                <a:gd name="T3" fmla="*/ 0 h 7"/>
                <a:gd name="T4" fmla="*/ 0 w 7"/>
                <a:gd name="T5" fmla="*/ 2 h 7"/>
                <a:gd name="T6" fmla="*/ 0 w 7"/>
                <a:gd name="T7" fmla="*/ 5 h 7"/>
                <a:gd name="T8" fmla="*/ 2 w 7"/>
                <a:gd name="T9" fmla="*/ 7 h 7"/>
                <a:gd name="T10" fmla="*/ 5 w 7"/>
                <a:gd name="T11" fmla="*/ 7 h 7"/>
                <a:gd name="T12" fmla="*/ 5 w 7"/>
                <a:gd name="T13" fmla="*/ 5 h 7"/>
                <a:gd name="T14" fmla="*/ 7 w 7"/>
                <a:gd name="T15" fmla="*/ 2 h 7"/>
                <a:gd name="T16" fmla="*/ 7 w 7"/>
                <a:gd name="T17" fmla="*/ 2 h 7"/>
                <a:gd name="T18" fmla="*/ 7 w 7"/>
                <a:gd name="T19" fmla="*/ 0 h 7"/>
                <a:gd name="T20" fmla="*/ 5 w 7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38" name="Freeform 309"/>
            <p:cNvSpPr>
              <a:spLocks/>
            </p:cNvSpPr>
            <p:nvPr/>
          </p:nvSpPr>
          <p:spPr bwMode="auto">
            <a:xfrm>
              <a:off x="3959" y="1497"/>
              <a:ext cx="8" cy="7"/>
            </a:xfrm>
            <a:custGeom>
              <a:avLst/>
              <a:gdLst>
                <a:gd name="T0" fmla="*/ 5 w 8"/>
                <a:gd name="T1" fmla="*/ 0 h 7"/>
                <a:gd name="T2" fmla="*/ 3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3 w 8"/>
                <a:gd name="T9" fmla="*/ 7 h 7"/>
                <a:gd name="T10" fmla="*/ 5 w 8"/>
                <a:gd name="T11" fmla="*/ 7 h 7"/>
                <a:gd name="T12" fmla="*/ 5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5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39" name="Freeform 310"/>
            <p:cNvSpPr>
              <a:spLocks/>
            </p:cNvSpPr>
            <p:nvPr/>
          </p:nvSpPr>
          <p:spPr bwMode="auto">
            <a:xfrm>
              <a:off x="3974" y="1497"/>
              <a:ext cx="8" cy="7"/>
            </a:xfrm>
            <a:custGeom>
              <a:avLst/>
              <a:gdLst>
                <a:gd name="T0" fmla="*/ 5 w 8"/>
                <a:gd name="T1" fmla="*/ 0 h 7"/>
                <a:gd name="T2" fmla="*/ 3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3 w 8"/>
                <a:gd name="T9" fmla="*/ 7 h 7"/>
                <a:gd name="T10" fmla="*/ 5 w 8"/>
                <a:gd name="T11" fmla="*/ 7 h 7"/>
                <a:gd name="T12" fmla="*/ 5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5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40" name="Freeform 311"/>
            <p:cNvSpPr>
              <a:spLocks/>
            </p:cNvSpPr>
            <p:nvPr/>
          </p:nvSpPr>
          <p:spPr bwMode="auto">
            <a:xfrm>
              <a:off x="3989" y="1497"/>
              <a:ext cx="8" cy="7"/>
            </a:xfrm>
            <a:custGeom>
              <a:avLst/>
              <a:gdLst>
                <a:gd name="T0" fmla="*/ 5 w 8"/>
                <a:gd name="T1" fmla="*/ 0 h 7"/>
                <a:gd name="T2" fmla="*/ 3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3 w 8"/>
                <a:gd name="T9" fmla="*/ 7 h 7"/>
                <a:gd name="T10" fmla="*/ 5 w 8"/>
                <a:gd name="T11" fmla="*/ 7 h 7"/>
                <a:gd name="T12" fmla="*/ 5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5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41" name="Freeform 312"/>
            <p:cNvSpPr>
              <a:spLocks/>
            </p:cNvSpPr>
            <p:nvPr/>
          </p:nvSpPr>
          <p:spPr bwMode="auto">
            <a:xfrm>
              <a:off x="4005" y="1497"/>
              <a:ext cx="7" cy="7"/>
            </a:xfrm>
            <a:custGeom>
              <a:avLst/>
              <a:gdLst>
                <a:gd name="T0" fmla="*/ 5 w 7"/>
                <a:gd name="T1" fmla="*/ 0 h 7"/>
                <a:gd name="T2" fmla="*/ 2 w 7"/>
                <a:gd name="T3" fmla="*/ 0 h 7"/>
                <a:gd name="T4" fmla="*/ 0 w 7"/>
                <a:gd name="T5" fmla="*/ 2 h 7"/>
                <a:gd name="T6" fmla="*/ 0 w 7"/>
                <a:gd name="T7" fmla="*/ 5 h 7"/>
                <a:gd name="T8" fmla="*/ 2 w 7"/>
                <a:gd name="T9" fmla="*/ 7 h 7"/>
                <a:gd name="T10" fmla="*/ 5 w 7"/>
                <a:gd name="T11" fmla="*/ 7 h 7"/>
                <a:gd name="T12" fmla="*/ 5 w 7"/>
                <a:gd name="T13" fmla="*/ 5 h 7"/>
                <a:gd name="T14" fmla="*/ 7 w 7"/>
                <a:gd name="T15" fmla="*/ 2 h 7"/>
                <a:gd name="T16" fmla="*/ 7 w 7"/>
                <a:gd name="T17" fmla="*/ 2 h 7"/>
                <a:gd name="T18" fmla="*/ 7 w 7"/>
                <a:gd name="T19" fmla="*/ 0 h 7"/>
                <a:gd name="T20" fmla="*/ 5 w 7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42" name="Freeform 313"/>
            <p:cNvSpPr>
              <a:spLocks/>
            </p:cNvSpPr>
            <p:nvPr/>
          </p:nvSpPr>
          <p:spPr bwMode="auto">
            <a:xfrm>
              <a:off x="4020" y="1497"/>
              <a:ext cx="7" cy="7"/>
            </a:xfrm>
            <a:custGeom>
              <a:avLst/>
              <a:gdLst>
                <a:gd name="T0" fmla="*/ 5 w 7"/>
                <a:gd name="T1" fmla="*/ 0 h 7"/>
                <a:gd name="T2" fmla="*/ 2 w 7"/>
                <a:gd name="T3" fmla="*/ 0 h 7"/>
                <a:gd name="T4" fmla="*/ 0 w 7"/>
                <a:gd name="T5" fmla="*/ 2 h 7"/>
                <a:gd name="T6" fmla="*/ 0 w 7"/>
                <a:gd name="T7" fmla="*/ 5 h 7"/>
                <a:gd name="T8" fmla="*/ 2 w 7"/>
                <a:gd name="T9" fmla="*/ 7 h 7"/>
                <a:gd name="T10" fmla="*/ 5 w 7"/>
                <a:gd name="T11" fmla="*/ 7 h 7"/>
                <a:gd name="T12" fmla="*/ 5 w 7"/>
                <a:gd name="T13" fmla="*/ 5 h 7"/>
                <a:gd name="T14" fmla="*/ 7 w 7"/>
                <a:gd name="T15" fmla="*/ 2 h 7"/>
                <a:gd name="T16" fmla="*/ 7 w 7"/>
                <a:gd name="T17" fmla="*/ 2 h 7"/>
                <a:gd name="T18" fmla="*/ 7 w 7"/>
                <a:gd name="T19" fmla="*/ 0 h 7"/>
                <a:gd name="T20" fmla="*/ 5 w 7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43" name="Freeform 314"/>
            <p:cNvSpPr>
              <a:spLocks/>
            </p:cNvSpPr>
            <p:nvPr/>
          </p:nvSpPr>
          <p:spPr bwMode="auto">
            <a:xfrm>
              <a:off x="4035" y="1497"/>
              <a:ext cx="8" cy="7"/>
            </a:xfrm>
            <a:custGeom>
              <a:avLst/>
              <a:gdLst>
                <a:gd name="T0" fmla="*/ 5 w 8"/>
                <a:gd name="T1" fmla="*/ 0 h 7"/>
                <a:gd name="T2" fmla="*/ 3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3 w 8"/>
                <a:gd name="T9" fmla="*/ 7 h 7"/>
                <a:gd name="T10" fmla="*/ 5 w 8"/>
                <a:gd name="T11" fmla="*/ 7 h 7"/>
                <a:gd name="T12" fmla="*/ 5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5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44" name="Freeform 315"/>
            <p:cNvSpPr>
              <a:spLocks/>
            </p:cNvSpPr>
            <p:nvPr/>
          </p:nvSpPr>
          <p:spPr bwMode="auto">
            <a:xfrm>
              <a:off x="4050" y="1497"/>
              <a:ext cx="8" cy="7"/>
            </a:xfrm>
            <a:custGeom>
              <a:avLst/>
              <a:gdLst>
                <a:gd name="T0" fmla="*/ 5 w 8"/>
                <a:gd name="T1" fmla="*/ 0 h 7"/>
                <a:gd name="T2" fmla="*/ 3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3 w 8"/>
                <a:gd name="T9" fmla="*/ 7 h 7"/>
                <a:gd name="T10" fmla="*/ 5 w 8"/>
                <a:gd name="T11" fmla="*/ 7 h 7"/>
                <a:gd name="T12" fmla="*/ 5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5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45" name="Freeform 316"/>
            <p:cNvSpPr>
              <a:spLocks/>
            </p:cNvSpPr>
            <p:nvPr/>
          </p:nvSpPr>
          <p:spPr bwMode="auto">
            <a:xfrm>
              <a:off x="4065" y="1497"/>
              <a:ext cx="8" cy="7"/>
            </a:xfrm>
            <a:custGeom>
              <a:avLst/>
              <a:gdLst>
                <a:gd name="T0" fmla="*/ 5 w 8"/>
                <a:gd name="T1" fmla="*/ 0 h 7"/>
                <a:gd name="T2" fmla="*/ 3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3 w 8"/>
                <a:gd name="T9" fmla="*/ 7 h 7"/>
                <a:gd name="T10" fmla="*/ 5 w 8"/>
                <a:gd name="T11" fmla="*/ 7 h 7"/>
                <a:gd name="T12" fmla="*/ 5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5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46" name="Freeform 317"/>
            <p:cNvSpPr>
              <a:spLocks/>
            </p:cNvSpPr>
            <p:nvPr/>
          </p:nvSpPr>
          <p:spPr bwMode="auto">
            <a:xfrm>
              <a:off x="4081" y="1497"/>
              <a:ext cx="7" cy="7"/>
            </a:xfrm>
            <a:custGeom>
              <a:avLst/>
              <a:gdLst>
                <a:gd name="T0" fmla="*/ 5 w 7"/>
                <a:gd name="T1" fmla="*/ 0 h 7"/>
                <a:gd name="T2" fmla="*/ 2 w 7"/>
                <a:gd name="T3" fmla="*/ 0 h 7"/>
                <a:gd name="T4" fmla="*/ 0 w 7"/>
                <a:gd name="T5" fmla="*/ 2 h 7"/>
                <a:gd name="T6" fmla="*/ 0 w 7"/>
                <a:gd name="T7" fmla="*/ 5 h 7"/>
                <a:gd name="T8" fmla="*/ 2 w 7"/>
                <a:gd name="T9" fmla="*/ 7 h 7"/>
                <a:gd name="T10" fmla="*/ 5 w 7"/>
                <a:gd name="T11" fmla="*/ 7 h 7"/>
                <a:gd name="T12" fmla="*/ 5 w 7"/>
                <a:gd name="T13" fmla="*/ 5 h 7"/>
                <a:gd name="T14" fmla="*/ 7 w 7"/>
                <a:gd name="T15" fmla="*/ 2 h 7"/>
                <a:gd name="T16" fmla="*/ 7 w 7"/>
                <a:gd name="T17" fmla="*/ 2 h 7"/>
                <a:gd name="T18" fmla="*/ 7 w 7"/>
                <a:gd name="T19" fmla="*/ 0 h 7"/>
                <a:gd name="T20" fmla="*/ 5 w 7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47" name="Freeform 318"/>
            <p:cNvSpPr>
              <a:spLocks/>
            </p:cNvSpPr>
            <p:nvPr/>
          </p:nvSpPr>
          <p:spPr bwMode="auto">
            <a:xfrm>
              <a:off x="4096" y="1497"/>
              <a:ext cx="7" cy="7"/>
            </a:xfrm>
            <a:custGeom>
              <a:avLst/>
              <a:gdLst>
                <a:gd name="T0" fmla="*/ 5 w 7"/>
                <a:gd name="T1" fmla="*/ 0 h 7"/>
                <a:gd name="T2" fmla="*/ 2 w 7"/>
                <a:gd name="T3" fmla="*/ 0 h 7"/>
                <a:gd name="T4" fmla="*/ 0 w 7"/>
                <a:gd name="T5" fmla="*/ 2 h 7"/>
                <a:gd name="T6" fmla="*/ 0 w 7"/>
                <a:gd name="T7" fmla="*/ 5 h 7"/>
                <a:gd name="T8" fmla="*/ 2 w 7"/>
                <a:gd name="T9" fmla="*/ 7 h 7"/>
                <a:gd name="T10" fmla="*/ 5 w 7"/>
                <a:gd name="T11" fmla="*/ 7 h 7"/>
                <a:gd name="T12" fmla="*/ 5 w 7"/>
                <a:gd name="T13" fmla="*/ 5 h 7"/>
                <a:gd name="T14" fmla="*/ 7 w 7"/>
                <a:gd name="T15" fmla="*/ 2 h 7"/>
                <a:gd name="T16" fmla="*/ 7 w 7"/>
                <a:gd name="T17" fmla="*/ 2 h 7"/>
                <a:gd name="T18" fmla="*/ 7 w 7"/>
                <a:gd name="T19" fmla="*/ 0 h 7"/>
                <a:gd name="T20" fmla="*/ 5 w 7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48" name="Freeform 319"/>
            <p:cNvSpPr>
              <a:spLocks/>
            </p:cNvSpPr>
            <p:nvPr/>
          </p:nvSpPr>
          <p:spPr bwMode="auto">
            <a:xfrm>
              <a:off x="4111" y="1497"/>
              <a:ext cx="7" cy="7"/>
            </a:xfrm>
            <a:custGeom>
              <a:avLst/>
              <a:gdLst>
                <a:gd name="T0" fmla="*/ 5 w 7"/>
                <a:gd name="T1" fmla="*/ 0 h 7"/>
                <a:gd name="T2" fmla="*/ 2 w 7"/>
                <a:gd name="T3" fmla="*/ 0 h 7"/>
                <a:gd name="T4" fmla="*/ 0 w 7"/>
                <a:gd name="T5" fmla="*/ 2 h 7"/>
                <a:gd name="T6" fmla="*/ 0 w 7"/>
                <a:gd name="T7" fmla="*/ 5 h 7"/>
                <a:gd name="T8" fmla="*/ 2 w 7"/>
                <a:gd name="T9" fmla="*/ 7 h 7"/>
                <a:gd name="T10" fmla="*/ 5 w 7"/>
                <a:gd name="T11" fmla="*/ 7 h 7"/>
                <a:gd name="T12" fmla="*/ 5 w 7"/>
                <a:gd name="T13" fmla="*/ 5 h 7"/>
                <a:gd name="T14" fmla="*/ 7 w 7"/>
                <a:gd name="T15" fmla="*/ 2 h 7"/>
                <a:gd name="T16" fmla="*/ 7 w 7"/>
                <a:gd name="T17" fmla="*/ 2 h 7"/>
                <a:gd name="T18" fmla="*/ 7 w 7"/>
                <a:gd name="T19" fmla="*/ 0 h 7"/>
                <a:gd name="T20" fmla="*/ 5 w 7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49" name="Freeform 320"/>
            <p:cNvSpPr>
              <a:spLocks/>
            </p:cNvSpPr>
            <p:nvPr/>
          </p:nvSpPr>
          <p:spPr bwMode="auto">
            <a:xfrm>
              <a:off x="4126" y="1497"/>
              <a:ext cx="8" cy="7"/>
            </a:xfrm>
            <a:custGeom>
              <a:avLst/>
              <a:gdLst>
                <a:gd name="T0" fmla="*/ 5 w 8"/>
                <a:gd name="T1" fmla="*/ 0 h 7"/>
                <a:gd name="T2" fmla="*/ 3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3 w 8"/>
                <a:gd name="T9" fmla="*/ 7 h 7"/>
                <a:gd name="T10" fmla="*/ 5 w 8"/>
                <a:gd name="T11" fmla="*/ 7 h 7"/>
                <a:gd name="T12" fmla="*/ 5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5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50" name="Freeform 321"/>
            <p:cNvSpPr>
              <a:spLocks/>
            </p:cNvSpPr>
            <p:nvPr/>
          </p:nvSpPr>
          <p:spPr bwMode="auto">
            <a:xfrm>
              <a:off x="4141" y="1497"/>
              <a:ext cx="8" cy="7"/>
            </a:xfrm>
            <a:custGeom>
              <a:avLst/>
              <a:gdLst>
                <a:gd name="T0" fmla="*/ 5 w 8"/>
                <a:gd name="T1" fmla="*/ 0 h 7"/>
                <a:gd name="T2" fmla="*/ 3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3 w 8"/>
                <a:gd name="T9" fmla="*/ 7 h 7"/>
                <a:gd name="T10" fmla="*/ 5 w 8"/>
                <a:gd name="T11" fmla="*/ 7 h 7"/>
                <a:gd name="T12" fmla="*/ 5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5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51" name="Freeform 322"/>
            <p:cNvSpPr>
              <a:spLocks/>
            </p:cNvSpPr>
            <p:nvPr/>
          </p:nvSpPr>
          <p:spPr bwMode="auto">
            <a:xfrm>
              <a:off x="4156" y="1497"/>
              <a:ext cx="8" cy="7"/>
            </a:xfrm>
            <a:custGeom>
              <a:avLst/>
              <a:gdLst>
                <a:gd name="T0" fmla="*/ 6 w 8"/>
                <a:gd name="T1" fmla="*/ 0 h 7"/>
                <a:gd name="T2" fmla="*/ 3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3 w 8"/>
                <a:gd name="T9" fmla="*/ 7 h 7"/>
                <a:gd name="T10" fmla="*/ 6 w 8"/>
                <a:gd name="T11" fmla="*/ 7 h 7"/>
                <a:gd name="T12" fmla="*/ 6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6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6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6" y="7"/>
                  </a:lnTo>
                  <a:lnTo>
                    <a:pt x="6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52" name="Freeform 323"/>
            <p:cNvSpPr>
              <a:spLocks/>
            </p:cNvSpPr>
            <p:nvPr/>
          </p:nvSpPr>
          <p:spPr bwMode="auto">
            <a:xfrm>
              <a:off x="4172" y="1497"/>
              <a:ext cx="7" cy="7"/>
            </a:xfrm>
            <a:custGeom>
              <a:avLst/>
              <a:gdLst>
                <a:gd name="T0" fmla="*/ 5 w 7"/>
                <a:gd name="T1" fmla="*/ 0 h 7"/>
                <a:gd name="T2" fmla="*/ 2 w 7"/>
                <a:gd name="T3" fmla="*/ 0 h 7"/>
                <a:gd name="T4" fmla="*/ 0 w 7"/>
                <a:gd name="T5" fmla="*/ 2 h 7"/>
                <a:gd name="T6" fmla="*/ 0 w 7"/>
                <a:gd name="T7" fmla="*/ 5 h 7"/>
                <a:gd name="T8" fmla="*/ 2 w 7"/>
                <a:gd name="T9" fmla="*/ 7 h 7"/>
                <a:gd name="T10" fmla="*/ 5 w 7"/>
                <a:gd name="T11" fmla="*/ 7 h 7"/>
                <a:gd name="T12" fmla="*/ 5 w 7"/>
                <a:gd name="T13" fmla="*/ 5 h 7"/>
                <a:gd name="T14" fmla="*/ 7 w 7"/>
                <a:gd name="T15" fmla="*/ 2 h 7"/>
                <a:gd name="T16" fmla="*/ 7 w 7"/>
                <a:gd name="T17" fmla="*/ 2 h 7"/>
                <a:gd name="T18" fmla="*/ 7 w 7"/>
                <a:gd name="T19" fmla="*/ 0 h 7"/>
                <a:gd name="T20" fmla="*/ 5 w 7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53" name="Freeform 324"/>
            <p:cNvSpPr>
              <a:spLocks/>
            </p:cNvSpPr>
            <p:nvPr/>
          </p:nvSpPr>
          <p:spPr bwMode="auto">
            <a:xfrm>
              <a:off x="4187" y="1497"/>
              <a:ext cx="7" cy="7"/>
            </a:xfrm>
            <a:custGeom>
              <a:avLst/>
              <a:gdLst>
                <a:gd name="T0" fmla="*/ 5 w 7"/>
                <a:gd name="T1" fmla="*/ 0 h 7"/>
                <a:gd name="T2" fmla="*/ 2 w 7"/>
                <a:gd name="T3" fmla="*/ 0 h 7"/>
                <a:gd name="T4" fmla="*/ 0 w 7"/>
                <a:gd name="T5" fmla="*/ 2 h 7"/>
                <a:gd name="T6" fmla="*/ 0 w 7"/>
                <a:gd name="T7" fmla="*/ 5 h 7"/>
                <a:gd name="T8" fmla="*/ 2 w 7"/>
                <a:gd name="T9" fmla="*/ 7 h 7"/>
                <a:gd name="T10" fmla="*/ 5 w 7"/>
                <a:gd name="T11" fmla="*/ 7 h 7"/>
                <a:gd name="T12" fmla="*/ 5 w 7"/>
                <a:gd name="T13" fmla="*/ 5 h 7"/>
                <a:gd name="T14" fmla="*/ 7 w 7"/>
                <a:gd name="T15" fmla="*/ 2 h 7"/>
                <a:gd name="T16" fmla="*/ 7 w 7"/>
                <a:gd name="T17" fmla="*/ 2 h 7"/>
                <a:gd name="T18" fmla="*/ 7 w 7"/>
                <a:gd name="T19" fmla="*/ 0 h 7"/>
                <a:gd name="T20" fmla="*/ 5 w 7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54" name="Freeform 325"/>
            <p:cNvSpPr>
              <a:spLocks/>
            </p:cNvSpPr>
            <p:nvPr/>
          </p:nvSpPr>
          <p:spPr bwMode="auto">
            <a:xfrm>
              <a:off x="4202" y="1497"/>
              <a:ext cx="8" cy="7"/>
            </a:xfrm>
            <a:custGeom>
              <a:avLst/>
              <a:gdLst>
                <a:gd name="T0" fmla="*/ 5 w 8"/>
                <a:gd name="T1" fmla="*/ 0 h 7"/>
                <a:gd name="T2" fmla="*/ 3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3 w 8"/>
                <a:gd name="T9" fmla="*/ 7 h 7"/>
                <a:gd name="T10" fmla="*/ 5 w 8"/>
                <a:gd name="T11" fmla="*/ 7 h 7"/>
                <a:gd name="T12" fmla="*/ 5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5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55" name="Freeform 326"/>
            <p:cNvSpPr>
              <a:spLocks/>
            </p:cNvSpPr>
            <p:nvPr/>
          </p:nvSpPr>
          <p:spPr bwMode="auto">
            <a:xfrm>
              <a:off x="4217" y="1497"/>
              <a:ext cx="8" cy="7"/>
            </a:xfrm>
            <a:custGeom>
              <a:avLst/>
              <a:gdLst>
                <a:gd name="T0" fmla="*/ 5 w 8"/>
                <a:gd name="T1" fmla="*/ 0 h 7"/>
                <a:gd name="T2" fmla="*/ 3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3 w 8"/>
                <a:gd name="T9" fmla="*/ 7 h 7"/>
                <a:gd name="T10" fmla="*/ 5 w 8"/>
                <a:gd name="T11" fmla="*/ 7 h 7"/>
                <a:gd name="T12" fmla="*/ 5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5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56" name="Freeform 327"/>
            <p:cNvSpPr>
              <a:spLocks/>
            </p:cNvSpPr>
            <p:nvPr/>
          </p:nvSpPr>
          <p:spPr bwMode="auto">
            <a:xfrm>
              <a:off x="4232" y="1497"/>
              <a:ext cx="8" cy="7"/>
            </a:xfrm>
            <a:custGeom>
              <a:avLst/>
              <a:gdLst>
                <a:gd name="T0" fmla="*/ 5 w 8"/>
                <a:gd name="T1" fmla="*/ 0 h 7"/>
                <a:gd name="T2" fmla="*/ 3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3 w 8"/>
                <a:gd name="T9" fmla="*/ 7 h 7"/>
                <a:gd name="T10" fmla="*/ 5 w 8"/>
                <a:gd name="T11" fmla="*/ 7 h 7"/>
                <a:gd name="T12" fmla="*/ 5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5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57" name="Freeform 328"/>
            <p:cNvSpPr>
              <a:spLocks/>
            </p:cNvSpPr>
            <p:nvPr/>
          </p:nvSpPr>
          <p:spPr bwMode="auto">
            <a:xfrm>
              <a:off x="4248" y="1497"/>
              <a:ext cx="7" cy="7"/>
            </a:xfrm>
            <a:custGeom>
              <a:avLst/>
              <a:gdLst>
                <a:gd name="T0" fmla="*/ 5 w 7"/>
                <a:gd name="T1" fmla="*/ 0 h 7"/>
                <a:gd name="T2" fmla="*/ 2 w 7"/>
                <a:gd name="T3" fmla="*/ 0 h 7"/>
                <a:gd name="T4" fmla="*/ 0 w 7"/>
                <a:gd name="T5" fmla="*/ 2 h 7"/>
                <a:gd name="T6" fmla="*/ 0 w 7"/>
                <a:gd name="T7" fmla="*/ 5 h 7"/>
                <a:gd name="T8" fmla="*/ 2 w 7"/>
                <a:gd name="T9" fmla="*/ 7 h 7"/>
                <a:gd name="T10" fmla="*/ 5 w 7"/>
                <a:gd name="T11" fmla="*/ 7 h 7"/>
                <a:gd name="T12" fmla="*/ 5 w 7"/>
                <a:gd name="T13" fmla="*/ 5 h 7"/>
                <a:gd name="T14" fmla="*/ 7 w 7"/>
                <a:gd name="T15" fmla="*/ 2 h 7"/>
                <a:gd name="T16" fmla="*/ 7 w 7"/>
                <a:gd name="T17" fmla="*/ 2 h 7"/>
                <a:gd name="T18" fmla="*/ 7 w 7"/>
                <a:gd name="T19" fmla="*/ 0 h 7"/>
                <a:gd name="T20" fmla="*/ 5 w 7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58" name="Freeform 329"/>
            <p:cNvSpPr>
              <a:spLocks/>
            </p:cNvSpPr>
            <p:nvPr/>
          </p:nvSpPr>
          <p:spPr bwMode="auto">
            <a:xfrm>
              <a:off x="4263" y="1497"/>
              <a:ext cx="7" cy="7"/>
            </a:xfrm>
            <a:custGeom>
              <a:avLst/>
              <a:gdLst>
                <a:gd name="T0" fmla="*/ 5 w 7"/>
                <a:gd name="T1" fmla="*/ 0 h 7"/>
                <a:gd name="T2" fmla="*/ 2 w 7"/>
                <a:gd name="T3" fmla="*/ 0 h 7"/>
                <a:gd name="T4" fmla="*/ 0 w 7"/>
                <a:gd name="T5" fmla="*/ 2 h 7"/>
                <a:gd name="T6" fmla="*/ 0 w 7"/>
                <a:gd name="T7" fmla="*/ 5 h 7"/>
                <a:gd name="T8" fmla="*/ 2 w 7"/>
                <a:gd name="T9" fmla="*/ 7 h 7"/>
                <a:gd name="T10" fmla="*/ 5 w 7"/>
                <a:gd name="T11" fmla="*/ 7 h 7"/>
                <a:gd name="T12" fmla="*/ 5 w 7"/>
                <a:gd name="T13" fmla="*/ 5 h 7"/>
                <a:gd name="T14" fmla="*/ 7 w 7"/>
                <a:gd name="T15" fmla="*/ 2 h 7"/>
                <a:gd name="T16" fmla="*/ 7 w 7"/>
                <a:gd name="T17" fmla="*/ 2 h 7"/>
                <a:gd name="T18" fmla="*/ 7 w 7"/>
                <a:gd name="T19" fmla="*/ 0 h 7"/>
                <a:gd name="T20" fmla="*/ 5 w 7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59" name="Freeform 330"/>
            <p:cNvSpPr>
              <a:spLocks/>
            </p:cNvSpPr>
            <p:nvPr/>
          </p:nvSpPr>
          <p:spPr bwMode="auto">
            <a:xfrm>
              <a:off x="4278" y="1497"/>
              <a:ext cx="8" cy="7"/>
            </a:xfrm>
            <a:custGeom>
              <a:avLst/>
              <a:gdLst>
                <a:gd name="T0" fmla="*/ 5 w 8"/>
                <a:gd name="T1" fmla="*/ 0 h 7"/>
                <a:gd name="T2" fmla="*/ 2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2 w 8"/>
                <a:gd name="T9" fmla="*/ 7 h 7"/>
                <a:gd name="T10" fmla="*/ 5 w 8"/>
                <a:gd name="T11" fmla="*/ 7 h 7"/>
                <a:gd name="T12" fmla="*/ 5 w 8"/>
                <a:gd name="T13" fmla="*/ 5 h 7"/>
                <a:gd name="T14" fmla="*/ 8 w 8"/>
                <a:gd name="T15" fmla="*/ 2 h 7"/>
                <a:gd name="T16" fmla="*/ 8 w 8"/>
                <a:gd name="T17" fmla="*/ 2 h 7"/>
                <a:gd name="T18" fmla="*/ 8 w 8"/>
                <a:gd name="T19" fmla="*/ 0 h 7"/>
                <a:gd name="T20" fmla="*/ 5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60" name="Freeform 331"/>
            <p:cNvSpPr>
              <a:spLocks/>
            </p:cNvSpPr>
            <p:nvPr/>
          </p:nvSpPr>
          <p:spPr bwMode="auto">
            <a:xfrm>
              <a:off x="4268" y="1474"/>
              <a:ext cx="53" cy="53"/>
            </a:xfrm>
            <a:custGeom>
              <a:avLst/>
              <a:gdLst>
                <a:gd name="T0" fmla="*/ 0 w 53"/>
                <a:gd name="T1" fmla="*/ 53 h 53"/>
                <a:gd name="T2" fmla="*/ 53 w 53"/>
                <a:gd name="T3" fmla="*/ 25 h 53"/>
                <a:gd name="T4" fmla="*/ 0 w 53"/>
                <a:gd name="T5" fmla="*/ 0 h 53"/>
                <a:gd name="T6" fmla="*/ 18 w 53"/>
                <a:gd name="T7" fmla="*/ 25 h 53"/>
                <a:gd name="T8" fmla="*/ 0 w 53"/>
                <a:gd name="T9" fmla="*/ 5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53"/>
                <a:gd name="T17" fmla="*/ 53 w 53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53">
                  <a:moveTo>
                    <a:pt x="0" y="53"/>
                  </a:moveTo>
                  <a:lnTo>
                    <a:pt x="53" y="25"/>
                  </a:lnTo>
                  <a:lnTo>
                    <a:pt x="0" y="0"/>
                  </a:lnTo>
                  <a:lnTo>
                    <a:pt x="18" y="25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3" name="Group 368"/>
          <p:cNvGrpSpPr>
            <a:grpSpLocks/>
          </p:cNvGrpSpPr>
          <p:nvPr/>
        </p:nvGrpSpPr>
        <p:grpSpPr bwMode="auto">
          <a:xfrm>
            <a:off x="5995988" y="1862138"/>
            <a:ext cx="863600" cy="84137"/>
            <a:chOff x="3777" y="1173"/>
            <a:chExt cx="544" cy="53"/>
          </a:xfrm>
        </p:grpSpPr>
        <p:sp>
          <p:nvSpPr>
            <p:cNvPr id="40071" name="Freeform 333"/>
            <p:cNvSpPr>
              <a:spLocks/>
            </p:cNvSpPr>
            <p:nvPr/>
          </p:nvSpPr>
          <p:spPr bwMode="auto">
            <a:xfrm>
              <a:off x="3777" y="1195"/>
              <a:ext cx="5" cy="8"/>
            </a:xfrm>
            <a:custGeom>
              <a:avLst/>
              <a:gdLst>
                <a:gd name="T0" fmla="*/ 5 w 5"/>
                <a:gd name="T1" fmla="*/ 0 h 8"/>
                <a:gd name="T2" fmla="*/ 2 w 5"/>
                <a:gd name="T3" fmla="*/ 0 h 8"/>
                <a:gd name="T4" fmla="*/ 0 w 5"/>
                <a:gd name="T5" fmla="*/ 3 h 8"/>
                <a:gd name="T6" fmla="*/ 0 w 5"/>
                <a:gd name="T7" fmla="*/ 3 h 8"/>
                <a:gd name="T8" fmla="*/ 2 w 5"/>
                <a:gd name="T9" fmla="*/ 8 h 8"/>
                <a:gd name="T10" fmla="*/ 2 w 5"/>
                <a:gd name="T11" fmla="*/ 8 h 8"/>
                <a:gd name="T12" fmla="*/ 2 w 5"/>
                <a:gd name="T13" fmla="*/ 6 h 8"/>
                <a:gd name="T14" fmla="*/ 5 w 5"/>
                <a:gd name="T15" fmla="*/ 3 h 8"/>
                <a:gd name="T16" fmla="*/ 5 w 5"/>
                <a:gd name="T17" fmla="*/ 3 h 8"/>
                <a:gd name="T18" fmla="*/ 5 w 5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8"/>
                <a:gd name="T32" fmla="*/ 5 w 5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8"/>
                  </a:lnTo>
                  <a:lnTo>
                    <a:pt x="2" y="6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72" name="Freeform 334"/>
            <p:cNvSpPr>
              <a:spLocks/>
            </p:cNvSpPr>
            <p:nvPr/>
          </p:nvSpPr>
          <p:spPr bwMode="auto">
            <a:xfrm>
              <a:off x="3789" y="1195"/>
              <a:ext cx="8" cy="8"/>
            </a:xfrm>
            <a:custGeom>
              <a:avLst/>
              <a:gdLst>
                <a:gd name="T0" fmla="*/ 6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6 w 8"/>
                <a:gd name="T11" fmla="*/ 8 h 8"/>
                <a:gd name="T12" fmla="*/ 6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6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73" name="Freeform 335"/>
            <p:cNvSpPr>
              <a:spLocks/>
            </p:cNvSpPr>
            <p:nvPr/>
          </p:nvSpPr>
          <p:spPr bwMode="auto">
            <a:xfrm>
              <a:off x="3805" y="1195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74" name="Freeform 336"/>
            <p:cNvSpPr>
              <a:spLocks/>
            </p:cNvSpPr>
            <p:nvPr/>
          </p:nvSpPr>
          <p:spPr bwMode="auto">
            <a:xfrm>
              <a:off x="3820" y="1195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75" name="Freeform 337"/>
            <p:cNvSpPr>
              <a:spLocks/>
            </p:cNvSpPr>
            <p:nvPr/>
          </p:nvSpPr>
          <p:spPr bwMode="auto">
            <a:xfrm>
              <a:off x="3835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76" name="Freeform 338"/>
            <p:cNvSpPr>
              <a:spLocks/>
            </p:cNvSpPr>
            <p:nvPr/>
          </p:nvSpPr>
          <p:spPr bwMode="auto">
            <a:xfrm>
              <a:off x="3850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77" name="Freeform 339"/>
            <p:cNvSpPr>
              <a:spLocks/>
            </p:cNvSpPr>
            <p:nvPr/>
          </p:nvSpPr>
          <p:spPr bwMode="auto">
            <a:xfrm>
              <a:off x="3865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78" name="Freeform 340"/>
            <p:cNvSpPr>
              <a:spLocks/>
            </p:cNvSpPr>
            <p:nvPr/>
          </p:nvSpPr>
          <p:spPr bwMode="auto">
            <a:xfrm>
              <a:off x="3881" y="1195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79" name="Freeform 341"/>
            <p:cNvSpPr>
              <a:spLocks/>
            </p:cNvSpPr>
            <p:nvPr/>
          </p:nvSpPr>
          <p:spPr bwMode="auto">
            <a:xfrm>
              <a:off x="3896" y="1195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80" name="Freeform 342"/>
            <p:cNvSpPr>
              <a:spLocks/>
            </p:cNvSpPr>
            <p:nvPr/>
          </p:nvSpPr>
          <p:spPr bwMode="auto">
            <a:xfrm>
              <a:off x="3911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81" name="Freeform 343"/>
            <p:cNvSpPr>
              <a:spLocks/>
            </p:cNvSpPr>
            <p:nvPr/>
          </p:nvSpPr>
          <p:spPr bwMode="auto">
            <a:xfrm>
              <a:off x="3926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82" name="Freeform 344"/>
            <p:cNvSpPr>
              <a:spLocks/>
            </p:cNvSpPr>
            <p:nvPr/>
          </p:nvSpPr>
          <p:spPr bwMode="auto">
            <a:xfrm>
              <a:off x="3941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83" name="Freeform 345"/>
            <p:cNvSpPr>
              <a:spLocks/>
            </p:cNvSpPr>
            <p:nvPr/>
          </p:nvSpPr>
          <p:spPr bwMode="auto">
            <a:xfrm>
              <a:off x="3957" y="1195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84" name="Freeform 346"/>
            <p:cNvSpPr>
              <a:spLocks/>
            </p:cNvSpPr>
            <p:nvPr/>
          </p:nvSpPr>
          <p:spPr bwMode="auto">
            <a:xfrm>
              <a:off x="3972" y="1195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85" name="Freeform 347"/>
            <p:cNvSpPr>
              <a:spLocks/>
            </p:cNvSpPr>
            <p:nvPr/>
          </p:nvSpPr>
          <p:spPr bwMode="auto">
            <a:xfrm>
              <a:off x="3987" y="1195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86" name="Freeform 348"/>
            <p:cNvSpPr>
              <a:spLocks/>
            </p:cNvSpPr>
            <p:nvPr/>
          </p:nvSpPr>
          <p:spPr bwMode="auto">
            <a:xfrm>
              <a:off x="4002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87" name="Freeform 349"/>
            <p:cNvSpPr>
              <a:spLocks/>
            </p:cNvSpPr>
            <p:nvPr/>
          </p:nvSpPr>
          <p:spPr bwMode="auto">
            <a:xfrm>
              <a:off x="4017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88" name="Freeform 350"/>
            <p:cNvSpPr>
              <a:spLocks/>
            </p:cNvSpPr>
            <p:nvPr/>
          </p:nvSpPr>
          <p:spPr bwMode="auto">
            <a:xfrm>
              <a:off x="4032" y="1195"/>
              <a:ext cx="8" cy="8"/>
            </a:xfrm>
            <a:custGeom>
              <a:avLst/>
              <a:gdLst>
                <a:gd name="T0" fmla="*/ 6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6 w 8"/>
                <a:gd name="T11" fmla="*/ 8 h 8"/>
                <a:gd name="T12" fmla="*/ 6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6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89" name="Freeform 351"/>
            <p:cNvSpPr>
              <a:spLocks/>
            </p:cNvSpPr>
            <p:nvPr/>
          </p:nvSpPr>
          <p:spPr bwMode="auto">
            <a:xfrm>
              <a:off x="4048" y="1195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90" name="Freeform 352"/>
            <p:cNvSpPr>
              <a:spLocks/>
            </p:cNvSpPr>
            <p:nvPr/>
          </p:nvSpPr>
          <p:spPr bwMode="auto">
            <a:xfrm>
              <a:off x="4063" y="1195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91" name="Freeform 353"/>
            <p:cNvSpPr>
              <a:spLocks/>
            </p:cNvSpPr>
            <p:nvPr/>
          </p:nvSpPr>
          <p:spPr bwMode="auto">
            <a:xfrm>
              <a:off x="4078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92" name="Freeform 354"/>
            <p:cNvSpPr>
              <a:spLocks/>
            </p:cNvSpPr>
            <p:nvPr/>
          </p:nvSpPr>
          <p:spPr bwMode="auto">
            <a:xfrm>
              <a:off x="4093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93" name="Freeform 355"/>
            <p:cNvSpPr>
              <a:spLocks/>
            </p:cNvSpPr>
            <p:nvPr/>
          </p:nvSpPr>
          <p:spPr bwMode="auto">
            <a:xfrm>
              <a:off x="4108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94" name="Freeform 356"/>
            <p:cNvSpPr>
              <a:spLocks/>
            </p:cNvSpPr>
            <p:nvPr/>
          </p:nvSpPr>
          <p:spPr bwMode="auto">
            <a:xfrm>
              <a:off x="4124" y="1195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95" name="Freeform 357"/>
            <p:cNvSpPr>
              <a:spLocks/>
            </p:cNvSpPr>
            <p:nvPr/>
          </p:nvSpPr>
          <p:spPr bwMode="auto">
            <a:xfrm>
              <a:off x="4139" y="1195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96" name="Freeform 358"/>
            <p:cNvSpPr>
              <a:spLocks/>
            </p:cNvSpPr>
            <p:nvPr/>
          </p:nvSpPr>
          <p:spPr bwMode="auto">
            <a:xfrm>
              <a:off x="4154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2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2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97" name="Freeform 359"/>
            <p:cNvSpPr>
              <a:spLocks/>
            </p:cNvSpPr>
            <p:nvPr/>
          </p:nvSpPr>
          <p:spPr bwMode="auto">
            <a:xfrm>
              <a:off x="4169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98" name="Freeform 360"/>
            <p:cNvSpPr>
              <a:spLocks/>
            </p:cNvSpPr>
            <p:nvPr/>
          </p:nvSpPr>
          <p:spPr bwMode="auto">
            <a:xfrm>
              <a:off x="4184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99" name="Freeform 361"/>
            <p:cNvSpPr>
              <a:spLocks/>
            </p:cNvSpPr>
            <p:nvPr/>
          </p:nvSpPr>
          <p:spPr bwMode="auto">
            <a:xfrm>
              <a:off x="4199" y="1195"/>
              <a:ext cx="8" cy="8"/>
            </a:xfrm>
            <a:custGeom>
              <a:avLst/>
              <a:gdLst>
                <a:gd name="T0" fmla="*/ 6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6 w 8"/>
                <a:gd name="T11" fmla="*/ 8 h 8"/>
                <a:gd name="T12" fmla="*/ 6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6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00" name="Freeform 362"/>
            <p:cNvSpPr>
              <a:spLocks/>
            </p:cNvSpPr>
            <p:nvPr/>
          </p:nvSpPr>
          <p:spPr bwMode="auto">
            <a:xfrm>
              <a:off x="4215" y="1195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01" name="Freeform 363"/>
            <p:cNvSpPr>
              <a:spLocks/>
            </p:cNvSpPr>
            <p:nvPr/>
          </p:nvSpPr>
          <p:spPr bwMode="auto">
            <a:xfrm>
              <a:off x="4230" y="1195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6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6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02" name="Freeform 364"/>
            <p:cNvSpPr>
              <a:spLocks/>
            </p:cNvSpPr>
            <p:nvPr/>
          </p:nvSpPr>
          <p:spPr bwMode="auto">
            <a:xfrm>
              <a:off x="4245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03" name="Freeform 365"/>
            <p:cNvSpPr>
              <a:spLocks/>
            </p:cNvSpPr>
            <p:nvPr/>
          </p:nvSpPr>
          <p:spPr bwMode="auto">
            <a:xfrm>
              <a:off x="4260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04" name="Freeform 366"/>
            <p:cNvSpPr>
              <a:spLocks/>
            </p:cNvSpPr>
            <p:nvPr/>
          </p:nvSpPr>
          <p:spPr bwMode="auto">
            <a:xfrm>
              <a:off x="4275" y="1195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6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6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05" name="Freeform 367"/>
            <p:cNvSpPr>
              <a:spLocks/>
            </p:cNvSpPr>
            <p:nvPr/>
          </p:nvSpPr>
          <p:spPr bwMode="auto">
            <a:xfrm>
              <a:off x="4268" y="1173"/>
              <a:ext cx="53" cy="53"/>
            </a:xfrm>
            <a:custGeom>
              <a:avLst/>
              <a:gdLst>
                <a:gd name="T0" fmla="*/ 0 w 53"/>
                <a:gd name="T1" fmla="*/ 53 h 53"/>
                <a:gd name="T2" fmla="*/ 53 w 53"/>
                <a:gd name="T3" fmla="*/ 25 h 53"/>
                <a:gd name="T4" fmla="*/ 0 w 53"/>
                <a:gd name="T5" fmla="*/ 0 h 53"/>
                <a:gd name="T6" fmla="*/ 18 w 53"/>
                <a:gd name="T7" fmla="*/ 25 h 53"/>
                <a:gd name="T8" fmla="*/ 0 w 53"/>
                <a:gd name="T9" fmla="*/ 5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53"/>
                <a:gd name="T17" fmla="*/ 53 w 53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53">
                  <a:moveTo>
                    <a:pt x="0" y="53"/>
                  </a:moveTo>
                  <a:lnTo>
                    <a:pt x="53" y="25"/>
                  </a:lnTo>
                  <a:lnTo>
                    <a:pt x="0" y="0"/>
                  </a:lnTo>
                  <a:lnTo>
                    <a:pt x="18" y="25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4" name="Group 386"/>
          <p:cNvGrpSpPr>
            <a:grpSpLocks/>
          </p:cNvGrpSpPr>
          <p:nvPr/>
        </p:nvGrpSpPr>
        <p:grpSpPr bwMode="auto">
          <a:xfrm>
            <a:off x="6426200" y="1435100"/>
            <a:ext cx="433388" cy="84138"/>
            <a:chOff x="4048" y="904"/>
            <a:chExt cx="273" cy="53"/>
          </a:xfrm>
        </p:grpSpPr>
        <p:sp>
          <p:nvSpPr>
            <p:cNvPr id="40054" name="Freeform 369"/>
            <p:cNvSpPr>
              <a:spLocks/>
            </p:cNvSpPr>
            <p:nvPr/>
          </p:nvSpPr>
          <p:spPr bwMode="auto">
            <a:xfrm>
              <a:off x="4048" y="927"/>
              <a:ext cx="5" cy="8"/>
            </a:xfrm>
            <a:custGeom>
              <a:avLst/>
              <a:gdLst>
                <a:gd name="T0" fmla="*/ 5 w 5"/>
                <a:gd name="T1" fmla="*/ 0 h 8"/>
                <a:gd name="T2" fmla="*/ 2 w 5"/>
                <a:gd name="T3" fmla="*/ 0 h 8"/>
                <a:gd name="T4" fmla="*/ 0 w 5"/>
                <a:gd name="T5" fmla="*/ 3 h 8"/>
                <a:gd name="T6" fmla="*/ 0 w 5"/>
                <a:gd name="T7" fmla="*/ 3 h 8"/>
                <a:gd name="T8" fmla="*/ 2 w 5"/>
                <a:gd name="T9" fmla="*/ 8 h 8"/>
                <a:gd name="T10" fmla="*/ 2 w 5"/>
                <a:gd name="T11" fmla="*/ 8 h 8"/>
                <a:gd name="T12" fmla="*/ 2 w 5"/>
                <a:gd name="T13" fmla="*/ 5 h 8"/>
                <a:gd name="T14" fmla="*/ 5 w 5"/>
                <a:gd name="T15" fmla="*/ 3 h 8"/>
                <a:gd name="T16" fmla="*/ 5 w 5"/>
                <a:gd name="T17" fmla="*/ 3 h 8"/>
                <a:gd name="T18" fmla="*/ 5 w 5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8"/>
                <a:gd name="T32" fmla="*/ 5 w 5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8"/>
                  </a:lnTo>
                  <a:lnTo>
                    <a:pt x="2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55" name="Freeform 370"/>
            <p:cNvSpPr>
              <a:spLocks/>
            </p:cNvSpPr>
            <p:nvPr/>
          </p:nvSpPr>
          <p:spPr bwMode="auto">
            <a:xfrm>
              <a:off x="4060" y="927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56" name="Freeform 371"/>
            <p:cNvSpPr>
              <a:spLocks/>
            </p:cNvSpPr>
            <p:nvPr/>
          </p:nvSpPr>
          <p:spPr bwMode="auto">
            <a:xfrm>
              <a:off x="4075" y="927"/>
              <a:ext cx="8" cy="8"/>
            </a:xfrm>
            <a:custGeom>
              <a:avLst/>
              <a:gdLst>
                <a:gd name="T0" fmla="*/ 6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6 w 8"/>
                <a:gd name="T11" fmla="*/ 8 h 8"/>
                <a:gd name="T12" fmla="*/ 6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6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57" name="Freeform 372"/>
            <p:cNvSpPr>
              <a:spLocks/>
            </p:cNvSpPr>
            <p:nvPr/>
          </p:nvSpPr>
          <p:spPr bwMode="auto">
            <a:xfrm>
              <a:off x="4091" y="927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58" name="Freeform 373"/>
            <p:cNvSpPr>
              <a:spLocks/>
            </p:cNvSpPr>
            <p:nvPr/>
          </p:nvSpPr>
          <p:spPr bwMode="auto">
            <a:xfrm>
              <a:off x="4106" y="927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59" name="Freeform 374"/>
            <p:cNvSpPr>
              <a:spLocks/>
            </p:cNvSpPr>
            <p:nvPr/>
          </p:nvSpPr>
          <p:spPr bwMode="auto">
            <a:xfrm>
              <a:off x="4121" y="927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60" name="Freeform 375"/>
            <p:cNvSpPr>
              <a:spLocks/>
            </p:cNvSpPr>
            <p:nvPr/>
          </p:nvSpPr>
          <p:spPr bwMode="auto">
            <a:xfrm>
              <a:off x="4136" y="927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61" name="Freeform 376"/>
            <p:cNvSpPr>
              <a:spLocks/>
            </p:cNvSpPr>
            <p:nvPr/>
          </p:nvSpPr>
          <p:spPr bwMode="auto">
            <a:xfrm>
              <a:off x="4151" y="927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62" name="Freeform 377"/>
            <p:cNvSpPr>
              <a:spLocks/>
            </p:cNvSpPr>
            <p:nvPr/>
          </p:nvSpPr>
          <p:spPr bwMode="auto">
            <a:xfrm>
              <a:off x="4167" y="927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63" name="Freeform 378"/>
            <p:cNvSpPr>
              <a:spLocks/>
            </p:cNvSpPr>
            <p:nvPr/>
          </p:nvSpPr>
          <p:spPr bwMode="auto">
            <a:xfrm>
              <a:off x="4182" y="927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64" name="Freeform 379"/>
            <p:cNvSpPr>
              <a:spLocks/>
            </p:cNvSpPr>
            <p:nvPr/>
          </p:nvSpPr>
          <p:spPr bwMode="auto">
            <a:xfrm>
              <a:off x="4197" y="927"/>
              <a:ext cx="8" cy="8"/>
            </a:xfrm>
            <a:custGeom>
              <a:avLst/>
              <a:gdLst>
                <a:gd name="T0" fmla="*/ 5 w 8"/>
                <a:gd name="T1" fmla="*/ 0 h 8"/>
                <a:gd name="T2" fmla="*/ 2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2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65" name="Freeform 380"/>
            <p:cNvSpPr>
              <a:spLocks/>
            </p:cNvSpPr>
            <p:nvPr/>
          </p:nvSpPr>
          <p:spPr bwMode="auto">
            <a:xfrm>
              <a:off x="4212" y="927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66" name="Freeform 381"/>
            <p:cNvSpPr>
              <a:spLocks/>
            </p:cNvSpPr>
            <p:nvPr/>
          </p:nvSpPr>
          <p:spPr bwMode="auto">
            <a:xfrm>
              <a:off x="4227" y="927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67" name="Freeform 382"/>
            <p:cNvSpPr>
              <a:spLocks/>
            </p:cNvSpPr>
            <p:nvPr/>
          </p:nvSpPr>
          <p:spPr bwMode="auto">
            <a:xfrm>
              <a:off x="4242" y="927"/>
              <a:ext cx="8" cy="8"/>
            </a:xfrm>
            <a:custGeom>
              <a:avLst/>
              <a:gdLst>
                <a:gd name="T0" fmla="*/ 6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6 w 8"/>
                <a:gd name="T11" fmla="*/ 8 h 8"/>
                <a:gd name="T12" fmla="*/ 6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6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68" name="Freeform 383"/>
            <p:cNvSpPr>
              <a:spLocks/>
            </p:cNvSpPr>
            <p:nvPr/>
          </p:nvSpPr>
          <p:spPr bwMode="auto">
            <a:xfrm>
              <a:off x="4258" y="927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69" name="Freeform 384"/>
            <p:cNvSpPr>
              <a:spLocks/>
            </p:cNvSpPr>
            <p:nvPr/>
          </p:nvSpPr>
          <p:spPr bwMode="auto">
            <a:xfrm>
              <a:off x="4273" y="927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70" name="Freeform 385"/>
            <p:cNvSpPr>
              <a:spLocks/>
            </p:cNvSpPr>
            <p:nvPr/>
          </p:nvSpPr>
          <p:spPr bwMode="auto">
            <a:xfrm>
              <a:off x="4268" y="904"/>
              <a:ext cx="53" cy="53"/>
            </a:xfrm>
            <a:custGeom>
              <a:avLst/>
              <a:gdLst>
                <a:gd name="T0" fmla="*/ 0 w 53"/>
                <a:gd name="T1" fmla="*/ 53 h 53"/>
                <a:gd name="T2" fmla="*/ 53 w 53"/>
                <a:gd name="T3" fmla="*/ 26 h 53"/>
                <a:gd name="T4" fmla="*/ 0 w 53"/>
                <a:gd name="T5" fmla="*/ 0 h 53"/>
                <a:gd name="T6" fmla="*/ 18 w 53"/>
                <a:gd name="T7" fmla="*/ 26 h 53"/>
                <a:gd name="T8" fmla="*/ 0 w 53"/>
                <a:gd name="T9" fmla="*/ 5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53"/>
                <a:gd name="T17" fmla="*/ 53 w 53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53">
                  <a:moveTo>
                    <a:pt x="0" y="53"/>
                  </a:moveTo>
                  <a:lnTo>
                    <a:pt x="53" y="26"/>
                  </a:lnTo>
                  <a:lnTo>
                    <a:pt x="0" y="0"/>
                  </a:lnTo>
                  <a:lnTo>
                    <a:pt x="18" y="26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9967" name="Rectangle 388"/>
          <p:cNvSpPr>
            <a:spLocks noChangeArrowheads="1"/>
          </p:cNvSpPr>
          <p:nvPr/>
        </p:nvSpPr>
        <p:spPr bwMode="auto">
          <a:xfrm rot="-5400000">
            <a:off x="787400" y="1854200"/>
            <a:ext cx="12604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400">
                <a:solidFill>
                  <a:srgbClr val="000000"/>
                </a:solidFill>
              </a:rPr>
              <a:t>Referenzsignal</a:t>
            </a:r>
            <a:endParaRPr lang="de-DE" sz="1400"/>
          </a:p>
        </p:txBody>
      </p:sp>
      <p:sp>
        <p:nvSpPr>
          <p:cNvPr id="39968" name="Rectangle 390"/>
          <p:cNvSpPr>
            <a:spLocks noChangeArrowheads="1"/>
          </p:cNvSpPr>
          <p:nvPr/>
        </p:nvSpPr>
        <p:spPr bwMode="auto">
          <a:xfrm rot="-5400000">
            <a:off x="937419" y="4214019"/>
            <a:ext cx="11128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400">
                <a:solidFill>
                  <a:srgbClr val="000000"/>
                </a:solidFill>
              </a:rPr>
              <a:t>Sensorsignal</a:t>
            </a:r>
            <a:endParaRPr lang="de-DE" sz="1400"/>
          </a:p>
        </p:txBody>
      </p:sp>
      <p:sp>
        <p:nvSpPr>
          <p:cNvPr id="39969" name="Rectangle 391"/>
          <p:cNvSpPr>
            <a:spLocks noChangeArrowheads="1"/>
          </p:cNvSpPr>
          <p:nvPr/>
        </p:nvSpPr>
        <p:spPr bwMode="auto">
          <a:xfrm>
            <a:off x="4665663" y="3289300"/>
            <a:ext cx="33813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70" name="Rectangle 392"/>
          <p:cNvSpPr>
            <a:spLocks noChangeArrowheads="1"/>
          </p:cNvSpPr>
          <p:nvPr/>
        </p:nvSpPr>
        <p:spPr bwMode="auto">
          <a:xfrm rot="-5400000">
            <a:off x="4451351" y="4268787"/>
            <a:ext cx="6985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400">
                <a:solidFill>
                  <a:srgbClr val="000000"/>
                </a:solidFill>
              </a:rPr>
              <a:t>Eingang</a:t>
            </a:r>
            <a:endParaRPr lang="de-DE" sz="1400"/>
          </a:p>
        </p:txBody>
      </p:sp>
      <p:sp>
        <p:nvSpPr>
          <p:cNvPr id="39971" name="Rectangle 393"/>
          <p:cNvSpPr>
            <a:spLocks noChangeArrowheads="1"/>
          </p:cNvSpPr>
          <p:nvPr/>
        </p:nvSpPr>
        <p:spPr bwMode="auto">
          <a:xfrm>
            <a:off x="4665663" y="900113"/>
            <a:ext cx="338137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72" name="Rectangle 394"/>
          <p:cNvSpPr>
            <a:spLocks noChangeArrowheads="1"/>
          </p:cNvSpPr>
          <p:nvPr/>
        </p:nvSpPr>
        <p:spPr bwMode="auto">
          <a:xfrm rot="-5400000">
            <a:off x="4021932" y="1781969"/>
            <a:ext cx="15573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400">
                <a:solidFill>
                  <a:srgbClr val="000000"/>
                </a:solidFill>
              </a:rPr>
              <a:t>Kalibriertes Signal</a:t>
            </a:r>
            <a:endParaRPr lang="de-DE" sz="1400"/>
          </a:p>
        </p:txBody>
      </p:sp>
      <p:sp>
        <p:nvSpPr>
          <p:cNvPr id="39973" name="Rectangle 395"/>
          <p:cNvSpPr>
            <a:spLocks noChangeArrowheads="1"/>
          </p:cNvSpPr>
          <p:nvPr/>
        </p:nvSpPr>
        <p:spPr bwMode="auto">
          <a:xfrm>
            <a:off x="3140075" y="2954338"/>
            <a:ext cx="13414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74" name="Rectangle 396"/>
          <p:cNvSpPr>
            <a:spLocks noChangeArrowheads="1"/>
          </p:cNvSpPr>
          <p:nvPr/>
        </p:nvSpPr>
        <p:spPr bwMode="auto">
          <a:xfrm>
            <a:off x="3159125" y="2971800"/>
            <a:ext cx="11715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400">
                <a:solidFill>
                  <a:srgbClr val="000000"/>
                </a:solidFill>
              </a:rPr>
              <a:t>Physikalische</a:t>
            </a:r>
            <a:endParaRPr lang="de-DE" sz="1400"/>
          </a:p>
        </p:txBody>
      </p:sp>
      <p:sp>
        <p:nvSpPr>
          <p:cNvPr id="39975" name="Rectangle 397"/>
          <p:cNvSpPr>
            <a:spLocks noChangeArrowheads="1"/>
          </p:cNvSpPr>
          <p:nvPr/>
        </p:nvSpPr>
        <p:spPr bwMode="auto">
          <a:xfrm>
            <a:off x="3159125" y="3124200"/>
            <a:ext cx="5715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400">
                <a:solidFill>
                  <a:srgbClr val="000000"/>
                </a:solidFill>
              </a:rPr>
              <a:t> Größe</a:t>
            </a:r>
            <a:endParaRPr lang="de-DE" sz="1400"/>
          </a:p>
        </p:txBody>
      </p:sp>
      <p:sp>
        <p:nvSpPr>
          <p:cNvPr id="39976" name="Rectangle 398"/>
          <p:cNvSpPr>
            <a:spLocks noChangeArrowheads="1"/>
          </p:cNvSpPr>
          <p:nvPr/>
        </p:nvSpPr>
        <p:spPr bwMode="auto">
          <a:xfrm>
            <a:off x="3140075" y="5435600"/>
            <a:ext cx="13414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77" name="Rectangle 399"/>
          <p:cNvSpPr>
            <a:spLocks noChangeArrowheads="1"/>
          </p:cNvSpPr>
          <p:nvPr/>
        </p:nvSpPr>
        <p:spPr bwMode="auto">
          <a:xfrm>
            <a:off x="3159125" y="5451475"/>
            <a:ext cx="11715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400">
                <a:solidFill>
                  <a:srgbClr val="000000"/>
                </a:solidFill>
              </a:rPr>
              <a:t>Physikalische</a:t>
            </a:r>
            <a:endParaRPr lang="de-DE" sz="1400"/>
          </a:p>
        </p:txBody>
      </p:sp>
      <p:sp>
        <p:nvSpPr>
          <p:cNvPr id="39978" name="Rectangle 400"/>
          <p:cNvSpPr>
            <a:spLocks noChangeArrowheads="1"/>
          </p:cNvSpPr>
          <p:nvPr/>
        </p:nvSpPr>
        <p:spPr bwMode="auto">
          <a:xfrm>
            <a:off x="3159125" y="5603875"/>
            <a:ext cx="5715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400">
                <a:solidFill>
                  <a:srgbClr val="000000"/>
                </a:solidFill>
              </a:rPr>
              <a:t> Größe</a:t>
            </a:r>
            <a:endParaRPr lang="de-DE" sz="1400"/>
          </a:p>
        </p:txBody>
      </p:sp>
      <p:sp>
        <p:nvSpPr>
          <p:cNvPr id="39979" name="Rectangle 401"/>
          <p:cNvSpPr>
            <a:spLocks noChangeArrowheads="1"/>
          </p:cNvSpPr>
          <p:nvPr/>
        </p:nvSpPr>
        <p:spPr bwMode="auto">
          <a:xfrm>
            <a:off x="6381750" y="5483225"/>
            <a:ext cx="13414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80" name="Rectangle 402"/>
          <p:cNvSpPr>
            <a:spLocks noChangeArrowheads="1"/>
          </p:cNvSpPr>
          <p:nvPr/>
        </p:nvSpPr>
        <p:spPr bwMode="auto">
          <a:xfrm>
            <a:off x="6405563" y="5499100"/>
            <a:ext cx="10064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400">
                <a:solidFill>
                  <a:srgbClr val="000000"/>
                </a:solidFill>
              </a:rPr>
              <a:t>Korrigiertes</a:t>
            </a:r>
            <a:endParaRPr lang="de-DE" sz="1400"/>
          </a:p>
        </p:txBody>
      </p:sp>
      <p:sp>
        <p:nvSpPr>
          <p:cNvPr id="39981" name="Rectangle 403"/>
          <p:cNvSpPr>
            <a:spLocks noChangeArrowheads="1"/>
          </p:cNvSpPr>
          <p:nvPr/>
        </p:nvSpPr>
        <p:spPr bwMode="auto">
          <a:xfrm>
            <a:off x="6405563" y="5653088"/>
            <a:ext cx="5318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400">
                <a:solidFill>
                  <a:srgbClr val="000000"/>
                </a:solidFill>
              </a:rPr>
              <a:t>Signal</a:t>
            </a:r>
            <a:endParaRPr lang="de-DE" sz="1400"/>
          </a:p>
        </p:txBody>
      </p:sp>
      <p:sp>
        <p:nvSpPr>
          <p:cNvPr id="39982" name="Rectangle 404"/>
          <p:cNvSpPr>
            <a:spLocks noChangeArrowheads="1"/>
          </p:cNvSpPr>
          <p:nvPr/>
        </p:nvSpPr>
        <p:spPr bwMode="auto">
          <a:xfrm>
            <a:off x="6478588" y="3003550"/>
            <a:ext cx="13414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83" name="Rectangle 405"/>
          <p:cNvSpPr>
            <a:spLocks noChangeArrowheads="1"/>
          </p:cNvSpPr>
          <p:nvPr/>
        </p:nvSpPr>
        <p:spPr bwMode="auto">
          <a:xfrm>
            <a:off x="6502400" y="3014663"/>
            <a:ext cx="14763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400">
                <a:solidFill>
                  <a:srgbClr val="000000"/>
                </a:solidFill>
              </a:rPr>
              <a:t>Berechnete phys.</a:t>
            </a:r>
            <a:endParaRPr lang="de-DE" sz="1400"/>
          </a:p>
        </p:txBody>
      </p:sp>
      <p:sp>
        <p:nvSpPr>
          <p:cNvPr id="39984" name="Rectangle 406"/>
          <p:cNvSpPr>
            <a:spLocks noChangeArrowheads="1"/>
          </p:cNvSpPr>
          <p:nvPr/>
        </p:nvSpPr>
        <p:spPr bwMode="auto">
          <a:xfrm>
            <a:off x="6502400" y="3168650"/>
            <a:ext cx="522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400">
                <a:solidFill>
                  <a:srgbClr val="000000"/>
                </a:solidFill>
              </a:rPr>
              <a:t>Größe</a:t>
            </a:r>
            <a:endParaRPr lang="de-DE" sz="1400"/>
          </a:p>
        </p:txBody>
      </p:sp>
      <p:sp>
        <p:nvSpPr>
          <p:cNvPr id="39985" name="Rectangle 407"/>
          <p:cNvSpPr>
            <a:spLocks noChangeArrowheads="1"/>
          </p:cNvSpPr>
          <p:nvPr/>
        </p:nvSpPr>
        <p:spPr bwMode="auto">
          <a:xfrm>
            <a:off x="3311525" y="1295400"/>
            <a:ext cx="13430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86" name="Rectangle 408"/>
          <p:cNvSpPr>
            <a:spLocks noChangeArrowheads="1"/>
          </p:cNvSpPr>
          <p:nvPr/>
        </p:nvSpPr>
        <p:spPr bwMode="auto">
          <a:xfrm>
            <a:off x="3336925" y="1311275"/>
            <a:ext cx="7969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400">
                <a:solidFill>
                  <a:srgbClr val="000000"/>
                </a:solidFill>
              </a:rPr>
              <a:t>Bekannte</a:t>
            </a:r>
            <a:endParaRPr lang="de-DE" sz="1400"/>
          </a:p>
        </p:txBody>
      </p:sp>
      <p:sp>
        <p:nvSpPr>
          <p:cNvPr id="39987" name="Rectangle 409"/>
          <p:cNvSpPr>
            <a:spLocks noChangeArrowheads="1"/>
          </p:cNvSpPr>
          <p:nvPr/>
        </p:nvSpPr>
        <p:spPr bwMode="auto">
          <a:xfrm>
            <a:off x="3336925" y="146367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400">
                <a:solidFill>
                  <a:srgbClr val="000000"/>
                </a:solidFill>
              </a:rPr>
              <a:t>Meßkurve</a:t>
            </a:r>
            <a:endParaRPr lang="de-DE" sz="1400"/>
          </a:p>
        </p:txBody>
      </p:sp>
      <p:sp>
        <p:nvSpPr>
          <p:cNvPr id="39988" name="Rectangle 410"/>
          <p:cNvSpPr>
            <a:spLocks noChangeArrowheads="1"/>
          </p:cNvSpPr>
          <p:nvPr/>
        </p:nvSpPr>
        <p:spPr bwMode="auto">
          <a:xfrm>
            <a:off x="3589338" y="3883025"/>
            <a:ext cx="13414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89" name="Rectangle 411"/>
          <p:cNvSpPr>
            <a:spLocks noChangeArrowheads="1"/>
          </p:cNvSpPr>
          <p:nvPr/>
        </p:nvSpPr>
        <p:spPr bwMode="auto">
          <a:xfrm>
            <a:off x="3613150" y="3898900"/>
            <a:ext cx="6604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400">
                <a:solidFill>
                  <a:srgbClr val="000000"/>
                </a:solidFill>
              </a:rPr>
              <a:t>Sensor-</a:t>
            </a:r>
            <a:endParaRPr lang="de-DE" sz="1400"/>
          </a:p>
        </p:txBody>
      </p:sp>
      <p:sp>
        <p:nvSpPr>
          <p:cNvPr id="39990" name="Rectangle 412"/>
          <p:cNvSpPr>
            <a:spLocks noChangeArrowheads="1"/>
          </p:cNvSpPr>
          <p:nvPr/>
        </p:nvSpPr>
        <p:spPr bwMode="auto">
          <a:xfrm>
            <a:off x="3613150" y="4052888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400">
                <a:solidFill>
                  <a:srgbClr val="000000"/>
                </a:solidFill>
              </a:rPr>
              <a:t>Meßkurve</a:t>
            </a:r>
            <a:endParaRPr lang="de-DE" sz="1400"/>
          </a:p>
        </p:txBody>
      </p:sp>
      <p:sp>
        <p:nvSpPr>
          <p:cNvPr id="39991" name="Rectangle 413"/>
          <p:cNvSpPr>
            <a:spLocks noChangeArrowheads="1"/>
          </p:cNvSpPr>
          <p:nvPr/>
        </p:nvSpPr>
        <p:spPr bwMode="auto">
          <a:xfrm>
            <a:off x="6867525" y="3959225"/>
            <a:ext cx="13414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92" name="Rectangle 414"/>
          <p:cNvSpPr>
            <a:spLocks noChangeArrowheads="1"/>
          </p:cNvSpPr>
          <p:nvPr/>
        </p:nvSpPr>
        <p:spPr bwMode="auto">
          <a:xfrm>
            <a:off x="6888163" y="3976688"/>
            <a:ext cx="13303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400">
                <a:solidFill>
                  <a:srgbClr val="000000"/>
                </a:solidFill>
              </a:rPr>
              <a:t>Inverse Sensor-</a:t>
            </a:r>
            <a:endParaRPr lang="de-DE" sz="1400"/>
          </a:p>
        </p:txBody>
      </p:sp>
      <p:sp>
        <p:nvSpPr>
          <p:cNvPr id="39993" name="Rectangle 415"/>
          <p:cNvSpPr>
            <a:spLocks noChangeArrowheads="1"/>
          </p:cNvSpPr>
          <p:nvPr/>
        </p:nvSpPr>
        <p:spPr bwMode="auto">
          <a:xfrm>
            <a:off x="6888163" y="4129088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400">
                <a:solidFill>
                  <a:srgbClr val="000000"/>
                </a:solidFill>
              </a:rPr>
              <a:t>Meßkurve</a:t>
            </a:r>
            <a:endParaRPr lang="de-DE" sz="1400"/>
          </a:p>
        </p:txBody>
      </p:sp>
      <p:sp>
        <p:nvSpPr>
          <p:cNvPr id="39994" name="Rectangle 416"/>
          <p:cNvSpPr>
            <a:spLocks noChangeArrowheads="1"/>
          </p:cNvSpPr>
          <p:nvPr/>
        </p:nvSpPr>
        <p:spPr bwMode="auto">
          <a:xfrm>
            <a:off x="6967538" y="1206500"/>
            <a:ext cx="13430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95" name="Rectangle 417"/>
          <p:cNvSpPr>
            <a:spLocks noChangeArrowheads="1"/>
          </p:cNvSpPr>
          <p:nvPr/>
        </p:nvSpPr>
        <p:spPr bwMode="auto">
          <a:xfrm>
            <a:off x="6988175" y="1222375"/>
            <a:ext cx="1022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400">
                <a:solidFill>
                  <a:srgbClr val="000000"/>
                </a:solidFill>
              </a:rPr>
              <a:t>gewünschte</a:t>
            </a:r>
            <a:endParaRPr lang="de-DE" sz="1400"/>
          </a:p>
        </p:txBody>
      </p:sp>
      <p:sp>
        <p:nvSpPr>
          <p:cNvPr id="39996" name="Rectangle 418"/>
          <p:cNvSpPr>
            <a:spLocks noChangeArrowheads="1"/>
          </p:cNvSpPr>
          <p:nvPr/>
        </p:nvSpPr>
        <p:spPr bwMode="auto">
          <a:xfrm>
            <a:off x="6988175" y="137477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100000"/>
              </a:lnSpc>
              <a:buClrTx/>
              <a:buFontTx/>
              <a:buNone/>
            </a:pPr>
            <a:r>
              <a:rPr lang="de-DE" sz="1400">
                <a:solidFill>
                  <a:srgbClr val="000000"/>
                </a:solidFill>
              </a:rPr>
              <a:t>Meßkurve</a:t>
            </a:r>
            <a:endParaRPr lang="de-DE" sz="1400"/>
          </a:p>
        </p:txBody>
      </p:sp>
      <p:grpSp>
        <p:nvGrpSpPr>
          <p:cNvPr id="25" name="Group 425"/>
          <p:cNvGrpSpPr>
            <a:grpSpLocks/>
          </p:cNvGrpSpPr>
          <p:nvPr/>
        </p:nvGrpSpPr>
        <p:grpSpPr bwMode="auto">
          <a:xfrm>
            <a:off x="2138363" y="3806825"/>
            <a:ext cx="85725" cy="196850"/>
            <a:chOff x="1347" y="2398"/>
            <a:chExt cx="54" cy="124"/>
          </a:xfrm>
        </p:grpSpPr>
        <p:sp>
          <p:nvSpPr>
            <p:cNvPr id="40048" name="Freeform 419"/>
            <p:cNvSpPr>
              <a:spLocks/>
            </p:cNvSpPr>
            <p:nvPr/>
          </p:nvSpPr>
          <p:spPr bwMode="auto">
            <a:xfrm>
              <a:off x="1373" y="2398"/>
              <a:ext cx="7" cy="5"/>
            </a:xfrm>
            <a:custGeom>
              <a:avLst/>
              <a:gdLst>
                <a:gd name="T0" fmla="*/ 7 w 7"/>
                <a:gd name="T1" fmla="*/ 5 h 5"/>
                <a:gd name="T2" fmla="*/ 5 w 7"/>
                <a:gd name="T3" fmla="*/ 3 h 5"/>
                <a:gd name="T4" fmla="*/ 2 w 7"/>
                <a:gd name="T5" fmla="*/ 0 h 5"/>
                <a:gd name="T6" fmla="*/ 2 w 7"/>
                <a:gd name="T7" fmla="*/ 0 h 5"/>
                <a:gd name="T8" fmla="*/ 0 w 7"/>
                <a:gd name="T9" fmla="*/ 3 h 5"/>
                <a:gd name="T10" fmla="*/ 0 w 7"/>
                <a:gd name="T11" fmla="*/ 3 h 5"/>
                <a:gd name="T12" fmla="*/ 0 w 7"/>
                <a:gd name="T13" fmla="*/ 3 h 5"/>
                <a:gd name="T14" fmla="*/ 2 w 7"/>
                <a:gd name="T15" fmla="*/ 5 h 5"/>
                <a:gd name="T16" fmla="*/ 2 w 7"/>
                <a:gd name="T17" fmla="*/ 5 h 5"/>
                <a:gd name="T18" fmla="*/ 7 w 7"/>
                <a:gd name="T19" fmla="*/ 5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5"/>
                <a:gd name="T32" fmla="*/ 7 w 7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5">
                  <a:moveTo>
                    <a:pt x="7" y="5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49" name="Freeform 420"/>
            <p:cNvSpPr>
              <a:spLocks/>
            </p:cNvSpPr>
            <p:nvPr/>
          </p:nvSpPr>
          <p:spPr bwMode="auto">
            <a:xfrm>
              <a:off x="1373" y="2411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2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2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50" name="Freeform 421"/>
            <p:cNvSpPr>
              <a:spLocks/>
            </p:cNvSpPr>
            <p:nvPr/>
          </p:nvSpPr>
          <p:spPr bwMode="auto">
            <a:xfrm>
              <a:off x="1373" y="2426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51" name="Freeform 422"/>
            <p:cNvSpPr>
              <a:spLocks/>
            </p:cNvSpPr>
            <p:nvPr/>
          </p:nvSpPr>
          <p:spPr bwMode="auto">
            <a:xfrm>
              <a:off x="1373" y="2441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52" name="Freeform 423"/>
            <p:cNvSpPr>
              <a:spLocks/>
            </p:cNvSpPr>
            <p:nvPr/>
          </p:nvSpPr>
          <p:spPr bwMode="auto">
            <a:xfrm>
              <a:off x="1373" y="2456"/>
              <a:ext cx="7" cy="8"/>
            </a:xfrm>
            <a:custGeom>
              <a:avLst/>
              <a:gdLst>
                <a:gd name="T0" fmla="*/ 7 w 7"/>
                <a:gd name="T1" fmla="*/ 6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6 h 8"/>
                <a:gd name="T12" fmla="*/ 0 w 7"/>
                <a:gd name="T13" fmla="*/ 6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6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6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53" name="Freeform 424"/>
            <p:cNvSpPr>
              <a:spLocks/>
            </p:cNvSpPr>
            <p:nvPr/>
          </p:nvSpPr>
          <p:spPr bwMode="auto">
            <a:xfrm>
              <a:off x="1347" y="2441"/>
              <a:ext cx="54" cy="81"/>
            </a:xfrm>
            <a:custGeom>
              <a:avLst/>
              <a:gdLst>
                <a:gd name="T0" fmla="*/ 0 w 54"/>
                <a:gd name="T1" fmla="*/ 0 h 81"/>
                <a:gd name="T2" fmla="*/ 28 w 54"/>
                <a:gd name="T3" fmla="*/ 81 h 81"/>
                <a:gd name="T4" fmla="*/ 54 w 54"/>
                <a:gd name="T5" fmla="*/ 0 h 81"/>
                <a:gd name="T6" fmla="*/ 28 w 54"/>
                <a:gd name="T7" fmla="*/ 26 h 81"/>
                <a:gd name="T8" fmla="*/ 0 w 54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81"/>
                <a:gd name="T17" fmla="*/ 54 w 5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81">
                  <a:moveTo>
                    <a:pt x="0" y="0"/>
                  </a:moveTo>
                  <a:lnTo>
                    <a:pt x="28" y="81"/>
                  </a:lnTo>
                  <a:lnTo>
                    <a:pt x="54" y="0"/>
                  </a:lnTo>
                  <a:lnTo>
                    <a:pt x="28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6" name="Group 432"/>
          <p:cNvGrpSpPr>
            <a:grpSpLocks/>
          </p:cNvGrpSpPr>
          <p:nvPr/>
        </p:nvGrpSpPr>
        <p:grpSpPr bwMode="auto">
          <a:xfrm>
            <a:off x="2617788" y="3806825"/>
            <a:ext cx="84137" cy="196850"/>
            <a:chOff x="1649" y="2398"/>
            <a:chExt cx="53" cy="124"/>
          </a:xfrm>
        </p:grpSpPr>
        <p:sp>
          <p:nvSpPr>
            <p:cNvPr id="40042" name="Freeform 426"/>
            <p:cNvSpPr>
              <a:spLocks/>
            </p:cNvSpPr>
            <p:nvPr/>
          </p:nvSpPr>
          <p:spPr bwMode="auto">
            <a:xfrm>
              <a:off x="1674" y="2398"/>
              <a:ext cx="7" cy="5"/>
            </a:xfrm>
            <a:custGeom>
              <a:avLst/>
              <a:gdLst>
                <a:gd name="T0" fmla="*/ 7 w 7"/>
                <a:gd name="T1" fmla="*/ 5 h 5"/>
                <a:gd name="T2" fmla="*/ 5 w 7"/>
                <a:gd name="T3" fmla="*/ 3 h 5"/>
                <a:gd name="T4" fmla="*/ 2 w 7"/>
                <a:gd name="T5" fmla="*/ 0 h 5"/>
                <a:gd name="T6" fmla="*/ 2 w 7"/>
                <a:gd name="T7" fmla="*/ 0 h 5"/>
                <a:gd name="T8" fmla="*/ 0 w 7"/>
                <a:gd name="T9" fmla="*/ 3 h 5"/>
                <a:gd name="T10" fmla="*/ 0 w 7"/>
                <a:gd name="T11" fmla="*/ 3 h 5"/>
                <a:gd name="T12" fmla="*/ 0 w 7"/>
                <a:gd name="T13" fmla="*/ 3 h 5"/>
                <a:gd name="T14" fmla="*/ 2 w 7"/>
                <a:gd name="T15" fmla="*/ 5 h 5"/>
                <a:gd name="T16" fmla="*/ 2 w 7"/>
                <a:gd name="T17" fmla="*/ 5 h 5"/>
                <a:gd name="T18" fmla="*/ 7 w 7"/>
                <a:gd name="T19" fmla="*/ 5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5"/>
                <a:gd name="T32" fmla="*/ 7 w 7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5">
                  <a:moveTo>
                    <a:pt x="7" y="5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43" name="Freeform 427"/>
            <p:cNvSpPr>
              <a:spLocks/>
            </p:cNvSpPr>
            <p:nvPr/>
          </p:nvSpPr>
          <p:spPr bwMode="auto">
            <a:xfrm>
              <a:off x="1674" y="2411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2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2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44" name="Freeform 428"/>
            <p:cNvSpPr>
              <a:spLocks/>
            </p:cNvSpPr>
            <p:nvPr/>
          </p:nvSpPr>
          <p:spPr bwMode="auto">
            <a:xfrm>
              <a:off x="1674" y="2426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45" name="Freeform 429"/>
            <p:cNvSpPr>
              <a:spLocks/>
            </p:cNvSpPr>
            <p:nvPr/>
          </p:nvSpPr>
          <p:spPr bwMode="auto">
            <a:xfrm>
              <a:off x="1674" y="2441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46" name="Freeform 430"/>
            <p:cNvSpPr>
              <a:spLocks/>
            </p:cNvSpPr>
            <p:nvPr/>
          </p:nvSpPr>
          <p:spPr bwMode="auto">
            <a:xfrm>
              <a:off x="1674" y="2456"/>
              <a:ext cx="7" cy="8"/>
            </a:xfrm>
            <a:custGeom>
              <a:avLst/>
              <a:gdLst>
                <a:gd name="T0" fmla="*/ 7 w 7"/>
                <a:gd name="T1" fmla="*/ 6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6 h 8"/>
                <a:gd name="T12" fmla="*/ 0 w 7"/>
                <a:gd name="T13" fmla="*/ 6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6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6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47" name="Freeform 431"/>
            <p:cNvSpPr>
              <a:spLocks/>
            </p:cNvSpPr>
            <p:nvPr/>
          </p:nvSpPr>
          <p:spPr bwMode="auto">
            <a:xfrm>
              <a:off x="1649" y="2441"/>
              <a:ext cx="53" cy="81"/>
            </a:xfrm>
            <a:custGeom>
              <a:avLst/>
              <a:gdLst>
                <a:gd name="T0" fmla="*/ 0 w 53"/>
                <a:gd name="T1" fmla="*/ 0 h 81"/>
                <a:gd name="T2" fmla="*/ 27 w 53"/>
                <a:gd name="T3" fmla="*/ 81 h 81"/>
                <a:gd name="T4" fmla="*/ 53 w 53"/>
                <a:gd name="T5" fmla="*/ 0 h 81"/>
                <a:gd name="T6" fmla="*/ 27 w 53"/>
                <a:gd name="T7" fmla="*/ 26 h 81"/>
                <a:gd name="T8" fmla="*/ 0 w 5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81"/>
                <a:gd name="T17" fmla="*/ 53 w 5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81">
                  <a:moveTo>
                    <a:pt x="0" y="0"/>
                  </a:moveTo>
                  <a:lnTo>
                    <a:pt x="27" y="81"/>
                  </a:lnTo>
                  <a:lnTo>
                    <a:pt x="53" y="0"/>
                  </a:lnTo>
                  <a:lnTo>
                    <a:pt x="27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7" name="Group 439"/>
          <p:cNvGrpSpPr>
            <a:grpSpLocks/>
          </p:cNvGrpSpPr>
          <p:nvPr/>
        </p:nvGrpSpPr>
        <p:grpSpPr bwMode="auto">
          <a:xfrm>
            <a:off x="3046413" y="3806825"/>
            <a:ext cx="84137" cy="196850"/>
            <a:chOff x="1919" y="2398"/>
            <a:chExt cx="53" cy="124"/>
          </a:xfrm>
        </p:grpSpPr>
        <p:sp>
          <p:nvSpPr>
            <p:cNvPr id="40036" name="Freeform 433"/>
            <p:cNvSpPr>
              <a:spLocks/>
            </p:cNvSpPr>
            <p:nvPr/>
          </p:nvSpPr>
          <p:spPr bwMode="auto">
            <a:xfrm>
              <a:off x="1945" y="2398"/>
              <a:ext cx="7" cy="5"/>
            </a:xfrm>
            <a:custGeom>
              <a:avLst/>
              <a:gdLst>
                <a:gd name="T0" fmla="*/ 7 w 7"/>
                <a:gd name="T1" fmla="*/ 5 h 5"/>
                <a:gd name="T2" fmla="*/ 5 w 7"/>
                <a:gd name="T3" fmla="*/ 3 h 5"/>
                <a:gd name="T4" fmla="*/ 2 w 7"/>
                <a:gd name="T5" fmla="*/ 0 h 5"/>
                <a:gd name="T6" fmla="*/ 2 w 7"/>
                <a:gd name="T7" fmla="*/ 0 h 5"/>
                <a:gd name="T8" fmla="*/ 0 w 7"/>
                <a:gd name="T9" fmla="*/ 3 h 5"/>
                <a:gd name="T10" fmla="*/ 0 w 7"/>
                <a:gd name="T11" fmla="*/ 3 h 5"/>
                <a:gd name="T12" fmla="*/ 0 w 7"/>
                <a:gd name="T13" fmla="*/ 3 h 5"/>
                <a:gd name="T14" fmla="*/ 2 w 7"/>
                <a:gd name="T15" fmla="*/ 5 h 5"/>
                <a:gd name="T16" fmla="*/ 2 w 7"/>
                <a:gd name="T17" fmla="*/ 5 h 5"/>
                <a:gd name="T18" fmla="*/ 7 w 7"/>
                <a:gd name="T19" fmla="*/ 5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5"/>
                <a:gd name="T32" fmla="*/ 7 w 7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5">
                  <a:moveTo>
                    <a:pt x="7" y="5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37" name="Freeform 434"/>
            <p:cNvSpPr>
              <a:spLocks/>
            </p:cNvSpPr>
            <p:nvPr/>
          </p:nvSpPr>
          <p:spPr bwMode="auto">
            <a:xfrm>
              <a:off x="1945" y="2411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2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2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38" name="Freeform 435"/>
            <p:cNvSpPr>
              <a:spLocks/>
            </p:cNvSpPr>
            <p:nvPr/>
          </p:nvSpPr>
          <p:spPr bwMode="auto">
            <a:xfrm>
              <a:off x="1945" y="2426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39" name="Freeform 436"/>
            <p:cNvSpPr>
              <a:spLocks/>
            </p:cNvSpPr>
            <p:nvPr/>
          </p:nvSpPr>
          <p:spPr bwMode="auto">
            <a:xfrm>
              <a:off x="1945" y="2441"/>
              <a:ext cx="7" cy="8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5 h 8"/>
                <a:gd name="T12" fmla="*/ 0 w 7"/>
                <a:gd name="T13" fmla="*/ 5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5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40" name="Freeform 437"/>
            <p:cNvSpPr>
              <a:spLocks/>
            </p:cNvSpPr>
            <p:nvPr/>
          </p:nvSpPr>
          <p:spPr bwMode="auto">
            <a:xfrm>
              <a:off x="1945" y="2456"/>
              <a:ext cx="7" cy="8"/>
            </a:xfrm>
            <a:custGeom>
              <a:avLst/>
              <a:gdLst>
                <a:gd name="T0" fmla="*/ 7 w 7"/>
                <a:gd name="T1" fmla="*/ 6 h 8"/>
                <a:gd name="T2" fmla="*/ 7 w 7"/>
                <a:gd name="T3" fmla="*/ 3 h 8"/>
                <a:gd name="T4" fmla="*/ 5 w 7"/>
                <a:gd name="T5" fmla="*/ 0 h 8"/>
                <a:gd name="T6" fmla="*/ 2 w 7"/>
                <a:gd name="T7" fmla="*/ 0 h 8"/>
                <a:gd name="T8" fmla="*/ 0 w 7"/>
                <a:gd name="T9" fmla="*/ 3 h 8"/>
                <a:gd name="T10" fmla="*/ 0 w 7"/>
                <a:gd name="T11" fmla="*/ 6 h 8"/>
                <a:gd name="T12" fmla="*/ 0 w 7"/>
                <a:gd name="T13" fmla="*/ 6 h 8"/>
                <a:gd name="T14" fmla="*/ 2 w 7"/>
                <a:gd name="T15" fmla="*/ 8 h 8"/>
                <a:gd name="T16" fmla="*/ 2 w 7"/>
                <a:gd name="T17" fmla="*/ 8 h 8"/>
                <a:gd name="T18" fmla="*/ 7 w 7"/>
                <a:gd name="T19" fmla="*/ 8 h 8"/>
                <a:gd name="T20" fmla="*/ 7 w 7"/>
                <a:gd name="T21" fmla="*/ 6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7" y="6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7" y="8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41" name="Freeform 438"/>
            <p:cNvSpPr>
              <a:spLocks/>
            </p:cNvSpPr>
            <p:nvPr/>
          </p:nvSpPr>
          <p:spPr bwMode="auto">
            <a:xfrm>
              <a:off x="1919" y="2441"/>
              <a:ext cx="53" cy="81"/>
            </a:xfrm>
            <a:custGeom>
              <a:avLst/>
              <a:gdLst>
                <a:gd name="T0" fmla="*/ 0 w 53"/>
                <a:gd name="T1" fmla="*/ 0 h 81"/>
                <a:gd name="T2" fmla="*/ 28 w 53"/>
                <a:gd name="T3" fmla="*/ 81 h 81"/>
                <a:gd name="T4" fmla="*/ 53 w 53"/>
                <a:gd name="T5" fmla="*/ 0 h 81"/>
                <a:gd name="T6" fmla="*/ 28 w 53"/>
                <a:gd name="T7" fmla="*/ 26 h 81"/>
                <a:gd name="T8" fmla="*/ 0 w 5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81"/>
                <a:gd name="T17" fmla="*/ 53 w 5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81">
                  <a:moveTo>
                    <a:pt x="0" y="0"/>
                  </a:moveTo>
                  <a:lnTo>
                    <a:pt x="28" y="81"/>
                  </a:lnTo>
                  <a:lnTo>
                    <a:pt x="53" y="0"/>
                  </a:lnTo>
                  <a:lnTo>
                    <a:pt x="28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8" name="Group 446"/>
          <p:cNvGrpSpPr>
            <a:grpSpLocks/>
          </p:cNvGrpSpPr>
          <p:nvPr/>
        </p:nvGrpSpPr>
        <p:grpSpPr bwMode="auto">
          <a:xfrm>
            <a:off x="3990975" y="4630738"/>
            <a:ext cx="196850" cy="85725"/>
            <a:chOff x="2514" y="2917"/>
            <a:chExt cx="124" cy="54"/>
          </a:xfrm>
        </p:grpSpPr>
        <p:sp>
          <p:nvSpPr>
            <p:cNvPr id="40030" name="Freeform 440"/>
            <p:cNvSpPr>
              <a:spLocks/>
            </p:cNvSpPr>
            <p:nvPr/>
          </p:nvSpPr>
          <p:spPr bwMode="auto">
            <a:xfrm>
              <a:off x="2514" y="2940"/>
              <a:ext cx="5" cy="8"/>
            </a:xfrm>
            <a:custGeom>
              <a:avLst/>
              <a:gdLst>
                <a:gd name="T0" fmla="*/ 5 w 5"/>
                <a:gd name="T1" fmla="*/ 0 h 8"/>
                <a:gd name="T2" fmla="*/ 3 w 5"/>
                <a:gd name="T3" fmla="*/ 0 h 8"/>
                <a:gd name="T4" fmla="*/ 0 w 5"/>
                <a:gd name="T5" fmla="*/ 3 h 8"/>
                <a:gd name="T6" fmla="*/ 0 w 5"/>
                <a:gd name="T7" fmla="*/ 3 h 8"/>
                <a:gd name="T8" fmla="*/ 3 w 5"/>
                <a:gd name="T9" fmla="*/ 8 h 8"/>
                <a:gd name="T10" fmla="*/ 3 w 5"/>
                <a:gd name="T11" fmla="*/ 8 h 8"/>
                <a:gd name="T12" fmla="*/ 3 w 5"/>
                <a:gd name="T13" fmla="*/ 5 h 8"/>
                <a:gd name="T14" fmla="*/ 5 w 5"/>
                <a:gd name="T15" fmla="*/ 3 h 8"/>
                <a:gd name="T16" fmla="*/ 5 w 5"/>
                <a:gd name="T17" fmla="*/ 3 h 8"/>
                <a:gd name="T18" fmla="*/ 5 w 5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8"/>
                <a:gd name="T32" fmla="*/ 5 w 5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31" name="Freeform 441"/>
            <p:cNvSpPr>
              <a:spLocks/>
            </p:cNvSpPr>
            <p:nvPr/>
          </p:nvSpPr>
          <p:spPr bwMode="auto">
            <a:xfrm>
              <a:off x="2527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32" name="Freeform 442"/>
            <p:cNvSpPr>
              <a:spLocks/>
            </p:cNvSpPr>
            <p:nvPr/>
          </p:nvSpPr>
          <p:spPr bwMode="auto">
            <a:xfrm>
              <a:off x="2542" y="2940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3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3 h 8"/>
                <a:gd name="T16" fmla="*/ 7 w 7"/>
                <a:gd name="T17" fmla="*/ 3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33" name="Freeform 443"/>
            <p:cNvSpPr>
              <a:spLocks/>
            </p:cNvSpPr>
            <p:nvPr/>
          </p:nvSpPr>
          <p:spPr bwMode="auto">
            <a:xfrm>
              <a:off x="2557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34" name="Freeform 444"/>
            <p:cNvSpPr>
              <a:spLocks/>
            </p:cNvSpPr>
            <p:nvPr/>
          </p:nvSpPr>
          <p:spPr bwMode="auto">
            <a:xfrm>
              <a:off x="2572" y="2940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3 h 8"/>
                <a:gd name="T16" fmla="*/ 8 w 8"/>
                <a:gd name="T17" fmla="*/ 3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35" name="Freeform 445"/>
            <p:cNvSpPr>
              <a:spLocks/>
            </p:cNvSpPr>
            <p:nvPr/>
          </p:nvSpPr>
          <p:spPr bwMode="auto">
            <a:xfrm>
              <a:off x="2557" y="2917"/>
              <a:ext cx="81" cy="54"/>
            </a:xfrm>
            <a:custGeom>
              <a:avLst/>
              <a:gdLst>
                <a:gd name="T0" fmla="*/ 0 w 81"/>
                <a:gd name="T1" fmla="*/ 54 h 54"/>
                <a:gd name="T2" fmla="*/ 81 w 81"/>
                <a:gd name="T3" fmla="*/ 26 h 54"/>
                <a:gd name="T4" fmla="*/ 0 w 81"/>
                <a:gd name="T5" fmla="*/ 0 h 54"/>
                <a:gd name="T6" fmla="*/ 25 w 81"/>
                <a:gd name="T7" fmla="*/ 26 h 54"/>
                <a:gd name="T8" fmla="*/ 0 w 81"/>
                <a:gd name="T9" fmla="*/ 54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54"/>
                <a:gd name="T17" fmla="*/ 81 w 81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54">
                  <a:moveTo>
                    <a:pt x="0" y="54"/>
                  </a:moveTo>
                  <a:lnTo>
                    <a:pt x="81" y="26"/>
                  </a:lnTo>
                  <a:lnTo>
                    <a:pt x="0" y="0"/>
                  </a:lnTo>
                  <a:lnTo>
                    <a:pt x="25" y="2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9" name="Group 453"/>
          <p:cNvGrpSpPr>
            <a:grpSpLocks/>
          </p:cNvGrpSpPr>
          <p:nvPr/>
        </p:nvGrpSpPr>
        <p:grpSpPr bwMode="auto">
          <a:xfrm>
            <a:off x="3990975" y="4727575"/>
            <a:ext cx="196850" cy="84138"/>
            <a:chOff x="2514" y="2978"/>
            <a:chExt cx="124" cy="53"/>
          </a:xfrm>
        </p:grpSpPr>
        <p:sp>
          <p:nvSpPr>
            <p:cNvPr id="40024" name="Freeform 447"/>
            <p:cNvSpPr>
              <a:spLocks/>
            </p:cNvSpPr>
            <p:nvPr/>
          </p:nvSpPr>
          <p:spPr bwMode="auto">
            <a:xfrm>
              <a:off x="2514" y="3001"/>
              <a:ext cx="5" cy="8"/>
            </a:xfrm>
            <a:custGeom>
              <a:avLst/>
              <a:gdLst>
                <a:gd name="T0" fmla="*/ 5 w 5"/>
                <a:gd name="T1" fmla="*/ 0 h 8"/>
                <a:gd name="T2" fmla="*/ 3 w 5"/>
                <a:gd name="T3" fmla="*/ 0 h 8"/>
                <a:gd name="T4" fmla="*/ 0 w 5"/>
                <a:gd name="T5" fmla="*/ 2 h 8"/>
                <a:gd name="T6" fmla="*/ 0 w 5"/>
                <a:gd name="T7" fmla="*/ 2 h 8"/>
                <a:gd name="T8" fmla="*/ 3 w 5"/>
                <a:gd name="T9" fmla="*/ 8 h 8"/>
                <a:gd name="T10" fmla="*/ 3 w 5"/>
                <a:gd name="T11" fmla="*/ 8 h 8"/>
                <a:gd name="T12" fmla="*/ 3 w 5"/>
                <a:gd name="T13" fmla="*/ 5 h 8"/>
                <a:gd name="T14" fmla="*/ 5 w 5"/>
                <a:gd name="T15" fmla="*/ 2 h 8"/>
                <a:gd name="T16" fmla="*/ 5 w 5"/>
                <a:gd name="T17" fmla="*/ 2 h 8"/>
                <a:gd name="T18" fmla="*/ 5 w 5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8"/>
                <a:gd name="T32" fmla="*/ 5 w 5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8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8"/>
                  </a:lnTo>
                  <a:lnTo>
                    <a:pt x="3" y="5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25" name="Freeform 448"/>
            <p:cNvSpPr>
              <a:spLocks/>
            </p:cNvSpPr>
            <p:nvPr/>
          </p:nvSpPr>
          <p:spPr bwMode="auto">
            <a:xfrm>
              <a:off x="2527" y="3001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2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2 h 8"/>
                <a:gd name="T16" fmla="*/ 7 w 7"/>
                <a:gd name="T17" fmla="*/ 2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26" name="Freeform 449"/>
            <p:cNvSpPr>
              <a:spLocks/>
            </p:cNvSpPr>
            <p:nvPr/>
          </p:nvSpPr>
          <p:spPr bwMode="auto">
            <a:xfrm>
              <a:off x="2542" y="3001"/>
              <a:ext cx="7" cy="8"/>
            </a:xfrm>
            <a:custGeom>
              <a:avLst/>
              <a:gdLst>
                <a:gd name="T0" fmla="*/ 5 w 7"/>
                <a:gd name="T1" fmla="*/ 0 h 8"/>
                <a:gd name="T2" fmla="*/ 2 w 7"/>
                <a:gd name="T3" fmla="*/ 0 h 8"/>
                <a:gd name="T4" fmla="*/ 0 w 7"/>
                <a:gd name="T5" fmla="*/ 2 h 8"/>
                <a:gd name="T6" fmla="*/ 0 w 7"/>
                <a:gd name="T7" fmla="*/ 5 h 8"/>
                <a:gd name="T8" fmla="*/ 2 w 7"/>
                <a:gd name="T9" fmla="*/ 8 h 8"/>
                <a:gd name="T10" fmla="*/ 5 w 7"/>
                <a:gd name="T11" fmla="*/ 8 h 8"/>
                <a:gd name="T12" fmla="*/ 5 w 7"/>
                <a:gd name="T13" fmla="*/ 5 h 8"/>
                <a:gd name="T14" fmla="*/ 7 w 7"/>
                <a:gd name="T15" fmla="*/ 2 h 8"/>
                <a:gd name="T16" fmla="*/ 7 w 7"/>
                <a:gd name="T17" fmla="*/ 2 h 8"/>
                <a:gd name="T18" fmla="*/ 7 w 7"/>
                <a:gd name="T19" fmla="*/ 0 h 8"/>
                <a:gd name="T20" fmla="*/ 5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27" name="Freeform 450"/>
            <p:cNvSpPr>
              <a:spLocks/>
            </p:cNvSpPr>
            <p:nvPr/>
          </p:nvSpPr>
          <p:spPr bwMode="auto">
            <a:xfrm>
              <a:off x="2557" y="3001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2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2 h 8"/>
                <a:gd name="T16" fmla="*/ 8 w 8"/>
                <a:gd name="T17" fmla="*/ 2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28" name="Freeform 451"/>
            <p:cNvSpPr>
              <a:spLocks/>
            </p:cNvSpPr>
            <p:nvPr/>
          </p:nvSpPr>
          <p:spPr bwMode="auto">
            <a:xfrm>
              <a:off x="2572" y="3001"/>
              <a:ext cx="8" cy="8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2 h 8"/>
                <a:gd name="T6" fmla="*/ 0 w 8"/>
                <a:gd name="T7" fmla="*/ 5 h 8"/>
                <a:gd name="T8" fmla="*/ 3 w 8"/>
                <a:gd name="T9" fmla="*/ 8 h 8"/>
                <a:gd name="T10" fmla="*/ 5 w 8"/>
                <a:gd name="T11" fmla="*/ 8 h 8"/>
                <a:gd name="T12" fmla="*/ 5 w 8"/>
                <a:gd name="T13" fmla="*/ 5 h 8"/>
                <a:gd name="T14" fmla="*/ 8 w 8"/>
                <a:gd name="T15" fmla="*/ 2 h 8"/>
                <a:gd name="T16" fmla="*/ 8 w 8"/>
                <a:gd name="T17" fmla="*/ 2 h 8"/>
                <a:gd name="T18" fmla="*/ 8 w 8"/>
                <a:gd name="T19" fmla="*/ 0 h 8"/>
                <a:gd name="T20" fmla="*/ 5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29" name="Freeform 452"/>
            <p:cNvSpPr>
              <a:spLocks/>
            </p:cNvSpPr>
            <p:nvPr/>
          </p:nvSpPr>
          <p:spPr bwMode="auto">
            <a:xfrm>
              <a:off x="2557" y="2978"/>
              <a:ext cx="81" cy="53"/>
            </a:xfrm>
            <a:custGeom>
              <a:avLst/>
              <a:gdLst>
                <a:gd name="T0" fmla="*/ 0 w 81"/>
                <a:gd name="T1" fmla="*/ 53 h 53"/>
                <a:gd name="T2" fmla="*/ 81 w 81"/>
                <a:gd name="T3" fmla="*/ 25 h 53"/>
                <a:gd name="T4" fmla="*/ 0 w 81"/>
                <a:gd name="T5" fmla="*/ 0 h 53"/>
                <a:gd name="T6" fmla="*/ 25 w 81"/>
                <a:gd name="T7" fmla="*/ 25 h 53"/>
                <a:gd name="T8" fmla="*/ 0 w 81"/>
                <a:gd name="T9" fmla="*/ 5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53"/>
                <a:gd name="T17" fmla="*/ 81 w 81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53">
                  <a:moveTo>
                    <a:pt x="0" y="53"/>
                  </a:moveTo>
                  <a:lnTo>
                    <a:pt x="81" y="25"/>
                  </a:lnTo>
                  <a:lnTo>
                    <a:pt x="0" y="0"/>
                  </a:lnTo>
                  <a:lnTo>
                    <a:pt x="25" y="25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0" name="Group 458"/>
          <p:cNvGrpSpPr>
            <a:grpSpLocks/>
          </p:cNvGrpSpPr>
          <p:nvPr/>
        </p:nvGrpSpPr>
        <p:grpSpPr bwMode="auto">
          <a:xfrm>
            <a:off x="4038600" y="4872038"/>
            <a:ext cx="149225" cy="84137"/>
            <a:chOff x="2544" y="3069"/>
            <a:chExt cx="94" cy="53"/>
          </a:xfrm>
        </p:grpSpPr>
        <p:sp>
          <p:nvSpPr>
            <p:cNvPr id="40020" name="Freeform 454"/>
            <p:cNvSpPr>
              <a:spLocks/>
            </p:cNvSpPr>
            <p:nvPr/>
          </p:nvSpPr>
          <p:spPr bwMode="auto">
            <a:xfrm>
              <a:off x="2544" y="3092"/>
              <a:ext cx="5" cy="8"/>
            </a:xfrm>
            <a:custGeom>
              <a:avLst/>
              <a:gdLst>
                <a:gd name="T0" fmla="*/ 5 w 5"/>
                <a:gd name="T1" fmla="*/ 0 h 8"/>
                <a:gd name="T2" fmla="*/ 3 w 5"/>
                <a:gd name="T3" fmla="*/ 0 h 8"/>
                <a:gd name="T4" fmla="*/ 0 w 5"/>
                <a:gd name="T5" fmla="*/ 3 h 8"/>
                <a:gd name="T6" fmla="*/ 0 w 5"/>
                <a:gd name="T7" fmla="*/ 3 h 8"/>
                <a:gd name="T8" fmla="*/ 3 w 5"/>
                <a:gd name="T9" fmla="*/ 8 h 8"/>
                <a:gd name="T10" fmla="*/ 3 w 5"/>
                <a:gd name="T11" fmla="*/ 8 h 8"/>
                <a:gd name="T12" fmla="*/ 3 w 5"/>
                <a:gd name="T13" fmla="*/ 5 h 8"/>
                <a:gd name="T14" fmla="*/ 5 w 5"/>
                <a:gd name="T15" fmla="*/ 3 h 8"/>
                <a:gd name="T16" fmla="*/ 5 w 5"/>
                <a:gd name="T17" fmla="*/ 3 h 8"/>
                <a:gd name="T18" fmla="*/ 5 w 5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8"/>
                <a:gd name="T32" fmla="*/ 5 w 5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8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21" name="Freeform 455"/>
            <p:cNvSpPr>
              <a:spLocks/>
            </p:cNvSpPr>
            <p:nvPr/>
          </p:nvSpPr>
          <p:spPr bwMode="auto">
            <a:xfrm>
              <a:off x="2560" y="3092"/>
              <a:ext cx="5" cy="8"/>
            </a:xfrm>
            <a:custGeom>
              <a:avLst/>
              <a:gdLst>
                <a:gd name="T0" fmla="*/ 5 w 5"/>
                <a:gd name="T1" fmla="*/ 0 h 8"/>
                <a:gd name="T2" fmla="*/ 2 w 5"/>
                <a:gd name="T3" fmla="*/ 0 h 8"/>
                <a:gd name="T4" fmla="*/ 0 w 5"/>
                <a:gd name="T5" fmla="*/ 3 h 8"/>
                <a:gd name="T6" fmla="*/ 0 w 5"/>
                <a:gd name="T7" fmla="*/ 3 h 8"/>
                <a:gd name="T8" fmla="*/ 2 w 5"/>
                <a:gd name="T9" fmla="*/ 8 h 8"/>
                <a:gd name="T10" fmla="*/ 2 w 5"/>
                <a:gd name="T11" fmla="*/ 8 h 8"/>
                <a:gd name="T12" fmla="*/ 2 w 5"/>
                <a:gd name="T13" fmla="*/ 5 h 8"/>
                <a:gd name="T14" fmla="*/ 5 w 5"/>
                <a:gd name="T15" fmla="*/ 3 h 8"/>
                <a:gd name="T16" fmla="*/ 5 w 5"/>
                <a:gd name="T17" fmla="*/ 3 h 8"/>
                <a:gd name="T18" fmla="*/ 5 w 5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8"/>
                <a:gd name="T32" fmla="*/ 5 w 5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8"/>
                  </a:lnTo>
                  <a:lnTo>
                    <a:pt x="2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22" name="Freeform 456"/>
            <p:cNvSpPr>
              <a:spLocks/>
            </p:cNvSpPr>
            <p:nvPr/>
          </p:nvSpPr>
          <p:spPr bwMode="auto">
            <a:xfrm>
              <a:off x="2575" y="3092"/>
              <a:ext cx="5" cy="8"/>
            </a:xfrm>
            <a:custGeom>
              <a:avLst/>
              <a:gdLst>
                <a:gd name="T0" fmla="*/ 5 w 5"/>
                <a:gd name="T1" fmla="*/ 0 h 8"/>
                <a:gd name="T2" fmla="*/ 2 w 5"/>
                <a:gd name="T3" fmla="*/ 0 h 8"/>
                <a:gd name="T4" fmla="*/ 0 w 5"/>
                <a:gd name="T5" fmla="*/ 3 h 8"/>
                <a:gd name="T6" fmla="*/ 0 w 5"/>
                <a:gd name="T7" fmla="*/ 3 h 8"/>
                <a:gd name="T8" fmla="*/ 2 w 5"/>
                <a:gd name="T9" fmla="*/ 8 h 8"/>
                <a:gd name="T10" fmla="*/ 2 w 5"/>
                <a:gd name="T11" fmla="*/ 8 h 8"/>
                <a:gd name="T12" fmla="*/ 2 w 5"/>
                <a:gd name="T13" fmla="*/ 5 h 8"/>
                <a:gd name="T14" fmla="*/ 5 w 5"/>
                <a:gd name="T15" fmla="*/ 3 h 8"/>
                <a:gd name="T16" fmla="*/ 5 w 5"/>
                <a:gd name="T17" fmla="*/ 3 h 8"/>
                <a:gd name="T18" fmla="*/ 5 w 5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8"/>
                <a:gd name="T32" fmla="*/ 5 w 5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8"/>
                  </a:lnTo>
                  <a:lnTo>
                    <a:pt x="2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23" name="Freeform 457"/>
            <p:cNvSpPr>
              <a:spLocks/>
            </p:cNvSpPr>
            <p:nvPr/>
          </p:nvSpPr>
          <p:spPr bwMode="auto">
            <a:xfrm>
              <a:off x="2557" y="3069"/>
              <a:ext cx="81" cy="53"/>
            </a:xfrm>
            <a:custGeom>
              <a:avLst/>
              <a:gdLst>
                <a:gd name="T0" fmla="*/ 0 w 81"/>
                <a:gd name="T1" fmla="*/ 53 h 53"/>
                <a:gd name="T2" fmla="*/ 81 w 81"/>
                <a:gd name="T3" fmla="*/ 26 h 53"/>
                <a:gd name="T4" fmla="*/ 0 w 81"/>
                <a:gd name="T5" fmla="*/ 0 h 53"/>
                <a:gd name="T6" fmla="*/ 25 w 81"/>
                <a:gd name="T7" fmla="*/ 26 h 53"/>
                <a:gd name="T8" fmla="*/ 0 w 81"/>
                <a:gd name="T9" fmla="*/ 5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53"/>
                <a:gd name="T17" fmla="*/ 81 w 81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53">
                  <a:moveTo>
                    <a:pt x="0" y="53"/>
                  </a:moveTo>
                  <a:lnTo>
                    <a:pt x="81" y="26"/>
                  </a:lnTo>
                  <a:lnTo>
                    <a:pt x="0" y="0"/>
                  </a:lnTo>
                  <a:lnTo>
                    <a:pt x="25" y="26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1" name="Group 465"/>
          <p:cNvGrpSpPr>
            <a:grpSpLocks/>
          </p:cNvGrpSpPr>
          <p:nvPr/>
        </p:nvGrpSpPr>
        <p:grpSpPr bwMode="auto">
          <a:xfrm>
            <a:off x="5481638" y="3622675"/>
            <a:ext cx="84137" cy="192088"/>
            <a:chOff x="3453" y="2282"/>
            <a:chExt cx="53" cy="121"/>
          </a:xfrm>
        </p:grpSpPr>
        <p:sp>
          <p:nvSpPr>
            <p:cNvPr id="40014" name="Freeform 459"/>
            <p:cNvSpPr>
              <a:spLocks/>
            </p:cNvSpPr>
            <p:nvPr/>
          </p:nvSpPr>
          <p:spPr bwMode="auto">
            <a:xfrm>
              <a:off x="3476" y="2396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15" name="Freeform 460"/>
            <p:cNvSpPr>
              <a:spLocks/>
            </p:cNvSpPr>
            <p:nvPr/>
          </p:nvSpPr>
          <p:spPr bwMode="auto">
            <a:xfrm>
              <a:off x="3476" y="2381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16" name="Freeform 461"/>
            <p:cNvSpPr>
              <a:spLocks/>
            </p:cNvSpPr>
            <p:nvPr/>
          </p:nvSpPr>
          <p:spPr bwMode="auto">
            <a:xfrm>
              <a:off x="3476" y="2365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17" name="Freeform 462"/>
            <p:cNvSpPr>
              <a:spLocks/>
            </p:cNvSpPr>
            <p:nvPr/>
          </p:nvSpPr>
          <p:spPr bwMode="auto">
            <a:xfrm>
              <a:off x="3476" y="2350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18" name="Freeform 463"/>
            <p:cNvSpPr>
              <a:spLocks/>
            </p:cNvSpPr>
            <p:nvPr/>
          </p:nvSpPr>
          <p:spPr bwMode="auto">
            <a:xfrm>
              <a:off x="3476" y="2335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5 h 8"/>
                <a:gd name="T8" fmla="*/ 7 w 7"/>
                <a:gd name="T9" fmla="*/ 5 h 8"/>
                <a:gd name="T10" fmla="*/ 7 w 7"/>
                <a:gd name="T11" fmla="*/ 2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2 h 8"/>
                <a:gd name="T18" fmla="*/ 0 w 7"/>
                <a:gd name="T19" fmla="*/ 5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19" name="Freeform 464"/>
            <p:cNvSpPr>
              <a:spLocks/>
            </p:cNvSpPr>
            <p:nvPr/>
          </p:nvSpPr>
          <p:spPr bwMode="auto">
            <a:xfrm>
              <a:off x="3453" y="2282"/>
              <a:ext cx="53" cy="81"/>
            </a:xfrm>
            <a:custGeom>
              <a:avLst/>
              <a:gdLst>
                <a:gd name="T0" fmla="*/ 53 w 53"/>
                <a:gd name="T1" fmla="*/ 81 h 81"/>
                <a:gd name="T2" fmla="*/ 25 w 53"/>
                <a:gd name="T3" fmla="*/ 0 h 81"/>
                <a:gd name="T4" fmla="*/ 0 w 53"/>
                <a:gd name="T5" fmla="*/ 81 h 81"/>
                <a:gd name="T6" fmla="*/ 25 w 53"/>
                <a:gd name="T7" fmla="*/ 55 h 81"/>
                <a:gd name="T8" fmla="*/ 53 w 53"/>
                <a:gd name="T9" fmla="*/ 8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81"/>
                <a:gd name="T17" fmla="*/ 53 w 5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81">
                  <a:moveTo>
                    <a:pt x="53" y="81"/>
                  </a:moveTo>
                  <a:lnTo>
                    <a:pt x="25" y="0"/>
                  </a:lnTo>
                  <a:lnTo>
                    <a:pt x="0" y="81"/>
                  </a:lnTo>
                  <a:lnTo>
                    <a:pt x="25" y="55"/>
                  </a:lnTo>
                  <a:lnTo>
                    <a:pt x="53" y="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9936" name="Group 470"/>
          <p:cNvGrpSpPr>
            <a:grpSpLocks/>
          </p:cNvGrpSpPr>
          <p:nvPr/>
        </p:nvGrpSpPr>
        <p:grpSpPr bwMode="auto">
          <a:xfrm>
            <a:off x="5959475" y="3622675"/>
            <a:ext cx="84138" cy="147638"/>
            <a:chOff x="3754" y="2282"/>
            <a:chExt cx="53" cy="93"/>
          </a:xfrm>
        </p:grpSpPr>
        <p:sp>
          <p:nvSpPr>
            <p:cNvPr id="40010" name="Freeform 466"/>
            <p:cNvSpPr>
              <a:spLocks/>
            </p:cNvSpPr>
            <p:nvPr/>
          </p:nvSpPr>
          <p:spPr bwMode="auto">
            <a:xfrm>
              <a:off x="3777" y="2368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11" name="Freeform 467"/>
            <p:cNvSpPr>
              <a:spLocks/>
            </p:cNvSpPr>
            <p:nvPr/>
          </p:nvSpPr>
          <p:spPr bwMode="auto">
            <a:xfrm>
              <a:off x="3777" y="2353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12" name="Freeform 468"/>
            <p:cNvSpPr>
              <a:spLocks/>
            </p:cNvSpPr>
            <p:nvPr/>
          </p:nvSpPr>
          <p:spPr bwMode="auto">
            <a:xfrm>
              <a:off x="3777" y="2337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6 h 8"/>
                <a:gd name="T8" fmla="*/ 7 w 7"/>
                <a:gd name="T9" fmla="*/ 6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6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13" name="Freeform 469"/>
            <p:cNvSpPr>
              <a:spLocks/>
            </p:cNvSpPr>
            <p:nvPr/>
          </p:nvSpPr>
          <p:spPr bwMode="auto">
            <a:xfrm>
              <a:off x="3754" y="2282"/>
              <a:ext cx="53" cy="81"/>
            </a:xfrm>
            <a:custGeom>
              <a:avLst/>
              <a:gdLst>
                <a:gd name="T0" fmla="*/ 53 w 53"/>
                <a:gd name="T1" fmla="*/ 81 h 81"/>
                <a:gd name="T2" fmla="*/ 25 w 53"/>
                <a:gd name="T3" fmla="*/ 0 h 81"/>
                <a:gd name="T4" fmla="*/ 0 w 53"/>
                <a:gd name="T5" fmla="*/ 81 h 81"/>
                <a:gd name="T6" fmla="*/ 25 w 53"/>
                <a:gd name="T7" fmla="*/ 55 h 81"/>
                <a:gd name="T8" fmla="*/ 53 w 53"/>
                <a:gd name="T9" fmla="*/ 8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81"/>
                <a:gd name="T17" fmla="*/ 53 w 5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81">
                  <a:moveTo>
                    <a:pt x="53" y="81"/>
                  </a:moveTo>
                  <a:lnTo>
                    <a:pt x="25" y="0"/>
                  </a:lnTo>
                  <a:lnTo>
                    <a:pt x="0" y="81"/>
                  </a:lnTo>
                  <a:lnTo>
                    <a:pt x="25" y="55"/>
                  </a:lnTo>
                  <a:lnTo>
                    <a:pt x="53" y="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9937" name="Group 475"/>
          <p:cNvGrpSpPr>
            <a:grpSpLocks/>
          </p:cNvGrpSpPr>
          <p:nvPr/>
        </p:nvGrpSpPr>
        <p:grpSpPr bwMode="auto">
          <a:xfrm>
            <a:off x="6389688" y="3622675"/>
            <a:ext cx="84137" cy="147638"/>
            <a:chOff x="4025" y="2282"/>
            <a:chExt cx="53" cy="93"/>
          </a:xfrm>
        </p:grpSpPr>
        <p:sp>
          <p:nvSpPr>
            <p:cNvPr id="40006" name="Freeform 471"/>
            <p:cNvSpPr>
              <a:spLocks/>
            </p:cNvSpPr>
            <p:nvPr/>
          </p:nvSpPr>
          <p:spPr bwMode="auto">
            <a:xfrm>
              <a:off x="4048" y="2368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07" name="Freeform 472"/>
            <p:cNvSpPr>
              <a:spLocks/>
            </p:cNvSpPr>
            <p:nvPr/>
          </p:nvSpPr>
          <p:spPr bwMode="auto">
            <a:xfrm>
              <a:off x="4048" y="2353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5 w 7"/>
                <a:gd name="T7" fmla="*/ 5 h 7"/>
                <a:gd name="T8" fmla="*/ 7 w 7"/>
                <a:gd name="T9" fmla="*/ 5 h 7"/>
                <a:gd name="T10" fmla="*/ 7 w 7"/>
                <a:gd name="T11" fmla="*/ 2 h 7"/>
                <a:gd name="T12" fmla="*/ 5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5 h 7"/>
                <a:gd name="T20" fmla="*/ 0 w 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0" y="7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08" name="Freeform 473"/>
            <p:cNvSpPr>
              <a:spLocks/>
            </p:cNvSpPr>
            <p:nvPr/>
          </p:nvSpPr>
          <p:spPr bwMode="auto">
            <a:xfrm>
              <a:off x="4048" y="2337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2 w 7"/>
                <a:gd name="T5" fmla="*/ 8 h 8"/>
                <a:gd name="T6" fmla="*/ 5 w 7"/>
                <a:gd name="T7" fmla="*/ 6 h 8"/>
                <a:gd name="T8" fmla="*/ 7 w 7"/>
                <a:gd name="T9" fmla="*/ 6 h 8"/>
                <a:gd name="T10" fmla="*/ 7 w 7"/>
                <a:gd name="T11" fmla="*/ 3 h 8"/>
                <a:gd name="T12" fmla="*/ 5 w 7"/>
                <a:gd name="T13" fmla="*/ 0 h 8"/>
                <a:gd name="T14" fmla="*/ 2 w 7"/>
                <a:gd name="T15" fmla="*/ 0 h 8"/>
                <a:gd name="T16" fmla="*/ 0 w 7"/>
                <a:gd name="T17" fmla="*/ 3 h 8"/>
                <a:gd name="T18" fmla="*/ 0 w 7"/>
                <a:gd name="T19" fmla="*/ 6 h 8"/>
                <a:gd name="T20" fmla="*/ 0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0" y="8"/>
                  </a:moveTo>
                  <a:lnTo>
                    <a:pt x="2" y="8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09" name="Freeform 474"/>
            <p:cNvSpPr>
              <a:spLocks/>
            </p:cNvSpPr>
            <p:nvPr/>
          </p:nvSpPr>
          <p:spPr bwMode="auto">
            <a:xfrm>
              <a:off x="4025" y="2282"/>
              <a:ext cx="53" cy="81"/>
            </a:xfrm>
            <a:custGeom>
              <a:avLst/>
              <a:gdLst>
                <a:gd name="T0" fmla="*/ 53 w 53"/>
                <a:gd name="T1" fmla="*/ 81 h 81"/>
                <a:gd name="T2" fmla="*/ 25 w 53"/>
                <a:gd name="T3" fmla="*/ 0 h 81"/>
                <a:gd name="T4" fmla="*/ 0 w 53"/>
                <a:gd name="T5" fmla="*/ 81 h 81"/>
                <a:gd name="T6" fmla="*/ 25 w 53"/>
                <a:gd name="T7" fmla="*/ 55 h 81"/>
                <a:gd name="T8" fmla="*/ 53 w 53"/>
                <a:gd name="T9" fmla="*/ 8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81"/>
                <a:gd name="T17" fmla="*/ 53 w 5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81">
                  <a:moveTo>
                    <a:pt x="53" y="81"/>
                  </a:moveTo>
                  <a:lnTo>
                    <a:pt x="25" y="0"/>
                  </a:lnTo>
                  <a:lnTo>
                    <a:pt x="0" y="81"/>
                  </a:lnTo>
                  <a:lnTo>
                    <a:pt x="25" y="55"/>
                  </a:lnTo>
                  <a:lnTo>
                    <a:pt x="53" y="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0" y="1508625"/>
            <a:ext cx="9049021" cy="39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219200" y="3276600"/>
            <a:ext cx="2286000" cy="624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36920" y="4953000"/>
            <a:ext cx="201168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6911975" cy="432048"/>
          </a:xfrm>
        </p:spPr>
        <p:txBody>
          <a:bodyPr>
            <a:normAutofit/>
          </a:bodyPr>
          <a:lstStyle/>
          <a:p>
            <a:r>
              <a:rPr lang="de-DE" dirty="0" smtClean="0"/>
              <a:t>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46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6911975" cy="432048"/>
          </a:xfrm>
        </p:spPr>
        <p:txBody>
          <a:bodyPr>
            <a:normAutofit/>
          </a:bodyPr>
          <a:lstStyle/>
          <a:p>
            <a:r>
              <a:rPr lang="de-DE" dirty="0" smtClean="0"/>
              <a:t>Organization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83966"/>
            <a:ext cx="8503920" cy="5540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41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Inhalt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lnSpc>
                <a:spcPct val="100000"/>
              </a:lnSpc>
            </a:pPr>
            <a:r>
              <a:rPr lang="de-DE" sz="1800" smtClean="0"/>
              <a:t>Allgemeine Einführung</a:t>
            </a:r>
          </a:p>
          <a:p>
            <a:pPr defTabSz="914400">
              <a:lnSpc>
                <a:spcPct val="100000"/>
              </a:lnSpc>
            </a:pPr>
            <a:r>
              <a:rPr lang="de-DE" sz="1800" smtClean="0"/>
              <a:t>Sensoren</a:t>
            </a:r>
          </a:p>
          <a:p>
            <a:pPr lvl="1" defTabSz="914400">
              <a:lnSpc>
                <a:spcPct val="100000"/>
              </a:lnSpc>
            </a:pPr>
            <a:r>
              <a:rPr lang="de-DE" sz="1600" smtClean="0"/>
              <a:t>Marktüberblick</a:t>
            </a:r>
          </a:p>
          <a:p>
            <a:pPr lvl="1" defTabSz="914400">
              <a:lnSpc>
                <a:spcPct val="100000"/>
              </a:lnSpc>
            </a:pPr>
            <a:r>
              <a:rPr lang="de-DE" sz="1600" smtClean="0"/>
              <a:t>Integrated Smart Sensors</a:t>
            </a:r>
          </a:p>
          <a:p>
            <a:pPr defTabSz="914400">
              <a:lnSpc>
                <a:spcPct val="100000"/>
              </a:lnSpc>
            </a:pPr>
            <a:r>
              <a:rPr lang="de-DE" sz="1800" smtClean="0"/>
              <a:t>Physikalische Messwandler</a:t>
            </a:r>
          </a:p>
          <a:p>
            <a:pPr lvl="1" defTabSz="914400">
              <a:lnSpc>
                <a:spcPct val="100000"/>
              </a:lnSpc>
            </a:pPr>
            <a:r>
              <a:rPr lang="de-DE" sz="1600" smtClean="0"/>
              <a:t>Mechanische Messwandler</a:t>
            </a:r>
          </a:p>
          <a:p>
            <a:pPr lvl="1" defTabSz="914400">
              <a:lnSpc>
                <a:spcPct val="100000"/>
              </a:lnSpc>
            </a:pPr>
            <a:r>
              <a:rPr lang="de-DE" sz="1600" smtClean="0"/>
              <a:t>Optische Messwandler</a:t>
            </a:r>
          </a:p>
          <a:p>
            <a:pPr lvl="1" defTabSz="914400">
              <a:lnSpc>
                <a:spcPct val="100000"/>
              </a:lnSpc>
            </a:pPr>
            <a:r>
              <a:rPr lang="de-DE" sz="1600" smtClean="0"/>
              <a:t>Chemische Messwandler</a:t>
            </a:r>
          </a:p>
          <a:p>
            <a:pPr lvl="1" defTabSz="914400">
              <a:lnSpc>
                <a:spcPct val="100000"/>
              </a:lnSpc>
            </a:pPr>
            <a:r>
              <a:rPr lang="de-DE" sz="1600" smtClean="0"/>
              <a:t>...</a:t>
            </a:r>
          </a:p>
          <a:p>
            <a:pPr defTabSz="914400">
              <a:lnSpc>
                <a:spcPct val="100000"/>
              </a:lnSpc>
            </a:pPr>
            <a:r>
              <a:rPr lang="de-DE" sz="1800" smtClean="0"/>
              <a:t>Signalverarbeitung</a:t>
            </a:r>
          </a:p>
          <a:p>
            <a:pPr lvl="1" defTabSz="914400">
              <a:lnSpc>
                <a:spcPct val="100000"/>
              </a:lnSpc>
            </a:pPr>
            <a:r>
              <a:rPr lang="de-DE" sz="1600" smtClean="0"/>
              <a:t>Grundlagen: Information und Rauschen</a:t>
            </a:r>
          </a:p>
          <a:p>
            <a:pPr lvl="1" defTabSz="914400">
              <a:lnSpc>
                <a:spcPct val="100000"/>
              </a:lnSpc>
            </a:pPr>
            <a:r>
              <a:rPr lang="de-DE" sz="1600" smtClean="0"/>
              <a:t>Analog-Digital Wandlung</a:t>
            </a:r>
          </a:p>
          <a:p>
            <a:pPr lvl="1" defTabSz="914400">
              <a:lnSpc>
                <a:spcPct val="100000"/>
              </a:lnSpc>
            </a:pPr>
            <a:r>
              <a:rPr lang="de-DE" sz="1600" smtClean="0"/>
              <a:t>Digitale Signalverarbeitung für Sensor-Systeme</a:t>
            </a:r>
          </a:p>
          <a:p>
            <a:pPr lvl="1" defTabSz="914400">
              <a:lnSpc>
                <a:spcPct val="100000"/>
              </a:lnSpc>
            </a:pPr>
            <a:r>
              <a:rPr lang="de-DE" sz="1600" smtClean="0"/>
              <a:t>Informationsverarbeitung</a:t>
            </a:r>
          </a:p>
          <a:p>
            <a:pPr defTabSz="914400">
              <a:lnSpc>
                <a:spcPct val="100000"/>
              </a:lnSpc>
            </a:pPr>
            <a:r>
              <a:rPr lang="de-DE" sz="1800" smtClean="0"/>
              <a:t>Aktuelle Themen</a:t>
            </a:r>
          </a:p>
          <a:p>
            <a:pPr lvl="1" defTabSz="914400">
              <a:lnSpc>
                <a:spcPct val="100000"/>
              </a:lnSpc>
            </a:pPr>
            <a:r>
              <a:rPr lang="de-DE" sz="1600" smtClean="0"/>
              <a:t>Drahtlose Sensornetzwerke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Inhalt II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1414463"/>
            <a:ext cx="7737475" cy="4529137"/>
          </a:xfrm>
        </p:spPr>
        <p:txBody>
          <a:bodyPr/>
          <a:lstStyle/>
          <a:p>
            <a:r>
              <a:rPr lang="en-US" sz="1800" smtClean="0">
                <a:cs typeface="Times New Roman" pitchFamily="18" charset="0"/>
              </a:rPr>
              <a:t>Einführung in Intelligente Sensore-Systeme </a:t>
            </a:r>
            <a:br>
              <a:rPr lang="en-US" sz="1800" smtClean="0">
                <a:cs typeface="Times New Roman" pitchFamily="18" charset="0"/>
              </a:rPr>
            </a:br>
            <a:r>
              <a:rPr lang="en-US" sz="1800" smtClean="0">
                <a:cs typeface="Times New Roman" pitchFamily="18" charset="0"/>
              </a:rPr>
              <a:t>(ca. 1.5 Vorlesungsblöcke)</a:t>
            </a:r>
            <a:br>
              <a:rPr lang="en-US" sz="1800" smtClean="0">
                <a:cs typeface="Times New Roman" pitchFamily="18" charset="0"/>
              </a:rPr>
            </a:br>
            <a:endParaRPr lang="en-US" sz="1800" smtClean="0">
              <a:cs typeface="Times New Roman" pitchFamily="18" charset="0"/>
            </a:endParaRPr>
          </a:p>
          <a:p>
            <a:r>
              <a:rPr lang="en-US" sz="1800" smtClean="0">
                <a:cs typeface="Times New Roman" pitchFamily="18" charset="0"/>
              </a:rPr>
              <a:t>Mikrotechnische Messwandler </a:t>
            </a:r>
            <a:br>
              <a:rPr lang="en-US" sz="1800" smtClean="0">
                <a:cs typeface="Times New Roman" pitchFamily="18" charset="0"/>
              </a:rPr>
            </a:br>
            <a:r>
              <a:rPr lang="en-US" sz="1800" smtClean="0">
                <a:cs typeface="Times New Roman" pitchFamily="18" charset="0"/>
              </a:rPr>
              <a:t>(ca. 5 Vorlesungsblöcke)</a:t>
            </a:r>
            <a:br>
              <a:rPr lang="en-US" sz="1800" smtClean="0">
                <a:cs typeface="Times New Roman" pitchFamily="18" charset="0"/>
              </a:rPr>
            </a:br>
            <a:endParaRPr lang="en-US" sz="1800" smtClean="0">
              <a:cs typeface="Times New Roman" pitchFamily="18" charset="0"/>
            </a:endParaRPr>
          </a:p>
          <a:p>
            <a:r>
              <a:rPr lang="en-US" sz="1800" smtClean="0">
                <a:cs typeface="Times New Roman" pitchFamily="18" charset="0"/>
              </a:rPr>
              <a:t>Signalaufbereitung und –Verarbeitung </a:t>
            </a:r>
            <a:br>
              <a:rPr lang="en-US" sz="1800" smtClean="0">
                <a:cs typeface="Times New Roman" pitchFamily="18" charset="0"/>
              </a:rPr>
            </a:br>
            <a:r>
              <a:rPr lang="en-US" sz="1800" smtClean="0">
                <a:cs typeface="Times New Roman" pitchFamily="18" charset="0"/>
              </a:rPr>
              <a:t>(ca. 3.5 Vorlesungsblöcke)</a:t>
            </a:r>
            <a:br>
              <a:rPr lang="en-US" sz="1800" smtClean="0">
                <a:cs typeface="Times New Roman" pitchFamily="18" charset="0"/>
              </a:rPr>
            </a:br>
            <a:endParaRPr lang="en-US" sz="1800" smtClean="0">
              <a:cs typeface="Times New Roman" pitchFamily="18" charset="0"/>
            </a:endParaRPr>
          </a:p>
          <a:p>
            <a:r>
              <a:rPr lang="en-US" sz="1800" smtClean="0">
                <a:cs typeface="Times New Roman" pitchFamily="18" charset="0"/>
              </a:rPr>
              <a:t>Smart Textiles and Smart Clothing (1 Vorlesungsblock)</a:t>
            </a:r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smtClean="0">
              <a:cs typeface="Times New Roman" pitchFamily="18" charset="0"/>
            </a:endParaRPr>
          </a:p>
          <a:p>
            <a:endParaRPr lang="de-DE" sz="180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Weltmarkt Sensoren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14325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29250" y="928688"/>
            <a:ext cx="4597400" cy="496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815614"/>
            <a:ext cx="4429125" cy="29638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4096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904206"/>
            <a:ext cx="410686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feld 6"/>
          <p:cNvSpPr txBox="1">
            <a:spLocks noChangeArrowheads="1"/>
          </p:cNvSpPr>
          <p:nvPr/>
        </p:nvSpPr>
        <p:spPr bwMode="auto">
          <a:xfrm>
            <a:off x="142875" y="5943600"/>
            <a:ext cx="39782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/>
              <a:t>Quelle: AMA Fachverband für Sensorik</a:t>
            </a:r>
          </a:p>
        </p:txBody>
      </p:sp>
      <p:pic>
        <p:nvPicPr>
          <p:cNvPr id="409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4063" y="857250"/>
            <a:ext cx="4597400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477" y="3586912"/>
            <a:ext cx="3167545" cy="26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_master_ppt2007_d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KIT_master_ppt2007_de</Template>
  <TotalTime>0</TotalTime>
  <Words>1467</Words>
  <Application>Microsoft Office PowerPoint</Application>
  <PresentationFormat>Bildschirmpräsentation (4:3)</PresentationFormat>
  <Paragraphs>630</Paragraphs>
  <Slides>48</Slides>
  <Notes>34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48</vt:i4>
      </vt:variant>
    </vt:vector>
  </HeadingPairs>
  <TitlesOfParts>
    <vt:vector size="53" baseType="lpstr">
      <vt:lpstr>KIT_master_ppt2007_de</vt:lpstr>
      <vt:lpstr>Photo Editor Photo</vt:lpstr>
      <vt:lpstr>Microsoft Word Picture</vt:lpstr>
      <vt:lpstr>Designer.Drawing.6</vt:lpstr>
      <vt:lpstr>Microsoft Formel-Editor 3.0</vt:lpstr>
      <vt:lpstr>PowerPoint-Präsentation</vt:lpstr>
      <vt:lpstr>Seminar:  Eingebettete Systeme    (Cyber Physical Systems)</vt:lpstr>
      <vt:lpstr>Organisation</vt:lpstr>
      <vt:lpstr>Organization</vt:lpstr>
      <vt:lpstr>Organization</vt:lpstr>
      <vt:lpstr>Organization</vt:lpstr>
      <vt:lpstr>Inhalt</vt:lpstr>
      <vt:lpstr>Inhalt II</vt:lpstr>
      <vt:lpstr>Weltmarkt Sensoren</vt:lpstr>
      <vt:lpstr>Unternehmensstruktur Sensorik</vt:lpstr>
      <vt:lpstr>Wirtschaftliche Bedeutung in Deutschland</vt:lpstr>
      <vt:lpstr>MEMS (Micro Electro Mechanical Systems)  Weltmarkt: 16% jährliches Wachstum 2004-2009</vt:lpstr>
      <vt:lpstr>Umsatzanteile für MEMS/MST Komponenten </vt:lpstr>
      <vt:lpstr>MEMS/MST Anwendungsgebiete 2004 und 2009</vt:lpstr>
      <vt:lpstr>Steigende Beschäftigungszahlen trotz Wirtschaftskrise</vt:lpstr>
      <vt:lpstr>Sensorik: Attraktives Arbeitsfeld</vt:lpstr>
      <vt:lpstr>2006 Deutsche MEMS Unternehmen gut aufgestellt</vt:lpstr>
      <vt:lpstr>2011 MEMS Markt</vt:lpstr>
      <vt:lpstr>PowerPoint-Präsentation</vt:lpstr>
      <vt:lpstr>Umfrage: Technologien mit innovationspotential</vt:lpstr>
      <vt:lpstr>Weltmarkt Sensoren</vt:lpstr>
      <vt:lpstr>Wachstum neuer Märkte</vt:lpstr>
      <vt:lpstr>Markt für mikromechanische Sensoren nach Regionen (Quelle: ZVEI) </vt:lpstr>
      <vt:lpstr>Markt für Bildsensoren (CCD, CMOS)</vt:lpstr>
      <vt:lpstr>Marktstruktur</vt:lpstr>
      <vt:lpstr>A high potential market: In Vitro Diagnostics (IVD)</vt:lpstr>
      <vt:lpstr>Fortschritte in der Miniaturisierung  werden eine nicht invasive Glucose Messung erlauben (2005)</vt:lpstr>
      <vt:lpstr>Eigenschaften Intelligenter Sensoren</vt:lpstr>
      <vt:lpstr>Intelligente Sensoren und ihre Umgebung </vt:lpstr>
      <vt:lpstr>Sensoren und Aktoren in elektronischen Steuersystemen </vt:lpstr>
      <vt:lpstr>Industrielles System mit intelligenten Sensoren und Aktoren </vt:lpstr>
      <vt:lpstr>Integrated Smart Sensors: Aufbau</vt:lpstr>
      <vt:lpstr>Integrated Smart Sensors: Aufbau</vt:lpstr>
      <vt:lpstr>Integrated Smart Sensors: Aufbau</vt:lpstr>
      <vt:lpstr>Integrated Smart Sensors: Aufbau</vt:lpstr>
      <vt:lpstr>Integrated Smart Sensors: Aufbau</vt:lpstr>
      <vt:lpstr>Integrated Smart Sensors: Aufbau</vt:lpstr>
      <vt:lpstr>Integrated Smart Sensors: Beispiel</vt:lpstr>
      <vt:lpstr>Laser-Doppler Sensor LDV</vt:lpstr>
      <vt:lpstr>Anwendung</vt:lpstr>
      <vt:lpstr>Klassische Lösung</vt:lpstr>
      <vt:lpstr>Scheme of the Laser-Doppler Sensor</vt:lpstr>
      <vt:lpstr>Ein Partikel Modell für den Laser-Doppler Effekt</vt:lpstr>
      <vt:lpstr>Doppler Modell</vt:lpstr>
      <vt:lpstr>Speckle Modell</vt:lpstr>
      <vt:lpstr>Integrated Smart Sensors: Beispiel</vt:lpstr>
      <vt:lpstr>Funktionen von ISS: Kalibrierung</vt:lpstr>
      <vt:lpstr>Funktionen von ISS: Kalibrierung</vt:lpstr>
    </vt:vector>
  </TitlesOfParts>
  <Company>ITIV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Johannes Schmid</dc:creator>
  <cp:lastModifiedBy>WS</cp:lastModifiedBy>
  <cp:revision>22</cp:revision>
  <dcterms:created xsi:type="dcterms:W3CDTF">2009-12-18T09:12:31Z</dcterms:created>
  <dcterms:modified xsi:type="dcterms:W3CDTF">2012-05-07T17:01:00Z</dcterms:modified>
</cp:coreProperties>
</file>